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3.xml" ContentType="application/vnd.openxmlformats-officedocument.presentationml.slideLayout+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2.xml" ContentType="application/vnd.openxmlformats-officedocument.presentationml.slideLayout+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1.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52.xml" ContentType="application/vnd.openxmlformats-officedocument.presentationml.slideLayout+xml"/>
  <Override PartName="/ppt/notesSlides/notesSlide1.xml" ContentType="application/vnd.openxmlformats-officedocument.presentationml.notesSlid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66.xml" ContentType="application/vnd.openxmlformats-officedocument.presentationml.slideLayout+xml"/>
  <Override PartName="/ppt/slideLayouts/slideLayout51.xml" ContentType="application/vnd.openxmlformats-officedocument.presentationml.slideLayout+xml"/>
  <Override PartName="/ppt/slideLayouts/slideLayout64.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60.xml" ContentType="application/vnd.openxmlformats-officedocument.presentationml.slideLayout+xml"/>
  <Override PartName="/ppt/slideLayouts/slideLayout65.xml" ContentType="application/vnd.openxmlformats-officedocument.presentationml.slideLayout+xml"/>
  <Override PartName="/ppt/slideLayouts/slideLayout61.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 id="2147483684" r:id="rId2"/>
    <p:sldMasterId id="2147483763" r:id="rId3"/>
    <p:sldMasterId id="2147483722" r:id="rId4"/>
    <p:sldMasterId id="2147483736" r:id="rId5"/>
    <p:sldMasterId id="2147483750" r:id="rId6"/>
  </p:sldMasterIdLst>
  <p:notesMasterIdLst>
    <p:notesMasterId r:id="rId18"/>
  </p:notesMasterIdLst>
  <p:sldIdLst>
    <p:sldId id="268" r:id="rId7"/>
    <p:sldId id="283" r:id="rId8"/>
    <p:sldId id="284" r:id="rId9"/>
    <p:sldId id="285" r:id="rId10"/>
    <p:sldId id="286" r:id="rId11"/>
    <p:sldId id="287" r:id="rId12"/>
    <p:sldId id="289" r:id="rId13"/>
    <p:sldId id="290" r:id="rId14"/>
    <p:sldId id="294" r:id="rId15"/>
    <p:sldId id="291" r:id="rId16"/>
    <p:sldId id="293" r:id="rId17"/>
  </p:sldIdLst>
  <p:sldSz cx="9144000" cy="5143500" type="screen16x9"/>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00FF"/>
    <a:srgbClr val="000099"/>
    <a:srgbClr val="800000"/>
    <a:srgbClr val="A50021"/>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0839" autoAdjust="0"/>
  </p:normalViewPr>
  <p:slideViewPr>
    <p:cSldViewPr>
      <p:cViewPr varScale="1">
        <p:scale>
          <a:sx n="78" d="100"/>
          <a:sy n="78" d="100"/>
        </p:scale>
        <p:origin x="1200" y="10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1/4/2017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dirty="0"/>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the restrict option says is that the revoke command is not allowed to execute if cascade would revoke any other privileges. So if we have any of those transitive cases, so if we do have the transitive cases and we want to use restrict and we have to manually revoke those privileges effectively bottom-up through that graph that we say. Incidentally restrict is the default in the revoke command. So, if neither of these options are specified, then, restrict is the one that will be enforced.</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dirty="0"/>
          </a:p>
        </p:txBody>
      </p:sp>
    </p:spTree>
    <p:extLst>
      <p:ext uri="{BB962C8B-B14F-4D97-AF65-F5344CB8AC3E}">
        <p14:creationId xmlns:p14="http://schemas.microsoft.com/office/powerpoint/2010/main" val="2059530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lecture covers database authorization. As we'll see its a relatively straight forward topic, but it is a very important one. Authorization has to do with first making sure that users only see the data that they're supposed to see. And second, guarding the database from being modified by malicious users. Now, one thing that we're not covering in this lecture are system or programming security issues, such as SQL injection errors, what we are focusing on is security of the data access itself. So the way database authorization work is that users of the database have specific privileges, and then they can only operate on data for which they're authorized through those privileges. So it's similar to file system, for example, privileges and authorization, except that it is specific to the database constructs, database contents, and tends to be more fine grained access than we see with file systems.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2</a:t>
            </a:fld>
            <a:endParaRPr lang="en-US" dirty="0"/>
          </a:p>
        </p:txBody>
      </p:sp>
    </p:spTree>
    <p:extLst>
      <p:ext uri="{BB962C8B-B14F-4D97-AF65-F5344CB8AC3E}">
        <p14:creationId xmlns:p14="http://schemas.microsoft.com/office/powerpoint/2010/main" val="2049579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Specifically, for databases that privileges that are possible are on a particular relation to select the data for that relation or maybe just select the specific attributes, so that's read privileges. As far as write privileges or modifications, we can set up the privilege to insert.</a:t>
            </a:r>
            <a:r>
              <a:rPr lang="en-US" baseline="0" dirty="0" smtClean="0"/>
              <a:t> </a:t>
            </a:r>
            <a:r>
              <a:rPr lang="en-US" dirty="0" smtClean="0"/>
              <a:t>We can have privileges to update a relation or update specific attributes, and finally the privilege to delete from a relation.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dirty="0"/>
          </a:p>
        </p:txBody>
      </p:sp>
    </p:spTree>
    <p:extLst>
      <p:ext uri="{BB962C8B-B14F-4D97-AF65-F5344CB8AC3E}">
        <p14:creationId xmlns:p14="http://schemas.microsoft.com/office/powerpoint/2010/main" val="1769914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let's go straight to some examples. We'll be using the standard university admission sample database that we've used in other lectures. The schema is shown here at the bottom. Let's suppose we have a user who wants to issue the update command shown. They want to find students whose GPA is greater than 3.9, and if those students have applied anywhere, they want to update the application record and set the decision to be yes. So, let's look at what privileges would be needed by the user to execute this command. So, clearly, we're going to have to have some privileges on the Apply relation and some privileges on the Student relation. In the Apply relation, they're going to need to be able to update the decision attribute, but there's no other update privileges that are needed. In terms of select privileges or reading the Apply relation, the only attribute that's being read here is the student ID so, that's what they need. For the student relation, they're going to need to read the GPA, as well as the student ID, so the privilege needed there is the select privilege over the student ID and the GPA. So with this set of privileges the user would be allowed to execute this operation.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dirty="0"/>
          </a:p>
        </p:txBody>
      </p:sp>
    </p:spTree>
    <p:extLst>
      <p:ext uri="{BB962C8B-B14F-4D97-AF65-F5344CB8AC3E}">
        <p14:creationId xmlns:p14="http://schemas.microsoft.com/office/powerpoint/2010/main" val="820716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our next example, suppose the user wants to delete all students who haven't applied anywhere. So they're deleting from the student relation where the student ID is not in the set of student IDs in the applied relation. So, for this one again, they'll need privileges on the student relation and on the apply relation. On the student relation, the user would need the delete privilege and delete never has attributes associated with it because you are always deleting entire tuples. The only attribute that's actually being read from the student relation is the Student ID. So, the user would also need the select privilege on Student ID. And, then in the apply relation, again only the student ID is being read. So the user would need the select privilege on apply of the student ID. And with these the user will be permitted to execute this operation.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dirty="0"/>
          </a:p>
        </p:txBody>
      </p:sp>
    </p:spTree>
    <p:extLst>
      <p:ext uri="{BB962C8B-B14F-4D97-AF65-F5344CB8AC3E}">
        <p14:creationId xmlns:p14="http://schemas.microsoft.com/office/powerpoint/2010/main" val="4209439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so good, but now let's introduce a little twist. Let's suppose that we have a user that we want to authorize to access information in the student relation, but only for students who have applied to </a:t>
            </a:r>
            <a:r>
              <a:rPr lang="en-US" dirty="0" err="1" smtClean="0"/>
              <a:t>Comsats</a:t>
            </a:r>
            <a:r>
              <a:rPr lang="en-US" dirty="0" smtClean="0"/>
              <a:t>. How can we possibly do that? The way we do that is actually by using views. So we can create a view that gives us the student information for </a:t>
            </a:r>
            <a:r>
              <a:rPr lang="en-US" dirty="0" err="1" smtClean="0"/>
              <a:t>Comsats</a:t>
            </a:r>
            <a:r>
              <a:rPr lang="en-US" dirty="0" smtClean="0"/>
              <a:t> applicants only. Then we can grant users privileges on the view, rather than directly on the relations. So here's our view. It says we'll find all students where their student is in the IDs of the students who have applied to </a:t>
            </a:r>
            <a:r>
              <a:rPr lang="en-US" dirty="0" err="1" smtClean="0"/>
              <a:t>Comsats</a:t>
            </a:r>
            <a:r>
              <a:rPr lang="en-US" dirty="0" smtClean="0"/>
              <a:t> and we'll call that view SS, for </a:t>
            </a:r>
            <a:r>
              <a:rPr lang="en-US" dirty="0" err="1" smtClean="0"/>
              <a:t>Comsats</a:t>
            </a:r>
            <a:r>
              <a:rPr lang="en-US" dirty="0" smtClean="0"/>
              <a:t> students. Now we can give a particular user the select privilege on SS. And that allows them to select the data that's in the view, but not see any of the data outside of the view. Specifically, they won't be able to see student information if the students didn't apply to </a:t>
            </a:r>
            <a:r>
              <a:rPr lang="en-US" dirty="0" err="1" smtClean="0"/>
              <a:t>Comsats</a:t>
            </a:r>
            <a:r>
              <a:rPr lang="en-US" dirty="0" smtClean="0"/>
              <a:t>.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dirty="0"/>
          </a:p>
        </p:txBody>
      </p:sp>
    </p:spTree>
    <p:extLst>
      <p:ext uri="{BB962C8B-B14F-4D97-AF65-F5344CB8AC3E}">
        <p14:creationId xmlns:p14="http://schemas.microsoft.com/office/powerpoint/2010/main" val="103634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how privileges are obtained. When a relation is created, the creator of that relation becomes the owner of the relation. And the owner of the relation has all privileges, and furthermore, may grant privileges to other users. So there's a grant statement in the SQL standard and it looks like this. We grant privileges on a particular relation to one or more users and we have the option of allowing those users to further grant privileges to others. Specifically, the privileges themselves are the ones that we defined earlier. And we can have a comma-separated list of them. So for example, we could say here something like "select(</a:t>
            </a:r>
            <a:r>
              <a:rPr lang="en-US" dirty="0" err="1" smtClean="0"/>
              <a:t>sID</a:t>
            </a:r>
            <a:r>
              <a:rPr lang="en-US" dirty="0" smtClean="0"/>
              <a:t>), delete," and that would give those two privileges. The users are a list of actual user names on the data base. There's also the user, pre-defined user, called "public" and that would grant the authorization to any user of the database. And finally, the grant option allows the users who are getting the privileges to grant the same or lesser privileges to other users. Now what do I mean by lesser? Well it's pretty simple. If we have, say select and attributes ABC. then a lesser privilege would be something like select A and B.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7</a:t>
            </a:fld>
            <a:endParaRPr lang="en-US" dirty="0"/>
          </a:p>
        </p:txBody>
      </p:sp>
    </p:spTree>
    <p:extLst>
      <p:ext uri="{BB962C8B-B14F-4D97-AF65-F5344CB8AC3E}">
        <p14:creationId xmlns:p14="http://schemas.microsoft.com/office/powerpoint/2010/main" val="394546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Now, how about the revoking of privileges. This gets a little more interesting. So the command is "revoke privileges." Again, it would be a list of privileges on a particular relation from users, and again that would be a list of user names with the possibility of the special name public and then there are two option for revoking privileges, called cascade and restrict. And they may have to do with what happens when privileges are being revoked from a user who was granted the ability to grant privileges to others. Let's suppose that we have a user who has a privilege to say select on a particular relation, R. And let's suppose that's say user U1. And let's suppose that user grants to user U2 the same privileges, select on 'R' and let's suppose that's with the grant option and this is user 'U2.' So user U2 is allowed to further grant privileges to other users. And those may further grant privileges to others. Now let's suppose user U1 decides to revoke the privilege that was granted to user U2. So what cascade says, is if there is revocation of that form then it will cascade down the tree. So if you too further granted privileges, then those would be revoked and so would any privileges down below, so this entire sub tree is effectively removed all of those privileges, however, we have to be a little bit careful, because it's possible that say U2 was granted the select privilege by a separate user, I guess we'll call this one U3, who also granted exactly the same privilege, and in that case, if U1 does the revoke, we don't want to revoke U2's privilege, because U2 got it from another source. </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dirty="0"/>
          </a:p>
        </p:txBody>
      </p:sp>
    </p:spTree>
    <p:extLst>
      <p:ext uri="{BB962C8B-B14F-4D97-AF65-F5344CB8AC3E}">
        <p14:creationId xmlns:p14="http://schemas.microsoft.com/office/powerpoint/2010/main" val="325594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technically what cascade says is that, when we revoke a privilege, we revoke any privileges transitively when they weren't also granted by another source. </a:t>
            </a:r>
          </a:p>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dirty="0"/>
          </a:p>
        </p:txBody>
      </p:sp>
    </p:spTree>
    <p:extLst>
      <p:ext uri="{BB962C8B-B14F-4D97-AF65-F5344CB8AC3E}">
        <p14:creationId xmlns:p14="http://schemas.microsoft.com/office/powerpoint/2010/main" val="357099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4736306"/>
            <a:ext cx="2133600" cy="273844"/>
          </a:xfrm>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162427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90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14386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1410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340227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4480785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2070880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237107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01316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91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4197514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0580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2283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021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4955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2091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994514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62739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20700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880393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98385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23409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75201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3495407"/>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39798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796013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375606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011080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9615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80620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7201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74044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8846541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63973693"/>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99513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0953439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53261273"/>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111399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458326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3912333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827880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99317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32061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206404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15757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19128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712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648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014447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298627931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085554"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0"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vertLeft1</a:t>
            </a:r>
            <a:endParaRPr lang="en-US" sz="1400" dirty="0">
              <a:solidFill>
                <a:prstClr val="black"/>
              </a:solidFill>
            </a:endParaRPr>
          </a:p>
        </p:txBody>
      </p:sp>
    </p:spTree>
    <p:extLst>
      <p:ext uri="{BB962C8B-B14F-4D97-AF65-F5344CB8AC3E}">
        <p14:creationId xmlns:p14="http://schemas.microsoft.com/office/powerpoint/2010/main" val="12032967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1/4/2017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pic>
        <p:nvPicPr>
          <p:cNvPr id="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42062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7490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29184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834640"/>
            <a:ext cx="259492" cy="2560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9372600" y="666750"/>
            <a:ext cx="859210"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vertLeft2</a:t>
            </a:r>
            <a:endParaRPr lang="en-US" sz="1400" dirty="0">
              <a:solidFill>
                <a:prstClr val="black"/>
              </a:solidFill>
            </a:endParaRPr>
          </a:p>
        </p:txBody>
      </p:sp>
    </p:spTree>
    <p:extLst>
      <p:ext uri="{BB962C8B-B14F-4D97-AF65-F5344CB8AC3E}">
        <p14:creationId xmlns:p14="http://schemas.microsoft.com/office/powerpoint/2010/main" val="46269796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penClassroom\Desktop\database squ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895350"/>
            <a:ext cx="3354922" cy="335492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4326463" y="1164172"/>
            <a:ext cx="4360337"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400" dirty="0" smtClean="0">
                <a:solidFill>
                  <a:schemeClr val="tx1">
                    <a:lumMod val="75000"/>
                    <a:lumOff val="25000"/>
                  </a:schemeClr>
                </a:solidFill>
              </a:rPr>
              <a:t>Authorization</a:t>
            </a:r>
            <a:endParaRPr lang="en-US" sz="5400" dirty="0">
              <a:solidFill>
                <a:schemeClr val="tx1">
                  <a:lumMod val="75000"/>
                  <a:lumOff val="25000"/>
                </a:schemeClr>
              </a:solidFill>
            </a:endParaRPr>
          </a:p>
        </p:txBody>
      </p:sp>
      <p:cxnSp>
        <p:nvCxnSpPr>
          <p:cNvPr id="5" name="Straight Connector 4"/>
          <p:cNvCxnSpPr/>
          <p:nvPr/>
        </p:nvCxnSpPr>
        <p:spPr>
          <a:xfrm>
            <a:off x="4224865" y="2383372"/>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Title 1"/>
          <p:cNvSpPr txBox="1">
            <a:spLocks/>
          </p:cNvSpPr>
          <p:nvPr/>
        </p:nvSpPr>
        <p:spPr>
          <a:xfrm>
            <a:off x="4506913" y="2499794"/>
            <a:ext cx="4637087" cy="1905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5400" dirty="0">
              <a:solidFill>
                <a:schemeClr val="tx1">
                  <a:lumMod val="75000"/>
                  <a:lumOff val="25000"/>
                </a:schemeClr>
              </a:solidFill>
            </a:endParaRPr>
          </a:p>
        </p:txBody>
      </p:sp>
    </p:spTree>
    <p:extLst>
      <p:ext uri="{BB962C8B-B14F-4D97-AF65-F5344CB8AC3E}">
        <p14:creationId xmlns:p14="http://schemas.microsoft.com/office/powerpoint/2010/main" val="298369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274320" indent="-182880">
              <a:lnSpc>
                <a:spcPct val="90000"/>
              </a:lnSpc>
              <a:spcBef>
                <a:spcPts val="2400"/>
              </a:spcBef>
              <a:spcAft>
                <a:spcPts val="600"/>
              </a:spcAft>
              <a:buClr>
                <a:srgbClr val="0000FF"/>
              </a:buClr>
              <a:buNone/>
            </a:pPr>
            <a:r>
              <a:rPr lang="en-US" dirty="0" smtClean="0">
                <a:solidFill>
                  <a:srgbClr val="0000FF"/>
                </a:solidFill>
              </a:rPr>
              <a:t>  </a:t>
            </a:r>
            <a:r>
              <a:rPr lang="en-US" sz="2600" b="1" dirty="0" smtClean="0">
                <a:latin typeface="Lucida Console" pitchFamily="49" charset="0"/>
              </a:rPr>
              <a:t>Restrict</a:t>
            </a:r>
            <a:r>
              <a:rPr lang="en-US" sz="2600" dirty="0" smtClean="0"/>
              <a:t>:</a:t>
            </a:r>
            <a:r>
              <a:rPr lang="en-US" sz="2600" dirty="0" smtClean="0">
                <a:solidFill>
                  <a:srgbClr val="0000FF"/>
                </a:solidFill>
              </a:rPr>
              <a:t>  Disallow if </a:t>
            </a:r>
            <a:r>
              <a:rPr lang="en-US" sz="2400" b="1" dirty="0" smtClean="0">
                <a:latin typeface="Lucida Console" pitchFamily="49" charset="0"/>
              </a:rPr>
              <a:t>Cascade</a:t>
            </a:r>
            <a:r>
              <a:rPr lang="en-US" sz="2600" dirty="0" smtClean="0">
                <a:solidFill>
                  <a:srgbClr val="0000FF"/>
                </a:solidFill>
              </a:rPr>
              <a:t> would revoke any other privileges</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80000"/>
              </a:lnSpc>
              <a:spcBef>
                <a:spcPts val="600"/>
              </a:spcBef>
              <a:buClr>
                <a:srgbClr val="0000FF"/>
              </a:buClr>
              <a:buFont typeface="Wingdings" pitchFamily="2" charset="2"/>
              <a:buChar char="§"/>
            </a:pPr>
            <a:r>
              <a:rPr lang="en-US" dirty="0" smtClean="0">
                <a:solidFill>
                  <a:schemeClr val="accent6">
                    <a:lumMod val="50000"/>
                  </a:schemeClr>
                </a:solidFill>
              </a:rPr>
              <a:t>  </a:t>
            </a:r>
            <a:r>
              <a:rPr lang="en-US" dirty="0" smtClean="0">
                <a:solidFill>
                  <a:srgbClr val="0000FF"/>
                </a:solidFill>
              </a:rPr>
              <a:t>Make sure users see only the data they’re  </a:t>
            </a:r>
          </a:p>
          <a:p>
            <a:pPr marL="674370" lvl="1" indent="-182880">
              <a:lnSpc>
                <a:spcPct val="80000"/>
              </a:lnSpc>
              <a:spcBef>
                <a:spcPts val="0"/>
              </a:spcBef>
              <a:buClr>
                <a:srgbClr val="0000FF"/>
              </a:buClr>
              <a:buNone/>
            </a:pPr>
            <a:r>
              <a:rPr lang="en-US" dirty="0" smtClean="0">
                <a:solidFill>
                  <a:srgbClr val="0000FF"/>
                </a:solidFill>
              </a:rPr>
              <a:t>    supposed to see</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Guard the database against modifications by </a:t>
            </a:r>
          </a:p>
          <a:p>
            <a:pPr marL="674370" lvl="1" indent="-182880">
              <a:lnSpc>
                <a:spcPct val="80000"/>
              </a:lnSpc>
              <a:spcBef>
                <a:spcPts val="0"/>
              </a:spcBef>
              <a:buClr>
                <a:srgbClr val="0000FF"/>
              </a:buClr>
              <a:buNone/>
            </a:pPr>
            <a:r>
              <a:rPr lang="en-US" dirty="0" smtClean="0">
                <a:solidFill>
                  <a:srgbClr val="0000FF"/>
                </a:solidFill>
              </a:rPr>
              <a:t>    malicious users</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Users have </a:t>
            </a:r>
            <a:r>
              <a:rPr lang="en-US" dirty="0" smtClean="0"/>
              <a:t>privileges</a:t>
            </a:r>
            <a:r>
              <a:rPr lang="en-US" dirty="0" smtClean="0">
                <a:solidFill>
                  <a:srgbClr val="0000FF"/>
                </a:solidFill>
              </a:rPr>
              <a:t>; can only operate on data</a:t>
            </a:r>
          </a:p>
          <a:p>
            <a:pPr marL="674370" lvl="1" indent="-182880">
              <a:lnSpc>
                <a:spcPct val="80000"/>
              </a:lnSpc>
              <a:spcBef>
                <a:spcPts val="0"/>
              </a:spcBef>
              <a:buClr>
                <a:srgbClr val="0000FF"/>
              </a:buClr>
              <a:buNone/>
            </a:pPr>
            <a:r>
              <a:rPr lang="en-US" dirty="0" smtClean="0">
                <a:solidFill>
                  <a:srgbClr val="0000FF"/>
                </a:solidFill>
              </a:rPr>
              <a:t>    for which they are </a:t>
            </a:r>
            <a:r>
              <a:rPr lang="en-US" dirty="0" smtClean="0"/>
              <a:t>authorized</a:t>
            </a:r>
          </a:p>
          <a:p>
            <a:pPr marL="674370" lvl="1" indent="-182880">
              <a:lnSpc>
                <a:spcPct val="90000"/>
              </a:lnSpc>
              <a:spcBef>
                <a:spcPts val="900"/>
              </a:spcBef>
              <a:buClr>
                <a:srgbClr val="0000FF"/>
              </a:buClr>
              <a:buFont typeface="Wingdings" pitchFamily="2" charset="2"/>
              <a:buChar char="§"/>
            </a:pPr>
            <a:r>
              <a:rPr lang="en-US" dirty="0" smtClean="0">
                <a:solidFill>
                  <a:srgbClr val="0000FF"/>
                </a:solidFill>
              </a:rPr>
              <a:t>  </a:t>
            </a:r>
            <a:r>
              <a:rPr lang="en-US" sz="2400" b="1" dirty="0" smtClean="0">
                <a:latin typeface="Lucida Console" pitchFamily="49" charset="0"/>
              </a:rPr>
              <a:t>Grant</a:t>
            </a:r>
            <a:r>
              <a:rPr lang="en-US" dirty="0" smtClean="0">
                <a:solidFill>
                  <a:srgbClr val="0000FF"/>
                </a:solidFill>
              </a:rPr>
              <a:t> and </a:t>
            </a:r>
            <a:r>
              <a:rPr lang="en-US" sz="2400" b="1" dirty="0" smtClean="0">
                <a:latin typeface="Lucida Console" pitchFamily="49" charset="0"/>
              </a:rPr>
              <a:t>Revoke</a:t>
            </a:r>
            <a:r>
              <a:rPr lang="en-US" dirty="0" smtClean="0">
                <a:solidFill>
                  <a:srgbClr val="0000FF"/>
                </a:solidFill>
              </a:rPr>
              <a:t> statements</a:t>
            </a:r>
          </a:p>
          <a:p>
            <a:pPr marL="674370" lvl="1" indent="-182880">
              <a:lnSpc>
                <a:spcPct val="80000"/>
              </a:lnSpc>
              <a:spcBef>
                <a:spcPts val="900"/>
              </a:spcBef>
              <a:buClr>
                <a:srgbClr val="0000FF"/>
              </a:buClr>
              <a:buFont typeface="Wingdings" pitchFamily="2" charset="2"/>
              <a:buChar char="§"/>
            </a:pPr>
            <a:r>
              <a:rPr lang="en-US" dirty="0" smtClean="0">
                <a:solidFill>
                  <a:srgbClr val="0000FF"/>
                </a:solidFill>
              </a:rPr>
              <a:t>  Beyond simple table-level privileges:</a:t>
            </a:r>
          </a:p>
          <a:p>
            <a:pPr marL="674370" lvl="1" indent="-182880">
              <a:lnSpc>
                <a:spcPct val="80000"/>
              </a:lnSpc>
              <a:spcBef>
                <a:spcPts val="0"/>
              </a:spcBef>
              <a:buClr>
                <a:srgbClr val="0000FF"/>
              </a:buClr>
              <a:buNone/>
            </a:pPr>
            <a:r>
              <a:rPr lang="en-US" dirty="0" smtClean="0">
                <a:solidFill>
                  <a:srgbClr val="0000FF"/>
                </a:solidFill>
              </a:rPr>
              <a:t>    use </a:t>
            </a:r>
            <a:r>
              <a:rPr lang="en-US" dirty="0" smtClean="0"/>
              <a:t>views</a:t>
            </a:r>
          </a:p>
          <a:p>
            <a:pPr marL="674370" lvl="1" indent="-182880">
              <a:lnSpc>
                <a:spcPct val="90000"/>
              </a:lnSpc>
              <a:spcBef>
                <a:spcPts val="0"/>
              </a:spcBef>
              <a:buClr>
                <a:srgbClr val="0000FF"/>
              </a:buClr>
              <a:buNone/>
            </a:pPr>
            <a:endParaRPr lang="en-US" sz="3200"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90000"/>
              </a:lnSpc>
              <a:spcBef>
                <a:spcPts val="0"/>
              </a:spcBef>
              <a:buClr>
                <a:srgbClr val="0000FF"/>
              </a:buClr>
              <a:buFont typeface="Wingdings" pitchFamily="2" charset="2"/>
              <a:buChar char="§"/>
            </a:pPr>
            <a:r>
              <a:rPr lang="en-US" dirty="0" smtClean="0">
                <a:solidFill>
                  <a:schemeClr val="accent6">
                    <a:lumMod val="50000"/>
                  </a:schemeClr>
                </a:solidFill>
              </a:rPr>
              <a:t>  </a:t>
            </a:r>
            <a:r>
              <a:rPr lang="en-US" dirty="0" smtClean="0">
                <a:solidFill>
                  <a:srgbClr val="0000FF"/>
                </a:solidFill>
              </a:rPr>
              <a:t>Make sure users see only the data they’re  </a:t>
            </a:r>
          </a:p>
          <a:p>
            <a:pPr marL="674370" lvl="1" indent="-182880">
              <a:lnSpc>
                <a:spcPct val="90000"/>
              </a:lnSpc>
              <a:spcBef>
                <a:spcPts val="0"/>
              </a:spcBef>
              <a:buClr>
                <a:srgbClr val="0000FF"/>
              </a:buClr>
              <a:buNone/>
            </a:pPr>
            <a:r>
              <a:rPr lang="en-US" dirty="0" smtClean="0">
                <a:solidFill>
                  <a:srgbClr val="0000FF"/>
                </a:solidFill>
              </a:rPr>
              <a:t>    supposed to see</a:t>
            </a:r>
          </a:p>
          <a:p>
            <a:pPr marL="674370" lvl="1" indent="-182880">
              <a:lnSpc>
                <a:spcPct val="90000"/>
              </a:lnSpc>
              <a:spcBef>
                <a:spcPts val="1200"/>
              </a:spcBef>
              <a:buClr>
                <a:srgbClr val="0000FF"/>
              </a:buClr>
              <a:buFont typeface="Wingdings" pitchFamily="2" charset="2"/>
              <a:buChar char="§"/>
            </a:pPr>
            <a:r>
              <a:rPr lang="en-US" dirty="0" smtClean="0">
                <a:solidFill>
                  <a:srgbClr val="0000FF"/>
                </a:solidFill>
              </a:rPr>
              <a:t>  Guard the database against modifications by </a:t>
            </a:r>
          </a:p>
          <a:p>
            <a:pPr marL="674370" lvl="1" indent="-182880">
              <a:lnSpc>
                <a:spcPct val="90000"/>
              </a:lnSpc>
              <a:spcBef>
                <a:spcPts val="0"/>
              </a:spcBef>
              <a:buClr>
                <a:srgbClr val="0000FF"/>
              </a:buClr>
              <a:buNone/>
            </a:pPr>
            <a:r>
              <a:rPr lang="en-US" dirty="0" smtClean="0">
                <a:solidFill>
                  <a:srgbClr val="0000FF"/>
                </a:solidFill>
              </a:rPr>
              <a:t>    malicious users</a:t>
            </a:r>
            <a:endParaRPr lang="en-US" sz="3200" dirty="0">
              <a:solidFill>
                <a:srgbClr val="0000FF"/>
              </a:solidFill>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Database Authorization</a:t>
            </a:r>
          </a:p>
          <a:p>
            <a:pPr marL="674370" lvl="1" indent="-182880">
              <a:lnSpc>
                <a:spcPct val="90000"/>
              </a:lnSpc>
              <a:spcBef>
                <a:spcPts val="0"/>
              </a:spcBef>
              <a:buClr>
                <a:srgbClr val="0000FF"/>
              </a:buClr>
              <a:buNone/>
            </a:pPr>
            <a:r>
              <a:rPr lang="en-US" dirty="0" smtClean="0">
                <a:solidFill>
                  <a:srgbClr val="0000FF"/>
                </a:solidFill>
              </a:rPr>
              <a:t>Users have </a:t>
            </a:r>
            <a:r>
              <a:rPr lang="en-US" dirty="0" smtClean="0"/>
              <a:t>privileges</a:t>
            </a:r>
            <a:r>
              <a:rPr lang="en-US" dirty="0" smtClean="0">
                <a:solidFill>
                  <a:srgbClr val="0000FF"/>
                </a:solidFill>
              </a:rPr>
              <a:t>; can only operate on data</a:t>
            </a:r>
          </a:p>
          <a:p>
            <a:pPr marL="674370" lvl="1" indent="-182880">
              <a:lnSpc>
                <a:spcPct val="90000"/>
              </a:lnSpc>
              <a:spcBef>
                <a:spcPts val="0"/>
              </a:spcBef>
              <a:buClr>
                <a:srgbClr val="0000FF"/>
              </a:buClr>
              <a:buNone/>
            </a:pPr>
            <a:r>
              <a:rPr lang="en-US" dirty="0" smtClean="0">
                <a:solidFill>
                  <a:srgbClr val="0000FF"/>
                </a:solidFill>
              </a:rPr>
              <a:t>for which they are </a:t>
            </a:r>
            <a:r>
              <a:rPr lang="en-US" dirty="0" smtClean="0"/>
              <a:t>authorized</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Select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Select(A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Insert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Insert(A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Update</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 </a:t>
            </a:r>
            <a:r>
              <a:rPr lang="en-US" dirty="0" smtClean="0">
                <a:solidFill>
                  <a:srgbClr val="0000FF"/>
                </a:solidFill>
              </a:rPr>
              <a:t>or</a:t>
            </a:r>
            <a:r>
              <a:rPr lang="en-US" dirty="0" smtClean="0"/>
              <a:t>  </a:t>
            </a:r>
            <a:r>
              <a:rPr lang="en-US" sz="2400" b="1" dirty="0" smtClean="0">
                <a:latin typeface="Lucida Console" pitchFamily="49" charset="0"/>
              </a:rPr>
              <a:t>Update(A</a:t>
            </a:r>
            <a:r>
              <a:rPr lang="en-US" sz="2400" b="1" baseline="-25000" dirty="0" smtClean="0">
                <a:latin typeface="Lucida Console" pitchFamily="49" charset="0"/>
              </a:rPr>
              <a:t>1</a:t>
            </a:r>
            <a:r>
              <a:rPr lang="en-US" sz="2400" b="1" dirty="0" smtClean="0">
                <a:latin typeface="Lucida Console" pitchFamily="49" charset="0"/>
              </a:rPr>
              <a:t>,…,A</a:t>
            </a:r>
            <a:r>
              <a:rPr lang="en-US" sz="2400" b="1" baseline="-25000" dirty="0" smtClean="0">
                <a:latin typeface="Lucida Console" pitchFamily="49" charset="0"/>
              </a:rPr>
              <a:t>n</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a:p>
            <a:pPr marL="674370" lvl="1" indent="-182880">
              <a:lnSpc>
                <a:spcPct val="90000"/>
              </a:lnSpc>
              <a:spcBef>
                <a:spcPts val="1200"/>
              </a:spcBef>
              <a:buClr>
                <a:srgbClr val="0000FF"/>
              </a:buClr>
              <a:buFont typeface="Wingdings" pitchFamily="2" charset="2"/>
              <a:buChar char="§"/>
            </a:pPr>
            <a:r>
              <a:rPr lang="en-US" sz="2400" b="1" dirty="0" smtClean="0">
                <a:latin typeface="Lucida Console" pitchFamily="49" charset="0"/>
              </a:rPr>
              <a:t> Delete</a:t>
            </a:r>
            <a:r>
              <a:rPr lang="en-US" sz="1200" b="1" dirty="0" smtClean="0">
                <a:latin typeface="Lucida Console" pitchFamily="49" charset="0"/>
              </a:rPr>
              <a:t> </a:t>
            </a:r>
            <a:r>
              <a:rPr lang="en-US" sz="2400" b="1" dirty="0" smtClean="0">
                <a:latin typeface="Lucida Console" pitchFamily="49" charset="0"/>
              </a:rPr>
              <a:t>on</a:t>
            </a:r>
            <a:r>
              <a:rPr lang="en-US" sz="1200" b="1" dirty="0" smtClean="0">
                <a:latin typeface="Lucida Console" pitchFamily="49" charset="0"/>
              </a:rPr>
              <a:t> </a:t>
            </a:r>
            <a:r>
              <a:rPr lang="en-US" sz="2400" b="1" dirty="0" smtClean="0">
                <a:latin typeface="Lucida Console" pitchFamily="49" charset="0"/>
              </a:rPr>
              <a:t>R</a:t>
            </a: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614263311"/>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50897113"/>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19" name="TextBox 18"/>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0" name="TextBox 19"/>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2" name="Content Placeholder 2"/>
          <p:cNvSpPr txBox="1">
            <a:spLocks/>
          </p:cNvSpPr>
          <p:nvPr/>
        </p:nvSpPr>
        <p:spPr>
          <a:xfrm>
            <a:off x="457200" y="285750"/>
            <a:ext cx="5791200" cy="1752600"/>
          </a:xfrm>
          <a:prstGeom prst="rect">
            <a:avLst/>
          </a:prstGeom>
          <a:ln>
            <a:solidFill>
              <a:schemeClr val="tx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Update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noProof="0" dirty="0" smtClean="0">
                <a:solidFill>
                  <a:srgbClr val="0000FF"/>
                </a:solidFill>
                <a:latin typeface="Lucida Console" pitchFamily="49" charset="0"/>
              </a:rPr>
              <a:t>Apply</a:t>
            </a:r>
            <a:endParaRPr kumimoji="0" lang="en-US" sz="2400" b="1" i="0" u="none" strike="noStrike" kern="1200" cap="none" spc="0" normalizeH="0" baseline="-25000" noProof="0" dirty="0" smtClean="0">
              <a:ln>
                <a:noFill/>
              </a:ln>
              <a:solidFill>
                <a:srgbClr val="0000FF"/>
              </a:solidFill>
              <a:effectLst/>
              <a:uLnTx/>
              <a:uFillTx/>
              <a:latin typeface="Lucida Console" pitchFamily="49" charset="0"/>
              <a:ea typeface="+mn-ea"/>
              <a:cs typeface="+mn-cs"/>
            </a:endParaRPr>
          </a:p>
          <a:p>
            <a:pPr marL="342900" lvl="0" indent="-342900"/>
            <a:r>
              <a:rPr lang="en-US" sz="2400" b="1" dirty="0" smtClean="0">
                <a:latin typeface="Lucida Console" pitchFamily="49" charset="0"/>
              </a:rPr>
              <a:t>Set </a:t>
            </a:r>
            <a:r>
              <a:rPr lang="en-US" sz="2400" b="1" dirty="0" err="1" smtClean="0">
                <a:solidFill>
                  <a:srgbClr val="0000FF"/>
                </a:solidFill>
                <a:latin typeface="Lucida Console" pitchFamily="49" charset="0"/>
              </a:rPr>
              <a:t>dec</a:t>
            </a:r>
            <a:r>
              <a:rPr lang="en-US" sz="2400" b="1" baseline="-25000" dirty="0" smtClean="0">
                <a:solidFill>
                  <a:srgbClr val="0000FF"/>
                </a:solidFill>
                <a:latin typeface="Lucida Console" pitchFamily="49" charset="0"/>
              </a:rPr>
              <a:t> </a:t>
            </a:r>
            <a:r>
              <a:rPr lang="en-US" sz="2400" b="1" noProof="0" dirty="0" smtClean="0">
                <a:latin typeface="Lucida Console" pitchFamily="49" charset="0"/>
              </a:rPr>
              <a:t>= </a:t>
            </a:r>
            <a:r>
              <a:rPr lang="en-US" sz="2400" b="1" dirty="0" smtClean="0">
                <a:solidFill>
                  <a:srgbClr val="0000FF"/>
                </a:solidFill>
                <a:latin typeface="Lucida Console" pitchFamily="49" charset="0"/>
              </a:rPr>
              <a:t>‘Y’</a:t>
            </a:r>
            <a:endParaRPr lang="en-US" sz="2400" b="1" baseline="-25000" dirty="0" smtClean="0">
              <a:solidFill>
                <a:srgbClr val="0000FF"/>
              </a:solidFill>
              <a:latin typeface="Lucida Console" pitchFamily="49" charset="0"/>
            </a:endParaRPr>
          </a:p>
          <a:p>
            <a:pPr marL="342900" lvl="0" indent="-342900"/>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 </a:t>
            </a:r>
            <a:r>
              <a:rPr lang="en-US" sz="2400" b="1" noProof="0" dirty="0" err="1" smtClean="0">
                <a:solidFill>
                  <a:srgbClr val="0000FF"/>
                </a:solidFill>
                <a:latin typeface="Lucida Console" pitchFamily="49" charset="0"/>
              </a:rPr>
              <a:t>sID</a:t>
            </a:r>
            <a:r>
              <a:rPr lang="en-US" sz="2400" b="1" noProof="0" dirty="0" smtClean="0">
                <a:solidFill>
                  <a:srgbClr val="0000FF"/>
                </a:solidFill>
                <a:latin typeface="Lucida Console" pitchFamily="49" charset="0"/>
              </a:rPr>
              <a:t> </a:t>
            </a:r>
            <a:r>
              <a:rPr lang="en-US" sz="2400" b="1" dirty="0" smtClean="0">
                <a:latin typeface="Lucida Console" pitchFamily="49" charset="0"/>
              </a:rPr>
              <a:t>In (Select </a:t>
            </a:r>
            <a:r>
              <a:rPr lang="en-US" sz="2400" b="1" dirty="0" err="1" smtClean="0">
                <a:solidFill>
                  <a:srgbClr val="0000FF"/>
                </a:solidFill>
                <a:latin typeface="Lucida Console" pitchFamily="49" charset="0"/>
              </a:rPr>
              <a:t>sID</a:t>
            </a:r>
            <a:endParaRPr lang="en-US" sz="2400" b="1" dirty="0" smtClean="0">
              <a:solidFill>
                <a:srgbClr val="0000FF"/>
              </a:solidFill>
              <a:latin typeface="Lucida Console" pitchFamily="49" charset="0"/>
            </a:endParaRPr>
          </a:p>
          <a:p>
            <a:pPr marL="342900" lvl="0" indent="-342900"/>
            <a:r>
              <a:rPr lang="en-US" sz="2400" b="1" dirty="0" smtClean="0">
                <a:solidFill>
                  <a:srgbClr val="0000FF"/>
                </a:solidFill>
                <a:latin typeface="Lucida Console" pitchFamily="49" charset="0"/>
              </a:rPr>
              <a:t>              </a:t>
            </a:r>
            <a:r>
              <a:rPr lang="en-US" sz="2400" b="1" dirty="0" smtClean="0">
                <a:latin typeface="Lucida Console" pitchFamily="49" charset="0"/>
              </a:rPr>
              <a:t>From</a:t>
            </a:r>
            <a:r>
              <a:rPr lang="en-US" sz="2400" b="1" dirty="0" smtClean="0">
                <a:solidFill>
                  <a:srgbClr val="0000FF"/>
                </a:solidFill>
                <a:latin typeface="Lucida Console" pitchFamily="49" charset="0"/>
              </a:rPr>
              <a:t> Student</a:t>
            </a:r>
          </a:p>
          <a:p>
            <a:pPr marL="342900" lvl="0" indent="-342900"/>
            <a:r>
              <a:rPr kumimoji="0" lang="en-US" sz="2400" b="1" i="0" u="none" strike="noStrike" kern="1200" cap="none" spc="0" normalizeH="0" baseline="0" noProof="0" dirty="0" smtClean="0">
                <a:ln>
                  <a:noFill/>
                </a:ln>
                <a:solidFill>
                  <a:srgbClr val="0000FF"/>
                </a:solidFill>
                <a:effectLst/>
                <a:uLnTx/>
                <a:uFillTx/>
                <a:latin typeface="Lucida Console" pitchFamily="49" charset="0"/>
                <a:ea typeface="+mn-ea"/>
                <a:cs typeface="+mn-cs"/>
              </a:rPr>
              <a:t>              </a:t>
            </a:r>
            <a:r>
              <a:rPr kumimoji="0" lang="en-US" sz="2400" b="1" i="0" u="none" strike="noStrike" kern="1200" cap="none" spc="0" normalizeH="0" baseline="0" noProof="0" dirty="0" smtClean="0">
                <a:ln>
                  <a:noFill/>
                </a:ln>
                <a:effectLst/>
                <a:uLnTx/>
                <a:uFillTx/>
                <a:latin typeface="Lucida Console" pitchFamily="49" charset="0"/>
                <a:ea typeface="+mn-ea"/>
                <a:cs typeface="+mn-cs"/>
              </a:rPr>
              <a:t>Where</a:t>
            </a:r>
            <a:r>
              <a:rPr kumimoji="0" lang="en-US" sz="2400" b="1" i="0" u="none" strike="noStrike" kern="1200" cap="none" spc="0" normalizeH="0" noProof="0" dirty="0" smtClean="0">
                <a:ln>
                  <a:noFill/>
                </a:ln>
                <a:solidFill>
                  <a:srgbClr val="0000FF"/>
                </a:solidFill>
                <a:effectLst/>
                <a:uLnTx/>
                <a:uFillTx/>
                <a:latin typeface="Lucida Console" pitchFamily="49" charset="0"/>
                <a:ea typeface="+mn-ea"/>
                <a:cs typeface="+mn-cs"/>
              </a:rPr>
              <a:t> GPA &gt; 3.9</a:t>
            </a:r>
            <a:r>
              <a:rPr kumimoji="0" lang="en-US" sz="2400" b="1" i="0" u="none" strike="noStrike" kern="1200" cap="none" spc="0" normalizeH="0" noProof="0" dirty="0" smtClean="0">
                <a:ln>
                  <a:noFill/>
                </a:ln>
                <a:effectLst/>
                <a:uLnTx/>
                <a:uFillTx/>
                <a:latin typeface="Lucida Console" pitchFamily="49" charset="0"/>
                <a:ea typeface="+mn-ea"/>
                <a:cs typeface="+mn-cs"/>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
        <p:nvSpPr>
          <p:cNvPr id="2" name="TextBox 1"/>
          <p:cNvSpPr txBox="1"/>
          <p:nvPr/>
        </p:nvSpPr>
        <p:spPr>
          <a:xfrm>
            <a:off x="533400" y="2208461"/>
            <a:ext cx="4985427" cy="1200329"/>
          </a:xfrm>
          <a:prstGeom prst="rect">
            <a:avLst/>
          </a:prstGeom>
          <a:noFill/>
        </p:spPr>
        <p:txBody>
          <a:bodyPr wrap="square" rtlCol="0">
            <a:spAutoFit/>
          </a:bodyPr>
          <a:lstStyle/>
          <a:p>
            <a:r>
              <a:rPr lang="en-US" b="1" dirty="0" smtClean="0"/>
              <a:t>Requires the following privileges:</a:t>
            </a:r>
          </a:p>
          <a:p>
            <a:r>
              <a:rPr lang="en-US" dirty="0" smtClean="0"/>
              <a:t> 	 Select (SID, GPA) on Student</a:t>
            </a:r>
          </a:p>
          <a:p>
            <a:r>
              <a:rPr lang="en-US" dirty="0"/>
              <a:t>	</a:t>
            </a:r>
            <a:r>
              <a:rPr lang="en-US" dirty="0" smtClean="0"/>
              <a:t> Update(</a:t>
            </a:r>
            <a:r>
              <a:rPr lang="en-US" dirty="0" err="1" smtClean="0"/>
              <a:t>dec</a:t>
            </a:r>
            <a:r>
              <a:rPr lang="en-US" dirty="0" smtClean="0"/>
              <a:t>) on Apply</a:t>
            </a:r>
          </a:p>
          <a:p>
            <a:r>
              <a:rPr lang="en-US" dirty="0"/>
              <a:t>	</a:t>
            </a:r>
            <a:r>
              <a:rPr lang="en-US" dirty="0" smtClean="0"/>
              <a:t> Select (SID) on Apply</a:t>
            </a:r>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2" name="Content Placeholder 2"/>
          <p:cNvSpPr txBox="1">
            <a:spLocks/>
          </p:cNvSpPr>
          <p:nvPr/>
        </p:nvSpPr>
        <p:spPr>
          <a:xfrm>
            <a:off x="457200" y="285750"/>
            <a:ext cx="5791200" cy="1295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noProof="0" dirty="0" smtClean="0">
                <a:latin typeface="Lucida Console" pitchFamily="49" charset="0"/>
              </a:rPr>
              <a:t>Delete From</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dirty="0" smtClean="0">
                <a:solidFill>
                  <a:srgbClr val="0000FF"/>
                </a:solidFill>
                <a:latin typeface="Lucida Console" pitchFamily="49" charset="0"/>
              </a:rPr>
              <a:t>Student</a:t>
            </a:r>
            <a:endParaRPr lang="en-US" sz="2400" b="1" baseline="-25000" dirty="0" smtClean="0">
              <a:solidFill>
                <a:srgbClr val="0000FF"/>
              </a:solidFill>
              <a:latin typeface="Lucida Console" pitchFamily="49" charset="0"/>
            </a:endParaRPr>
          </a:p>
          <a:p>
            <a:pPr marL="342900" lvl="0" indent="-342900"/>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Where </a:t>
            </a:r>
            <a:r>
              <a:rPr lang="en-US" sz="2400" b="1" noProof="0" dirty="0" err="1" smtClean="0">
                <a:solidFill>
                  <a:srgbClr val="0000FF"/>
                </a:solidFill>
                <a:latin typeface="Lucida Console" pitchFamily="49" charset="0"/>
              </a:rPr>
              <a:t>sID</a:t>
            </a:r>
            <a:r>
              <a:rPr lang="en-US" sz="2400" b="1" noProof="0" dirty="0" smtClean="0">
                <a:solidFill>
                  <a:srgbClr val="0000FF"/>
                </a:solidFill>
                <a:latin typeface="Lucida Console" pitchFamily="49" charset="0"/>
              </a:rPr>
              <a:t> </a:t>
            </a:r>
            <a:r>
              <a:rPr lang="en-US" sz="2400" b="1" noProof="0" dirty="0" smtClean="0">
                <a:latin typeface="Lucida Console" pitchFamily="49" charset="0"/>
              </a:rPr>
              <a:t>Not</a:t>
            </a:r>
            <a:r>
              <a:rPr lang="en-US" sz="2400" b="1" noProof="0" dirty="0" smtClean="0">
                <a:solidFill>
                  <a:srgbClr val="0000FF"/>
                </a:solidFill>
                <a:latin typeface="Lucida Console" pitchFamily="49" charset="0"/>
              </a:rPr>
              <a:t> </a:t>
            </a:r>
            <a:r>
              <a:rPr lang="en-US" sz="2400" b="1" dirty="0" smtClean="0">
                <a:latin typeface="Lucida Console" pitchFamily="49" charset="0"/>
              </a:rPr>
              <a:t>In</a:t>
            </a:r>
          </a:p>
          <a:p>
            <a:pPr marL="342900" lvl="0" indent="-342900"/>
            <a:r>
              <a:rPr lang="en-US" sz="2400" b="1" dirty="0" smtClean="0">
                <a:latin typeface="Lucida Console" pitchFamily="49" charset="0"/>
              </a:rPr>
              <a:t>  (Select </a:t>
            </a:r>
            <a:r>
              <a:rPr lang="en-US" sz="2400" b="1" dirty="0" err="1" smtClean="0">
                <a:solidFill>
                  <a:srgbClr val="0000FF"/>
                </a:solidFill>
                <a:latin typeface="Lucida Console" pitchFamily="49" charset="0"/>
              </a:rPr>
              <a:t>sID</a:t>
            </a:r>
            <a:r>
              <a:rPr lang="en-US" sz="2400" b="1" dirty="0" smtClean="0">
                <a:solidFill>
                  <a:srgbClr val="0000FF"/>
                </a:solidFill>
                <a:latin typeface="Lucida Console" pitchFamily="49" charset="0"/>
              </a:rPr>
              <a:t> </a:t>
            </a:r>
            <a:r>
              <a:rPr lang="en-US" sz="2400" b="1" dirty="0" smtClean="0">
                <a:latin typeface="Lucida Console" pitchFamily="49" charset="0"/>
              </a:rPr>
              <a:t>From</a:t>
            </a:r>
            <a:r>
              <a:rPr lang="en-US" sz="2400" b="1" dirty="0" smtClean="0">
                <a:solidFill>
                  <a:srgbClr val="0000FF"/>
                </a:solidFill>
                <a:latin typeface="Lucida Console" pitchFamily="49" charset="0"/>
              </a:rPr>
              <a:t> Apply</a:t>
            </a:r>
            <a:r>
              <a:rPr kumimoji="0" lang="en-US" sz="2400" b="1" i="0" u="none" strike="noStrike" kern="1200" cap="none" spc="0" normalizeH="0" noProof="0" dirty="0" smtClean="0">
                <a:ln>
                  <a:noFill/>
                </a:ln>
                <a:effectLst/>
                <a:uLnTx/>
                <a:uFillTx/>
                <a:latin typeface="Lucida Console" pitchFamily="49" charset="0"/>
                <a:ea typeface="+mn-ea"/>
                <a:cs typeface="+mn-cs"/>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3411854149"/>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44516726"/>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1" name="TextBox 20"/>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22" name="TextBox 21"/>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3" name="TextBox 22"/>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5" name="TextBox 14"/>
          <p:cNvSpPr txBox="1"/>
          <p:nvPr/>
        </p:nvSpPr>
        <p:spPr>
          <a:xfrm>
            <a:off x="860086" y="1993998"/>
            <a:ext cx="4985427" cy="1200329"/>
          </a:xfrm>
          <a:prstGeom prst="rect">
            <a:avLst/>
          </a:prstGeom>
          <a:noFill/>
        </p:spPr>
        <p:txBody>
          <a:bodyPr wrap="square" rtlCol="0">
            <a:spAutoFit/>
          </a:bodyPr>
          <a:lstStyle/>
          <a:p>
            <a:r>
              <a:rPr lang="en-US" b="1" dirty="0" smtClean="0"/>
              <a:t>Requires the following </a:t>
            </a:r>
            <a:r>
              <a:rPr lang="en-US" b="1" dirty="0" err="1" smtClean="0"/>
              <a:t>previliges</a:t>
            </a:r>
            <a:r>
              <a:rPr lang="en-US" b="1" dirty="0" smtClean="0"/>
              <a:t>:</a:t>
            </a:r>
          </a:p>
          <a:p>
            <a:r>
              <a:rPr lang="en-US" dirty="0" smtClean="0"/>
              <a:t> 	 Select (SID) on Student</a:t>
            </a:r>
          </a:p>
          <a:p>
            <a:r>
              <a:rPr lang="en-US" dirty="0"/>
              <a:t>	</a:t>
            </a:r>
            <a:r>
              <a:rPr lang="en-US" dirty="0" smtClean="0"/>
              <a:t> Delete on Student</a:t>
            </a:r>
          </a:p>
          <a:p>
            <a:r>
              <a:rPr lang="en-US" dirty="0"/>
              <a:t>	</a:t>
            </a:r>
            <a:r>
              <a:rPr lang="en-US" dirty="0" smtClean="0"/>
              <a:t> Select (SID) on Apply</a:t>
            </a:r>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10" name="TextBox 9"/>
          <p:cNvSpPr txBox="1"/>
          <p:nvPr/>
        </p:nvSpPr>
        <p:spPr>
          <a:xfrm>
            <a:off x="228600" y="281285"/>
            <a:ext cx="5981381" cy="461665"/>
          </a:xfrm>
          <a:prstGeom prst="rect">
            <a:avLst/>
          </a:prstGeom>
          <a:noFill/>
        </p:spPr>
        <p:txBody>
          <a:bodyPr wrap="none" rtlCol="0">
            <a:spAutoFit/>
          </a:bodyPr>
          <a:lstStyle/>
          <a:p>
            <a:r>
              <a:rPr lang="en-US" sz="2400" i="1" dirty="0" smtClean="0">
                <a:solidFill>
                  <a:srgbClr val="990000"/>
                </a:solidFill>
              </a:rPr>
              <a:t>Select student info for </a:t>
            </a:r>
            <a:r>
              <a:rPr lang="en-US" sz="2400" i="1" dirty="0" err="1" smtClean="0">
                <a:solidFill>
                  <a:srgbClr val="990000"/>
                </a:solidFill>
              </a:rPr>
              <a:t>Comsats</a:t>
            </a:r>
            <a:r>
              <a:rPr lang="en-US" sz="2400" i="1" dirty="0" smtClean="0">
                <a:solidFill>
                  <a:srgbClr val="990000"/>
                </a:solidFill>
              </a:rPr>
              <a:t> applicants only</a:t>
            </a:r>
            <a:endParaRPr lang="en-US" sz="2400" i="1" dirty="0">
              <a:solidFill>
                <a:srgbClr val="990000"/>
              </a:solidFill>
            </a:endParaRPr>
          </a:p>
        </p:txBody>
      </p:sp>
      <p:sp>
        <p:nvSpPr>
          <p:cNvPr id="13" name="Content Placeholder 2"/>
          <p:cNvSpPr txBox="1">
            <a:spLocks/>
          </p:cNvSpPr>
          <p:nvPr/>
        </p:nvSpPr>
        <p:spPr>
          <a:xfrm>
            <a:off x="457200" y="895350"/>
            <a:ext cx="5715000" cy="15240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b="1" noProof="0" dirty="0" smtClean="0">
                <a:latin typeface="Lucida Console" pitchFamily="49" charset="0"/>
              </a:rPr>
              <a:t>Create View </a:t>
            </a:r>
            <a:r>
              <a:rPr lang="en-US" b="1" noProof="0" dirty="0" smtClean="0">
                <a:solidFill>
                  <a:srgbClr val="0000FF"/>
                </a:solidFill>
                <a:latin typeface="Lucida Console" pitchFamily="49" charset="0"/>
              </a:rPr>
              <a:t>SS</a:t>
            </a:r>
            <a:r>
              <a:rPr lang="en-US" b="1" noProof="0" dirty="0" smtClean="0">
                <a:latin typeface="Lucida Console" pitchFamily="49" charset="0"/>
              </a:rPr>
              <a:t> As</a:t>
            </a:r>
            <a:endParaRPr kumimoji="0" lang="en-US" b="1" i="0" u="none" strike="noStrike" kern="1200" cap="none" spc="0" normalizeH="0" baseline="-25000" noProof="0" dirty="0" smtClean="0">
              <a:ln>
                <a:noFill/>
              </a:ln>
              <a:solidFill>
                <a:srgbClr val="0000FF"/>
              </a:solidFill>
              <a:effectLst/>
              <a:uLnTx/>
              <a:uFillTx/>
              <a:latin typeface="Lucida Console" pitchFamily="49" charset="0"/>
            </a:endParaRPr>
          </a:p>
          <a:p>
            <a:pPr marL="342900" lvl="0" indent="-342900"/>
            <a:r>
              <a:rPr lang="en-US" b="1" dirty="0" smtClean="0">
                <a:latin typeface="Lucida Console" pitchFamily="49" charset="0"/>
              </a:rPr>
              <a:t>  Select * From </a:t>
            </a:r>
            <a:r>
              <a:rPr lang="en-US" b="1" dirty="0" smtClean="0">
                <a:solidFill>
                  <a:srgbClr val="0000FF"/>
                </a:solidFill>
                <a:latin typeface="Lucida Console" pitchFamily="49" charset="0"/>
              </a:rPr>
              <a:t>Student</a:t>
            </a:r>
            <a:endParaRPr lang="en-US" b="1" baseline="-25000" dirty="0" smtClean="0">
              <a:solidFill>
                <a:srgbClr val="0000FF"/>
              </a:solidFill>
              <a:latin typeface="Lucida Console" pitchFamily="49" charset="0"/>
            </a:endParaRPr>
          </a:p>
          <a:p>
            <a:pPr marL="342900" lvl="0" indent="-342900"/>
            <a:r>
              <a:rPr kumimoji="0" lang="en-US" b="1" i="0" u="none" strike="noStrike" kern="1200" cap="none" spc="0" normalizeH="0" baseline="0" noProof="0" dirty="0" smtClean="0">
                <a:ln>
                  <a:noFill/>
                </a:ln>
                <a:solidFill>
                  <a:schemeClr val="tx1"/>
                </a:solidFill>
                <a:effectLst/>
                <a:uLnTx/>
                <a:uFillTx/>
                <a:latin typeface="Lucida Console" pitchFamily="49" charset="0"/>
              </a:rPr>
              <a:t>  Where </a:t>
            </a:r>
            <a:r>
              <a:rPr lang="en-US" b="1" noProof="0" dirty="0" err="1" smtClean="0">
                <a:solidFill>
                  <a:srgbClr val="0000FF"/>
                </a:solidFill>
                <a:latin typeface="Lucida Console" pitchFamily="49" charset="0"/>
              </a:rPr>
              <a:t>sID</a:t>
            </a:r>
            <a:r>
              <a:rPr lang="en-US" b="1" noProof="0" dirty="0" smtClean="0">
                <a:solidFill>
                  <a:srgbClr val="0000FF"/>
                </a:solidFill>
                <a:latin typeface="Lucida Console" pitchFamily="49" charset="0"/>
              </a:rPr>
              <a:t> </a:t>
            </a:r>
            <a:r>
              <a:rPr lang="en-US" b="1" dirty="0" smtClean="0">
                <a:latin typeface="Lucida Console" pitchFamily="49" charset="0"/>
              </a:rPr>
              <a:t>In </a:t>
            </a:r>
          </a:p>
          <a:p>
            <a:pPr marL="342900" lvl="0" indent="-342900"/>
            <a:r>
              <a:rPr lang="en-US" b="1" dirty="0" smtClean="0">
                <a:latin typeface="Lucida Console" pitchFamily="49" charset="0"/>
              </a:rPr>
              <a:t>   (Select </a:t>
            </a:r>
            <a:r>
              <a:rPr lang="en-US" b="1" dirty="0" err="1" smtClean="0">
                <a:solidFill>
                  <a:srgbClr val="0000FF"/>
                </a:solidFill>
                <a:latin typeface="Lucida Console" pitchFamily="49" charset="0"/>
              </a:rPr>
              <a:t>sID</a:t>
            </a:r>
            <a:r>
              <a:rPr lang="en-US" b="1" dirty="0" smtClean="0">
                <a:solidFill>
                  <a:srgbClr val="0000FF"/>
                </a:solidFill>
                <a:latin typeface="Lucida Console" pitchFamily="49" charset="0"/>
              </a:rPr>
              <a:t> </a:t>
            </a:r>
            <a:r>
              <a:rPr lang="en-US" b="1" dirty="0" smtClean="0">
                <a:latin typeface="Lucida Console" pitchFamily="49" charset="0"/>
              </a:rPr>
              <a:t>From</a:t>
            </a:r>
            <a:r>
              <a:rPr lang="en-US" b="1" dirty="0" smtClean="0">
                <a:solidFill>
                  <a:srgbClr val="0000FF"/>
                </a:solidFill>
                <a:latin typeface="Lucida Console" pitchFamily="49" charset="0"/>
              </a:rPr>
              <a:t> Apply</a:t>
            </a:r>
          </a:p>
          <a:p>
            <a:pPr marL="342900" lvl="0" indent="-342900"/>
            <a:r>
              <a:rPr kumimoji="0" lang="en-US" b="1" i="0" u="none" strike="noStrike" kern="1200" cap="none" spc="0" normalizeH="0" noProof="0" dirty="0" smtClean="0">
                <a:ln>
                  <a:noFill/>
                </a:ln>
                <a:solidFill>
                  <a:srgbClr val="0000FF"/>
                </a:solidFill>
                <a:effectLst/>
                <a:uLnTx/>
                <a:uFillTx/>
                <a:latin typeface="Lucida Console" pitchFamily="49" charset="0"/>
              </a:rPr>
              <a:t>    </a:t>
            </a:r>
            <a:r>
              <a:rPr kumimoji="0" lang="en-US" b="1" i="0" u="none" strike="noStrike" kern="1200" cap="none" spc="0" normalizeH="0" baseline="0" noProof="0" dirty="0" smtClean="0">
                <a:ln>
                  <a:noFill/>
                </a:ln>
                <a:effectLst/>
                <a:uLnTx/>
                <a:uFillTx/>
                <a:latin typeface="Lucida Console" pitchFamily="49" charset="0"/>
              </a:rPr>
              <a:t>Where</a:t>
            </a:r>
            <a:r>
              <a:rPr kumimoji="0" lang="en-US" b="1" i="0" u="none" strike="noStrike" kern="1200" cap="none" spc="0" normalizeH="0" noProof="0" dirty="0" smtClean="0">
                <a:ln>
                  <a:noFill/>
                </a:ln>
                <a:solidFill>
                  <a:srgbClr val="0000FF"/>
                </a:solidFill>
                <a:effectLst/>
                <a:uLnTx/>
                <a:uFillTx/>
                <a:latin typeface="Lucida Console" pitchFamily="49" charset="0"/>
              </a:rPr>
              <a:t> </a:t>
            </a:r>
            <a:r>
              <a:rPr lang="en-US" b="1" dirty="0">
                <a:solidFill>
                  <a:srgbClr val="0000FF"/>
                </a:solidFill>
                <a:latin typeface="Lucida Console" pitchFamily="49" charset="0"/>
              </a:rPr>
              <a:t>u</a:t>
            </a:r>
            <a:r>
              <a:rPr kumimoji="0" lang="en-US" b="1" i="0" u="none" strike="noStrike" kern="1200" cap="none" spc="0" normalizeH="0" noProof="0" dirty="0" smtClean="0">
                <a:ln>
                  <a:noFill/>
                </a:ln>
                <a:solidFill>
                  <a:srgbClr val="0000FF"/>
                </a:solidFill>
                <a:effectLst/>
                <a:uLnTx/>
                <a:uFillTx/>
                <a:latin typeface="Lucida Console" pitchFamily="49" charset="0"/>
              </a:rPr>
              <a:t>Name</a:t>
            </a:r>
            <a:r>
              <a:rPr kumimoji="0" lang="en-US" sz="1050" b="1" i="0" u="none" strike="noStrike" kern="1200" cap="none" spc="0" normalizeH="0" noProof="0" dirty="0" smtClean="0">
                <a:ln>
                  <a:noFill/>
                </a:ln>
                <a:solidFill>
                  <a:srgbClr val="0000FF"/>
                </a:solidFill>
                <a:effectLst/>
                <a:uLnTx/>
                <a:uFillTx/>
                <a:latin typeface="Lucida Console" pitchFamily="49" charset="0"/>
                <a:ea typeface="+mn-ea"/>
                <a:cs typeface="+mn-cs"/>
              </a:rPr>
              <a:t> </a:t>
            </a:r>
            <a:r>
              <a:rPr kumimoji="0" lang="en-US" b="1" i="0" u="none" strike="noStrike" kern="1200" cap="none" spc="0" normalizeH="0" noProof="0" dirty="0" smtClean="0">
                <a:ln>
                  <a:noFill/>
                </a:ln>
                <a:effectLst/>
                <a:uLnTx/>
                <a:uFillTx/>
                <a:latin typeface="Lucida Console" pitchFamily="49" charset="0"/>
              </a:rPr>
              <a:t>=</a:t>
            </a:r>
            <a:r>
              <a:rPr kumimoji="0" lang="en-US" b="1" i="0" u="none" strike="noStrike" kern="1200" cap="none" spc="0" normalizeH="0" noProof="0" dirty="0" smtClean="0">
                <a:ln>
                  <a:noFill/>
                </a:ln>
                <a:solidFill>
                  <a:srgbClr val="0000FF"/>
                </a:solidFill>
                <a:effectLst/>
                <a:uLnTx/>
                <a:uFillTx/>
                <a:latin typeface="Lucida Console" pitchFamily="49" charset="0"/>
              </a:rPr>
              <a:t>‘</a:t>
            </a:r>
            <a:r>
              <a:rPr lang="en-US" b="1" dirty="0" err="1" smtClean="0">
                <a:solidFill>
                  <a:srgbClr val="0000FF"/>
                </a:solidFill>
                <a:latin typeface="Lucida Console" pitchFamily="49" charset="0"/>
              </a:rPr>
              <a:t>Comsats</a:t>
            </a:r>
            <a:r>
              <a:rPr kumimoji="0" lang="en-US" b="1" i="0" u="none" strike="noStrike" kern="1200" cap="none" spc="0" normalizeH="0" noProof="0" dirty="0" smtClean="0">
                <a:ln>
                  <a:noFill/>
                </a:ln>
                <a:solidFill>
                  <a:srgbClr val="0000FF"/>
                </a:solidFill>
                <a:effectLst/>
                <a:uLnTx/>
                <a:uFillTx/>
                <a:latin typeface="Lucida Console" pitchFamily="49" charset="0"/>
              </a:rPr>
              <a:t>’</a:t>
            </a:r>
            <a:r>
              <a:rPr kumimoji="0" lang="en-US" b="1" i="0" u="none" strike="noStrike" kern="1200" cap="none" spc="0" normalizeH="0" noProof="0" dirty="0" smtClean="0">
                <a:ln>
                  <a:noFill/>
                </a:ln>
                <a:effectLst/>
                <a:uLnTx/>
                <a:uFillTx/>
                <a:latin typeface="Lucida Console" pitchFamily="49" charset="0"/>
              </a:rPr>
              <a:t>)</a:t>
            </a:r>
            <a:endParaRPr kumimoji="0" lang="en-US" b="1" i="0" u="none" strike="noStrike" kern="1200" cap="none" spc="0" normalizeH="0" baseline="0" noProof="0" dirty="0" smtClean="0">
              <a:ln>
                <a:noFill/>
              </a:ln>
              <a:effectLst/>
              <a:uLnTx/>
              <a:uFillTx/>
              <a:latin typeface="Lucida Console" pitchFamily="49"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411854149"/>
              </p:ext>
            </p:extLst>
          </p:nvPr>
        </p:nvGraphicFramePr>
        <p:xfrm>
          <a:off x="228600" y="3947020"/>
          <a:ext cx="1981200" cy="1005840"/>
        </p:xfrm>
        <a:graphic>
          <a:graphicData uri="http://schemas.openxmlformats.org/drawingml/2006/table">
            <a:tbl>
              <a:tblPr firstRow="1" bandRow="1">
                <a:tableStyleId>{00A15C55-8517-42AA-B614-E9B94910E393}</a:tableStyleId>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0">
                <a:tc>
                  <a:txBody>
                    <a:bodyPr/>
                    <a:lstStyle/>
                    <a:p>
                      <a:pPr algn="ctr"/>
                      <a:r>
                        <a:rPr lang="en-US" sz="1200" dirty="0" err="1" smtClean="0">
                          <a:solidFill>
                            <a:schemeClr val="bg1"/>
                          </a:solidFill>
                        </a:rPr>
                        <a:t>uName</a:t>
                      </a:r>
                      <a:endParaRPr lang="en-US" sz="1200" dirty="0">
                        <a:solidFill>
                          <a:schemeClr val="bg1"/>
                        </a:solidFill>
                      </a:endParaRPr>
                    </a:p>
                  </a:txBody>
                  <a:tcPr>
                    <a:solidFill>
                      <a:srgbClr val="990000"/>
                    </a:solidFill>
                  </a:tcPr>
                </a:tc>
                <a:tc>
                  <a:txBody>
                    <a:bodyPr/>
                    <a:lstStyle/>
                    <a:p>
                      <a:pPr algn="ctr"/>
                      <a:r>
                        <a:rPr lang="en-US" sz="1200" dirty="0" smtClean="0">
                          <a:solidFill>
                            <a:schemeClr val="bg1"/>
                          </a:solidFill>
                        </a:rPr>
                        <a:t>city</a:t>
                      </a:r>
                      <a:endParaRPr lang="en-US" sz="1200" dirty="0">
                        <a:solidFill>
                          <a:schemeClr val="bg1"/>
                        </a:solidFill>
                      </a:endParaRPr>
                    </a:p>
                  </a:txBody>
                  <a:tcPr>
                    <a:solidFill>
                      <a:srgbClr val="990000"/>
                    </a:solidFill>
                  </a:tcPr>
                </a:tc>
                <a:tc>
                  <a:txBody>
                    <a:bodyPr/>
                    <a:lstStyle/>
                    <a:p>
                      <a:pPr algn="ctr"/>
                      <a:r>
                        <a:rPr lang="en-US" sz="1200" dirty="0" err="1" smtClean="0">
                          <a:solidFill>
                            <a:schemeClr val="bg1"/>
                          </a:solidFill>
                        </a:rPr>
                        <a:t>enr</a:t>
                      </a:r>
                      <a:endParaRPr lang="en-US" sz="1200" dirty="0">
                        <a:solidFill>
                          <a:schemeClr val="bg1"/>
                        </a:solidFill>
                      </a:endParaRPr>
                    </a:p>
                  </a:txBody>
                  <a:tcPr>
                    <a:solidFill>
                      <a:srgbClr val="99000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990000">
                            <a:tint val="66000"/>
                            <a:satMod val="160000"/>
                          </a:srgbClr>
                        </a:gs>
                        <a:gs pos="50000">
                          <a:srgbClr val="990000">
                            <a:tint val="44500"/>
                            <a:satMod val="160000"/>
                          </a:srgbClr>
                        </a:gs>
                        <a:gs pos="100000">
                          <a:srgbClr val="99000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14" name="Table 13"/>
          <p:cNvGraphicFramePr>
            <a:graphicFrameLocks noGrp="1"/>
          </p:cNvGraphicFramePr>
          <p:nvPr/>
        </p:nvGraphicFramePr>
        <p:xfrm>
          <a:off x="2514600" y="3947020"/>
          <a:ext cx="1981200" cy="10058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0">
                <a:tc>
                  <a:txBody>
                    <a:bodyPr/>
                    <a:lstStyle/>
                    <a:p>
                      <a:pPr algn="ctr"/>
                      <a:r>
                        <a:rPr lang="en-US" sz="1200" b="1" i="0" dirty="0" err="1" smtClean="0">
                          <a:solidFill>
                            <a:schemeClr val="bg1"/>
                          </a:solidFill>
                        </a:rPr>
                        <a:t>sID</a:t>
                      </a:r>
                      <a:endParaRPr lang="en-US" sz="1200" b="1" i="0" dirty="0">
                        <a:solidFill>
                          <a:schemeClr val="bg1"/>
                        </a:solidFill>
                      </a:endParaRPr>
                    </a:p>
                  </a:txBody>
                  <a:tcPr>
                    <a:solidFill>
                      <a:srgbClr val="0000FF"/>
                    </a:solidFill>
                  </a:tcPr>
                </a:tc>
                <a:tc>
                  <a:txBody>
                    <a:bodyPr/>
                    <a:lstStyle/>
                    <a:p>
                      <a:pPr algn="ctr"/>
                      <a:r>
                        <a:rPr lang="en-US" sz="1200" b="1" i="0" dirty="0" err="1" smtClean="0">
                          <a:solidFill>
                            <a:schemeClr val="bg1"/>
                          </a:solidFill>
                        </a:rPr>
                        <a:t>sName</a:t>
                      </a:r>
                      <a:endParaRPr lang="en-US" sz="1200" b="1" i="0" dirty="0">
                        <a:solidFill>
                          <a:schemeClr val="bg1"/>
                        </a:solidFill>
                      </a:endParaRPr>
                    </a:p>
                  </a:txBody>
                  <a:tcPr>
                    <a:solidFill>
                      <a:srgbClr val="0000FF"/>
                    </a:solidFill>
                  </a:tcPr>
                </a:tc>
                <a:tc>
                  <a:txBody>
                    <a:bodyPr/>
                    <a:lstStyle/>
                    <a:p>
                      <a:pPr algn="ctr"/>
                      <a:r>
                        <a:rPr lang="en-US" sz="1200" b="1" i="0" dirty="0" smtClean="0">
                          <a:solidFill>
                            <a:schemeClr val="bg1"/>
                          </a:solidFill>
                        </a:rPr>
                        <a:t>GPA</a:t>
                      </a:r>
                      <a:endParaRPr lang="en-US" sz="1200" b="1" i="0" dirty="0">
                        <a:solidFill>
                          <a:schemeClr val="bg1"/>
                        </a:solidFill>
                      </a:endParaRPr>
                    </a:p>
                  </a:txBody>
                  <a:tcPr>
                    <a:solidFill>
                      <a:srgbClr val="0000FF"/>
                    </a:solidFill>
                  </a:tcPr>
                </a:tc>
                <a:tc>
                  <a:txBody>
                    <a:bodyPr/>
                    <a:lstStyle/>
                    <a:p>
                      <a:r>
                        <a:rPr lang="en-US" sz="1200" b="1" i="0" dirty="0" smtClean="0">
                          <a:solidFill>
                            <a:schemeClr val="bg1"/>
                          </a:solidFill>
                        </a:rPr>
                        <a:t>HS</a:t>
                      </a:r>
                      <a:endParaRPr lang="en-US" sz="1200" b="1" i="0" dirty="0">
                        <a:solidFill>
                          <a:schemeClr val="bg1"/>
                        </a:solidFill>
                      </a:endParaRPr>
                    </a:p>
                  </a:txBody>
                  <a:tcPr>
                    <a:solidFill>
                      <a:srgbClr val="0000FF"/>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0000FF">
                            <a:tint val="66000"/>
                            <a:satMod val="160000"/>
                          </a:srgbClr>
                        </a:gs>
                        <a:gs pos="50000">
                          <a:srgbClr val="0000FF">
                            <a:tint val="44500"/>
                            <a:satMod val="160000"/>
                          </a:srgbClr>
                        </a:gs>
                        <a:gs pos="100000">
                          <a:srgbClr val="0000FF">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44516726"/>
              </p:ext>
            </p:extLst>
          </p:nvPr>
        </p:nvGraphicFramePr>
        <p:xfrm>
          <a:off x="4800600" y="3947020"/>
          <a:ext cx="2209800" cy="1005840"/>
        </p:xfrm>
        <a:graphic>
          <a:graphicData uri="http://schemas.openxmlformats.org/drawingml/2006/table">
            <a:tbl>
              <a:tblPr firstRow="1" bandRow="1">
                <a:tableStyleId>{21E4AEA4-8DFA-4A89-87EB-49C32662AFE0}</a:tableStyleId>
              </a:tblPr>
              <a:tblGrid>
                <a:gridCol w="457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algn="ctr"/>
                      <a:r>
                        <a:rPr lang="en-US" sz="1200" dirty="0" err="1" smtClean="0"/>
                        <a:t>sID</a:t>
                      </a:r>
                      <a:endParaRPr lang="en-US" sz="1200" dirty="0"/>
                    </a:p>
                  </a:txBody>
                  <a:tcPr>
                    <a:solidFill>
                      <a:srgbClr val="7030A0"/>
                    </a:solidFill>
                  </a:tcPr>
                </a:tc>
                <a:tc>
                  <a:txBody>
                    <a:bodyPr/>
                    <a:lstStyle/>
                    <a:p>
                      <a:pPr algn="ctr"/>
                      <a:r>
                        <a:rPr lang="en-US" sz="1200" dirty="0" err="1" smtClean="0"/>
                        <a:t>uName</a:t>
                      </a:r>
                      <a:endParaRPr lang="en-US" sz="1200" dirty="0"/>
                    </a:p>
                  </a:txBody>
                  <a:tcPr>
                    <a:solidFill>
                      <a:srgbClr val="7030A0"/>
                    </a:solidFill>
                  </a:tcPr>
                </a:tc>
                <a:tc>
                  <a:txBody>
                    <a:bodyPr/>
                    <a:lstStyle/>
                    <a:p>
                      <a:pPr algn="ctr"/>
                      <a:r>
                        <a:rPr lang="en-US" sz="1200" dirty="0" smtClean="0"/>
                        <a:t>major</a:t>
                      </a:r>
                      <a:endParaRPr lang="en-US" sz="1200" dirty="0"/>
                    </a:p>
                  </a:txBody>
                  <a:tcPr>
                    <a:solidFill>
                      <a:srgbClr val="7030A0"/>
                    </a:solidFill>
                  </a:tcPr>
                </a:tc>
                <a:tc>
                  <a:txBody>
                    <a:bodyPr/>
                    <a:lstStyle/>
                    <a:p>
                      <a:pPr algn="ctr"/>
                      <a:r>
                        <a:rPr lang="en-US" sz="1200" i="0" dirty="0" err="1" smtClean="0"/>
                        <a:t>dec</a:t>
                      </a:r>
                      <a:endParaRPr lang="en-US" sz="1200" i="0" dirty="0"/>
                    </a:p>
                  </a:txBody>
                  <a:tcPr>
                    <a:solidFill>
                      <a:srgbClr val="7030A0"/>
                    </a:solidFill>
                  </a:tcPr>
                </a:tc>
                <a:extLst>
                  <a:ext uri="{0D108BD9-81ED-4DB2-BD59-A6C34878D82A}">
                    <a16:rowId xmlns:a16="http://schemas.microsoft.com/office/drawing/2014/main" val="10000"/>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i="1"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1"/>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2"/>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3"/>
                  </a:ext>
                </a:extLst>
              </a:tr>
              <a:tr h="0">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tc>
                  <a:txBody>
                    <a:bodyPr/>
                    <a:lstStyle/>
                    <a:p>
                      <a:endParaRPr lang="en-US" sz="600" dirty="0">
                        <a:solidFill>
                          <a:schemeClr val="accent1">
                            <a:lumMod val="20000"/>
                            <a:lumOff val="80000"/>
                          </a:schemeClr>
                        </a:solidFill>
                      </a:endParaRPr>
                    </a:p>
                  </a:txBody>
                  <a:tcPr>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tcPr>
                </a:tc>
                <a:extLst>
                  <a:ext uri="{0D108BD9-81ED-4DB2-BD59-A6C34878D82A}">
                    <a16:rowId xmlns:a16="http://schemas.microsoft.com/office/drawing/2014/main" val="10004"/>
                  </a:ext>
                </a:extLst>
              </a:tr>
            </a:tbl>
          </a:graphicData>
        </a:graphic>
      </p:graphicFrame>
      <p:sp>
        <p:nvSpPr>
          <p:cNvPr id="22" name="TextBox 21"/>
          <p:cNvSpPr txBox="1"/>
          <p:nvPr/>
        </p:nvSpPr>
        <p:spPr>
          <a:xfrm>
            <a:off x="685800" y="3611745"/>
            <a:ext cx="1579278" cy="369332"/>
          </a:xfrm>
          <a:prstGeom prst="rect">
            <a:avLst/>
          </a:prstGeom>
          <a:noFill/>
        </p:spPr>
        <p:txBody>
          <a:bodyPr wrap="none" rtlCol="0">
            <a:spAutoFit/>
          </a:bodyPr>
          <a:lstStyle/>
          <a:p>
            <a:r>
              <a:rPr lang="en-US" dirty="0" smtClean="0">
                <a:latin typeface="Lucida Console" pitchFamily="49" charset="0"/>
              </a:rPr>
              <a:t>University</a:t>
            </a:r>
            <a:endParaRPr lang="en-US" dirty="0">
              <a:latin typeface="Lucida Console" pitchFamily="49" charset="0"/>
            </a:endParaRPr>
          </a:p>
        </p:txBody>
      </p:sp>
      <p:sp>
        <p:nvSpPr>
          <p:cNvPr id="23" name="TextBox 22"/>
          <p:cNvSpPr txBox="1"/>
          <p:nvPr/>
        </p:nvSpPr>
        <p:spPr>
          <a:xfrm>
            <a:off x="2953905" y="3611745"/>
            <a:ext cx="1160895" cy="369332"/>
          </a:xfrm>
          <a:prstGeom prst="rect">
            <a:avLst/>
          </a:prstGeom>
          <a:noFill/>
        </p:spPr>
        <p:txBody>
          <a:bodyPr wrap="none" rtlCol="0">
            <a:spAutoFit/>
          </a:bodyPr>
          <a:lstStyle/>
          <a:p>
            <a:r>
              <a:rPr lang="en-US" dirty="0" smtClean="0">
                <a:latin typeface="Lucida Console" pitchFamily="49" charset="0"/>
              </a:rPr>
              <a:t>Student</a:t>
            </a:r>
            <a:endParaRPr lang="en-US" dirty="0">
              <a:latin typeface="Lucida Console" pitchFamily="49" charset="0"/>
            </a:endParaRPr>
          </a:p>
        </p:txBody>
      </p:sp>
      <p:sp>
        <p:nvSpPr>
          <p:cNvPr id="24" name="TextBox 23"/>
          <p:cNvSpPr txBox="1"/>
          <p:nvPr/>
        </p:nvSpPr>
        <p:spPr>
          <a:xfrm>
            <a:off x="5518827" y="3611745"/>
            <a:ext cx="881973" cy="369332"/>
          </a:xfrm>
          <a:prstGeom prst="rect">
            <a:avLst/>
          </a:prstGeom>
          <a:noFill/>
        </p:spPr>
        <p:txBody>
          <a:bodyPr wrap="none" rtlCol="0">
            <a:spAutoFit/>
          </a:bodyPr>
          <a:lstStyle/>
          <a:p>
            <a:r>
              <a:rPr lang="en-US" dirty="0" smtClean="0">
                <a:latin typeface="Lucida Console" pitchFamily="49" charset="0"/>
              </a:rPr>
              <a:t>Apply</a:t>
            </a:r>
            <a:endParaRPr lang="en-US" dirty="0">
              <a:latin typeface="Lucida Console" pitchFamily="49" charset="0"/>
            </a:endParaRPr>
          </a:p>
        </p:txBody>
      </p:sp>
      <p:sp>
        <p:nvSpPr>
          <p:cNvPr id="15" name="TextBox 14"/>
          <p:cNvSpPr txBox="1"/>
          <p:nvPr/>
        </p:nvSpPr>
        <p:spPr>
          <a:xfrm>
            <a:off x="381000" y="2694247"/>
            <a:ext cx="4985427" cy="646331"/>
          </a:xfrm>
          <a:prstGeom prst="rect">
            <a:avLst/>
          </a:prstGeom>
          <a:noFill/>
        </p:spPr>
        <p:txBody>
          <a:bodyPr wrap="square" rtlCol="0">
            <a:spAutoFit/>
          </a:bodyPr>
          <a:lstStyle/>
          <a:p>
            <a:r>
              <a:rPr lang="en-US" b="1" dirty="0" smtClean="0"/>
              <a:t>Can give privileges on views too e.g. </a:t>
            </a:r>
            <a:r>
              <a:rPr lang="en-US" dirty="0" smtClean="0"/>
              <a:t>Select on SS</a:t>
            </a:r>
          </a:p>
          <a:p>
            <a:endParaRPr lang="en-US" dirty="0"/>
          </a:p>
        </p:txBody>
      </p:sp>
    </p:spTree>
    <p:extLst>
      <p:ext uri="{BB962C8B-B14F-4D97-AF65-F5344CB8AC3E}">
        <p14:creationId xmlns:p14="http://schemas.microsoft.com/office/powerpoint/2010/main" val="129669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6106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Obtaining Privileges</a:t>
            </a:r>
          </a:p>
          <a:p>
            <a:pPr marL="674370" lvl="1" indent="-182880">
              <a:lnSpc>
                <a:spcPct val="90000"/>
              </a:lnSpc>
              <a:spcBef>
                <a:spcPts val="0"/>
              </a:spcBef>
              <a:spcAft>
                <a:spcPts val="600"/>
              </a:spcAft>
              <a:buClr>
                <a:srgbClr val="0000FF"/>
              </a:buClr>
              <a:buFont typeface="Wingdings" pitchFamily="2" charset="2"/>
              <a:buChar char="§"/>
            </a:pPr>
            <a:r>
              <a:rPr lang="en-US" dirty="0" smtClean="0">
                <a:solidFill>
                  <a:srgbClr val="0000FF"/>
                </a:solidFill>
              </a:rPr>
              <a:t> Relation creator is </a:t>
            </a:r>
            <a:r>
              <a:rPr lang="en-US" dirty="0" smtClean="0"/>
              <a:t>owner</a:t>
            </a:r>
          </a:p>
          <a:p>
            <a:pPr marL="674370" lvl="1" indent="-182880">
              <a:lnSpc>
                <a:spcPct val="90000"/>
              </a:lnSpc>
              <a:spcBef>
                <a:spcPts val="0"/>
              </a:spcBef>
              <a:spcAft>
                <a:spcPts val="600"/>
              </a:spcAft>
              <a:buClr>
                <a:srgbClr val="0000FF"/>
              </a:buClr>
              <a:buFont typeface="Wingdings" pitchFamily="2" charset="2"/>
              <a:buChar char="§"/>
            </a:pPr>
            <a:r>
              <a:rPr lang="en-US" dirty="0" smtClean="0">
                <a:solidFill>
                  <a:srgbClr val="0000FF"/>
                </a:solidFill>
              </a:rPr>
              <a:t> Owner has all privileges and may </a:t>
            </a:r>
            <a:r>
              <a:rPr lang="en-US" dirty="0" smtClean="0"/>
              <a:t>grant</a:t>
            </a:r>
            <a:r>
              <a:rPr lang="en-US" dirty="0" smtClean="0">
                <a:solidFill>
                  <a:srgbClr val="0000FF"/>
                </a:solidFill>
              </a:rPr>
              <a:t> privileges</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a:p>
            <a:pPr marL="674370" lvl="1" indent="-182880">
              <a:lnSpc>
                <a:spcPct val="90000"/>
              </a:lnSpc>
              <a:spcBef>
                <a:spcPts val="0"/>
              </a:spcBef>
              <a:buClr>
                <a:srgbClr val="0000FF"/>
              </a:buClr>
              <a:buNone/>
            </a:pPr>
            <a:endParaRPr lang="en-US" sz="2400" b="1" dirty="0">
              <a:solidFill>
                <a:srgbClr val="0000FF"/>
              </a:solidFill>
              <a:latin typeface="Lucida Console" pitchFamily="49" charset="0"/>
            </a:endParaRPr>
          </a:p>
          <a:p>
            <a:pPr marL="674370" lvl="1" indent="-182880">
              <a:lnSpc>
                <a:spcPct val="90000"/>
              </a:lnSpc>
              <a:spcBef>
                <a:spcPts val="0"/>
              </a:spcBef>
              <a:buClr>
                <a:srgbClr val="0000FF"/>
              </a:buClr>
              <a:buNone/>
            </a:pPr>
            <a:r>
              <a:rPr lang="en-US" sz="2000" dirty="0" smtClean="0">
                <a:solidFill>
                  <a:srgbClr val="0000FF"/>
                </a:solidFill>
                <a:latin typeface="Lucida Console" pitchFamily="49" charset="0"/>
              </a:rPr>
              <a:t>For example: </a:t>
            </a:r>
          </a:p>
          <a:p>
            <a:pPr marL="674370" lvl="1" indent="-182880">
              <a:lnSpc>
                <a:spcPct val="90000"/>
              </a:lnSpc>
              <a:spcBef>
                <a:spcPts val="0"/>
              </a:spcBef>
              <a:buClr>
                <a:srgbClr val="0000FF"/>
              </a:buClr>
              <a:buNone/>
            </a:pPr>
            <a:r>
              <a:rPr lang="en-US" sz="2000" dirty="0" smtClean="0">
                <a:solidFill>
                  <a:srgbClr val="0000FF"/>
                </a:solidFill>
                <a:latin typeface="Lucida Console" pitchFamily="49" charset="0"/>
              </a:rPr>
              <a:t>Grant </a:t>
            </a:r>
            <a:r>
              <a:rPr lang="en-US" sz="2000" dirty="0" err="1" smtClean="0">
                <a:solidFill>
                  <a:srgbClr val="0000FF"/>
                </a:solidFill>
                <a:latin typeface="Lucida Console" pitchFamily="49" charset="0"/>
              </a:rPr>
              <a:t>Select,Delete</a:t>
            </a:r>
            <a:r>
              <a:rPr lang="en-US" sz="2000" dirty="0" smtClean="0">
                <a:solidFill>
                  <a:srgbClr val="0000FF"/>
                </a:solidFill>
                <a:latin typeface="Lucida Console" pitchFamily="49" charset="0"/>
              </a:rPr>
              <a:t> on Student to public with </a:t>
            </a:r>
            <a:r>
              <a:rPr lang="en-US" sz="2000" dirty="0">
                <a:solidFill>
                  <a:srgbClr val="0000FF"/>
                </a:solidFill>
                <a:latin typeface="Lucida Console" pitchFamily="49" charset="0"/>
              </a:rPr>
              <a:t>G</a:t>
            </a:r>
            <a:r>
              <a:rPr lang="en-US" sz="2000" dirty="0" smtClean="0">
                <a:solidFill>
                  <a:srgbClr val="0000FF"/>
                </a:solidFill>
                <a:latin typeface="Lucida Console" pitchFamily="49" charset="0"/>
              </a:rPr>
              <a:t>rant Option</a:t>
            </a:r>
            <a:endParaRPr lang="en-US" sz="2000" dirty="0" smtClean="0">
              <a:solidFill>
                <a:srgbClr val="0000FF"/>
              </a:solidFill>
              <a:latin typeface="Lucida Console" pitchFamily="49" charset="0"/>
            </a:endParaRPr>
          </a:p>
        </p:txBody>
      </p:sp>
      <p:sp>
        <p:nvSpPr>
          <p:cNvPr id="4" name="Content Placeholder 2"/>
          <p:cNvSpPr txBox="1">
            <a:spLocks/>
          </p:cNvSpPr>
          <p:nvPr/>
        </p:nvSpPr>
        <p:spPr>
          <a:xfrm>
            <a:off x="1371600" y="1962150"/>
            <a:ext cx="4876800" cy="762000"/>
          </a:xfrm>
          <a:prstGeom prst="rect">
            <a:avLst/>
          </a:prstGeom>
          <a:ln>
            <a:solidFill>
              <a:schemeClr val="tx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noProof="0" dirty="0" smtClean="0">
                <a:latin typeface="Lucida Console" pitchFamily="49" charset="0"/>
              </a:rPr>
              <a:t>Grant</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To</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With</a:t>
            </a:r>
            <a:r>
              <a:rPr lang="en-US" sz="1100" b="1" dirty="0" smtClean="0">
                <a:latin typeface="Lucida Console" pitchFamily="49" charset="0"/>
              </a:rPr>
              <a:t> </a:t>
            </a:r>
            <a:r>
              <a:rPr lang="en-US" sz="2400" b="1" dirty="0" smtClean="0">
                <a:latin typeface="Lucida Console" pitchFamily="49" charset="0"/>
              </a:rPr>
              <a:t>Grant</a:t>
            </a:r>
            <a:r>
              <a:rPr lang="en-US" sz="1100" b="1" dirty="0" smtClean="0">
                <a:latin typeface="Lucida Console" pitchFamily="49" charset="0"/>
              </a:rPr>
              <a:t> </a:t>
            </a:r>
            <a:r>
              <a:rPr lang="en-US" sz="2400" b="1" dirty="0" smtClean="0">
                <a:latin typeface="Lucida Console" pitchFamily="49" charset="0"/>
              </a:rPr>
              <a:t>Option</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82538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629400" y="0"/>
            <a:ext cx="2514600" cy="514350"/>
          </a:xfrm>
          <a:prstGeom prst="rect">
            <a:avLst/>
          </a:prstGeom>
          <a:ln>
            <a:solidFill>
              <a:schemeClr val="tx1"/>
            </a:solidFill>
          </a:ln>
        </p:spPr>
        <p:txBody>
          <a:bodyPr anchor="b">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Authorization</a:t>
            </a:r>
            <a:endParaRPr lang="en-US" dirty="0"/>
          </a:p>
        </p:txBody>
      </p:sp>
      <p:sp>
        <p:nvSpPr>
          <p:cNvPr id="3" name="Content Placeholder 2"/>
          <p:cNvSpPr txBox="1">
            <a:spLocks/>
          </p:cNvSpPr>
          <p:nvPr/>
        </p:nvSpPr>
        <p:spPr>
          <a:xfrm>
            <a:off x="381000" y="285750"/>
            <a:ext cx="8305800" cy="455295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indent="-182880">
              <a:lnSpc>
                <a:spcPct val="90000"/>
              </a:lnSpc>
              <a:spcBef>
                <a:spcPts val="0"/>
              </a:spcBef>
              <a:spcAft>
                <a:spcPts val="1200"/>
              </a:spcAft>
              <a:buClr>
                <a:srgbClr val="990000"/>
              </a:buClr>
              <a:buNone/>
            </a:pPr>
            <a:r>
              <a:rPr lang="en-US" sz="2800" b="1" dirty="0" smtClean="0">
                <a:solidFill>
                  <a:srgbClr val="990000"/>
                </a:solidFill>
              </a:rPr>
              <a:t>Revoking Privileges</a:t>
            </a:r>
            <a:endParaRPr lang="en-US" dirty="0" smtClean="0">
              <a:solidFill>
                <a:srgbClr val="0000FF"/>
              </a:solidFill>
            </a:endParaRPr>
          </a:p>
          <a:p>
            <a:pPr marL="674370" lvl="1" indent="-182880">
              <a:lnSpc>
                <a:spcPct val="90000"/>
              </a:lnSpc>
              <a:spcBef>
                <a:spcPts val="0"/>
              </a:spcBef>
              <a:spcAft>
                <a:spcPts val="600"/>
              </a:spcAft>
              <a:buClr>
                <a:srgbClr val="0000FF"/>
              </a:buClr>
              <a:buFont typeface="Wingdings" pitchFamily="2" charset="2"/>
              <a:buChar char="§"/>
            </a:pPr>
            <a:endParaRPr lang="en-US" dirty="0" smtClean="0">
              <a:solidFill>
                <a:srgbClr val="0000FF"/>
              </a:solidFill>
            </a:endParaRPr>
          </a:p>
          <a:p>
            <a:pPr marL="674370" lvl="1" indent="-182880">
              <a:lnSpc>
                <a:spcPct val="90000"/>
              </a:lnSpc>
              <a:spcBef>
                <a:spcPts val="0"/>
              </a:spcBef>
              <a:spcAft>
                <a:spcPts val="600"/>
              </a:spcAft>
              <a:buClr>
                <a:srgbClr val="0000FF"/>
              </a:buClr>
              <a:buNone/>
            </a:pPr>
            <a:endParaRPr lang="en-US" dirty="0" smtClean="0">
              <a:solidFill>
                <a:srgbClr val="0000FF"/>
              </a:solidFill>
            </a:endParaRPr>
          </a:p>
          <a:p>
            <a:pPr marL="274320" indent="-182880">
              <a:lnSpc>
                <a:spcPct val="90000"/>
              </a:lnSpc>
              <a:spcBef>
                <a:spcPts val="1200"/>
              </a:spcBef>
              <a:spcAft>
                <a:spcPts val="600"/>
              </a:spcAft>
              <a:buClr>
                <a:srgbClr val="0000FF"/>
              </a:buClr>
              <a:buNone/>
            </a:pPr>
            <a:r>
              <a:rPr lang="en-US" dirty="0" smtClean="0">
                <a:solidFill>
                  <a:srgbClr val="0000FF"/>
                </a:solidFill>
              </a:rPr>
              <a:t>  </a:t>
            </a:r>
            <a:r>
              <a:rPr lang="en-US" sz="2600" b="1" dirty="0" smtClean="0">
                <a:latin typeface="Lucida Console" pitchFamily="49" charset="0"/>
              </a:rPr>
              <a:t>Cascade</a:t>
            </a:r>
            <a:r>
              <a:rPr lang="en-US" sz="2600" dirty="0" smtClean="0"/>
              <a:t>:</a:t>
            </a:r>
            <a:r>
              <a:rPr lang="en-US" sz="2600" dirty="0" smtClean="0">
                <a:solidFill>
                  <a:srgbClr val="0000FF"/>
                </a:solidFill>
              </a:rPr>
              <a:t>  Also revoke privileges granted from privileges being revoked (transitively), unless also granted from another source</a:t>
            </a:r>
          </a:p>
          <a:p>
            <a:pPr marL="674370" lvl="1" indent="-182880">
              <a:lnSpc>
                <a:spcPct val="90000"/>
              </a:lnSpc>
              <a:spcBef>
                <a:spcPts val="0"/>
              </a:spcBef>
              <a:buClr>
                <a:srgbClr val="0000FF"/>
              </a:buClr>
              <a:buNone/>
            </a:pPr>
            <a:endParaRPr lang="en-US" sz="2400" b="1" dirty="0" smtClean="0">
              <a:solidFill>
                <a:srgbClr val="0000FF"/>
              </a:solidFill>
              <a:latin typeface="Lucida Console" pitchFamily="49" charset="0"/>
            </a:endParaRPr>
          </a:p>
        </p:txBody>
      </p:sp>
      <p:sp>
        <p:nvSpPr>
          <p:cNvPr id="4" name="Content Placeholder 2"/>
          <p:cNvSpPr txBox="1">
            <a:spLocks/>
          </p:cNvSpPr>
          <p:nvPr/>
        </p:nvSpPr>
        <p:spPr>
          <a:xfrm>
            <a:off x="914400" y="895350"/>
            <a:ext cx="5562600" cy="914400"/>
          </a:xfrm>
          <a:prstGeom prst="rect">
            <a:avLst/>
          </a:prstGeom>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buClrTx/>
              <a:buSzTx/>
              <a:buFont typeface="Arial" pitchFamily="34" charset="0"/>
              <a:buNone/>
              <a:tabLst/>
              <a:defRPr/>
            </a:pPr>
            <a:r>
              <a:rPr lang="en-US" sz="2400" b="1" dirty="0" smtClean="0">
                <a:latin typeface="Lucida Console" pitchFamily="49" charset="0"/>
              </a:rPr>
              <a:t>Revoke</a:t>
            </a:r>
            <a:r>
              <a:rPr kumimoji="0" lang="en-US" sz="2400" b="1" i="0" u="none" strike="noStrike" kern="1200" cap="none" spc="0" normalizeH="0" baseline="0" noProof="0" dirty="0" smtClean="0">
                <a:ln>
                  <a:noFill/>
                </a:ln>
                <a:solidFill>
                  <a:schemeClr val="tx1"/>
                </a:solidFill>
                <a:effectLst/>
                <a:uLnTx/>
                <a:uFillTx/>
                <a:latin typeface="Lucida Console" pitchFamily="49" charset="0"/>
                <a:ea typeface="+mn-ea"/>
                <a:cs typeface="+mn-cs"/>
              </a:rPr>
              <a:t> </a:t>
            </a:r>
            <a:r>
              <a:rPr lang="en-US" sz="2400" b="1" i="1" dirty="0" err="1" smtClean="0">
                <a:solidFill>
                  <a:srgbClr val="990000"/>
                </a:solidFill>
                <a:latin typeface="Lucida Console" pitchFamily="49" charset="0"/>
              </a:rPr>
              <a:t>privs</a:t>
            </a:r>
            <a:r>
              <a:rPr lang="en-US" sz="2400" b="1" dirty="0" smtClean="0">
                <a:solidFill>
                  <a:srgbClr val="0000FF"/>
                </a:solidFill>
                <a:latin typeface="Lucida Console" pitchFamily="49" charset="0"/>
              </a:rPr>
              <a:t> </a:t>
            </a:r>
            <a:r>
              <a:rPr lang="en-US" sz="2400" b="1" dirty="0" smtClean="0">
                <a:latin typeface="Lucida Console" pitchFamily="49" charset="0"/>
              </a:rPr>
              <a:t>On</a:t>
            </a:r>
            <a:r>
              <a:rPr lang="en-US" sz="2400" b="1" dirty="0" smtClean="0">
                <a:solidFill>
                  <a:srgbClr val="0000FF"/>
                </a:solidFill>
                <a:latin typeface="Lucida Console" pitchFamily="49" charset="0"/>
              </a:rPr>
              <a:t> R </a:t>
            </a:r>
            <a:r>
              <a:rPr lang="en-US" sz="2400" b="1" dirty="0" smtClean="0">
                <a:latin typeface="Lucida Console" pitchFamily="49" charset="0"/>
              </a:rPr>
              <a:t>From</a:t>
            </a:r>
            <a:r>
              <a:rPr lang="en-US" sz="2400" b="1" dirty="0" smtClean="0">
                <a:solidFill>
                  <a:srgbClr val="0000FF"/>
                </a:solidFill>
                <a:latin typeface="Lucida Console" pitchFamily="49" charset="0"/>
              </a:rPr>
              <a:t> </a:t>
            </a:r>
            <a:r>
              <a:rPr lang="en-US" sz="2400" b="1" i="1" dirty="0" smtClean="0">
                <a:solidFill>
                  <a:srgbClr val="990000"/>
                </a:solidFill>
                <a:latin typeface="Lucida Console" pitchFamily="49" charset="0"/>
              </a:rPr>
              <a:t>users</a:t>
            </a:r>
            <a:endParaRPr lang="en-US" sz="2400" b="1" baseline="-25000" dirty="0" smtClean="0">
              <a:solidFill>
                <a:srgbClr val="990000"/>
              </a:solidFill>
              <a:latin typeface="Lucida Console" pitchFamily="49" charset="0"/>
            </a:endParaRPr>
          </a:p>
          <a:p>
            <a:pPr marL="342900" marR="0" lvl="0" indent="-342900" algn="l" defTabSz="914400" rtl="0" eaLnBrk="1" fontAlgn="auto" latinLnBrk="0" hangingPunct="1">
              <a:lnSpc>
                <a:spcPct val="100000"/>
              </a:lnSpc>
              <a:buClrTx/>
              <a:buSzTx/>
              <a:buFont typeface="Arial" pitchFamily="34" charset="0"/>
              <a:buNone/>
              <a:tabLst/>
              <a:defRPr/>
            </a:pPr>
            <a:r>
              <a:rPr lang="en-US" sz="2400" b="1" baseline="-25000" dirty="0" smtClean="0">
                <a:solidFill>
                  <a:srgbClr val="0000FF"/>
                </a:solidFill>
                <a:latin typeface="Lucida Console" pitchFamily="49" charset="0"/>
              </a:rPr>
              <a:t> </a:t>
            </a:r>
            <a:r>
              <a:rPr lang="en-US" sz="2400" b="1" dirty="0" smtClean="0">
                <a:solidFill>
                  <a:srgbClr val="0000FF"/>
                </a:solidFill>
                <a:latin typeface="Lucida Console" pitchFamily="49" charset="0"/>
              </a:rPr>
              <a:t> </a:t>
            </a:r>
            <a:r>
              <a:rPr lang="en-US" sz="2400" b="1" dirty="0" smtClean="0">
                <a:latin typeface="Lucida Console" pitchFamily="49" charset="0"/>
              </a:rPr>
              <a:t>[</a:t>
            </a:r>
            <a:r>
              <a:rPr lang="en-US" sz="1100" b="1" dirty="0" smtClean="0">
                <a:latin typeface="Lucida Console" pitchFamily="49" charset="0"/>
              </a:rPr>
              <a:t> </a:t>
            </a:r>
            <a:r>
              <a:rPr lang="en-US" sz="2400" b="1" dirty="0" smtClean="0">
                <a:latin typeface="Lucida Console" pitchFamily="49" charset="0"/>
              </a:rPr>
              <a:t>Cascade</a:t>
            </a:r>
            <a:r>
              <a:rPr lang="en-US" sz="1200" b="1" dirty="0" smtClean="0">
                <a:latin typeface="Lucida Console" pitchFamily="49" charset="0"/>
              </a:rPr>
              <a:t> </a:t>
            </a:r>
            <a:r>
              <a:rPr lang="en-US" sz="2400" b="1" dirty="0" smtClean="0">
                <a:latin typeface="Lucida Console" pitchFamily="49" charset="0"/>
              </a:rPr>
              <a:t>|</a:t>
            </a:r>
            <a:r>
              <a:rPr lang="en-US" sz="1200" b="1" dirty="0" smtClean="0">
                <a:latin typeface="Lucida Console" pitchFamily="49" charset="0"/>
              </a:rPr>
              <a:t> </a:t>
            </a:r>
            <a:r>
              <a:rPr lang="en-US" sz="2400" b="1" dirty="0" smtClean="0">
                <a:latin typeface="Lucida Console" pitchFamily="49" charset="0"/>
              </a:rPr>
              <a:t>Restrict</a:t>
            </a:r>
            <a:r>
              <a:rPr lang="en-US" sz="1100" b="1" dirty="0" smtClean="0">
                <a:latin typeface="Lucida Console" pitchFamily="49" charset="0"/>
              </a:rPr>
              <a:t> </a:t>
            </a:r>
            <a:r>
              <a:rPr lang="en-US" sz="2400" b="1" dirty="0" smtClean="0">
                <a:latin typeface="Lucida Console" pitchFamily="49" charset="0"/>
              </a:rPr>
              <a:t>]</a:t>
            </a:r>
            <a:endParaRPr kumimoji="0" lang="en-US" sz="2400" b="1" i="0" u="none" strike="noStrike" kern="1200" cap="none" spc="0" normalizeH="0" baseline="0" noProof="0" dirty="0" smtClean="0">
              <a:ln>
                <a:noFill/>
              </a:ln>
              <a:effectLst/>
              <a:uLnTx/>
              <a:uFillTx/>
              <a:latin typeface="Lucida Console" pitchFamily="49" charset="0"/>
              <a:ea typeface="+mn-ea"/>
              <a:cs typeface="+mn-cs"/>
            </a:endParaRPr>
          </a:p>
        </p:txBody>
      </p:sp>
    </p:spTree>
    <p:extLst>
      <p:ext uri="{BB962C8B-B14F-4D97-AF65-F5344CB8AC3E}">
        <p14:creationId xmlns:p14="http://schemas.microsoft.com/office/powerpoint/2010/main" val="20613153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294"/>
</p:tagLst>
</file>

<file path=ppt/theme/theme1.xml><?xml version="1.0" encoding="utf-8"?>
<a:theme xmlns:a="http://schemas.openxmlformats.org/drawingml/2006/main" name="4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58AE1CE2FF884C8D538780153FBA69" ma:contentTypeVersion="4" ma:contentTypeDescription="Create a new document." ma:contentTypeScope="" ma:versionID="8ad81ea654b4ea656b8372526310f58b">
  <xsd:schema xmlns:xsd="http://www.w3.org/2001/XMLSchema" xmlns:xs="http://www.w3.org/2001/XMLSchema" xmlns:p="http://schemas.microsoft.com/office/2006/metadata/properties" xmlns:ns2="a6599f9a-4309-4f78-8732-e74eada48f6a" targetNamespace="http://schemas.microsoft.com/office/2006/metadata/properties" ma:root="true" ma:fieldsID="9b63d755ad2508f69ab95ec4da1b4f6b" ns2:_="">
    <xsd:import namespace="a6599f9a-4309-4f78-8732-e74eada48f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599f9a-4309-4f78-8732-e74eada48f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034E92-0D63-43C8-A3D2-96D55EF0DC16}"/>
</file>

<file path=customXml/itemProps2.xml><?xml version="1.0" encoding="utf-8"?>
<ds:datastoreItem xmlns:ds="http://schemas.openxmlformats.org/officeDocument/2006/customXml" ds:itemID="{CAFA003B-D45E-4CBB-8E57-8DE60F6C29E6}"/>
</file>

<file path=customXml/itemProps3.xml><?xml version="1.0" encoding="utf-8"?>
<ds:datastoreItem xmlns:ds="http://schemas.openxmlformats.org/officeDocument/2006/customXml" ds:itemID="{B4BF0B6B-0E81-403C-829F-E1ED5A329FF2}"/>
</file>

<file path=docProps/app.xml><?xml version="1.0" encoding="utf-8"?>
<Properties xmlns="http://schemas.openxmlformats.org/officeDocument/2006/extended-properties" xmlns:vt="http://schemas.openxmlformats.org/officeDocument/2006/docPropsVTypes">
  <Template>Lecture</Template>
  <TotalTime>2258</TotalTime>
  <Words>1915</Words>
  <Application>Microsoft Office PowerPoint</Application>
  <PresentationFormat>On-screen Show (16:9)</PresentationFormat>
  <Paragraphs>144</Paragraphs>
  <Slides>11</Slides>
  <Notes>10</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11</vt:i4>
      </vt:variant>
    </vt:vector>
  </HeadingPairs>
  <TitlesOfParts>
    <vt:vector size="21" baseType="lpstr">
      <vt:lpstr>Arial</vt:lpstr>
      <vt:lpstr>Calibri</vt:lpstr>
      <vt:lpstr>Lucida Console</vt:lpstr>
      <vt:lpstr>Wingdings</vt:lpstr>
      <vt:lpstr>4_Lecture</vt:lpstr>
      <vt:lpstr>1_Lecture</vt:lpstr>
      <vt:lpstr>2_Lecture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Qasim Malik</cp:lastModifiedBy>
  <cp:revision>193</cp:revision>
  <dcterms:created xsi:type="dcterms:W3CDTF">2010-07-08T21:59:02Z</dcterms:created>
  <dcterms:modified xsi:type="dcterms:W3CDTF">2017-01-04T10:11:48Z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0x010100DF58AE1CE2FF884C8D538780153FBA69</vt:lpwstr>
  </property>
</Properties>
</file>