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9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405" r:id="rId3"/>
    <p:sldId id="416" r:id="rId4"/>
    <p:sldId id="290" r:id="rId5"/>
    <p:sldId id="291" r:id="rId6"/>
    <p:sldId id="396" r:id="rId7"/>
    <p:sldId id="292" r:id="rId8"/>
    <p:sldId id="293" r:id="rId9"/>
    <p:sldId id="294" r:id="rId10"/>
    <p:sldId id="302" r:id="rId11"/>
    <p:sldId id="397" r:id="rId12"/>
    <p:sldId id="295" r:id="rId13"/>
    <p:sldId id="296" r:id="rId14"/>
    <p:sldId id="297" r:id="rId15"/>
    <p:sldId id="303" r:id="rId16"/>
    <p:sldId id="298" r:id="rId17"/>
    <p:sldId id="299" r:id="rId18"/>
    <p:sldId id="404" r:id="rId19"/>
    <p:sldId id="398" r:id="rId20"/>
    <p:sldId id="399" r:id="rId21"/>
    <p:sldId id="300" r:id="rId22"/>
    <p:sldId id="314" r:id="rId23"/>
    <p:sldId id="315" r:id="rId24"/>
    <p:sldId id="316" r:id="rId25"/>
    <p:sldId id="317" r:id="rId26"/>
    <p:sldId id="318" r:id="rId27"/>
    <p:sldId id="328" r:id="rId28"/>
    <p:sldId id="321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329" r:id="rId40"/>
    <p:sldId id="326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330" r:id="rId54"/>
    <p:sldId id="327" r:id="rId55"/>
    <p:sldId id="442" r:id="rId56"/>
    <p:sldId id="443" r:id="rId57"/>
    <p:sldId id="444" r:id="rId58"/>
    <p:sldId id="41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753A8-01F8-42DA-9C54-311FBDBDED6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1AAF6-7C54-4AFE-8870-34BAA985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34263-8F76-49E9-A38A-A953858175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621787D-288E-4CF3-B922-6247F95E2A93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F6FE4-6F41-4450-80E9-A199EF32330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ED4EC1F-C13A-47E2-9C56-C7AE2F02FF4C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3F83158-3A7C-40F4-A59A-C90859770C01}" type="slidenum">
              <a:rPr lang="en-US" sz="1200"/>
              <a:pPr algn="r"/>
              <a:t>13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BD7D004-714E-4CE7-AD1A-63AA3E4ED83E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ACCB515-19D3-4721-A842-0A2F1717340F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F6AFE8-AC60-4013-A7C6-E7FD2AE26FDE}" type="slidenum">
              <a:rPr lang="en-US" sz="1200"/>
              <a:pPr algn="r"/>
              <a:t>16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02EDAC-2433-4E45-B6CF-231540841B1D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036E-A404-41E6-868D-04C9FBBD3F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6A909-7AAA-4133-BE60-362275EBC1B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CF927-D778-401B-99B7-F13A233DD8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555E9-9309-4867-A585-655CCD8F156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80F35DF-F9FA-4438-92B1-96FC5B670A13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2816711-89A8-425B-BE3C-1953CC4C11EA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FDF64B-CAFE-4BDE-B690-DB230A217884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477846-BEAA-420C-B827-643151BEF23D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199C81-6E6E-4A88-A76B-485B19FAD981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69D55D-FBA2-47E2-B47A-21B8BD7F535D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72C01E8-992D-4462-9662-7C2F3C7572DF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22B4A2-DC14-477A-A66E-E81F7F86BFFC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79009CC-94FC-43D2-ADD8-E4D6629A9C44}" type="slidenum">
              <a:rPr lang="en-US" sz="1200"/>
              <a:pPr algn="r"/>
              <a:t>29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C9A4A-E5F8-4200-A0DE-0D0CFE3913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23E3597-3FE4-4E51-AB4C-76C81B8DFF5C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44CED7-A3F0-46AB-94BF-3DD6675234BF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99C43B9-3839-4FC5-8777-6DAF251D32A7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4F7868-192D-4FE1-8601-B2C4D034818B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EB18234-ECD3-4AD3-BDDB-783E32173494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917152-215A-481F-A4C7-D7B06C3D2D62}" type="slidenum">
              <a:rPr lang="en-US" sz="1200"/>
              <a:pPr algn="r"/>
              <a:t>35</a:t>
            </a:fld>
            <a:endParaRPr 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1858FD9-E06B-41A1-9EDF-C849DF86A86E}" type="slidenum">
              <a:rPr lang="en-US" sz="1200"/>
              <a:pPr algn="r"/>
              <a:t>36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4C1869-89FF-4012-8C90-A42FB84650D8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960E41-52AF-4446-B88E-BA394934BB5A}" type="slidenum">
              <a:rPr lang="en-US" sz="1200"/>
              <a:pPr algn="r"/>
              <a:t>38</a:t>
            </a:fld>
            <a:endParaRPr 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4A1BA-9A69-4AB4-8EA8-8DA1005CAC70}" type="slidenum">
              <a:rPr lang="en-US" sz="1200"/>
              <a:pPr algn="r"/>
              <a:t>39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82FA37-40EC-4659-AE59-00C0F4C65E74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Notes Placeholder 4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7EEEAF6-585C-48DB-9A61-7878FE266583}" type="slidenum">
              <a:rPr lang="en-US" sz="1200"/>
              <a:pPr algn="r"/>
              <a:t>40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F75BAB-7BD5-4CDD-B97E-FB067B397D31}" type="slidenum">
              <a:rPr lang="en-US" sz="1200"/>
              <a:pPr algn="r"/>
              <a:t>41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116397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E6731C7-1171-463D-9841-DD52FB690529}" type="slidenum">
              <a:rPr lang="en-US" sz="1200"/>
              <a:pPr algn="r"/>
              <a:t>42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44819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8070F6-503D-43AD-9681-895DD8255CF8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664565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21AEC0B-7B7C-464E-8DC5-36107BAB3DF3}" type="slidenum">
              <a:rPr lang="en-US" sz="1200"/>
              <a:pPr algn="r"/>
              <a:t>44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1955078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5C99C14-1695-4B1A-9596-E8EB535F6A52}" type="slidenum">
              <a:rPr lang="en-US" sz="1200"/>
              <a:pPr algn="r"/>
              <a:t>45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4625628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D1736E-A877-4B14-959D-B33DC00928F3}" type="slidenum">
              <a:rPr lang="en-US" sz="1200"/>
              <a:pPr algn="r"/>
              <a:t>46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0643638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641DEF-7F26-484F-9403-62A7088DA625}" type="slidenum">
              <a:rPr lang="en-US" sz="1200"/>
              <a:pPr algn="r"/>
              <a:t>47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2769130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94BB8AD-5A20-48F9-AF41-8B164CBAD737}" type="slidenum">
              <a:rPr lang="en-US" sz="1200"/>
              <a:pPr algn="r"/>
              <a:t>48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3770280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C2BAECD-6B68-46C7-8FD1-87FFC7791877}" type="slidenum">
              <a:rPr lang="en-US" sz="1200"/>
              <a:pPr algn="r"/>
              <a:t>49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68065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883FAF8-E7A0-46EE-8472-E4BD2BC4F2B0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Notes Placeholder 5"/>
          <p:cNvSpPr>
            <a:spLocks noGrp="1"/>
          </p:cNvSpPr>
          <p:nvPr>
            <p:ph type="body" sz="quarter" idx="10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071306-C1AE-4FDF-B9DE-72AC1B318CB2}" type="slidenum">
              <a:rPr lang="en-US" sz="1200"/>
              <a:pPr algn="r"/>
              <a:t>50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1850132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19479A4-7A12-451E-B15E-CA867F803313}" type="slidenum">
              <a:rPr lang="en-US" sz="1200"/>
              <a:pPr algn="r"/>
              <a:t>51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425551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C1F7D1-1BD2-4924-A330-1A4AB7A14692}" type="slidenum">
              <a:rPr lang="en-US" sz="1200"/>
              <a:pPr algn="r"/>
              <a:t>52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6134953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14E64D-A3D8-4C73-A3F7-5A172FFCAAF6}" type="slidenum">
              <a:rPr lang="en-US" sz="1200"/>
              <a:pPr algn="r"/>
              <a:t>53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ED31D37-15D6-4DCD-8C89-265C1C686407}" type="slidenum">
              <a:rPr lang="en-US" sz="1200"/>
              <a:pPr algn="r"/>
              <a:t>54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75D63-E80B-49C1-8BED-FC1EFCABF98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91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6431D9-1F49-43C2-A6AA-5D3D3549677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317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85735D-1F88-46D6-89F6-0E97198449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6EC86-C886-4F3B-8CB6-FB965A96850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3FDB5E2-A377-4396-B83C-14FAF4628D6D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9CA3EF-737A-4061-98F1-EEF67D21FBA3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48B13C6-59A5-412B-921B-4975D3C752F3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012A-CB09-4CBC-86A8-F4F32DAD5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E24C0-3002-400F-8191-880255C3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F3E7-AB56-4276-890D-DB765A9C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1D6A-E66F-4CC3-A061-ACECF18C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6497-6F29-48AF-A2A2-72F41134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7656-01AA-42A3-928F-06E2C97F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A2F00-F586-4E07-930B-68866DE76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B722-DF24-4CDE-B656-E0057995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D289-E871-4E98-BE40-D66C56A5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6DDD-0C4A-454B-ADD0-FB2DC78E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74460-97AC-44EC-B99D-A5B7B4ED9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9CFEB-1598-4115-8933-0EF1A956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01BC-3479-45F2-8133-C159468B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9A38-3172-48FD-BC65-85689169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BECC-9E24-4EC3-BB82-8AA99AB3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9687-0975-4730-997F-52F23997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B68E-78EF-42A0-BD87-C994ACA7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348C6-6B40-4292-B938-D3B8D4DE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3D5B-53EE-48BF-BA54-71175641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6B86-1BC6-4CDB-AE52-3F22BEBF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B1B9-EC7A-4F2D-8C64-F816B5B9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AD91-9627-4B25-9D2F-4D059F37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1E354-CF36-4C86-99D7-968BCC05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02C8-18BE-4174-AA58-A6CDEDD8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69E57-7E82-4856-BDCA-C4CE255A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FDD2-BAA8-44AA-A7B5-1B023AEF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C924-E8E6-4786-AFE4-A065475A5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98B4-81EE-4514-B045-F724F5644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CA42F-C615-445B-95D7-0760A7DA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0824E-58A4-4224-9B12-04E0D77A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74812-C3AC-4279-873D-79E02E89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DE9E-91AE-48F1-A633-5B0D8710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097B4-DD7A-46E7-AD21-0DCD13A7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6E262-B86D-478E-B2E5-DFD070268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BAE30-75EC-4D8C-84F5-1A59CE6B5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EBC2C-EE7A-4470-8C21-135E19503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DEA3A-1CE5-4CFA-B88A-3B2C854D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0CC8C-4D7B-4A3D-8B2F-4D02D9F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C774C-95F9-4302-B9A8-CD573779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A2EA-F7CC-4A6C-A85C-36D856B3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D5D23-FFD3-4B01-A6BD-F98CA4CD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56E58-D83D-4352-935C-AF67BAAF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5FE55-B66E-4E91-A186-E54C8004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B4F86-0B17-454D-B234-A6101FD2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528EE-4085-4A97-8AEC-AA83A567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49F54-73CC-4031-A666-573B76B4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B299-3871-4707-B43C-112453D2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F9EE-A00E-443F-BF7C-0C4C7559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D9EFB-0CB3-4B92-B9AA-8D4971A2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292D5-8331-49BC-9670-546AD056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80BBB-4A5C-4E0E-A691-00EEC460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F4BE3-1262-49B6-B78A-B1D0D84F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A359-480C-4087-AE7E-0A457A5F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6B5BF-EE38-48C9-B923-3AA6AEB3E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397D1-2F9E-416B-98D7-B6313E200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45048-556B-4C4A-8872-C93FCE0E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0A360-4A34-492F-9F74-5EACEE28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D3B6-6B3D-4CBD-A04C-F8748AA1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6E149-5FF1-4F2C-AE0D-D30BC21A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13AA-8A3E-4830-87BA-16080E73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1176-1099-457D-A060-50E7B22E3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F185-09BB-4A79-A742-1E8087D1300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9889-BFB8-4E27-BBA0-54DCB424E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800C-3B2E-4C34-BBCC-4E8CC4A4E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3204-C568-4AEF-8662-D170C3F6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C5EB05-FE1E-465D-BD0A-5BB503E6C25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3366"/>
                </a:solidFill>
                <a:ea typeface="SimSun" pitchFamily="2" charset="-122"/>
              </a:rPr>
              <a:t>Hidden Markov Models</a:t>
            </a:r>
            <a:endParaRPr lang="en-US" altLang="zh-CN" sz="3600" dirty="0">
              <a:solidFill>
                <a:srgbClr val="003366"/>
              </a:solidFill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D3F663B-277D-4312-A0A3-5C1EC83D00FD}" type="slidenum">
              <a:rPr lang="en-US" sz="1400">
                <a:solidFill>
                  <a:schemeClr val="folHlink"/>
                </a:solidFill>
              </a:rPr>
              <a:pPr algn="r"/>
              <a:t>10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Markov Process</a:t>
            </a:r>
          </a:p>
        </p:txBody>
      </p:sp>
      <p:pic>
        <p:nvPicPr>
          <p:cNvPr id="19460" name="Picture 5" descr="weather-example-ani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133601"/>
            <a:ext cx="472440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 descr="weather-matri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4267200"/>
            <a:ext cx="49530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2"/>
          <p:cNvGrpSpPr>
            <a:grpSpLocks/>
          </p:cNvGrpSpPr>
          <p:nvPr/>
        </p:nvGrpSpPr>
        <p:grpSpPr bwMode="auto">
          <a:xfrm>
            <a:off x="1752600" y="838201"/>
            <a:ext cx="4332288" cy="4500563"/>
            <a:chOff x="228600" y="838200"/>
            <a:chExt cx="4332288" cy="4500563"/>
          </a:xfrm>
        </p:grpSpPr>
        <p:pic>
          <p:nvPicPr>
            <p:cNvPr id="20489" name="Picture 7" descr="MarkovModel_weather_model.bmp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838200"/>
              <a:ext cx="4332288" cy="450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066800" y="3200400"/>
              <a:ext cx="4892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 dirty="0">
                  <a:solidFill>
                    <a:schemeClr val="accent6">
                      <a:lumMod val="75000"/>
                      <a:lumOff val="25000"/>
                    </a:schemeClr>
                  </a:solidFill>
                </a:rPr>
                <a:t>a</a:t>
              </a:r>
              <a:r>
                <a:rPr lang="en-US" sz="2000" i="1" baseline="-25000" dirty="0">
                  <a:solidFill>
                    <a:schemeClr val="accent6">
                      <a:lumMod val="75000"/>
                      <a:lumOff val="25000"/>
                    </a:schemeClr>
                  </a:solidFill>
                </a:rPr>
                <a:t>21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3276600"/>
              <a:ext cx="4892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 dirty="0">
                  <a:solidFill>
                    <a:schemeClr val="accent6">
                      <a:lumMod val="75000"/>
                      <a:lumOff val="25000"/>
                    </a:schemeClr>
                  </a:solidFill>
                </a:rPr>
                <a:t>a</a:t>
              </a:r>
              <a:r>
                <a:rPr lang="en-US" sz="2000" i="1" baseline="-25000" dirty="0">
                  <a:solidFill>
                    <a:schemeClr val="accent6">
                      <a:lumMod val="75000"/>
                      <a:lumOff val="25000"/>
                    </a:schemeClr>
                  </a:solidFill>
                </a:rPr>
                <a:t>13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9200" y="3810000"/>
              <a:ext cx="4892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 dirty="0">
                  <a:solidFill>
                    <a:schemeClr val="accent6">
                      <a:lumMod val="75000"/>
                      <a:lumOff val="25000"/>
                    </a:schemeClr>
                  </a:solidFill>
                </a:rPr>
                <a:t>a</a:t>
              </a:r>
              <a:r>
                <a:rPr lang="en-US" sz="2000" i="1" baseline="-25000" dirty="0">
                  <a:solidFill>
                    <a:schemeClr val="accent6">
                      <a:lumMod val="75000"/>
                      <a:lumOff val="25000"/>
                    </a:schemeClr>
                  </a:solidFill>
                </a:rPr>
                <a:t>31</a:t>
              </a:r>
            </a:p>
          </p:txBody>
        </p:sp>
      </p:grpSp>
      <p:sp>
        <p:nvSpPr>
          <p:cNvPr id="2048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5B8C74-B385-4896-984B-239D80F79C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484" name="Text Box 13"/>
          <p:cNvSpPr txBox="1">
            <a:spLocks noChangeArrowheads="1"/>
          </p:cNvSpPr>
          <p:nvPr/>
        </p:nvSpPr>
        <p:spPr bwMode="auto">
          <a:xfrm>
            <a:off x="6324601" y="5481638"/>
            <a:ext cx="414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ahoma" pitchFamily="34" charset="0"/>
              </a:rPr>
              <a:t>Transitional probabilities  a</a:t>
            </a:r>
            <a:r>
              <a:rPr lang="en-US" sz="2400" baseline="-25000">
                <a:latin typeface="Tahoma" pitchFamily="34" charset="0"/>
              </a:rPr>
              <a:t>i,j</a:t>
            </a:r>
            <a:endParaRPr lang="fr-FR">
              <a:latin typeface="Arial" charset="0"/>
            </a:endParaRPr>
          </a:p>
        </p:txBody>
      </p:sp>
      <p:pic>
        <p:nvPicPr>
          <p:cNvPr id="20485" name="Picture 19" descr="E:\OLD HD\Koles\Ucheba\2005\AdvDSP\MyLectureNotes\L_9\SDr\Table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6100" y="3052763"/>
            <a:ext cx="2438400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 Box 20"/>
          <p:cNvSpPr txBox="1">
            <a:spLocks noChangeArrowheads="1"/>
          </p:cNvSpPr>
          <p:nvPr/>
        </p:nvSpPr>
        <p:spPr bwMode="auto">
          <a:xfrm>
            <a:off x="2395539" y="5553075"/>
            <a:ext cx="310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400">
                <a:latin typeface="Tahoma" pitchFamily="34" charset="0"/>
              </a:rPr>
              <a:t>3-state Markov model</a:t>
            </a:r>
            <a:endParaRPr lang="fr-FR">
              <a:latin typeface="Arial" charset="0"/>
            </a:endParaRPr>
          </a:p>
        </p:txBody>
      </p:sp>
      <p:sp>
        <p:nvSpPr>
          <p:cNvPr id="20487" name="Text Box 21"/>
          <p:cNvSpPr txBox="1">
            <a:spLocks noChangeArrowheads="1"/>
          </p:cNvSpPr>
          <p:nvPr/>
        </p:nvSpPr>
        <p:spPr bwMode="auto">
          <a:xfrm>
            <a:off x="7648576" y="1876425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05050B"/>
                </a:solidFill>
              </a:rPr>
              <a:t>A={</a:t>
            </a:r>
            <a:r>
              <a:rPr lang="fi-FI" i="1">
                <a:solidFill>
                  <a:srgbClr val="05050B"/>
                </a:solidFill>
              </a:rPr>
              <a:t>a</a:t>
            </a:r>
            <a:r>
              <a:rPr lang="fi-FI" i="1" baseline="-25000">
                <a:solidFill>
                  <a:srgbClr val="05050B"/>
                </a:solidFill>
              </a:rPr>
              <a:t>i</a:t>
            </a:r>
            <a:r>
              <a:rPr lang="fi-FI" baseline="-25000">
                <a:solidFill>
                  <a:srgbClr val="05050B"/>
                </a:solidFill>
              </a:rPr>
              <a:t>,</a:t>
            </a:r>
            <a:r>
              <a:rPr lang="fi-FI" i="1" baseline="-25000">
                <a:solidFill>
                  <a:srgbClr val="05050B"/>
                </a:solidFill>
              </a:rPr>
              <a:t>j</a:t>
            </a:r>
            <a:r>
              <a:rPr lang="fi-FI">
                <a:solidFill>
                  <a:srgbClr val="05050B"/>
                </a:solidFill>
              </a:rPr>
              <a:t>}</a:t>
            </a:r>
            <a:endParaRPr lang="fr-FR">
              <a:latin typeface="Arial" charset="0"/>
            </a:endParaRPr>
          </a:p>
        </p:txBody>
      </p:sp>
      <p:sp>
        <p:nvSpPr>
          <p:cNvPr id="9" name="Rectangle 1026"/>
          <p:cNvSpPr txBox="1">
            <a:spLocks noChangeArrowheads="1"/>
          </p:cNvSpPr>
          <p:nvPr/>
        </p:nvSpPr>
        <p:spPr bwMode="auto">
          <a:xfrm>
            <a:off x="2895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kern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Markov Process</a:t>
            </a:r>
            <a:endParaRPr lang="en-US" altLang="zh-CN" sz="4400" kern="0" dirty="0">
              <a:solidFill>
                <a:schemeClr val="tx2"/>
              </a:solidFill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8CBC0D-D33C-4E2E-97BA-116F99F575E3}" type="slidenum">
              <a:rPr lang="en-US" sz="1400">
                <a:solidFill>
                  <a:schemeClr val="folHlink"/>
                </a:solidFill>
              </a:rPr>
              <a:pPr algn="r"/>
              <a:t>12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Markov Process</a:t>
            </a: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2214564"/>
            <a:ext cx="7958138" cy="1366837"/>
          </a:xfrm>
        </p:spPr>
        <p:txBody>
          <a:bodyPr/>
          <a:lstStyle/>
          <a:p>
            <a:pPr eaLnBrk="1" hangingPunct="1"/>
            <a:r>
              <a:rPr lang="en-US"/>
              <a:t>Initialization</a:t>
            </a:r>
          </a:p>
          <a:p>
            <a:pPr lvl="1" eaLnBrk="1" hangingPunct="1"/>
            <a:r>
              <a:rPr lang="en-US"/>
              <a:t>Vector of initial probabilities </a:t>
            </a:r>
            <a:r>
              <a:rPr lang="en-US" sz="3600">
                <a:sym typeface="Symbol" pitchFamily="18" charset="2"/>
              </a:rPr>
              <a:t></a:t>
            </a:r>
            <a:r>
              <a:rPr lang="en-US" sz="3600"/>
              <a:t> </a:t>
            </a:r>
            <a:endParaRPr lang="en-US" sz="3600">
              <a:solidFill>
                <a:srgbClr val="FF0000"/>
              </a:solidFill>
            </a:endParaRPr>
          </a:p>
          <a:p>
            <a:pPr eaLnBrk="1" hangingPunct="1"/>
            <a:endParaRPr lang="en-US" altLang="zh-CN" sz="3600">
              <a:solidFill>
                <a:schemeClr val="tx2"/>
              </a:solidFill>
              <a:ea typeface="SimSun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0400" y="3733800"/>
          <a:ext cx="6096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Sun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Cloud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Rain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0.0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</a:rPr>
                        <a:t>0.0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16" name="Double Bracket 7"/>
          <p:cNvSpPr>
            <a:spLocks noChangeArrowheads="1"/>
          </p:cNvSpPr>
          <p:nvPr/>
        </p:nvSpPr>
        <p:spPr bwMode="auto">
          <a:xfrm>
            <a:off x="3810000" y="4191000"/>
            <a:ext cx="4876800" cy="609600"/>
          </a:xfrm>
          <a:prstGeom prst="bracketPai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D80495-9DD8-4F6E-A459-B8BB92F4231B}" type="slidenum">
              <a:rPr lang="en-US" sz="1400">
                <a:solidFill>
                  <a:schemeClr val="folHlink"/>
                </a:solidFill>
              </a:rPr>
              <a:pPr algn="r"/>
              <a:t>13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Markov Model</a:t>
            </a: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81164"/>
            <a:ext cx="8382000" cy="44910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r>
              <a:rPr lang="en-US"/>
              <a:t>We have defined a first order Markov model comprising</a:t>
            </a:r>
          </a:p>
          <a:p>
            <a:pPr lvl="1" eaLnBrk="1" hangingPunct="1"/>
            <a:r>
              <a:rPr lang="en-US" b="1">
                <a:solidFill>
                  <a:srgbClr val="FF0000"/>
                </a:solidFill>
              </a:rPr>
              <a:t>States</a:t>
            </a:r>
            <a:r>
              <a:rPr lang="en-US">
                <a:solidFill>
                  <a:srgbClr val="FF0000"/>
                </a:solidFill>
              </a:rPr>
              <a:t> :</a:t>
            </a:r>
            <a:r>
              <a:rPr lang="en-US"/>
              <a:t> Three states - sunny, cloudy, rainy</a:t>
            </a:r>
          </a:p>
          <a:p>
            <a:pPr lvl="1" eaLnBrk="1" hangingPunct="1"/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en-US" b="1">
                <a:solidFill>
                  <a:srgbClr val="FF0000"/>
                </a:solidFill>
              </a:rPr>
              <a:t> vector</a:t>
            </a:r>
            <a:r>
              <a:rPr lang="en-US">
                <a:solidFill>
                  <a:srgbClr val="FF0000"/>
                </a:solidFill>
              </a:rPr>
              <a:t> : </a:t>
            </a:r>
            <a:r>
              <a:rPr lang="en-US"/>
              <a:t>Defining the probability of the system being in each of the states at time 0</a:t>
            </a:r>
          </a:p>
          <a:p>
            <a:pPr lvl="1" eaLnBrk="1" hangingPunct="1"/>
            <a:r>
              <a:rPr lang="en-US" b="1">
                <a:solidFill>
                  <a:srgbClr val="FF0000"/>
                </a:solidFill>
              </a:rPr>
              <a:t>State transition matrix</a:t>
            </a:r>
            <a:r>
              <a:rPr lang="en-US">
                <a:solidFill>
                  <a:srgbClr val="FF0000"/>
                </a:solidFill>
              </a:rPr>
              <a:t> : </a:t>
            </a:r>
            <a:r>
              <a:rPr lang="en-US"/>
              <a:t>The probability of the weather given the previous day's weather </a:t>
            </a:r>
            <a:endParaRPr lang="en-US">
              <a:solidFill>
                <a:srgbClr val="FF0000"/>
              </a:solidFill>
            </a:endParaRPr>
          </a:p>
          <a:p>
            <a:pPr eaLnBrk="1" hangingPunct="1"/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EC5F5B-C60D-455B-A27A-56222305726F}" type="slidenum">
              <a:rPr lang="en-US" sz="1400">
                <a:solidFill>
                  <a:schemeClr val="folHlink"/>
                </a:solidFill>
              </a:rPr>
              <a:pPr algn="r"/>
              <a:t>14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Markov Model</a:t>
            </a:r>
          </a:p>
        </p:txBody>
      </p:sp>
      <p:sp>
        <p:nvSpPr>
          <p:cNvPr id="103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05000"/>
            <a:ext cx="8686800" cy="4191000"/>
          </a:xfrm>
        </p:spPr>
        <p:txBody>
          <a:bodyPr/>
          <a:lstStyle/>
          <a:p>
            <a:r>
              <a:rPr lang="en-US"/>
              <a:t>Set of states: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Process moves from one state to another generating a sequence of states :</a:t>
            </a:r>
          </a:p>
          <a:p>
            <a:pPr>
              <a:buFont typeface="Wingdings" pitchFamily="2" charset="2"/>
              <a:buNone/>
            </a:pPr>
            <a:r>
              <a:rPr lang="en-US" sz="3600"/>
              <a:t>    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rgbClr val="FF0000"/>
              </a:solidFill>
            </a:endParaRPr>
          </a:p>
          <a:p>
            <a:pPr eaLnBrk="1" hangingPunct="1"/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267200" y="2500314"/>
          <a:ext cx="25146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850680" imgH="228600" progId="Equation.3">
                  <p:embed/>
                </p:oleObj>
              </mc:Choice>
              <mc:Fallback>
                <p:oleObj name="Equation" r:id="rId4" imgW="850680" imgH="2286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00314"/>
                        <a:ext cx="25146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4191000" y="4800600"/>
          <a:ext cx="29718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6" imgW="990360" imgH="228600" progId="Equation.3">
                  <p:embed/>
                </p:oleObj>
              </mc:Choice>
              <mc:Fallback>
                <p:oleObj name="Equation" r:id="rId6" imgW="990360" imgH="228600" progId="Equation.3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00600"/>
                        <a:ext cx="29718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3623623-4323-4D20-814B-FFA31A727967}" type="slidenum">
              <a:rPr lang="en-US" sz="1400">
                <a:solidFill>
                  <a:schemeClr val="folHlink"/>
                </a:solidFill>
              </a:rPr>
              <a:pPr algn="r"/>
              <a:t>15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05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Markov Model</a:t>
            </a:r>
          </a:p>
        </p:txBody>
      </p:sp>
      <p:sp>
        <p:nvSpPr>
          <p:cNvPr id="205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05000"/>
            <a:ext cx="86868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Markov chain property:  probability of each subsequent state depends only on what was the previous state: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To define Markov model, the following probabilities have to be specified: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Transition probabilities                               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Initial probabilities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</a:t>
            </a:r>
            <a:endParaRPr lang="en-US" altLang="zh-CN" sz="2400">
              <a:solidFill>
                <a:schemeClr val="tx2"/>
              </a:solidFill>
              <a:ea typeface="SimSun" pitchFamily="2" charset="-122"/>
            </a:endParaRP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3581401" y="2895600"/>
          <a:ext cx="5027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2158920" imgH="228600" progId="Equation.3">
                  <p:embed/>
                </p:oleObj>
              </mc:Choice>
              <mc:Fallback>
                <p:oleObj name="Equation" r:id="rId4" imgW="2158920" imgH="228600" progId="Equation.3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2895600"/>
                        <a:ext cx="50276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4891088" y="4857751"/>
          <a:ext cx="20113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6" imgW="863280" imgH="241200" progId="">
                  <p:embed/>
                </p:oleObj>
              </mc:Choice>
              <mc:Fallback>
                <p:oleObj name="Equation" r:id="rId6" imgW="863280" imgH="241200" progId="">
                  <p:embed/>
                  <p:pic>
                    <p:nvPicPr>
                      <p:cNvPr id="205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4857751"/>
                        <a:ext cx="2011362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5086351" y="5924550"/>
          <a:ext cx="1508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8" imgW="647640" imgH="228600" progId="Equation.3">
                  <p:embed/>
                </p:oleObj>
              </mc:Choice>
              <mc:Fallback>
                <p:oleObj name="Equation" r:id="rId8" imgW="647640" imgH="228600" progId="Equation.3">
                  <p:embed/>
                  <p:pic>
                    <p:nvPicPr>
                      <p:cNvPr id="205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1" y="5924550"/>
                        <a:ext cx="15081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8993F6-5ECF-4459-B7F7-7919F6421FFE}" type="slidenum">
              <a:rPr lang="en-US" sz="1400">
                <a:solidFill>
                  <a:schemeClr val="folHlink"/>
                </a:solidFill>
              </a:rPr>
              <a:pPr algn="r"/>
              <a:t>16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Markov Model – Example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81400" y="1828800"/>
            <a:ext cx="4972050" cy="2046288"/>
            <a:chOff x="768" y="1200"/>
            <a:chExt cx="3132" cy="1289"/>
          </a:xfrm>
        </p:grpSpPr>
        <p:sp>
          <p:nvSpPr>
            <p:cNvPr id="23559" name="Oval 6"/>
            <p:cNvSpPr>
              <a:spLocks noChangeArrowheads="1"/>
            </p:cNvSpPr>
            <p:nvPr/>
          </p:nvSpPr>
          <p:spPr bwMode="auto">
            <a:xfrm>
              <a:off x="816" y="1536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998" y="165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Rain</a:t>
              </a:r>
            </a:p>
          </p:txBody>
        </p:sp>
        <p:sp>
          <p:nvSpPr>
            <p:cNvPr id="23561" name="Oval 8"/>
            <p:cNvSpPr>
              <a:spLocks noChangeArrowheads="1"/>
            </p:cNvSpPr>
            <p:nvPr/>
          </p:nvSpPr>
          <p:spPr bwMode="auto">
            <a:xfrm>
              <a:off x="2928" y="1584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Text Box 9"/>
            <p:cNvSpPr txBox="1">
              <a:spLocks noChangeArrowheads="1"/>
            </p:cNvSpPr>
            <p:nvPr/>
          </p:nvSpPr>
          <p:spPr bwMode="auto">
            <a:xfrm>
              <a:off x="3216" y="1680"/>
              <a:ext cx="3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Dry</a:t>
              </a:r>
            </a:p>
          </p:txBody>
        </p:sp>
        <p:cxnSp>
          <p:nvCxnSpPr>
            <p:cNvPr id="23563" name="AutoShape 10"/>
            <p:cNvCxnSpPr>
              <a:cxnSpLocks noChangeShapeType="1"/>
              <a:stCxn id="23559" idx="7"/>
              <a:endCxn id="23561" idx="1"/>
            </p:cNvCxnSpPr>
            <p:nvPr/>
          </p:nvCxnSpPr>
          <p:spPr bwMode="auto">
            <a:xfrm rot="5400000" flipV="1">
              <a:off x="2304" y="903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564" name="AutoShape 11"/>
            <p:cNvCxnSpPr>
              <a:cxnSpLocks noChangeShapeType="1"/>
              <a:stCxn id="23561" idx="3"/>
              <a:endCxn id="23559" idx="5"/>
            </p:cNvCxnSpPr>
            <p:nvPr/>
          </p:nvCxnSpPr>
          <p:spPr bwMode="auto">
            <a:xfrm rot="16200000" flipV="1">
              <a:off x="2304" y="1277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565" name="AutoShape 12"/>
            <p:cNvCxnSpPr>
              <a:cxnSpLocks noChangeShapeType="1"/>
              <a:stCxn id="23559" idx="0"/>
              <a:endCxn id="23559" idx="2"/>
            </p:cNvCxnSpPr>
            <p:nvPr/>
          </p:nvCxnSpPr>
          <p:spPr bwMode="auto">
            <a:xfrm rot="-5400000" flipH="1" flipV="1">
              <a:off x="912" y="1440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566" name="AutoShape 13"/>
            <p:cNvCxnSpPr>
              <a:cxnSpLocks noChangeShapeType="1"/>
              <a:stCxn id="23561" idx="4"/>
              <a:endCxn id="23561" idx="6"/>
            </p:cNvCxnSpPr>
            <p:nvPr/>
          </p:nvCxnSpPr>
          <p:spPr bwMode="auto">
            <a:xfrm rot="5400000" flipH="1" flipV="1">
              <a:off x="3480" y="1752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>
              <a:off x="2160" y="1200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0.7</a:t>
              </a: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768" y="1200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0.3</a:t>
              </a:r>
            </a:p>
          </p:txBody>
        </p:sp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>
              <a:off x="2160" y="2256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0.2</a:t>
              </a:r>
            </a:p>
          </p:txBody>
        </p:sp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3600" y="2256"/>
              <a:ext cx="3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0.8</a:t>
              </a:r>
            </a:p>
          </p:txBody>
        </p:sp>
      </p:grp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2209800" y="3933826"/>
            <a:ext cx="4343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/>
              <a:t> Two states : ‘Rain’ and ‘Dry’</a:t>
            </a:r>
          </a:p>
          <a:p>
            <a:pPr eaLnBrk="0" hangingPunct="0">
              <a:buFontTx/>
              <a:buChar char="•"/>
            </a:pPr>
            <a:endParaRPr lang="en-US" sz="2400"/>
          </a:p>
          <a:p>
            <a:pPr eaLnBrk="0" hangingPunct="0">
              <a:buFontTx/>
              <a:buChar char="•"/>
            </a:pPr>
            <a:r>
              <a:rPr lang="en-US" sz="2400"/>
              <a:t> Transition probabilities: </a:t>
            </a:r>
          </a:p>
          <a:p>
            <a:pPr lvl="1" eaLnBrk="0" hangingPunct="0"/>
            <a:r>
              <a:rPr lang="en-US" sz="2000"/>
              <a:t>P(‘Rain’|‘Rain’)=0.3 </a:t>
            </a:r>
          </a:p>
          <a:p>
            <a:pPr lvl="1" eaLnBrk="0" hangingPunct="0"/>
            <a:r>
              <a:rPr lang="en-US" sz="2000"/>
              <a:t>P(‘Dry’|‘Rain’)= 0.7 </a:t>
            </a:r>
          </a:p>
          <a:p>
            <a:pPr lvl="1" eaLnBrk="0" hangingPunct="0"/>
            <a:r>
              <a:rPr lang="en-US" sz="2000"/>
              <a:t>P(‘Rain’|‘Dry’)= 0.2 </a:t>
            </a:r>
          </a:p>
          <a:p>
            <a:pPr lvl="1" eaLnBrk="0" hangingPunct="0"/>
            <a:r>
              <a:rPr lang="en-US" sz="2000"/>
              <a:t>P(‘Dry’|‘Dry’)=  0.8</a:t>
            </a:r>
          </a:p>
          <a:p>
            <a:pPr eaLnBrk="0" hangingPunct="0"/>
            <a:r>
              <a:rPr lang="en-US" sz="2400"/>
              <a:t> </a:t>
            </a:r>
          </a:p>
        </p:txBody>
      </p:sp>
      <p:sp>
        <p:nvSpPr>
          <p:cNvPr id="262163" name="Text Box 19"/>
          <p:cNvSpPr txBox="1">
            <a:spLocks noChangeArrowheads="1"/>
          </p:cNvSpPr>
          <p:nvPr/>
        </p:nvSpPr>
        <p:spPr bwMode="auto">
          <a:xfrm>
            <a:off x="6095999" y="4367191"/>
            <a:ext cx="4343399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endParaRPr lang="en-US" sz="2400" dirty="0"/>
          </a:p>
          <a:p>
            <a:pPr eaLnBrk="0" hangingPunct="0">
              <a:buFontTx/>
              <a:buChar char="•"/>
            </a:pPr>
            <a:r>
              <a:rPr lang="en-US" sz="2400" dirty="0"/>
              <a:t> Initial probabilities: 	</a:t>
            </a:r>
          </a:p>
          <a:p>
            <a:pPr eaLnBrk="0" hangingPunct="0">
              <a:buFontTx/>
              <a:buChar char="•"/>
            </a:pPr>
            <a:r>
              <a:rPr lang="en-US" sz="2000" dirty="0"/>
              <a:t>P(‘Rain’)=0.4  	P(‘Dry’)= 0.6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2" grpId="0"/>
      <p:bldP spid="2621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F089083-3ADD-4928-A90F-B783D0D9BDD3}" type="slidenum">
              <a:rPr lang="en-US" sz="1400">
                <a:solidFill>
                  <a:schemeClr val="folHlink"/>
                </a:solidFill>
              </a:rPr>
              <a:pPr algn="r"/>
              <a:t>17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SimSun" pitchFamily="2" charset="-122"/>
              </a:rPr>
              <a:t>Calculation of Sequence Probability</a:t>
            </a: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2214564"/>
            <a:ext cx="7958138" cy="1595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Problem: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Calculate the probability of a sequence of states: {‘Dry’,’Dry’,’Rain’,Rain’} 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sz="200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>
              <a:solidFill>
                <a:schemeClr val="tx2"/>
              </a:solidFill>
              <a:ea typeface="SimSun" pitchFamily="2" charset="-122"/>
            </a:endParaRP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743200" y="3505201"/>
            <a:ext cx="73152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000"/>
              <a:t>P({‘Dry’,’Dry’,’Rain’,Rain’} ) =  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P(‘Rain’|’Rain’) P(‘Rain’|’Dry’) P(‘Dry’|’Dry’) P(‘Dry’) =</a:t>
            </a:r>
          </a:p>
          <a:p>
            <a:r>
              <a:rPr lang="en-US" sz="2000"/>
              <a:t>       </a:t>
            </a:r>
          </a:p>
          <a:p>
            <a:r>
              <a:rPr lang="en-US" sz="2000"/>
              <a:t>      0.3*0.2*0.8*0.6</a:t>
            </a:r>
          </a:p>
          <a:p>
            <a:endParaRPr lang="en-US" sz="2000">
              <a:solidFill>
                <a:srgbClr val="FF0000"/>
              </a:solidFill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581F59-84E3-4F4E-BC4E-8F6F7C6D96D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1" y="2362200"/>
            <a:ext cx="4849813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026"/>
          <p:cNvSpPr txBox="1">
            <a:spLocks noChangeArrowheads="1"/>
          </p:cNvSpPr>
          <p:nvPr/>
        </p:nvSpPr>
        <p:spPr bwMode="auto">
          <a:xfrm>
            <a:off x="2895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Calculation of Sequence Probability</a:t>
            </a:r>
          </a:p>
        </p:txBody>
      </p:sp>
      <p:sp>
        <p:nvSpPr>
          <p:cNvPr id="25605" name="TextBox 12"/>
          <p:cNvSpPr txBox="1">
            <a:spLocks noChangeArrowheads="1"/>
          </p:cNvSpPr>
          <p:nvPr/>
        </p:nvSpPr>
        <p:spPr bwMode="auto">
          <a:xfrm>
            <a:off x="6705600" y="2743201"/>
            <a:ext cx="2362200" cy="646331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/>
              <a:t>Notation 1</a:t>
            </a:r>
          </a:p>
          <a:p>
            <a:r>
              <a:rPr lang="en-US" i="1"/>
              <a:t>S</a:t>
            </a:r>
            <a:r>
              <a:rPr lang="en-US" i="1" baseline="-25000"/>
              <a:t>ik</a:t>
            </a:r>
          </a:p>
        </p:txBody>
      </p:sp>
      <p:sp>
        <p:nvSpPr>
          <p:cNvPr id="25606" name="Rectangle 13"/>
          <p:cNvSpPr>
            <a:spLocks noChangeArrowheads="1"/>
          </p:cNvSpPr>
          <p:nvPr/>
        </p:nvSpPr>
        <p:spPr bwMode="auto">
          <a:xfrm>
            <a:off x="6705600" y="2209800"/>
            <a:ext cx="1904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State at time </a:t>
            </a:r>
            <a:r>
              <a:rPr lang="en-US" i="1"/>
              <a:t>k</a:t>
            </a:r>
            <a:r>
              <a:rPr lang="en-US"/>
              <a:t> is </a:t>
            </a:r>
            <a:r>
              <a:rPr lang="en-US" i="1"/>
              <a:t>i</a:t>
            </a:r>
            <a:r>
              <a:rPr lang="en-US"/>
              <a:t>:</a:t>
            </a:r>
          </a:p>
        </p:txBody>
      </p:sp>
      <p:sp>
        <p:nvSpPr>
          <p:cNvPr id="25607" name="TextBox 14"/>
          <p:cNvSpPr txBox="1">
            <a:spLocks noChangeArrowheads="1"/>
          </p:cNvSpPr>
          <p:nvPr/>
        </p:nvSpPr>
        <p:spPr bwMode="auto">
          <a:xfrm>
            <a:off x="6705600" y="3886201"/>
            <a:ext cx="2362200" cy="646331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/>
              <a:t>Notation 2</a:t>
            </a:r>
          </a:p>
          <a:p>
            <a:r>
              <a:rPr lang="en-US" i="1"/>
              <a:t>q</a:t>
            </a:r>
            <a:r>
              <a:rPr lang="en-US" i="1" baseline="-25000"/>
              <a:t>k</a:t>
            </a:r>
            <a:r>
              <a:rPr lang="en-US" i="1"/>
              <a:t> = S</a:t>
            </a:r>
            <a:r>
              <a:rPr lang="en-US" i="1" baseline="-25000"/>
              <a:t>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1A605A-114C-4D6B-9DFD-62D8F725ED1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286000" y="1912939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Tahoma" pitchFamily="34" charset="0"/>
              <a:buChar char="•"/>
            </a:pPr>
            <a:r>
              <a:rPr lang="en-US" sz="2400">
                <a:latin typeface="Tahoma" pitchFamily="34" charset="0"/>
              </a:rPr>
              <a:t> On day </a:t>
            </a:r>
            <a:r>
              <a:rPr lang="en-US" sz="2400" i="1">
                <a:solidFill>
                  <a:srgbClr val="E81100"/>
                </a:solidFill>
              </a:rPr>
              <a:t>t</a:t>
            </a:r>
            <a:r>
              <a:rPr lang="en-US" sz="2400">
                <a:solidFill>
                  <a:srgbClr val="E81100"/>
                </a:solidFill>
              </a:rPr>
              <a:t>=1</a:t>
            </a:r>
            <a:r>
              <a:rPr lang="en-US" sz="2400">
                <a:latin typeface="Tahoma" pitchFamily="34" charset="0"/>
              </a:rPr>
              <a:t> the weather is sunny: </a:t>
            </a:r>
            <a:r>
              <a:rPr lang="en-US" sz="2400" i="1">
                <a:solidFill>
                  <a:srgbClr val="05050B"/>
                </a:solidFill>
              </a:rPr>
              <a:t>q</a:t>
            </a:r>
            <a:r>
              <a:rPr lang="en-US" sz="2400" baseline="-25000">
                <a:solidFill>
                  <a:srgbClr val="05050B"/>
                </a:solidFill>
              </a:rPr>
              <a:t>1</a:t>
            </a:r>
            <a:r>
              <a:rPr lang="en-US" sz="2400">
                <a:solidFill>
                  <a:srgbClr val="05050B"/>
                </a:solidFill>
              </a:rPr>
              <a:t>=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3</a:t>
            </a:r>
            <a:r>
              <a:rPr lang="en-US" sz="2400">
                <a:latin typeface="Tahoma" pitchFamily="34" charset="0"/>
              </a:rPr>
              <a:t>.</a:t>
            </a:r>
          </a:p>
          <a:p>
            <a:r>
              <a:rPr lang="en-US" sz="2400">
                <a:latin typeface="Tahoma" pitchFamily="34" charset="0"/>
              </a:rPr>
              <a:t>  What is the probability that the weather for the next </a:t>
            </a:r>
          </a:p>
          <a:p>
            <a:r>
              <a:rPr lang="en-US" sz="2400">
                <a:latin typeface="Tahoma" pitchFamily="34" charset="0"/>
              </a:rPr>
              <a:t>  7 days will be “sun-sun-rain-rain-sun-cloudy-sun”? </a:t>
            </a:r>
            <a:endParaRPr lang="fr-FR">
              <a:latin typeface="Arial" charset="0"/>
            </a:endParaRPr>
          </a:p>
        </p:txBody>
      </p:sp>
      <p:sp>
        <p:nvSpPr>
          <p:cNvPr id="26628" name="Text Box 13"/>
          <p:cNvSpPr txBox="1">
            <a:spLocks noChangeArrowheads="1"/>
          </p:cNvSpPr>
          <p:nvPr/>
        </p:nvSpPr>
        <p:spPr bwMode="auto">
          <a:xfrm>
            <a:off x="2743200" y="5184776"/>
            <a:ext cx="6723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</a:rPr>
              <a:t>Observation sequence: </a:t>
            </a:r>
            <a:r>
              <a:rPr lang="en-US" sz="2400" i="1">
                <a:solidFill>
                  <a:srgbClr val="05050B"/>
                </a:solidFill>
              </a:rPr>
              <a:t>O</a:t>
            </a:r>
            <a:r>
              <a:rPr lang="en-US" sz="2400">
                <a:solidFill>
                  <a:srgbClr val="05050B"/>
                </a:solidFill>
              </a:rPr>
              <a:t>=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3</a:t>
            </a:r>
            <a:r>
              <a:rPr lang="en-US" sz="2400">
                <a:solidFill>
                  <a:srgbClr val="05050B"/>
                </a:solidFill>
              </a:rPr>
              <a:t>,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3</a:t>
            </a:r>
            <a:r>
              <a:rPr lang="en-US" sz="2400">
                <a:solidFill>
                  <a:srgbClr val="05050B"/>
                </a:solidFill>
              </a:rPr>
              <a:t>, 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3</a:t>
            </a:r>
            <a:r>
              <a:rPr lang="en-US" sz="2400">
                <a:solidFill>
                  <a:srgbClr val="05050B"/>
                </a:solidFill>
              </a:rPr>
              <a:t>, 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1</a:t>
            </a:r>
            <a:r>
              <a:rPr lang="en-US" sz="2400">
                <a:solidFill>
                  <a:srgbClr val="05050B"/>
                </a:solidFill>
              </a:rPr>
              <a:t>, 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1</a:t>
            </a:r>
            <a:r>
              <a:rPr lang="en-US" sz="2400">
                <a:solidFill>
                  <a:srgbClr val="05050B"/>
                </a:solidFill>
              </a:rPr>
              <a:t>, 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3</a:t>
            </a:r>
            <a:r>
              <a:rPr lang="en-US" sz="2400">
                <a:solidFill>
                  <a:srgbClr val="05050B"/>
                </a:solidFill>
              </a:rPr>
              <a:t>, 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2</a:t>
            </a:r>
            <a:r>
              <a:rPr lang="en-US" sz="2400">
                <a:solidFill>
                  <a:srgbClr val="05050B"/>
                </a:solidFill>
              </a:rPr>
              <a:t>, 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3</a:t>
            </a:r>
            <a:r>
              <a:rPr lang="en-US" sz="2400">
                <a:solidFill>
                  <a:srgbClr val="05050B"/>
                </a:solidFill>
              </a:rPr>
              <a:t>;</a:t>
            </a:r>
            <a:endParaRPr lang="fr-FR">
              <a:latin typeface="Arial" charset="0"/>
            </a:endParaRPr>
          </a:p>
        </p:txBody>
      </p:sp>
      <p:pic>
        <p:nvPicPr>
          <p:cNvPr id="26629" name="Picture 16" descr="E:\OLD HD\Koles\Ucheba\2005\AdvDSP\MyLectureNotes\L_9\SDr\weather_7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660775"/>
            <a:ext cx="60912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17"/>
          <p:cNvSpPr txBox="1">
            <a:spLocks noChangeArrowheads="1"/>
          </p:cNvSpPr>
          <p:nvPr/>
        </p:nvSpPr>
        <p:spPr bwMode="auto">
          <a:xfrm>
            <a:off x="3336925" y="4208463"/>
            <a:ext cx="5769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000" i="1">
                <a:solidFill>
                  <a:srgbClr val="E81100"/>
                </a:solidFill>
              </a:rPr>
              <a:t>t</a:t>
            </a:r>
            <a:r>
              <a:rPr lang="fi-FI" sz="2000">
                <a:solidFill>
                  <a:srgbClr val="E81100"/>
                </a:solidFill>
              </a:rPr>
              <a:t>=1</a:t>
            </a:r>
            <a:r>
              <a:rPr lang="fi-FI" sz="2000">
                <a:solidFill>
                  <a:srgbClr val="05050B"/>
                </a:solidFill>
              </a:rPr>
              <a:t>      </a:t>
            </a:r>
            <a:r>
              <a:rPr lang="fi-FI" sz="2000" i="1">
                <a:solidFill>
                  <a:srgbClr val="05050B"/>
                </a:solidFill>
              </a:rPr>
              <a:t>t</a:t>
            </a:r>
            <a:r>
              <a:rPr lang="fi-FI" sz="2000">
                <a:solidFill>
                  <a:srgbClr val="05050B"/>
                </a:solidFill>
              </a:rPr>
              <a:t>=2        </a:t>
            </a:r>
            <a:r>
              <a:rPr lang="fi-FI" sz="2000" i="1">
                <a:solidFill>
                  <a:srgbClr val="05050B"/>
                </a:solidFill>
              </a:rPr>
              <a:t>t</a:t>
            </a:r>
            <a:r>
              <a:rPr lang="fi-FI" sz="2000">
                <a:solidFill>
                  <a:srgbClr val="05050B"/>
                </a:solidFill>
              </a:rPr>
              <a:t>=3       </a:t>
            </a:r>
            <a:r>
              <a:rPr lang="fi-FI" sz="2000" i="1">
                <a:solidFill>
                  <a:srgbClr val="05050B"/>
                </a:solidFill>
              </a:rPr>
              <a:t>t</a:t>
            </a:r>
            <a:r>
              <a:rPr lang="fi-FI" sz="2000">
                <a:solidFill>
                  <a:srgbClr val="05050B"/>
                </a:solidFill>
              </a:rPr>
              <a:t>=4       </a:t>
            </a:r>
            <a:r>
              <a:rPr lang="fi-FI" sz="2000" i="1">
                <a:solidFill>
                  <a:srgbClr val="05050B"/>
                </a:solidFill>
              </a:rPr>
              <a:t>t</a:t>
            </a:r>
            <a:r>
              <a:rPr lang="fi-FI" sz="2000">
                <a:solidFill>
                  <a:srgbClr val="05050B"/>
                </a:solidFill>
              </a:rPr>
              <a:t>=5       </a:t>
            </a:r>
            <a:r>
              <a:rPr lang="fi-FI" sz="2000" i="1">
                <a:solidFill>
                  <a:srgbClr val="05050B"/>
                </a:solidFill>
              </a:rPr>
              <a:t>t</a:t>
            </a:r>
            <a:r>
              <a:rPr lang="fi-FI" sz="2000">
                <a:solidFill>
                  <a:srgbClr val="05050B"/>
                </a:solidFill>
              </a:rPr>
              <a:t>=6       </a:t>
            </a:r>
            <a:r>
              <a:rPr lang="fi-FI" sz="2000" i="1">
                <a:solidFill>
                  <a:srgbClr val="05050B"/>
                </a:solidFill>
              </a:rPr>
              <a:t>t</a:t>
            </a:r>
            <a:r>
              <a:rPr lang="fi-FI" sz="2000">
                <a:solidFill>
                  <a:srgbClr val="05050B"/>
                </a:solidFill>
              </a:rPr>
              <a:t>=7       </a:t>
            </a:r>
            <a:r>
              <a:rPr lang="fi-FI" sz="2000" i="1">
                <a:solidFill>
                  <a:srgbClr val="05050B"/>
                </a:solidFill>
              </a:rPr>
              <a:t>t</a:t>
            </a:r>
            <a:r>
              <a:rPr lang="fi-FI" sz="2000">
                <a:solidFill>
                  <a:srgbClr val="05050B"/>
                </a:solidFill>
              </a:rPr>
              <a:t>=8</a:t>
            </a:r>
            <a:endParaRPr lang="fr-FR">
              <a:latin typeface="Arial" charset="0"/>
            </a:endParaRPr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2895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Calculation of Sequence Probability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Modeling dependencies in input; no longer </a:t>
            </a:r>
            <a:r>
              <a:rPr lang="en-US"/>
              <a:t>independent</a:t>
            </a:r>
            <a:endParaRPr lang="tr-TR"/>
          </a:p>
          <a:p>
            <a:r>
              <a:rPr lang="tr-TR"/>
              <a:t>Sequences: </a:t>
            </a:r>
          </a:p>
          <a:p>
            <a:pPr lvl="1"/>
            <a:r>
              <a:rPr lang="en-US"/>
              <a:t>W</a:t>
            </a:r>
            <a:r>
              <a:rPr lang="tr-TR"/>
              <a:t>ords in a sentence (syntax, semantics of the language)</a:t>
            </a:r>
            <a:endParaRPr lang="en-US"/>
          </a:p>
          <a:p>
            <a:pPr lvl="1"/>
            <a:r>
              <a:rPr lang="en-US"/>
              <a:t>H</a:t>
            </a:r>
            <a:r>
              <a:rPr lang="tr-TR"/>
              <a:t>andwriting</a:t>
            </a:r>
            <a:r>
              <a:rPr lang="en-US"/>
              <a:t>:</a:t>
            </a:r>
            <a:r>
              <a:rPr lang="tr-TR"/>
              <a:t> pen movements</a:t>
            </a:r>
            <a:endParaRPr lang="en-US"/>
          </a:p>
          <a:p>
            <a:pPr lvl="1"/>
            <a:r>
              <a:rPr lang="en-US"/>
              <a:t>S</a:t>
            </a:r>
            <a:r>
              <a:rPr lang="tr-TR"/>
              <a:t>peech; phonemes in a word (dictionary) </a:t>
            </a:r>
            <a:endParaRPr lang="en-US"/>
          </a:p>
          <a:p>
            <a:pPr lvl="1"/>
            <a:endParaRPr lang="tr-TR"/>
          </a:p>
          <a:p>
            <a:endParaRPr 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5A323A-5EEB-495C-80F4-92D3B1FA2A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5EC267-0E72-4D89-821A-DC1C5E26B8A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2895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000" kern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Calculation of Sequence Probability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2438400" y="3429000"/>
            <a:ext cx="7772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5050B"/>
                </a:solidFill>
              </a:rPr>
              <a:t>P(</a:t>
            </a:r>
            <a:r>
              <a:rPr lang="en-US" sz="2400" i="1" dirty="0">
                <a:solidFill>
                  <a:srgbClr val="05050B"/>
                </a:solidFill>
              </a:rPr>
              <a:t>O</a:t>
            </a:r>
            <a:r>
              <a:rPr lang="en-US" sz="2400" dirty="0">
                <a:solidFill>
                  <a:srgbClr val="05050B"/>
                </a:solidFill>
              </a:rPr>
              <a:t>)=P{</a:t>
            </a:r>
            <a:r>
              <a:rPr lang="en-US" sz="2400" i="1" dirty="0">
                <a:solidFill>
                  <a:srgbClr val="05050B"/>
                </a:solidFill>
              </a:rPr>
              <a:t>S</a:t>
            </a:r>
            <a:r>
              <a:rPr lang="en-US" sz="2400" baseline="-25000" dirty="0">
                <a:solidFill>
                  <a:srgbClr val="05050B"/>
                </a:solidFill>
              </a:rPr>
              <a:t>3</a:t>
            </a:r>
            <a:r>
              <a:rPr lang="en-US" sz="2400" dirty="0">
                <a:solidFill>
                  <a:srgbClr val="05050B"/>
                </a:solidFill>
              </a:rPr>
              <a:t>, </a:t>
            </a:r>
            <a:r>
              <a:rPr lang="en-US" sz="2400" i="1" dirty="0">
                <a:solidFill>
                  <a:srgbClr val="05050B"/>
                </a:solidFill>
              </a:rPr>
              <a:t>S</a:t>
            </a:r>
            <a:r>
              <a:rPr lang="en-US" sz="2400" baseline="-25000" dirty="0">
                <a:solidFill>
                  <a:srgbClr val="05050B"/>
                </a:solidFill>
              </a:rPr>
              <a:t>3,</a:t>
            </a:r>
            <a:r>
              <a:rPr lang="en-US" sz="2400" i="1" dirty="0">
                <a:solidFill>
                  <a:srgbClr val="05050B"/>
                </a:solidFill>
              </a:rPr>
              <a:t>S</a:t>
            </a:r>
            <a:r>
              <a:rPr lang="en-US" sz="2400" baseline="-25000" dirty="0">
                <a:solidFill>
                  <a:srgbClr val="05050B"/>
                </a:solidFill>
              </a:rPr>
              <a:t>3</a:t>
            </a:r>
            <a:r>
              <a:rPr lang="en-US" sz="2400" dirty="0">
                <a:solidFill>
                  <a:srgbClr val="05050B"/>
                </a:solidFill>
              </a:rPr>
              <a:t>, </a:t>
            </a:r>
            <a:r>
              <a:rPr lang="en-US" sz="2400" i="1" dirty="0">
                <a:solidFill>
                  <a:srgbClr val="05050B"/>
                </a:solidFill>
              </a:rPr>
              <a:t>S</a:t>
            </a:r>
            <a:r>
              <a:rPr lang="en-US" sz="2400" baseline="-25000" dirty="0">
                <a:solidFill>
                  <a:srgbClr val="05050B"/>
                </a:solidFill>
              </a:rPr>
              <a:t>1</a:t>
            </a:r>
            <a:r>
              <a:rPr lang="en-US" sz="2400" dirty="0">
                <a:solidFill>
                  <a:srgbClr val="05050B"/>
                </a:solidFill>
              </a:rPr>
              <a:t>, </a:t>
            </a:r>
            <a:r>
              <a:rPr lang="en-US" sz="2400" i="1" dirty="0">
                <a:solidFill>
                  <a:srgbClr val="05050B"/>
                </a:solidFill>
              </a:rPr>
              <a:t>S</a:t>
            </a:r>
            <a:r>
              <a:rPr lang="en-US" sz="2400" baseline="-25000" dirty="0">
                <a:solidFill>
                  <a:srgbClr val="05050B"/>
                </a:solidFill>
              </a:rPr>
              <a:t>1</a:t>
            </a:r>
            <a:r>
              <a:rPr lang="en-US" sz="2400" dirty="0">
                <a:solidFill>
                  <a:srgbClr val="05050B"/>
                </a:solidFill>
              </a:rPr>
              <a:t>, </a:t>
            </a:r>
            <a:r>
              <a:rPr lang="en-US" sz="2400" i="1" dirty="0">
                <a:solidFill>
                  <a:srgbClr val="05050B"/>
                </a:solidFill>
              </a:rPr>
              <a:t>S</a:t>
            </a:r>
            <a:r>
              <a:rPr lang="en-US" sz="2400" baseline="-25000" dirty="0">
                <a:solidFill>
                  <a:srgbClr val="05050B"/>
                </a:solidFill>
              </a:rPr>
              <a:t>3</a:t>
            </a:r>
            <a:r>
              <a:rPr lang="en-US" sz="2400" dirty="0">
                <a:solidFill>
                  <a:srgbClr val="05050B"/>
                </a:solidFill>
              </a:rPr>
              <a:t>,</a:t>
            </a:r>
            <a:r>
              <a:rPr lang="en-US" sz="2400" i="1" dirty="0">
                <a:solidFill>
                  <a:srgbClr val="05050B"/>
                </a:solidFill>
              </a:rPr>
              <a:t> S</a:t>
            </a:r>
            <a:r>
              <a:rPr lang="en-US" sz="2400" baseline="-25000" dirty="0">
                <a:solidFill>
                  <a:srgbClr val="05050B"/>
                </a:solidFill>
              </a:rPr>
              <a:t>2</a:t>
            </a:r>
            <a:r>
              <a:rPr lang="en-US" sz="2400" dirty="0">
                <a:solidFill>
                  <a:srgbClr val="05050B"/>
                </a:solidFill>
              </a:rPr>
              <a:t>,</a:t>
            </a:r>
            <a:r>
              <a:rPr lang="en-US" sz="2400" i="1" dirty="0">
                <a:solidFill>
                  <a:srgbClr val="05050B"/>
                </a:solidFill>
              </a:rPr>
              <a:t> S</a:t>
            </a:r>
            <a:r>
              <a:rPr lang="en-US" sz="2400" baseline="-25000" dirty="0">
                <a:solidFill>
                  <a:srgbClr val="05050B"/>
                </a:solidFill>
              </a:rPr>
              <a:t>3</a:t>
            </a:r>
            <a:r>
              <a:rPr lang="en-US" sz="2400" dirty="0">
                <a:solidFill>
                  <a:srgbClr val="05050B"/>
                </a:solidFill>
              </a:rPr>
              <a:t>}=</a:t>
            </a:r>
          </a:p>
          <a:p>
            <a:r>
              <a:rPr lang="en-US" sz="2400" dirty="0">
                <a:solidFill>
                  <a:srgbClr val="05050B"/>
                </a:solidFill>
              </a:rPr>
              <a:t>    </a:t>
            </a:r>
            <a:r>
              <a:rPr lang="en-US" sz="2000" dirty="0">
                <a:solidFill>
                  <a:srgbClr val="05050B"/>
                </a:solidFill>
              </a:rPr>
              <a:t>= P(</a:t>
            </a:r>
            <a:r>
              <a:rPr lang="en-US" sz="2000" i="1" dirty="0">
                <a:solidFill>
                  <a:srgbClr val="05050B"/>
                </a:solidFill>
              </a:rPr>
              <a:t>q</a:t>
            </a:r>
            <a:r>
              <a:rPr lang="en-US" sz="2000" baseline="-25000" dirty="0">
                <a:solidFill>
                  <a:srgbClr val="05050B"/>
                </a:solidFill>
              </a:rPr>
              <a:t>1</a:t>
            </a:r>
            <a:r>
              <a:rPr lang="en-US" sz="2000" dirty="0">
                <a:solidFill>
                  <a:srgbClr val="05050B"/>
                </a:solidFill>
              </a:rPr>
              <a:t>)</a:t>
            </a:r>
            <a:r>
              <a:rPr lang="en-US" sz="20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05050B"/>
                </a:solidFill>
              </a:rPr>
              <a:t> P(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3</a:t>
            </a:r>
            <a:r>
              <a:rPr lang="en-US" sz="2000" dirty="0">
                <a:solidFill>
                  <a:srgbClr val="05050B"/>
                </a:solidFill>
              </a:rPr>
              <a:t>|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3</a:t>
            </a:r>
            <a:r>
              <a:rPr lang="en-US" sz="2000" dirty="0">
                <a:solidFill>
                  <a:srgbClr val="05050B"/>
                </a:solidFill>
              </a:rPr>
              <a:t>)</a:t>
            </a:r>
            <a:r>
              <a:rPr lang="en-US" sz="20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05050B"/>
                </a:solidFill>
              </a:rPr>
              <a:t> P(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3</a:t>
            </a:r>
            <a:r>
              <a:rPr lang="en-US" sz="2000" dirty="0">
                <a:solidFill>
                  <a:srgbClr val="05050B"/>
                </a:solidFill>
              </a:rPr>
              <a:t>|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3</a:t>
            </a:r>
            <a:r>
              <a:rPr lang="en-US" sz="2000" dirty="0">
                <a:solidFill>
                  <a:srgbClr val="05050B"/>
                </a:solidFill>
              </a:rPr>
              <a:t>)</a:t>
            </a:r>
            <a:r>
              <a:rPr lang="en-US" sz="20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05050B"/>
                </a:solidFill>
              </a:rPr>
              <a:t> P(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1</a:t>
            </a:r>
            <a:r>
              <a:rPr lang="en-US" sz="2000" dirty="0">
                <a:solidFill>
                  <a:srgbClr val="05050B"/>
                </a:solidFill>
              </a:rPr>
              <a:t>|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3</a:t>
            </a:r>
            <a:r>
              <a:rPr lang="en-US" sz="2000" dirty="0">
                <a:solidFill>
                  <a:srgbClr val="05050B"/>
                </a:solidFill>
              </a:rPr>
              <a:t>)</a:t>
            </a:r>
            <a:r>
              <a:rPr lang="en-US" sz="20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05050B"/>
                </a:solidFill>
              </a:rPr>
              <a:t>P(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1</a:t>
            </a:r>
            <a:r>
              <a:rPr lang="en-US" sz="2000" dirty="0">
                <a:solidFill>
                  <a:srgbClr val="05050B"/>
                </a:solidFill>
              </a:rPr>
              <a:t>|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1</a:t>
            </a:r>
            <a:r>
              <a:rPr lang="en-US" sz="2000" dirty="0">
                <a:solidFill>
                  <a:srgbClr val="05050B"/>
                </a:solidFill>
              </a:rPr>
              <a:t>)</a:t>
            </a:r>
            <a:r>
              <a:rPr lang="en-US" sz="20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05050B"/>
                </a:solidFill>
              </a:rPr>
              <a:t>P(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3</a:t>
            </a:r>
            <a:r>
              <a:rPr lang="en-US" sz="2000" dirty="0">
                <a:solidFill>
                  <a:srgbClr val="05050B"/>
                </a:solidFill>
              </a:rPr>
              <a:t>|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1</a:t>
            </a:r>
            <a:r>
              <a:rPr lang="en-US" sz="2000" dirty="0">
                <a:solidFill>
                  <a:srgbClr val="05050B"/>
                </a:solidFill>
              </a:rPr>
              <a:t>) </a:t>
            </a:r>
            <a:r>
              <a:rPr lang="en-US" sz="20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05050B"/>
                </a:solidFill>
              </a:rPr>
              <a:t>P(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2</a:t>
            </a:r>
            <a:r>
              <a:rPr lang="en-US" sz="2000" dirty="0">
                <a:solidFill>
                  <a:srgbClr val="05050B"/>
                </a:solidFill>
              </a:rPr>
              <a:t>|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3</a:t>
            </a:r>
            <a:r>
              <a:rPr lang="en-US" sz="2000" dirty="0">
                <a:solidFill>
                  <a:srgbClr val="05050B"/>
                </a:solidFill>
              </a:rPr>
              <a:t>)</a:t>
            </a:r>
            <a:r>
              <a:rPr lang="en-US" sz="20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000" dirty="0">
                <a:solidFill>
                  <a:srgbClr val="05050B"/>
                </a:solidFill>
              </a:rPr>
              <a:t>P(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3</a:t>
            </a:r>
            <a:r>
              <a:rPr lang="en-US" sz="2000" dirty="0">
                <a:solidFill>
                  <a:srgbClr val="05050B"/>
                </a:solidFill>
              </a:rPr>
              <a:t>|</a:t>
            </a:r>
            <a:r>
              <a:rPr lang="en-US" sz="2000" i="1" dirty="0">
                <a:solidFill>
                  <a:srgbClr val="05050B"/>
                </a:solidFill>
              </a:rPr>
              <a:t>S</a:t>
            </a:r>
            <a:r>
              <a:rPr lang="en-US" sz="2000" baseline="-25000" dirty="0">
                <a:solidFill>
                  <a:srgbClr val="05050B"/>
                </a:solidFill>
              </a:rPr>
              <a:t>2</a:t>
            </a:r>
            <a:r>
              <a:rPr lang="en-US" sz="2000" dirty="0">
                <a:solidFill>
                  <a:srgbClr val="05050B"/>
                </a:solidFill>
              </a:rPr>
              <a:t>)=</a:t>
            </a:r>
            <a:r>
              <a:rPr lang="en-US" sz="2400" dirty="0">
                <a:solidFill>
                  <a:srgbClr val="05050B"/>
                </a:solidFill>
              </a:rPr>
              <a:t> </a:t>
            </a:r>
          </a:p>
          <a:p>
            <a:r>
              <a:rPr lang="en-US" sz="2400" dirty="0">
                <a:solidFill>
                  <a:srgbClr val="05050B"/>
                </a:solidFill>
              </a:rPr>
              <a:t>   =1</a:t>
            </a:r>
            <a:r>
              <a:rPr lang="en-US" sz="2400" baseline="-25000" dirty="0">
                <a:solidFill>
                  <a:srgbClr val="05050B"/>
                </a:solidFill>
              </a:rPr>
              <a:t> 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rgbClr val="05050B"/>
                </a:solidFill>
              </a:rPr>
              <a:t> </a:t>
            </a:r>
            <a:r>
              <a:rPr lang="en-US" sz="2400" i="1" dirty="0">
                <a:solidFill>
                  <a:srgbClr val="05050B"/>
                </a:solidFill>
              </a:rPr>
              <a:t>a</a:t>
            </a:r>
            <a:r>
              <a:rPr lang="en-US" sz="2400" baseline="-25000" dirty="0">
                <a:solidFill>
                  <a:srgbClr val="05050B"/>
                </a:solidFill>
              </a:rPr>
              <a:t>3,3  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i="1" dirty="0">
                <a:solidFill>
                  <a:srgbClr val="05050B"/>
                </a:solidFill>
              </a:rPr>
              <a:t>a</a:t>
            </a:r>
            <a:r>
              <a:rPr lang="en-US" sz="2400" baseline="-25000" dirty="0">
                <a:solidFill>
                  <a:srgbClr val="05050B"/>
                </a:solidFill>
              </a:rPr>
              <a:t>3,3 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i="1" dirty="0">
                <a:solidFill>
                  <a:srgbClr val="05050B"/>
                </a:solidFill>
              </a:rPr>
              <a:t>a</a:t>
            </a:r>
            <a:r>
              <a:rPr lang="en-US" sz="2400" baseline="-25000" dirty="0">
                <a:solidFill>
                  <a:srgbClr val="05050B"/>
                </a:solidFill>
              </a:rPr>
              <a:t>3,1 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i="1" dirty="0">
                <a:solidFill>
                  <a:srgbClr val="05050B"/>
                </a:solidFill>
              </a:rPr>
              <a:t>a</a:t>
            </a:r>
            <a:r>
              <a:rPr lang="en-US" sz="2400" baseline="-25000" dirty="0">
                <a:solidFill>
                  <a:srgbClr val="05050B"/>
                </a:solidFill>
              </a:rPr>
              <a:t>1,1 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i="1" dirty="0">
                <a:solidFill>
                  <a:srgbClr val="05050B"/>
                </a:solidFill>
              </a:rPr>
              <a:t>a</a:t>
            </a:r>
            <a:r>
              <a:rPr lang="en-US" sz="2400" baseline="-25000" dirty="0">
                <a:solidFill>
                  <a:srgbClr val="05050B"/>
                </a:solidFill>
              </a:rPr>
              <a:t>1,3 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i="1" dirty="0">
                <a:solidFill>
                  <a:srgbClr val="05050B"/>
                </a:solidFill>
              </a:rPr>
              <a:t>a</a:t>
            </a:r>
            <a:r>
              <a:rPr lang="en-US" sz="2400" baseline="-25000" dirty="0">
                <a:solidFill>
                  <a:srgbClr val="05050B"/>
                </a:solidFill>
              </a:rPr>
              <a:t>3,2 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i="1" dirty="0">
                <a:solidFill>
                  <a:srgbClr val="05050B"/>
                </a:solidFill>
              </a:rPr>
              <a:t>a</a:t>
            </a:r>
            <a:r>
              <a:rPr lang="en-US" sz="2400" baseline="-25000" dirty="0">
                <a:solidFill>
                  <a:srgbClr val="05050B"/>
                </a:solidFill>
              </a:rPr>
              <a:t>2,3</a:t>
            </a:r>
            <a:r>
              <a:rPr lang="en-US" sz="2400" dirty="0">
                <a:solidFill>
                  <a:srgbClr val="05050B"/>
                </a:solidFill>
              </a:rPr>
              <a:t>=</a:t>
            </a:r>
          </a:p>
          <a:p>
            <a:r>
              <a:rPr lang="en-US" sz="2400" dirty="0">
                <a:solidFill>
                  <a:srgbClr val="05050B"/>
                </a:solidFill>
              </a:rPr>
              <a:t>   =1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rgbClr val="05050B"/>
                </a:solidFill>
              </a:rPr>
              <a:t>(0.8)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rgbClr val="05050B"/>
                </a:solidFill>
              </a:rPr>
              <a:t>(0.8)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rgbClr val="05050B"/>
                </a:solidFill>
              </a:rPr>
              <a:t>(0.1)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rgbClr val="05050B"/>
                </a:solidFill>
              </a:rPr>
              <a:t>(0.4)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rgbClr val="05050B"/>
                </a:solidFill>
              </a:rPr>
              <a:t>(0.3)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rgbClr val="05050B"/>
                </a:solidFill>
              </a:rPr>
              <a:t>(0.1)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rgbClr val="05050B"/>
                </a:solidFill>
              </a:rPr>
              <a:t>(0.2)=1.54</a:t>
            </a:r>
            <a:r>
              <a:rPr lang="en-US" sz="2400" dirty="0">
                <a:solidFill>
                  <a:srgbClr val="05050B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rgbClr val="05050B"/>
                </a:solidFill>
              </a:rPr>
              <a:t>10</a:t>
            </a:r>
            <a:r>
              <a:rPr lang="en-US" sz="2400" baseline="30000" dirty="0">
                <a:solidFill>
                  <a:srgbClr val="05050B"/>
                </a:solidFill>
                <a:sym typeface="Symbol" pitchFamily="18" charset="2"/>
              </a:rPr>
              <a:t></a:t>
            </a:r>
            <a:r>
              <a:rPr lang="en-US" sz="2400" baseline="30000" dirty="0">
                <a:solidFill>
                  <a:srgbClr val="05050B"/>
                </a:solidFill>
              </a:rPr>
              <a:t>4</a:t>
            </a:r>
            <a:endParaRPr lang="fr-FR" dirty="0">
              <a:latin typeface="Arial" charset="0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429000" y="259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953000" y="259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5791200" y="259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553200" y="259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7315200" y="259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3422650" y="2590800"/>
            <a:ext cx="536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400" i="1">
                <a:solidFill>
                  <a:srgbClr val="05050B"/>
                </a:solidFill>
              </a:rPr>
              <a:t>a</a:t>
            </a:r>
            <a:r>
              <a:rPr lang="fi-FI" sz="2400" baseline="-25000">
                <a:solidFill>
                  <a:srgbClr val="05050B"/>
                </a:solidFill>
              </a:rPr>
              <a:t>3,3         </a:t>
            </a:r>
            <a:r>
              <a:rPr lang="fi-FI" sz="2400" i="1">
                <a:solidFill>
                  <a:srgbClr val="05050B"/>
                </a:solidFill>
              </a:rPr>
              <a:t>a</a:t>
            </a:r>
            <a:r>
              <a:rPr lang="fi-FI" sz="2400" baseline="-25000">
                <a:solidFill>
                  <a:srgbClr val="05050B"/>
                </a:solidFill>
              </a:rPr>
              <a:t>3,3     </a:t>
            </a:r>
            <a:r>
              <a:rPr lang="fi-FI" sz="2400" i="1">
                <a:solidFill>
                  <a:srgbClr val="05050B"/>
                </a:solidFill>
              </a:rPr>
              <a:t>a</a:t>
            </a:r>
            <a:r>
              <a:rPr lang="fi-FI" sz="2400" baseline="-25000">
                <a:solidFill>
                  <a:srgbClr val="05050B"/>
                </a:solidFill>
              </a:rPr>
              <a:t>3,1         </a:t>
            </a:r>
            <a:r>
              <a:rPr lang="fi-FI" sz="2400" i="1">
                <a:solidFill>
                  <a:srgbClr val="05050B"/>
                </a:solidFill>
              </a:rPr>
              <a:t>a</a:t>
            </a:r>
            <a:r>
              <a:rPr lang="fi-FI" sz="2400" baseline="-25000">
                <a:solidFill>
                  <a:srgbClr val="05050B"/>
                </a:solidFill>
              </a:rPr>
              <a:t>1,1         </a:t>
            </a:r>
            <a:r>
              <a:rPr lang="fi-FI" sz="2400" i="1">
                <a:solidFill>
                  <a:srgbClr val="05050B"/>
                </a:solidFill>
              </a:rPr>
              <a:t>a</a:t>
            </a:r>
            <a:r>
              <a:rPr lang="fi-FI" sz="2400" baseline="-25000">
                <a:solidFill>
                  <a:srgbClr val="05050B"/>
                </a:solidFill>
              </a:rPr>
              <a:t>1,3      </a:t>
            </a:r>
            <a:r>
              <a:rPr lang="fi-FI" sz="2400" i="1">
                <a:solidFill>
                  <a:srgbClr val="05050B"/>
                </a:solidFill>
              </a:rPr>
              <a:t>a</a:t>
            </a:r>
            <a:r>
              <a:rPr lang="fi-FI" sz="2400" baseline="-25000">
                <a:solidFill>
                  <a:srgbClr val="05050B"/>
                </a:solidFill>
              </a:rPr>
              <a:t>3,2        </a:t>
            </a:r>
            <a:r>
              <a:rPr lang="fi-FI" sz="2400" i="1">
                <a:solidFill>
                  <a:srgbClr val="05050B"/>
                </a:solidFill>
              </a:rPr>
              <a:t>a</a:t>
            </a:r>
            <a:r>
              <a:rPr lang="fi-FI" sz="2400" baseline="-25000">
                <a:solidFill>
                  <a:srgbClr val="05050B"/>
                </a:solidFill>
              </a:rPr>
              <a:t>2,3</a:t>
            </a:r>
            <a:endParaRPr lang="fr-FR">
              <a:latin typeface="Arial" charset="0"/>
            </a:endParaRPr>
          </a:p>
        </p:txBody>
      </p:sp>
      <p:sp>
        <p:nvSpPr>
          <p:cNvPr id="27659" name="Line 14"/>
          <p:cNvSpPr>
            <a:spLocks noChangeShapeType="1"/>
          </p:cNvSpPr>
          <p:nvPr/>
        </p:nvSpPr>
        <p:spPr bwMode="auto">
          <a:xfrm>
            <a:off x="8153400" y="259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60" name="Picture 15" descr="E:\OLD HD\Koles\Ucheba\2005\AdvDSP\MyLectureNotes\L_9\SDr\weather_7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905000"/>
            <a:ext cx="60912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1" name="Line 16"/>
          <p:cNvSpPr>
            <a:spLocks noChangeShapeType="1"/>
          </p:cNvSpPr>
          <p:nvPr/>
        </p:nvSpPr>
        <p:spPr bwMode="auto">
          <a:xfrm>
            <a:off x="4191000" y="259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A6FBC1-052D-43CA-8472-2248A21AF34D}" type="slidenum">
              <a:rPr lang="en-US" sz="1400">
                <a:solidFill>
                  <a:schemeClr val="folHlink"/>
                </a:solidFill>
              </a:rPr>
              <a:pPr algn="r"/>
              <a:t>21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Hidden Markov Models</a:t>
            </a:r>
          </a:p>
        </p:txBody>
      </p:sp>
      <p:sp>
        <p:nvSpPr>
          <p:cNvPr id="2867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828800"/>
            <a:ext cx="7958138" cy="3276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Example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You are locked in a room for several days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You are asked about the weather outside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Only evidence: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Care taker is carrying an umbrella or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Piece of seaweed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Evidence is somehow linked to the weather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276600" y="5410200"/>
            <a:ext cx="354763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Observed States – Hidden States???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44CE37-09C6-4AD6-984D-490B2EDE33EE}" type="slidenum">
              <a:rPr lang="en-US" sz="1400">
                <a:solidFill>
                  <a:schemeClr val="folHlink"/>
                </a:solidFill>
              </a:rPr>
              <a:pPr algn="r"/>
              <a:t>22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Hidden Markov Models</a:t>
            </a:r>
          </a:p>
        </p:txBody>
      </p:sp>
      <p:pic>
        <p:nvPicPr>
          <p:cNvPr id="29700" name="Picture 5" descr="hidden-weather-ex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133601"/>
            <a:ext cx="533400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209800" y="5613400"/>
            <a:ext cx="83678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Assumption: Hidden states (the true weather) are modeled by a simple first order Markov process 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752601" y="3076575"/>
            <a:ext cx="1911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Linked Probalistically</a:t>
            </a: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2514600" y="2590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2590800" y="35052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V="1">
            <a:off x="7772400" y="2895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8610600" y="2644201"/>
            <a:ext cx="205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400"/>
              <a:t>Probability of generating a particular observed state given that the Markov process is in a particular hidden state </a:t>
            </a:r>
          </a:p>
        </p:txBody>
      </p:sp>
      <p:sp>
        <p:nvSpPr>
          <p:cNvPr id="29707" name="AutoShape 12"/>
          <p:cNvSpPr>
            <a:spLocks/>
          </p:cNvSpPr>
          <p:nvPr/>
        </p:nvSpPr>
        <p:spPr bwMode="auto">
          <a:xfrm>
            <a:off x="7620000" y="28956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74EEF4B-0B24-4DCE-AD0C-E9C48A4D35BF}" type="slidenum">
              <a:rPr lang="en-US" sz="1400">
                <a:solidFill>
                  <a:schemeClr val="folHlink"/>
                </a:solidFill>
              </a:rPr>
              <a:pPr algn="r"/>
              <a:t>23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Hidden Markov Models</a:t>
            </a:r>
          </a:p>
        </p:txBody>
      </p:sp>
      <p:sp>
        <p:nvSpPr>
          <p:cNvPr id="3072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2214564"/>
            <a:ext cx="7958138" cy="23574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Matrix of observation probabilities</a:t>
            </a:r>
          </a:p>
          <a:p>
            <a:pPr eaLnBrk="1" hangingPunct="1"/>
            <a:r>
              <a:rPr lang="en-US"/>
              <a:t>Contains the probabilities of the observable states given a particular hidden state </a:t>
            </a:r>
            <a:endParaRPr lang="en-US">
              <a:solidFill>
                <a:srgbClr val="FF0000"/>
              </a:solidFill>
            </a:endParaRPr>
          </a:p>
          <a:p>
            <a:pPr eaLnBrk="1" hangingPunct="1"/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  <p:pic>
        <p:nvPicPr>
          <p:cNvPr id="30725" name="Picture 5" descr="weather-b-matri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060826"/>
            <a:ext cx="4953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B4EE59-C0BA-46EC-A96F-D819E01D3133}" type="slidenum">
              <a:rPr lang="en-US" sz="1400">
                <a:solidFill>
                  <a:schemeClr val="folHlink"/>
                </a:solidFill>
              </a:rPr>
              <a:pPr algn="r"/>
              <a:t>24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07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Hidden Markov Models</a:t>
            </a:r>
          </a:p>
        </p:txBody>
      </p:sp>
      <p:sp>
        <p:nvSpPr>
          <p:cNvPr id="307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05000"/>
            <a:ext cx="8305800" cy="3962400"/>
          </a:xfrm>
        </p:spPr>
        <p:txBody>
          <a:bodyPr/>
          <a:lstStyle/>
          <a:p>
            <a:r>
              <a:rPr lang="en-US"/>
              <a:t>Set of states: </a:t>
            </a:r>
          </a:p>
          <a:p>
            <a:endParaRPr lang="en-US"/>
          </a:p>
          <a:p>
            <a:r>
              <a:rPr lang="en-US"/>
              <a:t>Process moves from one state to another generating a sequence of states :</a:t>
            </a:r>
          </a:p>
          <a:p>
            <a:endParaRPr lang="en-US"/>
          </a:p>
          <a:p>
            <a:r>
              <a:rPr lang="en-US"/>
              <a:t> Markov chain property:  probability of each subsequent state depends only on what was the previous state:</a:t>
            </a:r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4648200" y="22860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850680" imgH="228600" progId="Equation.3">
                  <p:embed/>
                </p:oleObj>
              </mc:Choice>
              <mc:Fallback>
                <p:oleObj name="Equation" r:id="rId4" imgW="850680" imgH="22860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1981200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4724400" y="3886200"/>
          <a:ext cx="2306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990360" imgH="228600" progId="Equation.3">
                  <p:embed/>
                </p:oleObj>
              </mc:Choice>
              <mc:Fallback>
                <p:oleObj name="Equation" r:id="rId6" imgW="990360" imgH="228600" progId="Equation.3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86200"/>
                        <a:ext cx="2306638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3733801" y="5867400"/>
          <a:ext cx="5027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8" imgW="2158920" imgH="228600" progId="Equation.3">
                  <p:embed/>
                </p:oleObj>
              </mc:Choice>
              <mc:Fallback>
                <p:oleObj name="Equation" r:id="rId8" imgW="2158920" imgH="228600" progId="Equation.3">
                  <p:embed/>
                  <p:pic>
                    <p:nvPicPr>
                      <p:cNvPr id="307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5867400"/>
                        <a:ext cx="5027613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75FDF82-2AEE-435E-A158-88D499E95A40}" type="slidenum">
              <a:rPr lang="en-US" sz="1400">
                <a:solidFill>
                  <a:schemeClr val="folHlink"/>
                </a:solidFill>
              </a:rPr>
              <a:pPr algn="r"/>
              <a:t>25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Hidden Markov Models</a:t>
            </a:r>
          </a:p>
        </p:txBody>
      </p:sp>
      <p:sp>
        <p:nvSpPr>
          <p:cNvPr id="410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828800"/>
            <a:ext cx="8382000" cy="1676400"/>
          </a:xfrm>
        </p:spPr>
        <p:txBody>
          <a:bodyPr/>
          <a:lstStyle/>
          <a:p>
            <a:pPr eaLnBrk="1" hangingPunct="1"/>
            <a:r>
              <a:rPr lang="en-US"/>
              <a:t>States are not visible, but each state randomly generates one of M observations (or visible states)</a:t>
            </a:r>
            <a:endParaRPr lang="en-US">
              <a:solidFill>
                <a:srgbClr val="FF0000"/>
              </a:solidFill>
            </a:endParaRPr>
          </a:p>
          <a:p>
            <a:pPr eaLnBrk="1" hangingPunct="1"/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4818064" y="3048001"/>
          <a:ext cx="20399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876240" imgH="215640" progId="Equation.3">
                  <p:embed/>
                </p:oleObj>
              </mc:Choice>
              <mc:Fallback>
                <p:oleObj name="Equation" r:id="rId4" imgW="876240" imgH="215640" progId="Equation.3">
                  <p:embed/>
                  <p:pic>
                    <p:nvPicPr>
                      <p:cNvPr id="40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4" y="3048001"/>
                        <a:ext cx="2039937" cy="504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29A043-71AE-4944-A2F5-A4989A62380D}" type="slidenum">
              <a:rPr lang="en-US" sz="1400">
                <a:solidFill>
                  <a:schemeClr val="folHlink"/>
                </a:solidFill>
              </a:rPr>
              <a:pPr algn="r"/>
              <a:t>26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Hidden Markov Models</a:t>
            </a:r>
          </a:p>
        </p:txBody>
      </p:sp>
      <p:sp>
        <p:nvSpPr>
          <p:cNvPr id="31748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828800"/>
            <a:ext cx="8686800" cy="3657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Defining HMM</a:t>
            </a:r>
          </a:p>
          <a:p>
            <a:pPr eaLnBrk="1" hangingPunct="1"/>
            <a:r>
              <a:rPr lang="en-US"/>
              <a:t>To define hidden Markov model, the following probabilities  have to be specified: </a:t>
            </a:r>
          </a:p>
          <a:p>
            <a:pPr lvl="1" eaLnBrk="1" hangingPunct="1"/>
            <a:r>
              <a:rPr lang="en-US" sz="2000">
                <a:solidFill>
                  <a:srgbClr val="663300"/>
                </a:solidFill>
              </a:rPr>
              <a:t>Matrix of transition probabilities A=(a</a:t>
            </a:r>
            <a:r>
              <a:rPr lang="en-US" sz="2000" baseline="-25000">
                <a:solidFill>
                  <a:srgbClr val="663300"/>
                </a:solidFill>
              </a:rPr>
              <a:t>ij</a:t>
            </a:r>
            <a:r>
              <a:rPr lang="en-US" sz="2000">
                <a:solidFill>
                  <a:srgbClr val="663300"/>
                </a:solidFill>
              </a:rPr>
              <a:t>) </a:t>
            </a:r>
          </a:p>
          <a:p>
            <a:pPr lvl="1" eaLnBrk="1" hangingPunct="1"/>
            <a:r>
              <a:rPr lang="en-US" sz="2000">
                <a:solidFill>
                  <a:srgbClr val="663300"/>
                </a:solidFill>
              </a:rPr>
              <a:t>Matrix of observation probabilities B=(b</a:t>
            </a:r>
            <a:r>
              <a:rPr lang="en-US" sz="2000" baseline="-25000">
                <a:solidFill>
                  <a:srgbClr val="663300"/>
                </a:solidFill>
              </a:rPr>
              <a:t>i</a:t>
            </a:r>
            <a:r>
              <a:rPr lang="en-US" sz="2000">
                <a:solidFill>
                  <a:srgbClr val="663300"/>
                </a:solidFill>
              </a:rPr>
              <a:t> (v</a:t>
            </a:r>
            <a:r>
              <a:rPr lang="en-US" sz="2000" baseline="-25000">
                <a:solidFill>
                  <a:srgbClr val="663300"/>
                </a:solidFill>
              </a:rPr>
              <a:t>m</a:t>
            </a:r>
            <a:r>
              <a:rPr lang="en-US" sz="2000">
                <a:solidFill>
                  <a:srgbClr val="663300"/>
                </a:solidFill>
              </a:rPr>
              <a:t> )), </a:t>
            </a:r>
          </a:p>
          <a:p>
            <a:pPr lvl="4">
              <a:buNone/>
            </a:pPr>
            <a:r>
              <a:rPr lang="en-US">
                <a:solidFill>
                  <a:srgbClr val="663300"/>
                </a:solidFill>
              </a:rPr>
              <a:t>				   b</a:t>
            </a:r>
            <a:r>
              <a:rPr lang="en-US" baseline="-25000">
                <a:solidFill>
                  <a:srgbClr val="663300"/>
                </a:solidFill>
              </a:rPr>
              <a:t>i</a:t>
            </a:r>
            <a:r>
              <a:rPr lang="en-US">
                <a:solidFill>
                  <a:srgbClr val="663300"/>
                </a:solidFill>
              </a:rPr>
              <a:t>(v</a:t>
            </a:r>
            <a:r>
              <a:rPr lang="en-US" baseline="-25000">
                <a:solidFill>
                  <a:srgbClr val="663300"/>
                </a:solidFill>
              </a:rPr>
              <a:t>m</a:t>
            </a:r>
            <a:r>
              <a:rPr lang="en-US">
                <a:solidFill>
                  <a:srgbClr val="663300"/>
                </a:solidFill>
              </a:rPr>
              <a:t> ) = P(v</a:t>
            </a:r>
            <a:r>
              <a:rPr lang="en-US" baseline="-25000">
                <a:solidFill>
                  <a:srgbClr val="663300"/>
                </a:solidFill>
              </a:rPr>
              <a:t>m</a:t>
            </a:r>
            <a:r>
              <a:rPr lang="en-US">
                <a:solidFill>
                  <a:srgbClr val="663300"/>
                </a:solidFill>
              </a:rPr>
              <a:t>| s</a:t>
            </a:r>
            <a:r>
              <a:rPr lang="en-US" baseline="-25000">
                <a:solidFill>
                  <a:srgbClr val="663300"/>
                </a:solidFill>
              </a:rPr>
              <a:t>i</a:t>
            </a:r>
            <a:r>
              <a:rPr lang="en-US">
                <a:solidFill>
                  <a:srgbClr val="663300"/>
                </a:solidFill>
              </a:rPr>
              <a:t>) </a:t>
            </a:r>
          </a:p>
          <a:p>
            <a:pPr lvl="1" eaLnBrk="1" hangingPunct="1"/>
            <a:r>
              <a:rPr lang="en-US" sz="2000">
                <a:solidFill>
                  <a:srgbClr val="663300"/>
                </a:solidFill>
              </a:rPr>
              <a:t>Vector of initial probabilities  </a:t>
            </a:r>
            <a:r>
              <a:rPr lang="en-US" sz="2000">
                <a:solidFill>
                  <a:srgbClr val="663300"/>
                </a:solidFill>
                <a:sym typeface="Symbol" pitchFamily="18" charset="2"/>
              </a:rPr>
              <a:t>=(</a:t>
            </a:r>
            <a:r>
              <a:rPr lang="en-US" sz="2000" baseline="-25000">
                <a:solidFill>
                  <a:srgbClr val="663300"/>
                </a:solidFill>
              </a:rPr>
              <a:t>i</a:t>
            </a:r>
            <a:r>
              <a:rPr lang="en-US" sz="2000">
                <a:solidFill>
                  <a:srgbClr val="663300"/>
                </a:solidFill>
                <a:sym typeface="Symbol" pitchFamily="18" charset="2"/>
              </a:rPr>
              <a:t>),  </a:t>
            </a:r>
            <a:r>
              <a:rPr lang="en-US" sz="2000" baseline="-25000">
                <a:solidFill>
                  <a:srgbClr val="663300"/>
                </a:solidFill>
              </a:rPr>
              <a:t>i</a:t>
            </a:r>
            <a:r>
              <a:rPr lang="en-US" sz="2000">
                <a:solidFill>
                  <a:srgbClr val="663300"/>
                </a:solidFill>
                <a:sym typeface="Symbol" pitchFamily="18" charset="2"/>
              </a:rPr>
              <a:t> </a:t>
            </a:r>
            <a:r>
              <a:rPr lang="en-US" sz="2000">
                <a:solidFill>
                  <a:srgbClr val="663300"/>
                </a:solidFill>
              </a:rPr>
              <a:t>= P(s</a:t>
            </a:r>
            <a:r>
              <a:rPr lang="en-US" sz="2000" baseline="-25000">
                <a:solidFill>
                  <a:srgbClr val="663300"/>
                </a:solidFill>
              </a:rPr>
              <a:t>i</a:t>
            </a:r>
            <a:r>
              <a:rPr lang="en-US" sz="2000">
                <a:solidFill>
                  <a:srgbClr val="663300"/>
                </a:solidFill>
              </a:rPr>
              <a:t>) . </a:t>
            </a:r>
          </a:p>
          <a:p>
            <a:pPr lvl="1" eaLnBrk="1" hangingPunct="1"/>
            <a:r>
              <a:rPr lang="en-US" sz="2000">
                <a:solidFill>
                  <a:srgbClr val="663300"/>
                </a:solidFill>
              </a:rPr>
              <a:t>Model is represented by M=(A, B, </a:t>
            </a:r>
            <a:r>
              <a:rPr lang="en-US" sz="2000">
                <a:solidFill>
                  <a:srgbClr val="663300"/>
                </a:solidFill>
                <a:sym typeface="Symbol" pitchFamily="18" charset="2"/>
              </a:rPr>
              <a:t>)</a:t>
            </a:r>
            <a:endParaRPr lang="en-US" sz="2000">
              <a:solidFill>
                <a:srgbClr val="663300"/>
              </a:solidFill>
            </a:endParaRPr>
          </a:p>
          <a:p>
            <a:pPr lvl="1" eaLnBrk="1" hangingPunct="1"/>
            <a:endParaRPr lang="en-US" sz="2000">
              <a:solidFill>
                <a:srgbClr val="663300"/>
              </a:solidFill>
            </a:endParaRPr>
          </a:p>
          <a:p>
            <a:pPr eaLnBrk="1" hangingPunct="1"/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237DA3-5E78-422E-A29D-3047AFD0F264}" type="slidenum">
              <a:rPr lang="en-US" sz="1400">
                <a:solidFill>
                  <a:schemeClr val="folHlink"/>
                </a:solidFill>
              </a:rPr>
              <a:pPr algn="r"/>
              <a:t>27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584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HMM – Three Problems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981200" y="2438400"/>
            <a:ext cx="8382000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CC0000"/>
                </a:solidFill>
              </a:rPr>
              <a:t>GIVEN</a:t>
            </a:r>
            <a:endParaRPr lang="en-US" sz="2400">
              <a:solidFill>
                <a:srgbClr val="CC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 sequence of observations: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b="1" i="1">
                <a:solidFill>
                  <a:schemeClr val="folHlink"/>
                </a:solidFill>
              </a:rPr>
              <a:t>		Dry  Dry  Dry  Rainy  Rainy  Rainy  Dry  Rainy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lang="en-US" i="1">
              <a:solidFill>
                <a:schemeClr val="folHlink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CC0000"/>
                </a:solidFill>
              </a:rPr>
              <a:t>QUESTION</a:t>
            </a:r>
            <a:endParaRPr lang="en-US" sz="2400">
              <a:solidFill>
                <a:srgbClr val="CC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How likely is this sequence, given our model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This is the </a:t>
            </a:r>
            <a:r>
              <a:rPr lang="en-US" sz="2400" b="1">
                <a:solidFill>
                  <a:srgbClr val="CC0000"/>
                </a:solidFill>
              </a:rPr>
              <a:t>EVALUATION</a:t>
            </a:r>
            <a:r>
              <a:rPr lang="en-US" sz="2400"/>
              <a:t> problem in HMMs</a:t>
            </a: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1752600" y="14478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3600">
                <a:solidFill>
                  <a:schemeClr val="tx2"/>
                </a:solidFill>
              </a:rPr>
              <a:t>Question # 1 – Evaluation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9694BF5-1948-43C2-88E0-2FBC140D6182}" type="slidenum">
              <a:rPr lang="en-US" sz="1400">
                <a:solidFill>
                  <a:schemeClr val="folHlink"/>
                </a:solidFill>
              </a:rPr>
              <a:pPr algn="r"/>
              <a:t>28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686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HMM – Three Problems</a:t>
            </a:r>
          </a:p>
        </p:txBody>
      </p:sp>
      <p:sp>
        <p:nvSpPr>
          <p:cNvPr id="36868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752600"/>
            <a:ext cx="7958138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ea typeface="SimSun" pitchFamily="2" charset="-122"/>
              </a:rPr>
              <a:t>Evaluation Problem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590801" y="2743201"/>
            <a:ext cx="7618413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r>
              <a:rPr lang="en-US"/>
              <a:t>Given the HMM  </a:t>
            </a:r>
            <a:r>
              <a:rPr lang="en-US">
                <a:solidFill>
                  <a:srgbClr val="FF0000"/>
                </a:solidFill>
              </a:rPr>
              <a:t>M=(A, B,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)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  and  the observation sequence  </a:t>
            </a:r>
            <a:r>
              <a:rPr lang="en-US">
                <a:solidFill>
                  <a:srgbClr val="FF0000"/>
                </a:solidFill>
              </a:rPr>
              <a:t>O=o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o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... o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/>
              <a:t> , calculate the probability that model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/>
              <a:t> has generated sequence  </a:t>
            </a:r>
            <a:r>
              <a:rPr lang="en-US">
                <a:solidFill>
                  <a:srgbClr val="FF0000"/>
                </a:solidFill>
              </a:rPr>
              <a:t>O</a:t>
            </a:r>
          </a:p>
          <a:p>
            <a:pPr algn="ctr" eaLnBrk="0" hangingPunct="0"/>
            <a:r>
              <a:rPr lang="en-US"/>
              <a:t> 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087689" y="5334001"/>
            <a:ext cx="6327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O=o</a:t>
            </a:r>
            <a:r>
              <a:rPr lang="en-US" sz="2000" i="1" baseline="-25000"/>
              <a:t>1</a:t>
            </a:r>
            <a:r>
              <a:rPr lang="en-US" sz="2000" i="1"/>
              <a:t>...o</a:t>
            </a:r>
            <a:r>
              <a:rPr lang="en-US" sz="2000" i="1" baseline="-25000"/>
              <a:t>K</a:t>
            </a:r>
            <a:r>
              <a:rPr lang="en-US" sz="2000" i="1"/>
              <a:t> denotes a sequence of observations o</a:t>
            </a:r>
            <a:r>
              <a:rPr lang="en-US" sz="2000" i="1" baseline="-25000"/>
              <a:t>k</a:t>
            </a:r>
            <a:r>
              <a:rPr lang="en-US" sz="2000" i="1">
                <a:sym typeface="Symbol" pitchFamily="18" charset="2"/>
              </a:rPr>
              <a:t></a:t>
            </a:r>
            <a:r>
              <a:rPr lang="en-US" sz="2000" i="1"/>
              <a:t>{v</a:t>
            </a:r>
            <a:r>
              <a:rPr lang="en-US" sz="2000" i="1" baseline="-25000"/>
              <a:t>1</a:t>
            </a:r>
            <a:r>
              <a:rPr lang="en-US" sz="2000" i="1"/>
              <a:t>,…,v</a:t>
            </a:r>
            <a:r>
              <a:rPr lang="en-US" sz="2000" i="1" baseline="-25000"/>
              <a:t>M</a:t>
            </a:r>
            <a:r>
              <a:rPr lang="en-US" sz="2000" i="1"/>
              <a:t>}.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AE0B700-3ACD-4CA8-BFFE-B2E4030704C3}" type="slidenum">
              <a:rPr lang="en-US" sz="1400">
                <a:solidFill>
                  <a:schemeClr val="folHlink"/>
                </a:solidFill>
              </a:rPr>
              <a:pPr algn="r"/>
              <a:t>29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5529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>
                <a:ea typeface="SimSun" pitchFamily="2" charset="-122"/>
              </a:rPr>
              <a:t>HMM – Forward Algorithm Example</a:t>
            </a:r>
          </a:p>
        </p:txBody>
      </p:sp>
      <p:sp>
        <p:nvSpPr>
          <p:cNvPr id="55300" name="Rectangle 1027"/>
          <p:cNvSpPr>
            <a:spLocks noChangeArrowheads="1"/>
          </p:cNvSpPr>
          <p:nvPr/>
        </p:nvSpPr>
        <p:spPr bwMode="auto">
          <a:xfrm>
            <a:off x="1981200" y="1752600"/>
            <a:ext cx="79581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Model Description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/>
              <a:t>Hidden States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solidFill>
                  <a:srgbClr val="800000"/>
                </a:solidFill>
              </a:rPr>
              <a:t>Sunny, Cloudy, Rainy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/>
              <a:t>Observable States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solidFill>
                  <a:srgbClr val="800000"/>
                </a:solidFill>
              </a:rPr>
              <a:t>Dry, Dryish, Damp, Soggy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/>
              <a:t>Initial State Probabilities</a:t>
            </a:r>
          </a:p>
          <a:p>
            <a:pPr marL="1085850" lvl="2" indent="-2286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5000"/>
            </a:pPr>
            <a:r>
              <a:rPr lang="en-US"/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US" sz="240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  <p:graphicFrame>
        <p:nvGraphicFramePr>
          <p:cNvPr id="368646" name="Group 6"/>
          <p:cNvGraphicFramePr>
            <a:graphicFrameLocks noGrp="1"/>
          </p:cNvGraphicFramePr>
          <p:nvPr/>
        </p:nvGraphicFramePr>
        <p:xfrm>
          <a:off x="3276600" y="48006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76A351-3A88-41DF-8EED-00817CC7BE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2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Patterns</a:t>
            </a:r>
          </a:p>
        </p:txBody>
      </p:sp>
      <p:sp>
        <p:nvSpPr>
          <p:cNvPr id="122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2214564"/>
            <a:ext cx="7958138" cy="23574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Deterministic Patterns</a:t>
            </a:r>
          </a:p>
          <a:p>
            <a:pPr eaLnBrk="1" hangingPunct="1"/>
            <a:r>
              <a:rPr lang="en-US"/>
              <a:t>Traffic Light</a:t>
            </a:r>
          </a:p>
          <a:p>
            <a:pPr eaLnBrk="1" hangingPunct="1"/>
            <a:r>
              <a:rPr lang="en-US"/>
              <a:t>Each state dependent only on the previous state</a:t>
            </a:r>
          </a:p>
          <a:p>
            <a:pPr eaLnBrk="1" hangingPunct="1"/>
            <a:r>
              <a:rPr lang="en-US"/>
              <a:t>System is </a:t>
            </a:r>
            <a:r>
              <a:rPr lang="en-US">
                <a:solidFill>
                  <a:srgbClr val="FF0000"/>
                </a:solidFill>
              </a:rPr>
              <a:t>Deterministic</a:t>
            </a:r>
          </a:p>
          <a:p>
            <a:pPr eaLnBrk="1" hangingPunct="1"/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  <p:pic>
        <p:nvPicPr>
          <p:cNvPr id="12293" name="Picture 7" descr="traffic-lights_ani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4778376"/>
            <a:ext cx="426720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7C20185-BA9D-4807-A84D-04620EBD2FCE}" type="slidenum">
              <a:rPr lang="en-US" sz="1400">
                <a:solidFill>
                  <a:schemeClr val="folHlink"/>
                </a:solidFill>
              </a:rPr>
              <a:pPr algn="r"/>
              <a:t>30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>
                <a:ea typeface="SimSun" pitchFamily="2" charset="-122"/>
              </a:rPr>
              <a:t>HMM – Forward Algorithm Example</a:t>
            </a:r>
          </a:p>
        </p:txBody>
      </p:sp>
      <p:sp>
        <p:nvSpPr>
          <p:cNvPr id="56324" name="Rectangle 1027"/>
          <p:cNvSpPr>
            <a:spLocks noChangeArrowheads="1"/>
          </p:cNvSpPr>
          <p:nvPr/>
        </p:nvSpPr>
        <p:spPr bwMode="auto">
          <a:xfrm>
            <a:off x="1981200" y="1752600"/>
            <a:ext cx="79581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dirty="0"/>
              <a:t>State Transition Matrix 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US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US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US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US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US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dirty="0"/>
              <a:t>Observational Probability Matrix B</a:t>
            </a:r>
          </a:p>
          <a:p>
            <a:pPr marL="1085850" lvl="2" indent="-2286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5000"/>
            </a:pPr>
            <a:r>
              <a:rPr lang="en-US" dirty="0"/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US" altLang="zh-CN" dirty="0">
              <a:solidFill>
                <a:schemeClr val="tx2"/>
              </a:solidFill>
              <a:ea typeface="SimSun" pitchFamily="2" charset="-122"/>
            </a:endParaRPr>
          </a:p>
        </p:txBody>
      </p:sp>
      <p:pic>
        <p:nvPicPr>
          <p:cNvPr id="56325" name="Picture 5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4268" y="1712792"/>
            <a:ext cx="32004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5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6153" y="3570023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0FEDD2-7B2C-411F-B391-E69D9BFDF14E}" type="slidenum">
              <a:rPr lang="en-US" sz="1400">
                <a:solidFill>
                  <a:schemeClr val="folHlink"/>
                </a:solidFill>
              </a:rPr>
              <a:pPr algn="r"/>
              <a:t>31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366598" name="Group 6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35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0"/>
            <a:ext cx="2667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7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8" name="Oval 29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Oval 30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31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Oval 32"/>
          <p:cNvSpPr>
            <a:spLocks noChangeArrowheads="1"/>
          </p:cNvSpPr>
          <p:nvPr/>
        </p:nvSpPr>
        <p:spPr bwMode="auto">
          <a:xfrm>
            <a:off x="51054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33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34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35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36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37"/>
          <p:cNvSpPr>
            <a:spLocks noChangeArrowheads="1"/>
          </p:cNvSpPr>
          <p:nvPr/>
        </p:nvSpPr>
        <p:spPr bwMode="auto">
          <a:xfrm>
            <a:off x="40386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Text Box 38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57368" name="Text Box 39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57369" name="Text Box 40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57370" name="Text Box 41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57371" name="Text Box 42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57372" name="Text Box 43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4266CD-DFA8-4394-A57E-5D9D5FF3B3A3}" type="slidenum">
              <a:rPr lang="en-US" sz="1400">
                <a:solidFill>
                  <a:schemeClr val="folHlink"/>
                </a:solidFill>
              </a:rPr>
              <a:pPr algn="r"/>
              <a:t>32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372740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8380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0"/>
            <a:ext cx="2667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1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82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Oval 30"/>
          <p:cNvSpPr>
            <a:spLocks noChangeArrowheads="1"/>
          </p:cNvSpPr>
          <p:nvPr/>
        </p:nvSpPr>
        <p:spPr bwMode="auto">
          <a:xfrm>
            <a:off x="51054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58392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58393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58394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58395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58396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58397" name="Text Box 42"/>
          <p:cNvSpPr txBox="1">
            <a:spLocks noChangeArrowheads="1"/>
          </p:cNvSpPr>
          <p:nvPr/>
        </p:nvSpPr>
        <p:spPr bwMode="auto">
          <a:xfrm>
            <a:off x="2209800" y="5791200"/>
            <a:ext cx="4237570" cy="369332"/>
          </a:xfrm>
          <a:prstGeom prst="rect">
            <a:avLst/>
          </a:prstGeom>
          <a:solidFill>
            <a:srgbClr val="E6FB6B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Alpha</a:t>
            </a:r>
            <a:r>
              <a:rPr lang="en-US" baseline="-25000"/>
              <a:t>1</a:t>
            </a:r>
            <a:r>
              <a:rPr lang="en-US"/>
              <a:t>(Sunny) =  (0.63 * 0.6) = 0.37800002 </a:t>
            </a:r>
          </a:p>
        </p:txBody>
      </p:sp>
      <p:sp>
        <p:nvSpPr>
          <p:cNvPr id="58398" name="Rectangle 43"/>
          <p:cNvSpPr>
            <a:spLocks noChangeArrowheads="1"/>
          </p:cNvSpPr>
          <p:nvPr/>
        </p:nvSpPr>
        <p:spPr bwMode="auto">
          <a:xfrm>
            <a:off x="3810001" y="2133601"/>
            <a:ext cx="9300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0.37800002</a:t>
            </a:r>
          </a:p>
        </p:txBody>
      </p:sp>
      <p:sp>
        <p:nvSpPr>
          <p:cNvPr id="58399" name="Oval 44"/>
          <p:cNvSpPr>
            <a:spLocks noChangeArrowheads="1"/>
          </p:cNvSpPr>
          <p:nvPr/>
        </p:nvSpPr>
        <p:spPr bwMode="auto">
          <a:xfrm>
            <a:off x="8991600" y="4572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Line 45"/>
          <p:cNvSpPr>
            <a:spLocks noChangeShapeType="1"/>
          </p:cNvSpPr>
          <p:nvPr/>
        </p:nvSpPr>
        <p:spPr bwMode="auto">
          <a:xfrm flipH="1">
            <a:off x="6248400" y="914400"/>
            <a:ext cx="2971800" cy="5029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401" name="Line 46"/>
          <p:cNvSpPr>
            <a:spLocks noChangeShapeType="1"/>
          </p:cNvSpPr>
          <p:nvPr/>
        </p:nvSpPr>
        <p:spPr bwMode="auto">
          <a:xfrm>
            <a:off x="2819400" y="1143000"/>
            <a:ext cx="2362200" cy="472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3F9065-1549-40FD-804D-019E092E5427}" type="slidenum">
              <a:rPr lang="en-US" sz="1400">
                <a:solidFill>
                  <a:schemeClr val="folHlink"/>
                </a:solidFill>
              </a:rPr>
              <a:pPr algn="r"/>
              <a:t>33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374788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404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0"/>
            <a:ext cx="2667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5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6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Oval 30"/>
          <p:cNvSpPr>
            <a:spLocks noChangeArrowheads="1"/>
          </p:cNvSpPr>
          <p:nvPr/>
        </p:nvSpPr>
        <p:spPr bwMode="auto">
          <a:xfrm>
            <a:off x="51054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59416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59417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59418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59419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59420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59421" name="Text Box 42"/>
          <p:cNvSpPr txBox="1">
            <a:spLocks noChangeArrowheads="1"/>
          </p:cNvSpPr>
          <p:nvPr/>
        </p:nvSpPr>
        <p:spPr bwMode="auto">
          <a:xfrm>
            <a:off x="2133600" y="5791200"/>
            <a:ext cx="3908442" cy="369332"/>
          </a:xfrm>
          <a:prstGeom prst="rect">
            <a:avLst/>
          </a:prstGeom>
          <a:solidFill>
            <a:srgbClr val="E6FB6B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Alpha</a:t>
            </a:r>
            <a:r>
              <a:rPr lang="en-US" baseline="-25000"/>
              <a:t>1</a:t>
            </a:r>
            <a:r>
              <a:rPr lang="en-US"/>
              <a:t>(Cloudy) = (0.17 * 0.25) = 0.0425 </a:t>
            </a:r>
          </a:p>
        </p:txBody>
      </p:sp>
      <p:sp>
        <p:nvSpPr>
          <p:cNvPr id="59422" name="Rectangle 43"/>
          <p:cNvSpPr>
            <a:spLocks noChangeArrowheads="1"/>
          </p:cNvSpPr>
          <p:nvPr/>
        </p:nvSpPr>
        <p:spPr bwMode="auto">
          <a:xfrm>
            <a:off x="4044950" y="3048001"/>
            <a:ext cx="615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0.0425</a:t>
            </a:r>
          </a:p>
        </p:txBody>
      </p:sp>
      <p:sp>
        <p:nvSpPr>
          <p:cNvPr id="59423" name="Rectangle 44"/>
          <p:cNvSpPr>
            <a:spLocks noChangeArrowheads="1"/>
          </p:cNvSpPr>
          <p:nvPr/>
        </p:nvSpPr>
        <p:spPr bwMode="auto">
          <a:xfrm>
            <a:off x="3816351" y="2133601"/>
            <a:ext cx="9300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0.37800002</a:t>
            </a:r>
          </a:p>
        </p:txBody>
      </p:sp>
      <p:sp>
        <p:nvSpPr>
          <p:cNvPr id="59424" name="Oval 45"/>
          <p:cNvSpPr>
            <a:spLocks noChangeArrowheads="1"/>
          </p:cNvSpPr>
          <p:nvPr/>
        </p:nvSpPr>
        <p:spPr bwMode="auto">
          <a:xfrm>
            <a:off x="8991600" y="6858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Line 46"/>
          <p:cNvSpPr>
            <a:spLocks noChangeShapeType="1"/>
          </p:cNvSpPr>
          <p:nvPr/>
        </p:nvSpPr>
        <p:spPr bwMode="auto">
          <a:xfrm flipH="1">
            <a:off x="6248400" y="1219200"/>
            <a:ext cx="2895600" cy="472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26" name="Line 47"/>
          <p:cNvSpPr>
            <a:spLocks noChangeShapeType="1"/>
          </p:cNvSpPr>
          <p:nvPr/>
        </p:nvSpPr>
        <p:spPr bwMode="auto">
          <a:xfrm>
            <a:off x="3810000" y="1219200"/>
            <a:ext cx="1371600" cy="464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C1E4622-6B6D-4E62-A84D-34EB7BF5CFBE}" type="slidenum">
              <a:rPr lang="en-US" sz="1400">
                <a:solidFill>
                  <a:schemeClr val="folHlink"/>
                </a:solidFill>
              </a:rPr>
              <a:pPr algn="r"/>
              <a:t>34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376836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428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0"/>
            <a:ext cx="2667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9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30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Oval 30"/>
          <p:cNvSpPr>
            <a:spLocks noChangeArrowheads="1"/>
          </p:cNvSpPr>
          <p:nvPr/>
        </p:nvSpPr>
        <p:spPr bwMode="auto">
          <a:xfrm>
            <a:off x="51054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60440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60441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60442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60443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60444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60445" name="Text Box 42"/>
          <p:cNvSpPr txBox="1">
            <a:spLocks noChangeArrowheads="1"/>
          </p:cNvSpPr>
          <p:nvPr/>
        </p:nvSpPr>
        <p:spPr bwMode="auto">
          <a:xfrm>
            <a:off x="2362200" y="5791200"/>
            <a:ext cx="4240776" cy="369332"/>
          </a:xfrm>
          <a:prstGeom prst="rect">
            <a:avLst/>
          </a:prstGeom>
          <a:solidFill>
            <a:srgbClr val="E6FB6B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Alpha</a:t>
            </a:r>
            <a:r>
              <a:rPr lang="en-US" baseline="-25000"/>
              <a:t>1</a:t>
            </a:r>
            <a:r>
              <a:rPr lang="en-US"/>
              <a:t>(Rainy) = (0.2 * 0.05) = 0.010000001 </a:t>
            </a:r>
          </a:p>
        </p:txBody>
      </p:sp>
      <p:sp>
        <p:nvSpPr>
          <p:cNvPr id="60446" name="Rectangle 43"/>
          <p:cNvSpPr>
            <a:spLocks noChangeArrowheads="1"/>
          </p:cNvSpPr>
          <p:nvPr/>
        </p:nvSpPr>
        <p:spPr bwMode="auto">
          <a:xfrm>
            <a:off x="4044950" y="3048001"/>
            <a:ext cx="615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0.0425</a:t>
            </a:r>
          </a:p>
        </p:txBody>
      </p:sp>
      <p:sp>
        <p:nvSpPr>
          <p:cNvPr id="60447" name="Rectangle 44"/>
          <p:cNvSpPr>
            <a:spLocks noChangeArrowheads="1"/>
          </p:cNvSpPr>
          <p:nvPr/>
        </p:nvSpPr>
        <p:spPr bwMode="auto">
          <a:xfrm>
            <a:off x="3816351" y="2133601"/>
            <a:ext cx="9300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0.37800002</a:t>
            </a:r>
          </a:p>
        </p:txBody>
      </p:sp>
      <p:sp>
        <p:nvSpPr>
          <p:cNvPr id="60448" name="Rectangle 45"/>
          <p:cNvSpPr>
            <a:spLocks noChangeArrowheads="1"/>
          </p:cNvSpPr>
          <p:nvPr/>
        </p:nvSpPr>
        <p:spPr bwMode="auto">
          <a:xfrm>
            <a:off x="4070350" y="3903664"/>
            <a:ext cx="4587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0.01</a:t>
            </a:r>
          </a:p>
        </p:txBody>
      </p:sp>
      <p:sp>
        <p:nvSpPr>
          <p:cNvPr id="60449" name="Oval 46"/>
          <p:cNvSpPr>
            <a:spLocks noChangeArrowheads="1"/>
          </p:cNvSpPr>
          <p:nvPr/>
        </p:nvSpPr>
        <p:spPr bwMode="auto">
          <a:xfrm>
            <a:off x="9004300" y="977900"/>
            <a:ext cx="381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50" name="Line 47"/>
          <p:cNvSpPr>
            <a:spLocks noChangeShapeType="1"/>
          </p:cNvSpPr>
          <p:nvPr/>
        </p:nvSpPr>
        <p:spPr bwMode="auto">
          <a:xfrm flipH="1">
            <a:off x="6248400" y="1447800"/>
            <a:ext cx="2819400" cy="449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51" name="Line 48"/>
          <p:cNvSpPr>
            <a:spLocks noChangeShapeType="1"/>
          </p:cNvSpPr>
          <p:nvPr/>
        </p:nvSpPr>
        <p:spPr bwMode="auto">
          <a:xfrm>
            <a:off x="4724400" y="1143000"/>
            <a:ext cx="457200" cy="472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numéro de diapositive 5"/>
          <p:cNvSpPr txBox="1">
            <a:spLocks noGrp="1"/>
          </p:cNvSpPr>
          <p:nvPr/>
        </p:nvSpPr>
        <p:spPr bwMode="auto">
          <a:xfrm>
            <a:off x="8077201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92D5ACF-A399-42A9-9705-D55A2F933C2D}" type="slidenum">
              <a:rPr lang="en-US" sz="1400">
                <a:solidFill>
                  <a:schemeClr val="folHlink"/>
                </a:solidFill>
              </a:rPr>
              <a:pPr algn="r"/>
              <a:t>35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378884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52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0"/>
            <a:ext cx="2667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3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4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Oval 30"/>
          <p:cNvSpPr>
            <a:spLocks noChangeArrowheads="1"/>
          </p:cNvSpPr>
          <p:nvPr/>
        </p:nvSpPr>
        <p:spPr bwMode="auto">
          <a:xfrm>
            <a:off x="51054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61464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61465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61466" name="Text Box 39"/>
          <p:cNvSpPr txBox="1">
            <a:spLocks noChangeArrowheads="1"/>
          </p:cNvSpPr>
          <p:nvPr/>
        </p:nvSpPr>
        <p:spPr bwMode="auto">
          <a:xfrm>
            <a:off x="3962401" y="4800600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61467" name="Text Box 40"/>
          <p:cNvSpPr txBox="1">
            <a:spLocks noChangeArrowheads="1"/>
          </p:cNvSpPr>
          <p:nvPr/>
        </p:nvSpPr>
        <p:spPr bwMode="auto">
          <a:xfrm>
            <a:off x="4876800" y="48006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61468" name="Text Box 41"/>
          <p:cNvSpPr txBox="1">
            <a:spLocks noChangeArrowheads="1"/>
          </p:cNvSpPr>
          <p:nvPr/>
        </p:nvSpPr>
        <p:spPr bwMode="auto">
          <a:xfrm>
            <a:off x="6145213" y="4800600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378922" name="Text Box 42"/>
          <p:cNvSpPr txBox="1">
            <a:spLocks noChangeArrowheads="1"/>
          </p:cNvSpPr>
          <p:nvPr/>
        </p:nvSpPr>
        <p:spPr bwMode="auto">
          <a:xfrm>
            <a:off x="1911350" y="6019801"/>
            <a:ext cx="8528050" cy="366713"/>
          </a:xfrm>
          <a:prstGeom prst="rect">
            <a:avLst/>
          </a:prstGeom>
          <a:solidFill>
            <a:srgbClr val="E6FB6B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Alpha2(Sunny) = (((0.37800002*0.5) + (0.0425*0.25) + (0.010000001*0. 25)) * 0.15)=$$ </a:t>
            </a:r>
            <a:endParaRPr lang="en-US"/>
          </a:p>
        </p:txBody>
      </p:sp>
      <p:sp>
        <p:nvSpPr>
          <p:cNvPr id="61470" name="Rectangle 43"/>
          <p:cNvSpPr>
            <a:spLocks noChangeArrowheads="1"/>
          </p:cNvSpPr>
          <p:nvPr/>
        </p:nvSpPr>
        <p:spPr bwMode="auto">
          <a:xfrm>
            <a:off x="4044950" y="3048001"/>
            <a:ext cx="615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0.0425</a:t>
            </a:r>
          </a:p>
        </p:txBody>
      </p:sp>
      <p:sp>
        <p:nvSpPr>
          <p:cNvPr id="61471" name="Rectangle 44"/>
          <p:cNvSpPr>
            <a:spLocks noChangeArrowheads="1"/>
          </p:cNvSpPr>
          <p:nvPr/>
        </p:nvSpPr>
        <p:spPr bwMode="auto">
          <a:xfrm>
            <a:off x="3816351" y="2133601"/>
            <a:ext cx="9300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0.37800002</a:t>
            </a:r>
          </a:p>
        </p:txBody>
      </p:sp>
      <p:sp>
        <p:nvSpPr>
          <p:cNvPr id="61472" name="Rectangle 45"/>
          <p:cNvSpPr>
            <a:spLocks noChangeArrowheads="1"/>
          </p:cNvSpPr>
          <p:nvPr/>
        </p:nvSpPr>
        <p:spPr bwMode="auto">
          <a:xfrm>
            <a:off x="4070350" y="3903664"/>
            <a:ext cx="4587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0.01</a:t>
            </a:r>
          </a:p>
        </p:txBody>
      </p:sp>
      <p:sp>
        <p:nvSpPr>
          <p:cNvPr id="61473" name="Line 47"/>
          <p:cNvSpPr>
            <a:spLocks noChangeShapeType="1"/>
          </p:cNvSpPr>
          <p:nvPr/>
        </p:nvSpPr>
        <p:spPr bwMode="auto">
          <a:xfrm flipH="1">
            <a:off x="4648200" y="2743200"/>
            <a:ext cx="457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74" name="Line 48"/>
          <p:cNvSpPr>
            <a:spLocks noChangeShapeType="1"/>
          </p:cNvSpPr>
          <p:nvPr/>
        </p:nvSpPr>
        <p:spPr bwMode="auto">
          <a:xfrm flipH="1">
            <a:off x="4648200" y="2743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75" name="Line 49"/>
          <p:cNvSpPr>
            <a:spLocks noChangeShapeType="1"/>
          </p:cNvSpPr>
          <p:nvPr/>
        </p:nvSpPr>
        <p:spPr bwMode="auto">
          <a:xfrm flipH="1">
            <a:off x="4648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476" name="Rectangle 50"/>
          <p:cNvSpPr>
            <a:spLocks noChangeArrowheads="1"/>
          </p:cNvSpPr>
          <p:nvPr/>
        </p:nvSpPr>
        <p:spPr bwMode="auto">
          <a:xfrm>
            <a:off x="5181600" y="2133601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$$</a:t>
            </a:r>
            <a:endParaRPr lang="en-US" sz="1400"/>
          </a:p>
        </p:txBody>
      </p:sp>
      <p:sp>
        <p:nvSpPr>
          <p:cNvPr id="61477" name="Line 59"/>
          <p:cNvSpPr>
            <a:spLocks noChangeShapeType="1"/>
          </p:cNvSpPr>
          <p:nvPr/>
        </p:nvSpPr>
        <p:spPr bwMode="auto">
          <a:xfrm flipH="1">
            <a:off x="4800600" y="762000"/>
            <a:ext cx="160020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40" name="Text Box 60"/>
          <p:cNvSpPr txBox="1">
            <a:spLocks noChangeArrowheads="1"/>
          </p:cNvSpPr>
          <p:nvPr/>
        </p:nvSpPr>
        <p:spPr bwMode="auto">
          <a:xfrm>
            <a:off x="1925639" y="5486401"/>
            <a:ext cx="8726487" cy="366713"/>
          </a:xfrm>
          <a:prstGeom prst="rect">
            <a:avLst/>
          </a:prstGeom>
          <a:solidFill>
            <a:srgbClr val="E6FB6B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Alpha</a:t>
            </a:r>
            <a:r>
              <a:rPr lang="fr-FR" baseline="-25000"/>
              <a:t>2</a:t>
            </a:r>
            <a:r>
              <a:rPr lang="fr-FR"/>
              <a:t>(Sunny) = [Alpha</a:t>
            </a:r>
            <a:r>
              <a:rPr lang="fr-FR" baseline="-25000"/>
              <a:t>1</a:t>
            </a:r>
            <a:r>
              <a:rPr lang="fr-FR"/>
              <a:t>(Sunny)* a</a:t>
            </a:r>
            <a:r>
              <a:rPr lang="fr-FR" baseline="-25000"/>
              <a:t>ss</a:t>
            </a:r>
            <a:r>
              <a:rPr lang="fr-FR"/>
              <a:t> + Alpha</a:t>
            </a:r>
            <a:r>
              <a:rPr lang="fr-FR" baseline="-25000"/>
              <a:t>1</a:t>
            </a:r>
            <a:r>
              <a:rPr lang="fr-FR"/>
              <a:t>(Cloudy) * a</a:t>
            </a:r>
            <a:r>
              <a:rPr lang="fr-FR" baseline="-25000"/>
              <a:t>cs</a:t>
            </a:r>
            <a:r>
              <a:rPr lang="fr-FR"/>
              <a:t> + Alpha</a:t>
            </a:r>
            <a:r>
              <a:rPr lang="fr-FR" baseline="-25000"/>
              <a:t>1</a:t>
            </a:r>
            <a:r>
              <a:rPr lang="fr-FR"/>
              <a:t>(Rainy) * a</a:t>
            </a:r>
            <a:r>
              <a:rPr lang="fr-FR" baseline="-25000"/>
              <a:t>rs</a:t>
            </a:r>
            <a:r>
              <a:rPr lang="fr-FR"/>
              <a:t>] * b</a:t>
            </a:r>
            <a:r>
              <a:rPr lang="fr-FR" baseline="-25000"/>
              <a:t>s,damp</a:t>
            </a:r>
            <a:r>
              <a:rPr lang="fr-FR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2" grpId="0" animBg="1"/>
      <p:bldP spid="3789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u numéro de diapositive 5"/>
          <p:cNvSpPr txBox="1">
            <a:spLocks noGrp="1"/>
          </p:cNvSpPr>
          <p:nvPr/>
        </p:nvSpPr>
        <p:spPr bwMode="auto">
          <a:xfrm>
            <a:off x="8077201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F0E993-C46E-4B9D-BAA9-65D1F24A22ED}" type="slidenum">
              <a:rPr lang="en-US" sz="1400">
                <a:solidFill>
                  <a:schemeClr val="folHlink"/>
                </a:solidFill>
              </a:rPr>
              <a:pPr algn="r"/>
              <a:t>36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380932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2476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0"/>
            <a:ext cx="2667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7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8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Oval 30"/>
          <p:cNvSpPr>
            <a:spLocks noChangeArrowheads="1"/>
          </p:cNvSpPr>
          <p:nvPr/>
        </p:nvSpPr>
        <p:spPr bwMode="auto">
          <a:xfrm>
            <a:off x="5105400" y="32766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62488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62489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62490" name="Text Box 39"/>
          <p:cNvSpPr txBox="1">
            <a:spLocks noChangeArrowheads="1"/>
          </p:cNvSpPr>
          <p:nvPr/>
        </p:nvSpPr>
        <p:spPr bwMode="auto">
          <a:xfrm>
            <a:off x="3962401" y="4800600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62491" name="Text Box 40"/>
          <p:cNvSpPr txBox="1">
            <a:spLocks noChangeArrowheads="1"/>
          </p:cNvSpPr>
          <p:nvPr/>
        </p:nvSpPr>
        <p:spPr bwMode="auto">
          <a:xfrm>
            <a:off x="4876800" y="48006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62492" name="Text Box 41"/>
          <p:cNvSpPr txBox="1">
            <a:spLocks noChangeArrowheads="1"/>
          </p:cNvSpPr>
          <p:nvPr/>
        </p:nvSpPr>
        <p:spPr bwMode="auto">
          <a:xfrm>
            <a:off x="6145213" y="4800600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62493" name="Rectangle 43"/>
          <p:cNvSpPr>
            <a:spLocks noChangeArrowheads="1"/>
          </p:cNvSpPr>
          <p:nvPr/>
        </p:nvSpPr>
        <p:spPr bwMode="auto">
          <a:xfrm>
            <a:off x="4044950" y="3048001"/>
            <a:ext cx="615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0.0425</a:t>
            </a:r>
          </a:p>
        </p:txBody>
      </p:sp>
      <p:sp>
        <p:nvSpPr>
          <p:cNvPr id="62494" name="Rectangle 44"/>
          <p:cNvSpPr>
            <a:spLocks noChangeArrowheads="1"/>
          </p:cNvSpPr>
          <p:nvPr/>
        </p:nvSpPr>
        <p:spPr bwMode="auto">
          <a:xfrm>
            <a:off x="3816351" y="2133601"/>
            <a:ext cx="9300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0.37800002</a:t>
            </a:r>
          </a:p>
        </p:txBody>
      </p:sp>
      <p:sp>
        <p:nvSpPr>
          <p:cNvPr id="62495" name="Rectangle 45"/>
          <p:cNvSpPr>
            <a:spLocks noChangeArrowheads="1"/>
          </p:cNvSpPr>
          <p:nvPr/>
        </p:nvSpPr>
        <p:spPr bwMode="auto">
          <a:xfrm>
            <a:off x="4070350" y="3903664"/>
            <a:ext cx="4587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0.01</a:t>
            </a:r>
          </a:p>
        </p:txBody>
      </p:sp>
      <p:sp>
        <p:nvSpPr>
          <p:cNvPr id="62496" name="Line 53"/>
          <p:cNvSpPr>
            <a:spLocks noChangeShapeType="1"/>
          </p:cNvSpPr>
          <p:nvPr/>
        </p:nvSpPr>
        <p:spPr bwMode="auto">
          <a:xfrm>
            <a:off x="4648200" y="360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97" name="Line 54"/>
          <p:cNvSpPr>
            <a:spLocks noChangeShapeType="1"/>
          </p:cNvSpPr>
          <p:nvPr/>
        </p:nvSpPr>
        <p:spPr bwMode="auto">
          <a:xfrm flipH="1">
            <a:off x="4648200" y="3581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98" name="Line 55"/>
          <p:cNvSpPr>
            <a:spLocks noChangeShapeType="1"/>
          </p:cNvSpPr>
          <p:nvPr/>
        </p:nvSpPr>
        <p:spPr bwMode="auto">
          <a:xfrm>
            <a:off x="4648200" y="2743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99" name="Rectangle 56"/>
          <p:cNvSpPr>
            <a:spLocks noChangeArrowheads="1"/>
          </p:cNvSpPr>
          <p:nvPr/>
        </p:nvSpPr>
        <p:spPr bwMode="auto">
          <a:xfrm>
            <a:off x="5181600" y="2184401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$$</a:t>
            </a:r>
            <a:endParaRPr lang="en-US" sz="1400"/>
          </a:p>
        </p:txBody>
      </p:sp>
      <p:sp>
        <p:nvSpPr>
          <p:cNvPr id="62500" name="Rectangle 57"/>
          <p:cNvSpPr>
            <a:spLocks noChangeArrowheads="1"/>
          </p:cNvSpPr>
          <p:nvPr/>
        </p:nvSpPr>
        <p:spPr bwMode="auto">
          <a:xfrm>
            <a:off x="5200650" y="3022601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££</a:t>
            </a:r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u numéro de diapositive 5"/>
          <p:cNvSpPr txBox="1">
            <a:spLocks noGrp="1"/>
          </p:cNvSpPr>
          <p:nvPr/>
        </p:nvSpPr>
        <p:spPr bwMode="auto">
          <a:xfrm>
            <a:off x="8077201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DA89A89-3276-4209-9B42-16EBDF7D1057}" type="slidenum">
              <a:rPr lang="en-US" sz="1400">
                <a:solidFill>
                  <a:schemeClr val="folHlink"/>
                </a:solidFill>
              </a:rPr>
              <a:pPr algn="r"/>
              <a:t>37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382980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500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0"/>
            <a:ext cx="2667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1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2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28"/>
          <p:cNvSpPr>
            <a:spLocks noChangeArrowheads="1"/>
          </p:cNvSpPr>
          <p:nvPr/>
        </p:nvSpPr>
        <p:spPr bwMode="auto">
          <a:xfrm>
            <a:off x="5105400" y="41148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Oval 30"/>
          <p:cNvSpPr>
            <a:spLocks noChangeArrowheads="1"/>
          </p:cNvSpPr>
          <p:nvPr/>
        </p:nvSpPr>
        <p:spPr bwMode="auto">
          <a:xfrm>
            <a:off x="5105400" y="32766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0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63512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63513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63514" name="Text Box 39"/>
          <p:cNvSpPr txBox="1">
            <a:spLocks noChangeArrowheads="1"/>
          </p:cNvSpPr>
          <p:nvPr/>
        </p:nvSpPr>
        <p:spPr bwMode="auto">
          <a:xfrm>
            <a:off x="3962401" y="4800600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63515" name="Text Box 40"/>
          <p:cNvSpPr txBox="1">
            <a:spLocks noChangeArrowheads="1"/>
          </p:cNvSpPr>
          <p:nvPr/>
        </p:nvSpPr>
        <p:spPr bwMode="auto">
          <a:xfrm>
            <a:off x="4876800" y="48006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63516" name="Text Box 41"/>
          <p:cNvSpPr txBox="1">
            <a:spLocks noChangeArrowheads="1"/>
          </p:cNvSpPr>
          <p:nvPr/>
        </p:nvSpPr>
        <p:spPr bwMode="auto">
          <a:xfrm>
            <a:off x="6145213" y="4800600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63517" name="Rectangle 42"/>
          <p:cNvSpPr>
            <a:spLocks noChangeArrowheads="1"/>
          </p:cNvSpPr>
          <p:nvPr/>
        </p:nvSpPr>
        <p:spPr bwMode="auto">
          <a:xfrm>
            <a:off x="4044950" y="3048001"/>
            <a:ext cx="615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0.0425</a:t>
            </a:r>
          </a:p>
        </p:txBody>
      </p:sp>
      <p:sp>
        <p:nvSpPr>
          <p:cNvPr id="63518" name="Rectangle 43"/>
          <p:cNvSpPr>
            <a:spLocks noChangeArrowheads="1"/>
          </p:cNvSpPr>
          <p:nvPr/>
        </p:nvSpPr>
        <p:spPr bwMode="auto">
          <a:xfrm>
            <a:off x="3816351" y="2133601"/>
            <a:ext cx="9300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0.37800002</a:t>
            </a:r>
          </a:p>
        </p:txBody>
      </p:sp>
      <p:sp>
        <p:nvSpPr>
          <p:cNvPr id="63519" name="Rectangle 44"/>
          <p:cNvSpPr>
            <a:spLocks noChangeArrowheads="1"/>
          </p:cNvSpPr>
          <p:nvPr/>
        </p:nvSpPr>
        <p:spPr bwMode="auto">
          <a:xfrm>
            <a:off x="4070350" y="3903664"/>
            <a:ext cx="4587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0.01</a:t>
            </a:r>
          </a:p>
        </p:txBody>
      </p:sp>
      <p:sp>
        <p:nvSpPr>
          <p:cNvPr id="63520" name="Rectangle 48"/>
          <p:cNvSpPr>
            <a:spLocks noChangeArrowheads="1"/>
          </p:cNvSpPr>
          <p:nvPr/>
        </p:nvSpPr>
        <p:spPr bwMode="auto">
          <a:xfrm>
            <a:off x="5181600" y="2184401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$$</a:t>
            </a:r>
            <a:endParaRPr lang="en-US" sz="1400"/>
          </a:p>
        </p:txBody>
      </p:sp>
      <p:sp>
        <p:nvSpPr>
          <p:cNvPr id="63521" name="Rectangle 49"/>
          <p:cNvSpPr>
            <a:spLocks noChangeArrowheads="1"/>
          </p:cNvSpPr>
          <p:nvPr/>
        </p:nvSpPr>
        <p:spPr bwMode="auto">
          <a:xfrm>
            <a:off x="5200650" y="3022601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££</a:t>
            </a:r>
            <a:endParaRPr lang="en-US" sz="1400"/>
          </a:p>
        </p:txBody>
      </p:sp>
      <p:sp>
        <p:nvSpPr>
          <p:cNvPr id="63522" name="Line 50"/>
          <p:cNvSpPr>
            <a:spLocks noChangeShapeType="1"/>
          </p:cNvSpPr>
          <p:nvPr/>
        </p:nvSpPr>
        <p:spPr bwMode="auto">
          <a:xfrm>
            <a:off x="46482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523" name="Line 51"/>
          <p:cNvSpPr>
            <a:spLocks noChangeShapeType="1"/>
          </p:cNvSpPr>
          <p:nvPr/>
        </p:nvSpPr>
        <p:spPr bwMode="auto">
          <a:xfrm>
            <a:off x="4648200" y="2667000"/>
            <a:ext cx="45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524" name="Line 52"/>
          <p:cNvSpPr>
            <a:spLocks noChangeShapeType="1"/>
          </p:cNvSpPr>
          <p:nvPr/>
        </p:nvSpPr>
        <p:spPr bwMode="auto">
          <a:xfrm>
            <a:off x="4648200" y="37338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numéro de diapositive 5"/>
          <p:cNvSpPr txBox="1">
            <a:spLocks noGrp="1"/>
          </p:cNvSpPr>
          <p:nvPr/>
        </p:nvSpPr>
        <p:spPr bwMode="auto">
          <a:xfrm>
            <a:off x="8077201" y="64008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0B90A7-A0FA-4BF1-AAC1-9F82D6DDA5FA}" type="slidenum">
              <a:rPr lang="en-US" sz="1400">
                <a:solidFill>
                  <a:schemeClr val="folHlink"/>
                </a:solidFill>
              </a:rPr>
              <a:pPr algn="r"/>
              <a:t>38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385028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524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0"/>
            <a:ext cx="2667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5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6" name="Oval 27"/>
          <p:cNvSpPr>
            <a:spLocks noChangeArrowheads="1"/>
          </p:cNvSpPr>
          <p:nvPr/>
        </p:nvSpPr>
        <p:spPr bwMode="auto">
          <a:xfrm>
            <a:off x="6172200" y="41148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Oval 28"/>
          <p:cNvSpPr>
            <a:spLocks noChangeArrowheads="1"/>
          </p:cNvSpPr>
          <p:nvPr/>
        </p:nvSpPr>
        <p:spPr bwMode="auto">
          <a:xfrm>
            <a:off x="5105400" y="41148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Oval 29"/>
          <p:cNvSpPr>
            <a:spLocks noChangeArrowheads="1"/>
          </p:cNvSpPr>
          <p:nvPr/>
        </p:nvSpPr>
        <p:spPr bwMode="auto">
          <a:xfrm>
            <a:off x="6172200" y="32766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Oval 30"/>
          <p:cNvSpPr>
            <a:spLocks noChangeArrowheads="1"/>
          </p:cNvSpPr>
          <p:nvPr/>
        </p:nvSpPr>
        <p:spPr bwMode="auto">
          <a:xfrm>
            <a:off x="5105400" y="32766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1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Oval 34"/>
          <p:cNvSpPr>
            <a:spLocks noChangeArrowheads="1"/>
          </p:cNvSpPr>
          <p:nvPr/>
        </p:nvSpPr>
        <p:spPr bwMode="auto">
          <a:xfrm>
            <a:off x="6172200" y="24384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64536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64537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64538" name="Text Box 39"/>
          <p:cNvSpPr txBox="1">
            <a:spLocks noChangeArrowheads="1"/>
          </p:cNvSpPr>
          <p:nvPr/>
        </p:nvSpPr>
        <p:spPr bwMode="auto">
          <a:xfrm>
            <a:off x="3962401" y="4800600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64539" name="Text Box 40"/>
          <p:cNvSpPr txBox="1">
            <a:spLocks noChangeArrowheads="1"/>
          </p:cNvSpPr>
          <p:nvPr/>
        </p:nvSpPr>
        <p:spPr bwMode="auto">
          <a:xfrm>
            <a:off x="4876800" y="480060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64540" name="Text Box 41"/>
          <p:cNvSpPr txBox="1">
            <a:spLocks noChangeArrowheads="1"/>
          </p:cNvSpPr>
          <p:nvPr/>
        </p:nvSpPr>
        <p:spPr bwMode="auto">
          <a:xfrm>
            <a:off x="6145213" y="4800600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64541" name="Rectangle 42"/>
          <p:cNvSpPr>
            <a:spLocks noChangeArrowheads="1"/>
          </p:cNvSpPr>
          <p:nvPr/>
        </p:nvSpPr>
        <p:spPr bwMode="auto">
          <a:xfrm>
            <a:off x="4044950" y="3048001"/>
            <a:ext cx="615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0.0425</a:t>
            </a:r>
          </a:p>
        </p:txBody>
      </p:sp>
      <p:sp>
        <p:nvSpPr>
          <p:cNvPr id="64542" name="Rectangle 43"/>
          <p:cNvSpPr>
            <a:spLocks noChangeArrowheads="1"/>
          </p:cNvSpPr>
          <p:nvPr/>
        </p:nvSpPr>
        <p:spPr bwMode="auto">
          <a:xfrm>
            <a:off x="3816351" y="2133601"/>
            <a:ext cx="9300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0.37800002</a:t>
            </a:r>
          </a:p>
        </p:txBody>
      </p:sp>
      <p:sp>
        <p:nvSpPr>
          <p:cNvPr id="64543" name="Rectangle 44"/>
          <p:cNvSpPr>
            <a:spLocks noChangeArrowheads="1"/>
          </p:cNvSpPr>
          <p:nvPr/>
        </p:nvSpPr>
        <p:spPr bwMode="auto">
          <a:xfrm>
            <a:off x="4070350" y="3903664"/>
            <a:ext cx="4587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0.01</a:t>
            </a:r>
          </a:p>
        </p:txBody>
      </p:sp>
      <p:sp>
        <p:nvSpPr>
          <p:cNvPr id="64544" name="Rectangle 45"/>
          <p:cNvSpPr>
            <a:spLocks noChangeArrowheads="1"/>
          </p:cNvSpPr>
          <p:nvPr/>
        </p:nvSpPr>
        <p:spPr bwMode="auto">
          <a:xfrm>
            <a:off x="5181600" y="2184401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$$</a:t>
            </a:r>
            <a:endParaRPr lang="en-US" sz="1400"/>
          </a:p>
        </p:txBody>
      </p:sp>
      <p:sp>
        <p:nvSpPr>
          <p:cNvPr id="64545" name="Rectangle 46"/>
          <p:cNvSpPr>
            <a:spLocks noChangeArrowheads="1"/>
          </p:cNvSpPr>
          <p:nvPr/>
        </p:nvSpPr>
        <p:spPr bwMode="auto">
          <a:xfrm>
            <a:off x="5200650" y="3022601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££</a:t>
            </a:r>
            <a:endParaRPr lang="en-US" sz="1400"/>
          </a:p>
        </p:txBody>
      </p:sp>
      <p:sp>
        <p:nvSpPr>
          <p:cNvPr id="64546" name="Rectangle 50"/>
          <p:cNvSpPr>
            <a:spLocks noChangeArrowheads="1"/>
          </p:cNvSpPr>
          <p:nvPr/>
        </p:nvSpPr>
        <p:spPr bwMode="auto">
          <a:xfrm>
            <a:off x="5207000" y="3848101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€€</a:t>
            </a:r>
            <a:endParaRPr lang="en-US" sz="1400"/>
          </a:p>
        </p:txBody>
      </p:sp>
      <p:sp>
        <p:nvSpPr>
          <p:cNvPr id="64547" name="Rectangle 51"/>
          <p:cNvSpPr>
            <a:spLocks noChangeArrowheads="1"/>
          </p:cNvSpPr>
          <p:nvPr/>
        </p:nvSpPr>
        <p:spPr bwMode="auto">
          <a:xfrm>
            <a:off x="6235700" y="2133601"/>
            <a:ext cx="4587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$$$</a:t>
            </a:r>
            <a:endParaRPr lang="en-US" sz="1400"/>
          </a:p>
        </p:txBody>
      </p:sp>
      <p:sp>
        <p:nvSpPr>
          <p:cNvPr id="64548" name="Rectangle 52"/>
          <p:cNvSpPr>
            <a:spLocks noChangeArrowheads="1"/>
          </p:cNvSpPr>
          <p:nvPr/>
        </p:nvSpPr>
        <p:spPr bwMode="auto">
          <a:xfrm>
            <a:off x="6216650" y="3022601"/>
            <a:ext cx="4587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£££</a:t>
            </a:r>
            <a:endParaRPr lang="en-US" sz="1400"/>
          </a:p>
        </p:txBody>
      </p:sp>
      <p:sp>
        <p:nvSpPr>
          <p:cNvPr id="64549" name="Rectangle 53"/>
          <p:cNvSpPr>
            <a:spLocks noChangeArrowheads="1"/>
          </p:cNvSpPr>
          <p:nvPr/>
        </p:nvSpPr>
        <p:spPr bwMode="auto">
          <a:xfrm>
            <a:off x="6235700" y="3886201"/>
            <a:ext cx="4587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€€€</a:t>
            </a:r>
            <a:endParaRPr lang="en-US" sz="1400"/>
          </a:p>
        </p:txBody>
      </p:sp>
      <p:sp>
        <p:nvSpPr>
          <p:cNvPr id="64550" name="Text Box 54"/>
          <p:cNvSpPr txBox="1">
            <a:spLocks noChangeArrowheads="1"/>
          </p:cNvSpPr>
          <p:nvPr/>
        </p:nvSpPr>
        <p:spPr bwMode="auto">
          <a:xfrm>
            <a:off x="3048001" y="5629275"/>
            <a:ext cx="3962431" cy="369332"/>
          </a:xfrm>
          <a:prstGeom prst="rect">
            <a:avLst/>
          </a:prstGeom>
          <a:solidFill>
            <a:srgbClr val="E6FB6B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Probability of the model = $$$+£££+€€€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E64EDF-C4CC-4107-A0AA-A7F1B6F3EA23}" type="slidenum">
              <a:rPr lang="en-US" sz="1400">
                <a:solidFill>
                  <a:schemeClr val="folHlink"/>
                </a:solidFill>
              </a:rPr>
              <a:pPr algn="r"/>
              <a:t>39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789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HMM – Three Problems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1981200" y="2438400"/>
            <a:ext cx="8382000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CC0000"/>
                </a:solidFill>
              </a:rPr>
              <a:t>GIVEN</a:t>
            </a:r>
            <a:endParaRPr lang="en-US" sz="2400">
              <a:solidFill>
                <a:srgbClr val="CC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 sequence of observations: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b="1" i="1">
                <a:solidFill>
                  <a:schemeClr val="folHlink"/>
                </a:solidFill>
              </a:rPr>
              <a:t>		Dry  Dry  Dry  Rainy  Rainy  Rainy  Dry  Rainy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lang="en-US" i="1">
              <a:solidFill>
                <a:schemeClr val="folHlink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CC0000"/>
                </a:solidFill>
              </a:rPr>
              <a:t>QUESTION</a:t>
            </a:r>
            <a:endParaRPr lang="en-US" sz="2400">
              <a:solidFill>
                <a:srgbClr val="CC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Which portion of the sequence was generated by ‘low’ atmospheric pressure and what portion corresponds to ‘high’ atmospheric pressure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This is the </a:t>
            </a:r>
            <a:r>
              <a:rPr lang="en-US" sz="2400" b="1">
                <a:solidFill>
                  <a:srgbClr val="CC0000"/>
                </a:solidFill>
              </a:rPr>
              <a:t>DECODING</a:t>
            </a:r>
            <a:r>
              <a:rPr lang="en-US" sz="2400"/>
              <a:t> problem in HMMs</a:t>
            </a: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1752600" y="14478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3600">
                <a:solidFill>
                  <a:schemeClr val="tx2"/>
                </a:solidFill>
              </a:rPr>
              <a:t>Question # 2 – Decoding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C61135-3E36-40A9-B76D-BE7D441ADA23}" type="slidenum">
              <a:rPr lang="en-US" sz="1400">
                <a:solidFill>
                  <a:schemeClr val="folHlink"/>
                </a:solidFill>
              </a:rPr>
              <a:pPr algn="r"/>
              <a:t>4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Patterns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05000"/>
            <a:ext cx="7958138" cy="129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Non-deterministic Patterns</a:t>
            </a:r>
          </a:p>
          <a:p>
            <a:pPr eaLnBrk="1" hangingPunct="1"/>
            <a:r>
              <a:rPr lang="en-US"/>
              <a:t>Weather</a:t>
            </a:r>
          </a:p>
          <a:p>
            <a:pPr eaLnBrk="1" hangingPunct="1"/>
            <a:endParaRPr lang="en-US">
              <a:solidFill>
                <a:srgbClr val="FF0000"/>
              </a:solidFill>
            </a:endParaRPr>
          </a:p>
          <a:p>
            <a:pPr eaLnBrk="1" hangingPunct="1"/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  <p:pic>
        <p:nvPicPr>
          <p:cNvPr id="13317" name="Picture 6" descr="cloudy_ani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048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7" descr="rainy_anim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5100" y="3048000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8" descr="sunny_anim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14850" y="3048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Rectangle 1027"/>
          <p:cNvSpPr>
            <a:spLocks noChangeArrowheads="1"/>
          </p:cNvSpPr>
          <p:nvPr/>
        </p:nvSpPr>
        <p:spPr bwMode="auto">
          <a:xfrm>
            <a:off x="1981200" y="3509964"/>
            <a:ext cx="7958138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/>
              <a:t>States do not follow each other deterministically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/>
              <a:t>Model the system generating these states?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>
                <a:solidFill>
                  <a:srgbClr val="FF0000"/>
                </a:solidFill>
              </a:rPr>
              <a:t>Markov Assumption</a:t>
            </a:r>
            <a:r>
              <a:rPr lang="en-US"/>
              <a:t> – State of the model depends only upon the previous states of model</a:t>
            </a:r>
            <a:endParaRPr lang="en-US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D6D2B2-11ED-4A1D-9BA6-64E01FDC26E8}" type="slidenum">
              <a:rPr lang="en-US" sz="1400">
                <a:solidFill>
                  <a:schemeClr val="folHlink"/>
                </a:solidFill>
              </a:rPr>
              <a:pPr algn="r"/>
              <a:t>40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891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HMM – Three Problems</a:t>
            </a:r>
          </a:p>
        </p:txBody>
      </p:sp>
      <p:sp>
        <p:nvSpPr>
          <p:cNvPr id="3891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752600"/>
            <a:ext cx="7958138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ea typeface="SimSun" pitchFamily="2" charset="-122"/>
              </a:rPr>
              <a:t>Decoding Problem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590801" y="2743200"/>
            <a:ext cx="7618413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r>
              <a:rPr lang="en-US"/>
              <a:t>Given the HMM  </a:t>
            </a:r>
            <a:r>
              <a:rPr lang="en-US">
                <a:solidFill>
                  <a:srgbClr val="FF0000"/>
                </a:solidFill>
              </a:rPr>
              <a:t>M=(A, B,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)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  and  the observation sequence </a:t>
            </a:r>
            <a:r>
              <a:rPr lang="en-US">
                <a:solidFill>
                  <a:srgbClr val="FF0000"/>
                </a:solidFill>
              </a:rPr>
              <a:t>O=o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o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... o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/>
              <a:t> , calculate the most likely sequence of hidden states 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 baseline="-25000">
                <a:solidFill>
                  <a:srgbClr val="FF0000"/>
                </a:solidFill>
              </a:rPr>
              <a:t>i</a:t>
            </a:r>
            <a:r>
              <a:rPr lang="en-US"/>
              <a:t> that produced this observation sequence </a:t>
            </a:r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/>
              <a:t>.</a:t>
            </a:r>
          </a:p>
          <a:p>
            <a:pPr algn="ctr" eaLnBrk="0" hangingPunct="0"/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EFFC7B-AB4B-4D50-97CA-5EC42B4FEA7D}" type="slidenum">
              <a:rPr lang="en-US" sz="1400">
                <a:solidFill>
                  <a:schemeClr val="folHlink"/>
                </a:solidFill>
              </a:rPr>
              <a:pPr algn="r"/>
              <a:t>41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HMM – Viterbi Algorithm</a:t>
            </a:r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752600"/>
            <a:ext cx="7958138" cy="762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en-US"/>
              <a:t>Finding the most probable sequence of hidden states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  <p:pic>
        <p:nvPicPr>
          <p:cNvPr id="8197" name="Picture 5" descr="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4164" y="3246438"/>
            <a:ext cx="104775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2438400" y="563631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For each intermediate and terminating state in the trellis there is a most probable path to that state </a:t>
            </a:r>
          </a:p>
        </p:txBody>
      </p:sp>
      <p:sp>
        <p:nvSpPr>
          <p:cNvPr id="8199" name="Rounded Rectangle 6"/>
          <p:cNvSpPr>
            <a:spLocks noChangeArrowheads="1"/>
          </p:cNvSpPr>
          <p:nvPr/>
        </p:nvSpPr>
        <p:spPr bwMode="auto">
          <a:xfrm>
            <a:off x="3581400" y="2792413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Sunny</a:t>
            </a:r>
            <a:endParaRPr lang="en-US">
              <a:latin typeface="Arial" charset="0"/>
            </a:endParaRPr>
          </a:p>
        </p:txBody>
      </p:sp>
      <p:sp>
        <p:nvSpPr>
          <p:cNvPr id="8200" name="Rounded Rectangle 7"/>
          <p:cNvSpPr>
            <a:spLocks noChangeArrowheads="1"/>
          </p:cNvSpPr>
          <p:nvPr/>
        </p:nvSpPr>
        <p:spPr bwMode="auto">
          <a:xfrm>
            <a:off x="5334000" y="2792413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Sunny</a:t>
            </a:r>
            <a:endParaRPr lang="en-US">
              <a:latin typeface="Arial" charset="0"/>
            </a:endParaRPr>
          </a:p>
        </p:txBody>
      </p:sp>
      <p:sp>
        <p:nvSpPr>
          <p:cNvPr id="8201" name="Rounded Rectangle 8"/>
          <p:cNvSpPr>
            <a:spLocks noChangeArrowheads="1"/>
          </p:cNvSpPr>
          <p:nvPr/>
        </p:nvSpPr>
        <p:spPr bwMode="auto">
          <a:xfrm>
            <a:off x="7086600" y="2792413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Sunny</a:t>
            </a:r>
            <a:endParaRPr lang="en-US">
              <a:latin typeface="Arial" charset="0"/>
            </a:endParaRPr>
          </a:p>
        </p:txBody>
      </p:sp>
      <p:sp>
        <p:nvSpPr>
          <p:cNvPr id="8202" name="Rounded Rectangle 9"/>
          <p:cNvSpPr>
            <a:spLocks noChangeArrowheads="1"/>
          </p:cNvSpPr>
          <p:nvPr/>
        </p:nvSpPr>
        <p:spPr bwMode="auto">
          <a:xfrm>
            <a:off x="3581400" y="3630613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Cloudy</a:t>
            </a:r>
            <a:endParaRPr lang="en-US">
              <a:latin typeface="Arial" charset="0"/>
            </a:endParaRPr>
          </a:p>
        </p:txBody>
      </p:sp>
      <p:sp>
        <p:nvSpPr>
          <p:cNvPr id="8203" name="Rounded Rectangle 10"/>
          <p:cNvSpPr>
            <a:spLocks noChangeArrowheads="1"/>
          </p:cNvSpPr>
          <p:nvPr/>
        </p:nvSpPr>
        <p:spPr bwMode="auto">
          <a:xfrm>
            <a:off x="7086600" y="3630613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Cloudy</a:t>
            </a:r>
            <a:endParaRPr lang="en-US">
              <a:latin typeface="Arial" charset="0"/>
            </a:endParaRPr>
          </a:p>
        </p:txBody>
      </p:sp>
      <p:sp>
        <p:nvSpPr>
          <p:cNvPr id="8204" name="Rounded Rectangle 11"/>
          <p:cNvSpPr>
            <a:spLocks noChangeArrowheads="1"/>
          </p:cNvSpPr>
          <p:nvPr/>
        </p:nvSpPr>
        <p:spPr bwMode="auto">
          <a:xfrm>
            <a:off x="5334000" y="3630613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Cloudy</a:t>
            </a:r>
            <a:endParaRPr lang="en-US">
              <a:latin typeface="Arial" charset="0"/>
            </a:endParaRPr>
          </a:p>
        </p:txBody>
      </p:sp>
      <p:sp>
        <p:nvSpPr>
          <p:cNvPr id="8205" name="Rounded Rectangle 12"/>
          <p:cNvSpPr>
            <a:spLocks noChangeArrowheads="1"/>
          </p:cNvSpPr>
          <p:nvPr/>
        </p:nvSpPr>
        <p:spPr bwMode="auto">
          <a:xfrm>
            <a:off x="3581400" y="4506913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Rainy</a:t>
            </a:r>
            <a:endParaRPr lang="en-US">
              <a:latin typeface="Arial" charset="0"/>
            </a:endParaRPr>
          </a:p>
        </p:txBody>
      </p:sp>
      <p:sp>
        <p:nvSpPr>
          <p:cNvPr id="8206" name="Rounded Rectangle 13"/>
          <p:cNvSpPr>
            <a:spLocks noChangeArrowheads="1"/>
          </p:cNvSpPr>
          <p:nvPr/>
        </p:nvSpPr>
        <p:spPr bwMode="auto">
          <a:xfrm>
            <a:off x="7086600" y="4506913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Rainy</a:t>
            </a:r>
            <a:endParaRPr lang="en-US">
              <a:latin typeface="Arial" charset="0"/>
            </a:endParaRPr>
          </a:p>
        </p:txBody>
      </p:sp>
      <p:sp>
        <p:nvSpPr>
          <p:cNvPr id="8207" name="Rounded Rectangle 14"/>
          <p:cNvSpPr>
            <a:spLocks noChangeArrowheads="1"/>
          </p:cNvSpPr>
          <p:nvPr/>
        </p:nvSpPr>
        <p:spPr bwMode="auto">
          <a:xfrm>
            <a:off x="5334000" y="4506913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Rainy</a:t>
            </a:r>
            <a:endParaRPr lang="en-US">
              <a:latin typeface="Arial" charset="0"/>
            </a:endParaRPr>
          </a:p>
        </p:txBody>
      </p:sp>
      <p:cxnSp>
        <p:nvCxnSpPr>
          <p:cNvPr id="8208" name="Straight Arrow Connector 16"/>
          <p:cNvCxnSpPr>
            <a:cxnSpLocks noChangeShapeType="1"/>
          </p:cNvCxnSpPr>
          <p:nvPr/>
        </p:nvCxnSpPr>
        <p:spPr bwMode="auto">
          <a:xfrm>
            <a:off x="4724400" y="2982914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09" name="Straight Arrow Connector 18"/>
          <p:cNvCxnSpPr>
            <a:cxnSpLocks noChangeShapeType="1"/>
          </p:cNvCxnSpPr>
          <p:nvPr/>
        </p:nvCxnSpPr>
        <p:spPr bwMode="auto">
          <a:xfrm>
            <a:off x="6477000" y="2982914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0" name="Straight Arrow Connector 20"/>
          <p:cNvCxnSpPr>
            <a:cxnSpLocks noChangeShapeType="1"/>
          </p:cNvCxnSpPr>
          <p:nvPr/>
        </p:nvCxnSpPr>
        <p:spPr bwMode="auto">
          <a:xfrm>
            <a:off x="4724400" y="3821114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1" name="Straight Arrow Connector 22"/>
          <p:cNvCxnSpPr>
            <a:cxnSpLocks noChangeShapeType="1"/>
          </p:cNvCxnSpPr>
          <p:nvPr/>
        </p:nvCxnSpPr>
        <p:spPr bwMode="auto">
          <a:xfrm>
            <a:off x="6477000" y="3821114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2" name="Straight Arrow Connector 24"/>
          <p:cNvCxnSpPr>
            <a:cxnSpLocks noChangeShapeType="1"/>
          </p:cNvCxnSpPr>
          <p:nvPr/>
        </p:nvCxnSpPr>
        <p:spPr bwMode="auto">
          <a:xfrm>
            <a:off x="4724400" y="4697414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3" name="Straight Arrow Connector 26"/>
          <p:cNvCxnSpPr>
            <a:cxnSpLocks noChangeShapeType="1"/>
          </p:cNvCxnSpPr>
          <p:nvPr/>
        </p:nvCxnSpPr>
        <p:spPr bwMode="auto">
          <a:xfrm>
            <a:off x="6477000" y="4697414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4" name="Straight Arrow Connector 28"/>
          <p:cNvCxnSpPr>
            <a:cxnSpLocks noChangeShapeType="1"/>
          </p:cNvCxnSpPr>
          <p:nvPr/>
        </p:nvCxnSpPr>
        <p:spPr bwMode="auto">
          <a:xfrm>
            <a:off x="4724400" y="2982913"/>
            <a:ext cx="6096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5" name="Straight Arrow Connector 30"/>
          <p:cNvCxnSpPr>
            <a:cxnSpLocks noChangeShapeType="1"/>
          </p:cNvCxnSpPr>
          <p:nvPr/>
        </p:nvCxnSpPr>
        <p:spPr bwMode="auto">
          <a:xfrm flipV="1">
            <a:off x="4724400" y="3821113"/>
            <a:ext cx="609600" cy="876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6" name="Straight Arrow Connector 32"/>
          <p:cNvCxnSpPr>
            <a:cxnSpLocks noChangeShapeType="1"/>
          </p:cNvCxnSpPr>
          <p:nvPr/>
        </p:nvCxnSpPr>
        <p:spPr bwMode="auto">
          <a:xfrm flipV="1">
            <a:off x="4724400" y="2982913"/>
            <a:ext cx="6096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7" name="Straight Arrow Connector 34"/>
          <p:cNvCxnSpPr>
            <a:cxnSpLocks noChangeShapeType="1"/>
          </p:cNvCxnSpPr>
          <p:nvPr/>
        </p:nvCxnSpPr>
        <p:spPr bwMode="auto">
          <a:xfrm flipV="1">
            <a:off x="4724400" y="2982913"/>
            <a:ext cx="609600" cy="171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8" name="Straight Arrow Connector 36"/>
          <p:cNvCxnSpPr>
            <a:cxnSpLocks noChangeShapeType="1"/>
          </p:cNvCxnSpPr>
          <p:nvPr/>
        </p:nvCxnSpPr>
        <p:spPr bwMode="auto">
          <a:xfrm>
            <a:off x="4724400" y="2982913"/>
            <a:ext cx="609600" cy="171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9" name="Straight Arrow Connector 38"/>
          <p:cNvCxnSpPr>
            <a:cxnSpLocks noChangeShapeType="1"/>
          </p:cNvCxnSpPr>
          <p:nvPr/>
        </p:nvCxnSpPr>
        <p:spPr bwMode="auto">
          <a:xfrm>
            <a:off x="4724400" y="3821113"/>
            <a:ext cx="609600" cy="876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0" name="Straight Arrow Connector 42"/>
          <p:cNvCxnSpPr>
            <a:cxnSpLocks noChangeShapeType="1"/>
          </p:cNvCxnSpPr>
          <p:nvPr/>
        </p:nvCxnSpPr>
        <p:spPr bwMode="auto">
          <a:xfrm>
            <a:off x="6477000" y="2982913"/>
            <a:ext cx="6096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1" name="Straight Arrow Connector 44"/>
          <p:cNvCxnSpPr>
            <a:cxnSpLocks noChangeShapeType="1"/>
          </p:cNvCxnSpPr>
          <p:nvPr/>
        </p:nvCxnSpPr>
        <p:spPr bwMode="auto">
          <a:xfrm>
            <a:off x="6477000" y="2982913"/>
            <a:ext cx="609600" cy="171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2" name="Straight Arrow Connector 46"/>
          <p:cNvCxnSpPr>
            <a:cxnSpLocks noChangeShapeType="1"/>
          </p:cNvCxnSpPr>
          <p:nvPr/>
        </p:nvCxnSpPr>
        <p:spPr bwMode="auto">
          <a:xfrm flipV="1">
            <a:off x="6477000" y="2982913"/>
            <a:ext cx="6096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3" name="Straight Arrow Connector 48"/>
          <p:cNvCxnSpPr>
            <a:cxnSpLocks noChangeShapeType="1"/>
          </p:cNvCxnSpPr>
          <p:nvPr/>
        </p:nvCxnSpPr>
        <p:spPr bwMode="auto">
          <a:xfrm>
            <a:off x="6477000" y="3821113"/>
            <a:ext cx="609600" cy="876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4" name="Straight Arrow Connector 50"/>
          <p:cNvCxnSpPr>
            <a:cxnSpLocks noChangeShapeType="1"/>
          </p:cNvCxnSpPr>
          <p:nvPr/>
        </p:nvCxnSpPr>
        <p:spPr bwMode="auto">
          <a:xfrm flipV="1">
            <a:off x="6477000" y="3821113"/>
            <a:ext cx="609600" cy="876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5" name="Straight Arrow Connector 52"/>
          <p:cNvCxnSpPr>
            <a:cxnSpLocks noChangeShapeType="1"/>
          </p:cNvCxnSpPr>
          <p:nvPr/>
        </p:nvCxnSpPr>
        <p:spPr bwMode="auto">
          <a:xfrm flipV="1">
            <a:off x="6477000" y="2982913"/>
            <a:ext cx="609600" cy="171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26" name="TextBox 53"/>
          <p:cNvSpPr txBox="1">
            <a:spLocks noChangeArrowheads="1"/>
          </p:cNvSpPr>
          <p:nvPr/>
        </p:nvSpPr>
        <p:spPr bwMode="auto">
          <a:xfrm>
            <a:off x="3833813" y="5002214"/>
            <a:ext cx="622158" cy="46166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Dry</a:t>
            </a:r>
            <a:endParaRPr lang="en-US">
              <a:latin typeface="Arial" charset="0"/>
            </a:endParaRPr>
          </a:p>
        </p:txBody>
      </p:sp>
      <p:sp>
        <p:nvSpPr>
          <p:cNvPr id="8227" name="TextBox 54"/>
          <p:cNvSpPr txBox="1">
            <a:spLocks noChangeArrowheads="1"/>
          </p:cNvSpPr>
          <p:nvPr/>
        </p:nvSpPr>
        <p:spPr bwMode="auto">
          <a:xfrm>
            <a:off x="5448301" y="5002213"/>
            <a:ext cx="936625" cy="46196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Damp</a:t>
            </a:r>
            <a:endParaRPr lang="en-US">
              <a:latin typeface="Arial" charset="0"/>
            </a:endParaRPr>
          </a:p>
        </p:txBody>
      </p:sp>
      <p:sp>
        <p:nvSpPr>
          <p:cNvPr id="8228" name="TextBox 55"/>
          <p:cNvSpPr txBox="1">
            <a:spLocks noChangeArrowheads="1"/>
          </p:cNvSpPr>
          <p:nvPr/>
        </p:nvSpPr>
        <p:spPr bwMode="auto">
          <a:xfrm>
            <a:off x="7186614" y="5002214"/>
            <a:ext cx="918521" cy="46166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Soggy</a:t>
            </a:r>
            <a:endParaRPr lang="en-US">
              <a:latin typeface="Arial" charset="0"/>
            </a:endParaRPr>
          </a:p>
        </p:txBody>
      </p:sp>
      <p:sp>
        <p:nvSpPr>
          <p:cNvPr id="8229" name="TextBox 56"/>
          <p:cNvSpPr txBox="1">
            <a:spLocks noChangeArrowheads="1"/>
          </p:cNvSpPr>
          <p:nvPr/>
        </p:nvSpPr>
        <p:spPr bwMode="auto">
          <a:xfrm>
            <a:off x="3924301" y="2517776"/>
            <a:ext cx="6651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t=1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230" name="TextBox 57"/>
          <p:cNvSpPr txBox="1">
            <a:spLocks noChangeArrowheads="1"/>
          </p:cNvSpPr>
          <p:nvPr/>
        </p:nvSpPr>
        <p:spPr bwMode="auto">
          <a:xfrm>
            <a:off x="5668963" y="2514601"/>
            <a:ext cx="6651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t=2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231" name="TextBox 58"/>
          <p:cNvSpPr txBox="1">
            <a:spLocks noChangeArrowheads="1"/>
          </p:cNvSpPr>
          <p:nvPr/>
        </p:nvSpPr>
        <p:spPr bwMode="auto">
          <a:xfrm>
            <a:off x="7450138" y="2520951"/>
            <a:ext cx="6651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t=3</a:t>
            </a: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4554DA4-2B0F-4FB9-8BE5-EB731FB8F743}" type="slidenum">
              <a:rPr lang="en-US" sz="1400">
                <a:solidFill>
                  <a:schemeClr val="folHlink"/>
                </a:solidFill>
              </a:rPr>
              <a:pPr algn="r"/>
              <a:t>42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HMM – Viterbi Alogrithm 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6537326" y="310583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br>
              <a:rPr lang="en-US"/>
            </a:br>
            <a:endParaRPr lang="en-US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6537326" y="310583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br>
              <a:rPr lang="en-US"/>
            </a:br>
            <a:endParaRPr lang="en-US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2895601" y="4184650"/>
            <a:ext cx="43737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Partial best paths each having a probability </a:t>
            </a:r>
            <a:r>
              <a:rPr lang="en-US">
                <a:sym typeface="Symbol" pitchFamily="18" charset="2"/>
              </a:rPr>
              <a:t></a:t>
            </a:r>
          </a:p>
        </p:txBody>
      </p:sp>
      <p:sp>
        <p:nvSpPr>
          <p:cNvPr id="9223" name="Rectangle 14"/>
          <p:cNvSpPr>
            <a:spLocks noChangeArrowheads="1"/>
          </p:cNvSpPr>
          <p:nvPr/>
        </p:nvSpPr>
        <p:spPr bwMode="auto">
          <a:xfrm>
            <a:off x="2362200" y="4948665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/>
              <a:t>Unlike the partial probabilities in the forward algorithm, </a:t>
            </a:r>
            <a:r>
              <a:rPr lang="en-US" sz="2400">
                <a:sym typeface="Symbol" pitchFamily="18" charset="2"/>
              </a:rPr>
              <a:t> </a:t>
            </a:r>
            <a:r>
              <a:rPr lang="en-US" sz="2400"/>
              <a:t> is the probability of the one (most probable) path to the state. </a:t>
            </a:r>
          </a:p>
        </p:txBody>
      </p:sp>
      <p:pic>
        <p:nvPicPr>
          <p:cNvPr id="9224" name="Picture 17" descr="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305175" y="3063876"/>
            <a:ext cx="476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25" name="Group 63"/>
          <p:cNvGrpSpPr>
            <a:grpSpLocks/>
          </p:cNvGrpSpPr>
          <p:nvPr/>
        </p:nvGrpSpPr>
        <p:grpSpPr bwMode="auto">
          <a:xfrm>
            <a:off x="3200400" y="2133600"/>
            <a:ext cx="5943600" cy="1447800"/>
            <a:chOff x="1676400" y="2133600"/>
            <a:chExt cx="5943600" cy="1447800"/>
          </a:xfrm>
        </p:grpSpPr>
        <p:sp>
          <p:nvSpPr>
            <p:cNvPr id="9226" name="Oval 9"/>
            <p:cNvSpPr>
              <a:spLocks noChangeArrowheads="1"/>
            </p:cNvSpPr>
            <p:nvPr/>
          </p:nvSpPr>
          <p:spPr bwMode="auto">
            <a:xfrm>
              <a:off x="22860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27" name="Oval 10"/>
            <p:cNvSpPr>
              <a:spLocks noChangeArrowheads="1"/>
            </p:cNvSpPr>
            <p:nvPr/>
          </p:nvSpPr>
          <p:spPr bwMode="auto">
            <a:xfrm>
              <a:off x="2286000" y="2667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28" name="Oval 11"/>
            <p:cNvSpPr>
              <a:spLocks noChangeArrowheads="1"/>
            </p:cNvSpPr>
            <p:nvPr/>
          </p:nvSpPr>
          <p:spPr bwMode="auto">
            <a:xfrm>
              <a:off x="2895600" y="21336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29" name="Oval 12"/>
            <p:cNvSpPr>
              <a:spLocks noChangeArrowheads="1"/>
            </p:cNvSpPr>
            <p:nvPr/>
          </p:nvSpPr>
          <p:spPr bwMode="auto">
            <a:xfrm>
              <a:off x="1676400" y="2667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30" name="Oval 13"/>
            <p:cNvSpPr>
              <a:spLocks noChangeArrowheads="1"/>
            </p:cNvSpPr>
            <p:nvPr/>
          </p:nvSpPr>
          <p:spPr bwMode="auto">
            <a:xfrm>
              <a:off x="16764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31" name="Oval 14"/>
            <p:cNvSpPr>
              <a:spLocks noChangeArrowheads="1"/>
            </p:cNvSpPr>
            <p:nvPr/>
          </p:nvSpPr>
          <p:spPr bwMode="auto">
            <a:xfrm>
              <a:off x="228600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32" name="Oval 15"/>
            <p:cNvSpPr>
              <a:spLocks noChangeArrowheads="1"/>
            </p:cNvSpPr>
            <p:nvPr/>
          </p:nvSpPr>
          <p:spPr bwMode="auto">
            <a:xfrm>
              <a:off x="167640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33" name="Oval 16"/>
            <p:cNvSpPr>
              <a:spLocks noChangeArrowheads="1"/>
            </p:cNvSpPr>
            <p:nvPr/>
          </p:nvSpPr>
          <p:spPr bwMode="auto">
            <a:xfrm>
              <a:off x="2895600" y="2667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34" name="Oval 17"/>
            <p:cNvSpPr>
              <a:spLocks noChangeArrowheads="1"/>
            </p:cNvSpPr>
            <p:nvPr/>
          </p:nvSpPr>
          <p:spPr bwMode="auto">
            <a:xfrm>
              <a:off x="289560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9235" name="Straight Arrow Connector 30"/>
            <p:cNvCxnSpPr>
              <a:cxnSpLocks noChangeShapeType="1"/>
              <a:stCxn id="9230" idx="5"/>
              <a:endCxn id="9227" idx="2"/>
            </p:cNvCxnSpPr>
            <p:nvPr/>
          </p:nvCxnSpPr>
          <p:spPr bwMode="auto">
            <a:xfrm rot="16200000" flipH="1">
              <a:off x="1944454" y="2515954"/>
              <a:ext cx="398696" cy="2843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236" name="Straight Arrow Connector 32"/>
            <p:cNvCxnSpPr>
              <a:cxnSpLocks noChangeShapeType="1"/>
              <a:stCxn id="9227" idx="6"/>
              <a:endCxn id="9228" idx="3"/>
            </p:cNvCxnSpPr>
            <p:nvPr/>
          </p:nvCxnSpPr>
          <p:spPr bwMode="auto">
            <a:xfrm flipV="1">
              <a:off x="2667000" y="2458804"/>
              <a:ext cx="284396" cy="3986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237" name="Oval 9"/>
            <p:cNvSpPr>
              <a:spLocks noChangeArrowheads="1"/>
            </p:cNvSpPr>
            <p:nvPr/>
          </p:nvSpPr>
          <p:spPr bwMode="auto">
            <a:xfrm>
              <a:off x="44958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38" name="Oval 10"/>
            <p:cNvSpPr>
              <a:spLocks noChangeArrowheads="1"/>
            </p:cNvSpPr>
            <p:nvPr/>
          </p:nvSpPr>
          <p:spPr bwMode="auto">
            <a:xfrm>
              <a:off x="4495800" y="2667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39" name="Oval 11"/>
            <p:cNvSpPr>
              <a:spLocks noChangeArrowheads="1"/>
            </p:cNvSpPr>
            <p:nvPr/>
          </p:nvSpPr>
          <p:spPr bwMode="auto">
            <a:xfrm>
              <a:off x="51054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40" name="Oval 12"/>
            <p:cNvSpPr>
              <a:spLocks noChangeArrowheads="1"/>
            </p:cNvSpPr>
            <p:nvPr/>
          </p:nvSpPr>
          <p:spPr bwMode="auto">
            <a:xfrm>
              <a:off x="3886200" y="2667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41" name="Oval 13"/>
            <p:cNvSpPr>
              <a:spLocks noChangeArrowheads="1"/>
            </p:cNvSpPr>
            <p:nvPr/>
          </p:nvSpPr>
          <p:spPr bwMode="auto">
            <a:xfrm>
              <a:off x="38862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42" name="Oval 14"/>
            <p:cNvSpPr>
              <a:spLocks noChangeArrowheads="1"/>
            </p:cNvSpPr>
            <p:nvPr/>
          </p:nvSpPr>
          <p:spPr bwMode="auto">
            <a:xfrm>
              <a:off x="449580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43" name="Oval 15"/>
            <p:cNvSpPr>
              <a:spLocks noChangeArrowheads="1"/>
            </p:cNvSpPr>
            <p:nvPr/>
          </p:nvSpPr>
          <p:spPr bwMode="auto">
            <a:xfrm>
              <a:off x="388620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44" name="Oval 16"/>
            <p:cNvSpPr>
              <a:spLocks noChangeArrowheads="1"/>
            </p:cNvSpPr>
            <p:nvPr/>
          </p:nvSpPr>
          <p:spPr bwMode="auto">
            <a:xfrm>
              <a:off x="5105400" y="26670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45" name="Oval 17"/>
            <p:cNvSpPr>
              <a:spLocks noChangeArrowheads="1"/>
            </p:cNvSpPr>
            <p:nvPr/>
          </p:nvSpPr>
          <p:spPr bwMode="auto">
            <a:xfrm>
              <a:off x="510540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46" name="Oval 9"/>
            <p:cNvSpPr>
              <a:spLocks noChangeArrowheads="1"/>
            </p:cNvSpPr>
            <p:nvPr/>
          </p:nvSpPr>
          <p:spPr bwMode="auto">
            <a:xfrm>
              <a:off x="66294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47" name="Oval 10"/>
            <p:cNvSpPr>
              <a:spLocks noChangeArrowheads="1"/>
            </p:cNvSpPr>
            <p:nvPr/>
          </p:nvSpPr>
          <p:spPr bwMode="auto">
            <a:xfrm>
              <a:off x="6629400" y="2667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48" name="Oval 11"/>
            <p:cNvSpPr>
              <a:spLocks noChangeArrowheads="1"/>
            </p:cNvSpPr>
            <p:nvPr/>
          </p:nvSpPr>
          <p:spPr bwMode="auto">
            <a:xfrm>
              <a:off x="72390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49" name="Oval 12"/>
            <p:cNvSpPr>
              <a:spLocks noChangeArrowheads="1"/>
            </p:cNvSpPr>
            <p:nvPr/>
          </p:nvSpPr>
          <p:spPr bwMode="auto">
            <a:xfrm>
              <a:off x="6019800" y="2667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50" name="Oval 13"/>
            <p:cNvSpPr>
              <a:spLocks noChangeArrowheads="1"/>
            </p:cNvSpPr>
            <p:nvPr/>
          </p:nvSpPr>
          <p:spPr bwMode="auto">
            <a:xfrm>
              <a:off x="6019800" y="2133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51" name="Oval 14"/>
            <p:cNvSpPr>
              <a:spLocks noChangeArrowheads="1"/>
            </p:cNvSpPr>
            <p:nvPr/>
          </p:nvSpPr>
          <p:spPr bwMode="auto">
            <a:xfrm>
              <a:off x="662940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52" name="Oval 15"/>
            <p:cNvSpPr>
              <a:spLocks noChangeArrowheads="1"/>
            </p:cNvSpPr>
            <p:nvPr/>
          </p:nvSpPr>
          <p:spPr bwMode="auto">
            <a:xfrm>
              <a:off x="6019800" y="3200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53" name="Oval 16"/>
            <p:cNvSpPr>
              <a:spLocks noChangeArrowheads="1"/>
            </p:cNvSpPr>
            <p:nvPr/>
          </p:nvSpPr>
          <p:spPr bwMode="auto">
            <a:xfrm>
              <a:off x="7239000" y="2667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9254" name="Oval 17"/>
            <p:cNvSpPr>
              <a:spLocks noChangeArrowheads="1"/>
            </p:cNvSpPr>
            <p:nvPr/>
          </p:nvSpPr>
          <p:spPr bwMode="auto">
            <a:xfrm>
              <a:off x="7239000" y="32004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9255" name="Straight Arrow Connector 54"/>
            <p:cNvCxnSpPr>
              <a:cxnSpLocks noChangeShapeType="1"/>
              <a:stCxn id="9250" idx="5"/>
              <a:endCxn id="9247" idx="2"/>
            </p:cNvCxnSpPr>
            <p:nvPr/>
          </p:nvCxnSpPr>
          <p:spPr bwMode="auto">
            <a:xfrm rot="16200000" flipH="1">
              <a:off x="6287854" y="2515954"/>
              <a:ext cx="398696" cy="2843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256" name="Straight Arrow Connector 55"/>
            <p:cNvCxnSpPr>
              <a:cxnSpLocks noChangeShapeType="1"/>
              <a:stCxn id="9247" idx="6"/>
              <a:endCxn id="9254" idx="1"/>
            </p:cNvCxnSpPr>
            <p:nvPr/>
          </p:nvCxnSpPr>
          <p:spPr bwMode="auto">
            <a:xfrm>
              <a:off x="7010400" y="2857500"/>
              <a:ext cx="284396" cy="3986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257" name="Straight Arrow Connector 59"/>
            <p:cNvCxnSpPr>
              <a:cxnSpLocks noChangeShapeType="1"/>
              <a:stCxn id="9240" idx="7"/>
              <a:endCxn id="9237" idx="3"/>
            </p:cNvCxnSpPr>
            <p:nvPr/>
          </p:nvCxnSpPr>
          <p:spPr bwMode="auto">
            <a:xfrm rot="5400000" flipH="1" flipV="1">
              <a:off x="4249504" y="2420704"/>
              <a:ext cx="263992" cy="3401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258" name="Straight Arrow Connector 61"/>
            <p:cNvCxnSpPr>
              <a:cxnSpLocks noChangeShapeType="1"/>
              <a:stCxn id="9237" idx="5"/>
              <a:endCxn id="9244" idx="1"/>
            </p:cNvCxnSpPr>
            <p:nvPr/>
          </p:nvCxnSpPr>
          <p:spPr bwMode="auto">
            <a:xfrm rot="16200000" flipH="1">
              <a:off x="4859104" y="2420704"/>
              <a:ext cx="263992" cy="3401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636C68-42F0-4FCF-B7AD-4496ACAA5574}" type="slidenum">
              <a:rPr lang="en-US" sz="1400">
                <a:solidFill>
                  <a:schemeClr val="folHlink"/>
                </a:solidFill>
              </a:rPr>
              <a:pPr algn="r"/>
              <a:t>43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405508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96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7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Oval 30"/>
          <p:cNvSpPr>
            <a:spLocks noChangeArrowheads="1"/>
          </p:cNvSpPr>
          <p:nvPr/>
        </p:nvSpPr>
        <p:spPr bwMode="auto">
          <a:xfrm>
            <a:off x="51054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Oval 35"/>
          <p:cNvSpPr>
            <a:spLocks noChangeArrowheads="1"/>
          </p:cNvSpPr>
          <p:nvPr/>
        </p:nvSpPr>
        <p:spPr bwMode="auto">
          <a:xfrm>
            <a:off x="40386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16407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16408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16409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16410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16411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pic>
        <p:nvPicPr>
          <p:cNvPr id="16412" name="Picture 36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7626"/>
            <a:ext cx="2571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DEADCC3-765B-4224-8F13-B3BA659C6D6D}" type="slidenum">
              <a:rPr lang="en-US" sz="1400">
                <a:solidFill>
                  <a:schemeClr val="folHlink"/>
                </a:solidFill>
              </a:rPr>
              <a:pPr algn="r"/>
              <a:t>44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407556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420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1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Oval 30"/>
          <p:cNvSpPr>
            <a:spLocks noChangeArrowheads="1"/>
          </p:cNvSpPr>
          <p:nvPr/>
        </p:nvSpPr>
        <p:spPr bwMode="auto">
          <a:xfrm>
            <a:off x="51054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Oval 35"/>
          <p:cNvSpPr>
            <a:spLocks noChangeArrowheads="1"/>
          </p:cNvSpPr>
          <p:nvPr/>
        </p:nvSpPr>
        <p:spPr bwMode="auto">
          <a:xfrm>
            <a:off x="4038600" y="2452688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17431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17432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17433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17434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17435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17436" name="Rectangle 42"/>
          <p:cNvSpPr>
            <a:spLocks noChangeArrowheads="1"/>
          </p:cNvSpPr>
          <p:nvPr/>
        </p:nvSpPr>
        <p:spPr bwMode="auto">
          <a:xfrm>
            <a:off x="3276600" y="5715000"/>
            <a:ext cx="3511410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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(Sunny)=0.63 * 0.6 = 0.37800002 </a:t>
            </a:r>
          </a:p>
        </p:txBody>
      </p:sp>
      <p:sp>
        <p:nvSpPr>
          <p:cNvPr id="17437" name="Rectangle 43"/>
          <p:cNvSpPr>
            <a:spLocks noChangeArrowheads="1"/>
          </p:cNvSpPr>
          <p:nvPr/>
        </p:nvSpPr>
        <p:spPr bwMode="auto">
          <a:xfrm>
            <a:off x="4051301" y="21336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0.378</a:t>
            </a:r>
          </a:p>
        </p:txBody>
      </p:sp>
      <p:pic>
        <p:nvPicPr>
          <p:cNvPr id="17438" name="Picture 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7626"/>
            <a:ext cx="2571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2A7DA9-8138-4300-8E9A-AD5123FDBD2E}" type="slidenum">
              <a:rPr lang="en-US" sz="1400">
                <a:solidFill>
                  <a:schemeClr val="folHlink"/>
                </a:solidFill>
              </a:rPr>
              <a:pPr algn="r"/>
              <a:t>45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409604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444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Oval 30"/>
          <p:cNvSpPr>
            <a:spLocks noChangeArrowheads="1"/>
          </p:cNvSpPr>
          <p:nvPr/>
        </p:nvSpPr>
        <p:spPr bwMode="auto">
          <a:xfrm>
            <a:off x="51054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35"/>
          <p:cNvSpPr>
            <a:spLocks noChangeArrowheads="1"/>
          </p:cNvSpPr>
          <p:nvPr/>
        </p:nvSpPr>
        <p:spPr bwMode="auto">
          <a:xfrm>
            <a:off x="4038600" y="2452688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18455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18456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18457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18458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18459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18460" name="Rectangle 42"/>
          <p:cNvSpPr>
            <a:spLocks noChangeArrowheads="1"/>
          </p:cNvSpPr>
          <p:nvPr/>
        </p:nvSpPr>
        <p:spPr bwMode="auto">
          <a:xfrm>
            <a:off x="3124201" y="5715000"/>
            <a:ext cx="3235181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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(Cloudy)=0.17 * 0.25 = 0.0425 </a:t>
            </a:r>
          </a:p>
        </p:txBody>
      </p:sp>
      <p:sp>
        <p:nvSpPr>
          <p:cNvPr id="18461" name="Rectangle 43"/>
          <p:cNvSpPr>
            <a:spLocks noChangeArrowheads="1"/>
          </p:cNvSpPr>
          <p:nvPr/>
        </p:nvSpPr>
        <p:spPr bwMode="auto">
          <a:xfrm>
            <a:off x="4051301" y="21336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0.378</a:t>
            </a:r>
          </a:p>
        </p:txBody>
      </p:sp>
      <p:sp>
        <p:nvSpPr>
          <p:cNvPr id="18462" name="Rectangle 44"/>
          <p:cNvSpPr>
            <a:spLocks noChangeArrowheads="1"/>
          </p:cNvSpPr>
          <p:nvPr/>
        </p:nvSpPr>
        <p:spPr bwMode="auto">
          <a:xfrm>
            <a:off x="4025900" y="3048001"/>
            <a:ext cx="6864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0.0425</a:t>
            </a:r>
          </a:p>
        </p:txBody>
      </p:sp>
      <p:pic>
        <p:nvPicPr>
          <p:cNvPr id="18463" name="Picture 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7626"/>
            <a:ext cx="2571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B20943-4B2A-4443-81C7-6782FFCF1FC3}" type="slidenum">
              <a:rPr lang="en-US" sz="1400">
                <a:solidFill>
                  <a:schemeClr val="folHlink"/>
                </a:solidFill>
              </a:rPr>
              <a:pPr algn="r"/>
              <a:t>46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411652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468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9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Oval 30"/>
          <p:cNvSpPr>
            <a:spLocks noChangeArrowheads="1"/>
          </p:cNvSpPr>
          <p:nvPr/>
        </p:nvSpPr>
        <p:spPr bwMode="auto">
          <a:xfrm>
            <a:off x="51054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35"/>
          <p:cNvSpPr>
            <a:spLocks noChangeArrowheads="1"/>
          </p:cNvSpPr>
          <p:nvPr/>
        </p:nvSpPr>
        <p:spPr bwMode="auto">
          <a:xfrm>
            <a:off x="4038600" y="2452688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19479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19480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19481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19482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19483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19484" name="Rectangle 42"/>
          <p:cNvSpPr>
            <a:spLocks noChangeArrowheads="1"/>
          </p:cNvSpPr>
          <p:nvPr/>
        </p:nvSpPr>
        <p:spPr bwMode="auto">
          <a:xfrm>
            <a:off x="3124201" y="5715000"/>
            <a:ext cx="3567515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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(Rainy)=0.2 * 0.05 = 0.010000001 </a:t>
            </a:r>
          </a:p>
        </p:txBody>
      </p:sp>
      <p:sp>
        <p:nvSpPr>
          <p:cNvPr id="19485" name="Rectangle 43"/>
          <p:cNvSpPr>
            <a:spLocks noChangeArrowheads="1"/>
          </p:cNvSpPr>
          <p:nvPr/>
        </p:nvSpPr>
        <p:spPr bwMode="auto">
          <a:xfrm>
            <a:off x="4051301" y="21336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0.378</a:t>
            </a:r>
          </a:p>
        </p:txBody>
      </p:sp>
      <p:sp>
        <p:nvSpPr>
          <p:cNvPr id="19486" name="Rectangle 44"/>
          <p:cNvSpPr>
            <a:spLocks noChangeArrowheads="1"/>
          </p:cNvSpPr>
          <p:nvPr/>
        </p:nvSpPr>
        <p:spPr bwMode="auto">
          <a:xfrm>
            <a:off x="4025900" y="3048001"/>
            <a:ext cx="6864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0.0425</a:t>
            </a:r>
          </a:p>
        </p:txBody>
      </p:sp>
      <p:sp>
        <p:nvSpPr>
          <p:cNvPr id="19487" name="Rectangle 45"/>
          <p:cNvSpPr>
            <a:spLocks noChangeArrowheads="1"/>
          </p:cNvSpPr>
          <p:nvPr/>
        </p:nvSpPr>
        <p:spPr bwMode="auto">
          <a:xfrm>
            <a:off x="4051301" y="38735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0.010</a:t>
            </a:r>
          </a:p>
        </p:txBody>
      </p:sp>
      <p:pic>
        <p:nvPicPr>
          <p:cNvPr id="19488" name="Picture 4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7626"/>
            <a:ext cx="2571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7DF0409-ADF3-42EC-82DA-FCCC97527FCF}" type="slidenum">
              <a:rPr lang="en-US" sz="1400">
                <a:solidFill>
                  <a:schemeClr val="folHlink"/>
                </a:solidFill>
              </a:rPr>
              <a:pPr algn="r"/>
              <a:t>47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411652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92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3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30"/>
          <p:cNvSpPr>
            <a:spLocks noChangeArrowheads="1"/>
          </p:cNvSpPr>
          <p:nvPr/>
        </p:nvSpPr>
        <p:spPr bwMode="auto">
          <a:xfrm>
            <a:off x="51054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31"/>
          <p:cNvSpPr>
            <a:spLocks noChangeArrowheads="1"/>
          </p:cNvSpPr>
          <p:nvPr/>
        </p:nvSpPr>
        <p:spPr bwMode="auto">
          <a:xfrm>
            <a:off x="4038600" y="3290888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32"/>
          <p:cNvSpPr>
            <a:spLocks noChangeArrowheads="1"/>
          </p:cNvSpPr>
          <p:nvPr/>
        </p:nvSpPr>
        <p:spPr bwMode="auto">
          <a:xfrm>
            <a:off x="51054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Oval 33"/>
          <p:cNvSpPr>
            <a:spLocks noChangeArrowheads="1"/>
          </p:cNvSpPr>
          <p:nvPr/>
        </p:nvSpPr>
        <p:spPr bwMode="auto">
          <a:xfrm>
            <a:off x="4038600" y="4129088"/>
            <a:ext cx="609600" cy="6096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35"/>
          <p:cNvSpPr>
            <a:spLocks noChangeArrowheads="1"/>
          </p:cNvSpPr>
          <p:nvPr/>
        </p:nvSpPr>
        <p:spPr bwMode="auto">
          <a:xfrm>
            <a:off x="4038600" y="2452688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20503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20504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20505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20506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20507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20508" name="Rectangle 43"/>
          <p:cNvSpPr>
            <a:spLocks noChangeArrowheads="1"/>
          </p:cNvSpPr>
          <p:nvPr/>
        </p:nvSpPr>
        <p:spPr bwMode="auto">
          <a:xfrm>
            <a:off x="4051301" y="21336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0.378</a:t>
            </a:r>
          </a:p>
        </p:txBody>
      </p:sp>
      <p:sp>
        <p:nvSpPr>
          <p:cNvPr id="20509" name="Rectangle 44"/>
          <p:cNvSpPr>
            <a:spLocks noChangeArrowheads="1"/>
          </p:cNvSpPr>
          <p:nvPr/>
        </p:nvSpPr>
        <p:spPr bwMode="auto">
          <a:xfrm>
            <a:off x="4025900" y="3048001"/>
            <a:ext cx="6864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0.0425</a:t>
            </a:r>
          </a:p>
        </p:txBody>
      </p:sp>
      <p:sp>
        <p:nvSpPr>
          <p:cNvPr id="20510" name="Rectangle 45"/>
          <p:cNvSpPr>
            <a:spLocks noChangeArrowheads="1"/>
          </p:cNvSpPr>
          <p:nvPr/>
        </p:nvSpPr>
        <p:spPr bwMode="auto">
          <a:xfrm>
            <a:off x="4051301" y="38735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0.010</a:t>
            </a:r>
          </a:p>
        </p:txBody>
      </p:sp>
      <p:pic>
        <p:nvPicPr>
          <p:cNvPr id="20511" name="Picture 4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7626"/>
            <a:ext cx="2571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2" name="Rectangle 42"/>
          <p:cNvSpPr>
            <a:spLocks noChangeArrowheads="1"/>
          </p:cNvSpPr>
          <p:nvPr/>
        </p:nvSpPr>
        <p:spPr bwMode="auto">
          <a:xfrm>
            <a:off x="4648200" y="5715000"/>
            <a:ext cx="2463800" cy="5842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</a:t>
            </a:r>
            <a:r>
              <a:rPr lang="en-US" sz="3200" baseline="-25000">
                <a:sym typeface="Symbol" pitchFamily="18" charset="2"/>
              </a:rPr>
              <a:t>2</a:t>
            </a:r>
            <a:r>
              <a:rPr lang="en-US" sz="3200">
                <a:sym typeface="Symbol" pitchFamily="18" charset="2"/>
              </a:rPr>
              <a:t>(Sunny) = 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C83E546-CE5D-40A8-93EF-8CBBDFCE529D}" type="slidenum">
              <a:rPr lang="en-US" sz="1400">
                <a:solidFill>
                  <a:schemeClr val="folHlink"/>
                </a:solidFill>
              </a:rPr>
              <a:pPr algn="r"/>
              <a:t>48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413700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16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7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Oval 30"/>
          <p:cNvSpPr>
            <a:spLocks noChangeArrowheads="1"/>
          </p:cNvSpPr>
          <p:nvPr/>
        </p:nvSpPr>
        <p:spPr bwMode="auto">
          <a:xfrm>
            <a:off x="51054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Oval 31"/>
          <p:cNvSpPr>
            <a:spLocks noChangeArrowheads="1"/>
          </p:cNvSpPr>
          <p:nvPr/>
        </p:nvSpPr>
        <p:spPr bwMode="auto">
          <a:xfrm>
            <a:off x="4038600" y="32766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Oval 32"/>
          <p:cNvSpPr>
            <a:spLocks noChangeArrowheads="1"/>
          </p:cNvSpPr>
          <p:nvPr/>
        </p:nvSpPr>
        <p:spPr bwMode="auto">
          <a:xfrm>
            <a:off x="5105400" y="24384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Oval 33"/>
          <p:cNvSpPr>
            <a:spLocks noChangeArrowheads="1"/>
          </p:cNvSpPr>
          <p:nvPr/>
        </p:nvSpPr>
        <p:spPr bwMode="auto">
          <a:xfrm>
            <a:off x="4038600" y="41148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21527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21528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21529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21530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21531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21532" name="Rectangle 42"/>
          <p:cNvSpPr>
            <a:spLocks noChangeArrowheads="1"/>
          </p:cNvSpPr>
          <p:nvPr/>
        </p:nvSpPr>
        <p:spPr bwMode="auto">
          <a:xfrm>
            <a:off x="1979614" y="5791200"/>
            <a:ext cx="8231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</a:t>
            </a:r>
            <a:r>
              <a:rPr lang="en-US" sz="1600" baseline="-25000">
                <a:sym typeface="Symbol" pitchFamily="18" charset="2"/>
              </a:rPr>
              <a:t>2</a:t>
            </a:r>
            <a:r>
              <a:rPr lang="en-US" sz="1600">
                <a:sym typeface="Symbol" pitchFamily="18" charset="2"/>
              </a:rPr>
              <a:t>(Sunny)=</a:t>
            </a:r>
            <a:r>
              <a:rPr lang="fr-FR" sz="1600">
                <a:sym typeface="Symbol" pitchFamily="18" charset="2"/>
              </a:rPr>
              <a:t>max ((0.37800002*0.5), (0.0425*0.375), (0.010000001*0.125)) * 0.15 = 0.028350003 </a:t>
            </a:r>
            <a:endParaRPr lang="en-US" sz="1600">
              <a:sym typeface="Symbol" pitchFamily="18" charset="2"/>
            </a:endParaRPr>
          </a:p>
        </p:txBody>
      </p:sp>
      <p:sp>
        <p:nvSpPr>
          <p:cNvPr id="21533" name="Rectangle 43"/>
          <p:cNvSpPr>
            <a:spLocks noChangeArrowheads="1"/>
          </p:cNvSpPr>
          <p:nvPr/>
        </p:nvSpPr>
        <p:spPr bwMode="auto">
          <a:xfrm>
            <a:off x="4051301" y="21336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0.378</a:t>
            </a:r>
          </a:p>
        </p:txBody>
      </p:sp>
      <p:sp>
        <p:nvSpPr>
          <p:cNvPr id="21534" name="Rectangle 44"/>
          <p:cNvSpPr>
            <a:spLocks noChangeArrowheads="1"/>
          </p:cNvSpPr>
          <p:nvPr/>
        </p:nvSpPr>
        <p:spPr bwMode="auto">
          <a:xfrm>
            <a:off x="4025900" y="3048001"/>
            <a:ext cx="6864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0.0425</a:t>
            </a:r>
          </a:p>
        </p:txBody>
      </p:sp>
      <p:sp>
        <p:nvSpPr>
          <p:cNvPr id="21535" name="Rectangle 45"/>
          <p:cNvSpPr>
            <a:spLocks noChangeArrowheads="1"/>
          </p:cNvSpPr>
          <p:nvPr/>
        </p:nvSpPr>
        <p:spPr bwMode="auto">
          <a:xfrm>
            <a:off x="4038601" y="38862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0.010</a:t>
            </a:r>
          </a:p>
        </p:txBody>
      </p:sp>
      <p:sp>
        <p:nvSpPr>
          <p:cNvPr id="21536" name="Line 46"/>
          <p:cNvSpPr>
            <a:spLocks noChangeShapeType="1"/>
          </p:cNvSpPr>
          <p:nvPr/>
        </p:nvSpPr>
        <p:spPr bwMode="auto">
          <a:xfrm>
            <a:off x="4648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37" name="Rectangle 47"/>
          <p:cNvSpPr>
            <a:spLocks noChangeArrowheads="1"/>
          </p:cNvSpPr>
          <p:nvPr/>
        </p:nvSpPr>
        <p:spPr bwMode="auto">
          <a:xfrm>
            <a:off x="5029201" y="2133601"/>
            <a:ext cx="77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>
                <a:sym typeface="Symbol" pitchFamily="18" charset="2"/>
              </a:rPr>
              <a:t>0.02835</a:t>
            </a:r>
            <a:endParaRPr lang="en-US" sz="1400">
              <a:sym typeface="Symbol" pitchFamily="18" charset="2"/>
            </a:endParaRPr>
          </a:p>
        </p:txBody>
      </p:sp>
      <p:pic>
        <p:nvPicPr>
          <p:cNvPr id="21538" name="Picture 4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50801"/>
            <a:ext cx="2571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39" name="Rectangle 27"/>
          <p:cNvSpPr>
            <a:spLocks noChangeArrowheads="1"/>
          </p:cNvSpPr>
          <p:nvPr/>
        </p:nvSpPr>
        <p:spPr bwMode="auto">
          <a:xfrm>
            <a:off x="1981200" y="6172200"/>
            <a:ext cx="21086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i="1"/>
              <a:t>Φ</a:t>
            </a:r>
            <a:r>
              <a:rPr lang="en-US" sz="2000" i="1" baseline="-25000"/>
              <a:t>2</a:t>
            </a:r>
            <a:r>
              <a:rPr lang="en-US" sz="2000" i="1"/>
              <a:t>(Sunny) = Sunny</a:t>
            </a:r>
            <a:endParaRPr 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7549E7E-BFD9-4CFA-9517-17396FEEE2CD}" type="slidenum">
              <a:rPr lang="en-US" sz="1400">
                <a:solidFill>
                  <a:schemeClr val="folHlink"/>
                </a:solidFill>
              </a:rPr>
              <a:pPr algn="r"/>
              <a:t>49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415748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40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1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28"/>
          <p:cNvSpPr>
            <a:spLocks noChangeArrowheads="1"/>
          </p:cNvSpPr>
          <p:nvPr/>
        </p:nvSpPr>
        <p:spPr bwMode="auto">
          <a:xfrm>
            <a:off x="51054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30"/>
          <p:cNvSpPr>
            <a:spLocks noChangeArrowheads="1"/>
          </p:cNvSpPr>
          <p:nvPr/>
        </p:nvSpPr>
        <p:spPr bwMode="auto">
          <a:xfrm>
            <a:off x="5105400" y="32766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31"/>
          <p:cNvSpPr>
            <a:spLocks noChangeArrowheads="1"/>
          </p:cNvSpPr>
          <p:nvPr/>
        </p:nvSpPr>
        <p:spPr bwMode="auto">
          <a:xfrm>
            <a:off x="4038600" y="32766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32"/>
          <p:cNvSpPr>
            <a:spLocks noChangeArrowheads="1"/>
          </p:cNvSpPr>
          <p:nvPr/>
        </p:nvSpPr>
        <p:spPr bwMode="auto">
          <a:xfrm>
            <a:off x="5105400" y="24384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33"/>
          <p:cNvSpPr>
            <a:spLocks noChangeArrowheads="1"/>
          </p:cNvSpPr>
          <p:nvPr/>
        </p:nvSpPr>
        <p:spPr bwMode="auto">
          <a:xfrm>
            <a:off x="4038600" y="41148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22551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22552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22553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22554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22555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22556" name="Rectangle 43"/>
          <p:cNvSpPr>
            <a:spLocks noChangeArrowheads="1"/>
          </p:cNvSpPr>
          <p:nvPr/>
        </p:nvSpPr>
        <p:spPr bwMode="auto">
          <a:xfrm>
            <a:off x="4051301" y="21336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0.378</a:t>
            </a:r>
          </a:p>
        </p:txBody>
      </p:sp>
      <p:sp>
        <p:nvSpPr>
          <p:cNvPr id="22557" name="Rectangle 44"/>
          <p:cNvSpPr>
            <a:spLocks noChangeArrowheads="1"/>
          </p:cNvSpPr>
          <p:nvPr/>
        </p:nvSpPr>
        <p:spPr bwMode="auto">
          <a:xfrm>
            <a:off x="4025900" y="3048001"/>
            <a:ext cx="6864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0.0425</a:t>
            </a:r>
          </a:p>
        </p:txBody>
      </p:sp>
      <p:sp>
        <p:nvSpPr>
          <p:cNvPr id="22558" name="Rectangle 45"/>
          <p:cNvSpPr>
            <a:spLocks noChangeArrowheads="1"/>
          </p:cNvSpPr>
          <p:nvPr/>
        </p:nvSpPr>
        <p:spPr bwMode="auto">
          <a:xfrm>
            <a:off x="4038601" y="38862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0.010</a:t>
            </a:r>
          </a:p>
        </p:txBody>
      </p:sp>
      <p:sp>
        <p:nvSpPr>
          <p:cNvPr id="22559" name="Line 46"/>
          <p:cNvSpPr>
            <a:spLocks noChangeShapeType="1"/>
          </p:cNvSpPr>
          <p:nvPr/>
        </p:nvSpPr>
        <p:spPr bwMode="auto">
          <a:xfrm>
            <a:off x="4648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60" name="Line 48"/>
          <p:cNvSpPr>
            <a:spLocks noChangeShapeType="1"/>
          </p:cNvSpPr>
          <p:nvPr/>
        </p:nvSpPr>
        <p:spPr bwMode="auto">
          <a:xfrm>
            <a:off x="4648200" y="2768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61" name="Rectangle 49"/>
          <p:cNvSpPr>
            <a:spLocks noChangeArrowheads="1"/>
          </p:cNvSpPr>
          <p:nvPr/>
        </p:nvSpPr>
        <p:spPr bwMode="auto">
          <a:xfrm>
            <a:off x="5029201" y="3009901"/>
            <a:ext cx="77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400">
                <a:sym typeface="Symbol" pitchFamily="18" charset="2"/>
              </a:rPr>
              <a:t>0.02362</a:t>
            </a:r>
            <a:endParaRPr lang="en-US" sz="1400">
              <a:sym typeface="Symbol" pitchFamily="18" charset="2"/>
            </a:endParaRPr>
          </a:p>
        </p:txBody>
      </p:sp>
      <p:sp>
        <p:nvSpPr>
          <p:cNvPr id="22562" name="Rectangle 50"/>
          <p:cNvSpPr>
            <a:spLocks noChangeArrowheads="1"/>
          </p:cNvSpPr>
          <p:nvPr/>
        </p:nvSpPr>
        <p:spPr bwMode="auto">
          <a:xfrm>
            <a:off x="1752600" y="5864225"/>
            <a:ext cx="9069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</a:t>
            </a:r>
            <a:r>
              <a:rPr lang="en-US" sz="1600" baseline="-25000">
                <a:sym typeface="Symbol" pitchFamily="18" charset="2"/>
              </a:rPr>
              <a:t>2</a:t>
            </a:r>
            <a:r>
              <a:rPr lang="en-US" sz="1600">
                <a:sym typeface="Symbol" pitchFamily="18" charset="2"/>
              </a:rPr>
              <a:t>(Cloudy)=</a:t>
            </a:r>
            <a:r>
              <a:rPr lang="sv-SE" sz="1600">
                <a:sym typeface="Symbol" pitchFamily="18" charset="2"/>
              </a:rPr>
              <a:t>Delta = max ((0.37800002*0.25), (0.0425*0.125), (0.010000001*0.675)) * 0.25 = 0.023625001 </a:t>
            </a:r>
            <a:endParaRPr lang="en-US" sz="1600">
              <a:sym typeface="Symbol" pitchFamily="18" charset="2"/>
            </a:endParaRPr>
          </a:p>
        </p:txBody>
      </p:sp>
      <p:pic>
        <p:nvPicPr>
          <p:cNvPr id="22563" name="Picture 5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50801"/>
            <a:ext cx="2571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4" name="Rectangle 53"/>
          <p:cNvSpPr>
            <a:spLocks noChangeArrowheads="1"/>
          </p:cNvSpPr>
          <p:nvPr/>
        </p:nvSpPr>
        <p:spPr bwMode="auto">
          <a:xfrm>
            <a:off x="5105401" y="2133601"/>
            <a:ext cx="77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>
                <a:sym typeface="Symbol" pitchFamily="18" charset="2"/>
              </a:rPr>
              <a:t>0.02835</a:t>
            </a:r>
            <a:endParaRPr lang="en-US" sz="1400">
              <a:sym typeface="Symbol" pitchFamily="18" charset="2"/>
            </a:endParaRPr>
          </a:p>
        </p:txBody>
      </p:sp>
      <p:sp>
        <p:nvSpPr>
          <p:cNvPr id="22565" name="Rectangle 29"/>
          <p:cNvSpPr>
            <a:spLocks noChangeArrowheads="1"/>
          </p:cNvSpPr>
          <p:nvPr/>
        </p:nvSpPr>
        <p:spPr bwMode="auto">
          <a:xfrm>
            <a:off x="1752600" y="6172200"/>
            <a:ext cx="2191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i="1"/>
              <a:t>Φ</a:t>
            </a:r>
            <a:r>
              <a:rPr lang="en-US" sz="2000" i="1" baseline="-25000"/>
              <a:t>2</a:t>
            </a:r>
            <a:r>
              <a:rPr lang="en-US" sz="2000" i="1"/>
              <a:t>(Cloudy) = Sunny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B842E45-2F36-4E32-8B83-E81C03985CA5}" type="slidenum">
              <a:rPr lang="en-US" sz="1400">
                <a:solidFill>
                  <a:schemeClr val="folHlink"/>
                </a:solidFill>
              </a:rPr>
              <a:pPr algn="r"/>
              <a:t>5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Markov Assumption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2209800"/>
            <a:ext cx="7958138" cy="3657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Today's weather can always be predicted solely given knowledge of the weather of the past few days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Unrealistic – But simplifies the analysis</a:t>
            </a:r>
            <a:endParaRPr lang="en-US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BF65EFC-FF9A-400B-BF04-657D6A39FB07}" type="slidenum">
              <a:rPr lang="en-US" sz="1400">
                <a:solidFill>
                  <a:schemeClr val="folHlink"/>
                </a:solidFill>
              </a:rPr>
              <a:pPr algn="r"/>
              <a:t>50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417796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564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Oval 27"/>
          <p:cNvSpPr>
            <a:spLocks noChangeArrowheads="1"/>
          </p:cNvSpPr>
          <p:nvPr/>
        </p:nvSpPr>
        <p:spPr bwMode="auto">
          <a:xfrm>
            <a:off x="6146800" y="4129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Oval 28"/>
          <p:cNvSpPr>
            <a:spLocks noChangeArrowheads="1"/>
          </p:cNvSpPr>
          <p:nvPr/>
        </p:nvSpPr>
        <p:spPr bwMode="auto">
          <a:xfrm>
            <a:off x="5105400" y="41148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Oval 29"/>
          <p:cNvSpPr>
            <a:spLocks noChangeArrowheads="1"/>
          </p:cNvSpPr>
          <p:nvPr/>
        </p:nvSpPr>
        <p:spPr bwMode="auto">
          <a:xfrm>
            <a:off x="6172200" y="32908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Oval 30"/>
          <p:cNvSpPr>
            <a:spLocks noChangeArrowheads="1"/>
          </p:cNvSpPr>
          <p:nvPr/>
        </p:nvSpPr>
        <p:spPr bwMode="auto">
          <a:xfrm>
            <a:off x="5105400" y="32766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Oval 31"/>
          <p:cNvSpPr>
            <a:spLocks noChangeArrowheads="1"/>
          </p:cNvSpPr>
          <p:nvPr/>
        </p:nvSpPr>
        <p:spPr bwMode="auto">
          <a:xfrm>
            <a:off x="4038600" y="32766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Oval 32"/>
          <p:cNvSpPr>
            <a:spLocks noChangeArrowheads="1"/>
          </p:cNvSpPr>
          <p:nvPr/>
        </p:nvSpPr>
        <p:spPr bwMode="auto">
          <a:xfrm>
            <a:off x="5105400" y="24384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Oval 33"/>
          <p:cNvSpPr>
            <a:spLocks noChangeArrowheads="1"/>
          </p:cNvSpPr>
          <p:nvPr/>
        </p:nvSpPr>
        <p:spPr bwMode="auto">
          <a:xfrm>
            <a:off x="4038600" y="41148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Oval 34"/>
          <p:cNvSpPr>
            <a:spLocks noChangeArrowheads="1"/>
          </p:cNvSpPr>
          <p:nvPr/>
        </p:nvSpPr>
        <p:spPr bwMode="auto">
          <a:xfrm>
            <a:off x="6172200" y="2452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23575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23576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23577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23578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23579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23580" name="Rectangle 42"/>
          <p:cNvSpPr>
            <a:spLocks noChangeArrowheads="1"/>
          </p:cNvSpPr>
          <p:nvPr/>
        </p:nvSpPr>
        <p:spPr bwMode="auto">
          <a:xfrm>
            <a:off x="4051301" y="21336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0.378</a:t>
            </a:r>
          </a:p>
        </p:txBody>
      </p:sp>
      <p:sp>
        <p:nvSpPr>
          <p:cNvPr id="23581" name="Rectangle 43"/>
          <p:cNvSpPr>
            <a:spLocks noChangeArrowheads="1"/>
          </p:cNvSpPr>
          <p:nvPr/>
        </p:nvSpPr>
        <p:spPr bwMode="auto">
          <a:xfrm>
            <a:off x="4025900" y="3048001"/>
            <a:ext cx="6864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0.0425</a:t>
            </a:r>
          </a:p>
        </p:txBody>
      </p:sp>
      <p:sp>
        <p:nvSpPr>
          <p:cNvPr id="23582" name="Rectangle 44"/>
          <p:cNvSpPr>
            <a:spLocks noChangeArrowheads="1"/>
          </p:cNvSpPr>
          <p:nvPr/>
        </p:nvSpPr>
        <p:spPr bwMode="auto">
          <a:xfrm>
            <a:off x="4038601" y="38862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0.010</a:t>
            </a:r>
          </a:p>
        </p:txBody>
      </p:sp>
      <p:sp>
        <p:nvSpPr>
          <p:cNvPr id="23583" name="Line 45"/>
          <p:cNvSpPr>
            <a:spLocks noChangeShapeType="1"/>
          </p:cNvSpPr>
          <p:nvPr/>
        </p:nvSpPr>
        <p:spPr bwMode="auto">
          <a:xfrm>
            <a:off x="4648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84" name="Line 47"/>
          <p:cNvSpPr>
            <a:spLocks noChangeShapeType="1"/>
          </p:cNvSpPr>
          <p:nvPr/>
        </p:nvSpPr>
        <p:spPr bwMode="auto">
          <a:xfrm>
            <a:off x="4648200" y="2768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85" name="Rectangle 49"/>
          <p:cNvSpPr>
            <a:spLocks noChangeArrowheads="1"/>
          </p:cNvSpPr>
          <p:nvPr/>
        </p:nvSpPr>
        <p:spPr bwMode="auto">
          <a:xfrm>
            <a:off x="2209801" y="5864225"/>
            <a:ext cx="8107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</a:t>
            </a:r>
            <a:r>
              <a:rPr lang="en-US" sz="1600" baseline="-25000">
                <a:sym typeface="Symbol" pitchFamily="18" charset="2"/>
              </a:rPr>
              <a:t>2</a:t>
            </a:r>
            <a:r>
              <a:rPr lang="en-US" sz="1600">
                <a:sym typeface="Symbol" pitchFamily="18" charset="2"/>
              </a:rPr>
              <a:t>(Cloudy)=</a:t>
            </a:r>
            <a:r>
              <a:rPr lang="fr-FR" sz="1600">
                <a:sym typeface="Symbol" pitchFamily="18" charset="2"/>
              </a:rPr>
              <a:t>max ((0.37800002*0.25), (0.0425*0.375), (0.010000001*0.375)) * 0.35 = 0.033075 </a:t>
            </a:r>
            <a:endParaRPr lang="en-US" sz="1600">
              <a:sym typeface="Symbol" pitchFamily="18" charset="2"/>
            </a:endParaRPr>
          </a:p>
        </p:txBody>
      </p:sp>
      <p:sp>
        <p:nvSpPr>
          <p:cNvPr id="23586" name="Line 50"/>
          <p:cNvSpPr>
            <a:spLocks noChangeShapeType="1"/>
          </p:cNvSpPr>
          <p:nvPr/>
        </p:nvSpPr>
        <p:spPr bwMode="auto">
          <a:xfrm>
            <a:off x="4648200" y="2743200"/>
            <a:ext cx="457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87" name="Rectangle 51"/>
          <p:cNvSpPr>
            <a:spLocks noChangeArrowheads="1"/>
          </p:cNvSpPr>
          <p:nvPr/>
        </p:nvSpPr>
        <p:spPr bwMode="auto">
          <a:xfrm>
            <a:off x="4953001" y="3860801"/>
            <a:ext cx="8691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>
                <a:sym typeface="Symbol" pitchFamily="18" charset="2"/>
              </a:rPr>
              <a:t>0.033075</a:t>
            </a:r>
            <a:endParaRPr lang="en-US" sz="1400">
              <a:sym typeface="Symbol" pitchFamily="18" charset="2"/>
            </a:endParaRPr>
          </a:p>
        </p:txBody>
      </p:sp>
      <p:pic>
        <p:nvPicPr>
          <p:cNvPr id="23588" name="Picture 5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50801"/>
            <a:ext cx="2571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89" name="Rectangle 53"/>
          <p:cNvSpPr>
            <a:spLocks noChangeArrowheads="1"/>
          </p:cNvSpPr>
          <p:nvPr/>
        </p:nvSpPr>
        <p:spPr bwMode="auto">
          <a:xfrm>
            <a:off x="5029201" y="2133601"/>
            <a:ext cx="77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>
                <a:sym typeface="Symbol" pitchFamily="18" charset="2"/>
              </a:rPr>
              <a:t>0.02835</a:t>
            </a:r>
            <a:endParaRPr lang="en-US" sz="1400">
              <a:sym typeface="Symbol" pitchFamily="18" charset="2"/>
            </a:endParaRPr>
          </a:p>
        </p:txBody>
      </p:sp>
      <p:sp>
        <p:nvSpPr>
          <p:cNvPr id="23590" name="Rectangle 54"/>
          <p:cNvSpPr>
            <a:spLocks noChangeArrowheads="1"/>
          </p:cNvSpPr>
          <p:nvPr/>
        </p:nvSpPr>
        <p:spPr bwMode="auto">
          <a:xfrm>
            <a:off x="5029201" y="3009901"/>
            <a:ext cx="77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400">
                <a:sym typeface="Symbol" pitchFamily="18" charset="2"/>
              </a:rPr>
              <a:t>0.02362</a:t>
            </a:r>
            <a:endParaRPr lang="en-US" sz="1400">
              <a:sym typeface="Symbol" pitchFamily="18" charset="2"/>
            </a:endParaRPr>
          </a:p>
        </p:txBody>
      </p:sp>
      <p:sp>
        <p:nvSpPr>
          <p:cNvPr id="23591" name="Rectangle 31"/>
          <p:cNvSpPr>
            <a:spLocks noChangeArrowheads="1"/>
          </p:cNvSpPr>
          <p:nvPr/>
        </p:nvSpPr>
        <p:spPr bwMode="auto">
          <a:xfrm>
            <a:off x="2192338" y="6172200"/>
            <a:ext cx="20605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i="1"/>
              <a:t>Φ</a:t>
            </a:r>
            <a:r>
              <a:rPr lang="en-US" sz="2000" i="1" baseline="-25000"/>
              <a:t>2</a:t>
            </a:r>
            <a:r>
              <a:rPr lang="en-US" sz="2000" i="1"/>
              <a:t>(Rainy) = Sunny</a:t>
            </a:r>
            <a:endParaRPr lang="en-US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7835D9-2D8C-42F5-96C1-067114A9079B}" type="slidenum">
              <a:rPr lang="en-US" sz="1400">
                <a:solidFill>
                  <a:schemeClr val="folHlink"/>
                </a:solidFill>
              </a:rPr>
              <a:pPr algn="r"/>
              <a:t>51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419844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88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9" name="Oval 27"/>
          <p:cNvSpPr>
            <a:spLocks noChangeArrowheads="1"/>
          </p:cNvSpPr>
          <p:nvPr/>
        </p:nvSpPr>
        <p:spPr bwMode="auto">
          <a:xfrm>
            <a:off x="6172200" y="41148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28"/>
          <p:cNvSpPr>
            <a:spLocks noChangeArrowheads="1"/>
          </p:cNvSpPr>
          <p:nvPr/>
        </p:nvSpPr>
        <p:spPr bwMode="auto">
          <a:xfrm>
            <a:off x="5105400" y="41148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Oval 29"/>
          <p:cNvSpPr>
            <a:spLocks noChangeArrowheads="1"/>
          </p:cNvSpPr>
          <p:nvPr/>
        </p:nvSpPr>
        <p:spPr bwMode="auto">
          <a:xfrm>
            <a:off x="6172200" y="32766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Oval 30"/>
          <p:cNvSpPr>
            <a:spLocks noChangeArrowheads="1"/>
          </p:cNvSpPr>
          <p:nvPr/>
        </p:nvSpPr>
        <p:spPr bwMode="auto">
          <a:xfrm>
            <a:off x="5105400" y="32766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31"/>
          <p:cNvSpPr>
            <a:spLocks noChangeArrowheads="1"/>
          </p:cNvSpPr>
          <p:nvPr/>
        </p:nvSpPr>
        <p:spPr bwMode="auto">
          <a:xfrm>
            <a:off x="4038600" y="32766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Oval 32"/>
          <p:cNvSpPr>
            <a:spLocks noChangeArrowheads="1"/>
          </p:cNvSpPr>
          <p:nvPr/>
        </p:nvSpPr>
        <p:spPr bwMode="auto">
          <a:xfrm>
            <a:off x="5105400" y="24384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Oval 33"/>
          <p:cNvSpPr>
            <a:spLocks noChangeArrowheads="1"/>
          </p:cNvSpPr>
          <p:nvPr/>
        </p:nvSpPr>
        <p:spPr bwMode="auto">
          <a:xfrm>
            <a:off x="4038600" y="41148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34"/>
          <p:cNvSpPr>
            <a:spLocks noChangeArrowheads="1"/>
          </p:cNvSpPr>
          <p:nvPr/>
        </p:nvSpPr>
        <p:spPr bwMode="auto">
          <a:xfrm>
            <a:off x="6172200" y="24384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24599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24600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24601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24602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24603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24604" name="Rectangle 42"/>
          <p:cNvSpPr>
            <a:spLocks noChangeArrowheads="1"/>
          </p:cNvSpPr>
          <p:nvPr/>
        </p:nvSpPr>
        <p:spPr bwMode="auto">
          <a:xfrm>
            <a:off x="4051301" y="21336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0.378</a:t>
            </a:r>
          </a:p>
        </p:txBody>
      </p:sp>
      <p:sp>
        <p:nvSpPr>
          <p:cNvPr id="24605" name="Rectangle 43"/>
          <p:cNvSpPr>
            <a:spLocks noChangeArrowheads="1"/>
          </p:cNvSpPr>
          <p:nvPr/>
        </p:nvSpPr>
        <p:spPr bwMode="auto">
          <a:xfrm>
            <a:off x="4025900" y="3048001"/>
            <a:ext cx="6864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0.0425</a:t>
            </a:r>
          </a:p>
        </p:txBody>
      </p:sp>
      <p:sp>
        <p:nvSpPr>
          <p:cNvPr id="24606" name="Rectangle 44"/>
          <p:cNvSpPr>
            <a:spLocks noChangeArrowheads="1"/>
          </p:cNvSpPr>
          <p:nvPr/>
        </p:nvSpPr>
        <p:spPr bwMode="auto">
          <a:xfrm>
            <a:off x="4038601" y="38862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0.010</a:t>
            </a:r>
          </a:p>
        </p:txBody>
      </p:sp>
      <p:sp>
        <p:nvSpPr>
          <p:cNvPr id="24607" name="Line 45"/>
          <p:cNvSpPr>
            <a:spLocks noChangeShapeType="1"/>
          </p:cNvSpPr>
          <p:nvPr/>
        </p:nvSpPr>
        <p:spPr bwMode="auto">
          <a:xfrm>
            <a:off x="4648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8" name="Line 47"/>
          <p:cNvSpPr>
            <a:spLocks noChangeShapeType="1"/>
          </p:cNvSpPr>
          <p:nvPr/>
        </p:nvSpPr>
        <p:spPr bwMode="auto">
          <a:xfrm>
            <a:off x="4648200" y="2768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9" name="Line 50"/>
          <p:cNvSpPr>
            <a:spLocks noChangeShapeType="1"/>
          </p:cNvSpPr>
          <p:nvPr/>
        </p:nvSpPr>
        <p:spPr bwMode="auto">
          <a:xfrm>
            <a:off x="4648200" y="2743200"/>
            <a:ext cx="457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10" name="Line 52"/>
          <p:cNvSpPr>
            <a:spLocks noChangeShapeType="1"/>
          </p:cNvSpPr>
          <p:nvPr/>
        </p:nvSpPr>
        <p:spPr bwMode="auto">
          <a:xfrm>
            <a:off x="57150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11" name="Line 53"/>
          <p:cNvSpPr>
            <a:spLocks noChangeShapeType="1"/>
          </p:cNvSpPr>
          <p:nvPr/>
        </p:nvSpPr>
        <p:spPr bwMode="auto">
          <a:xfrm flipV="1">
            <a:off x="5638800" y="3581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12" name="Line 54"/>
          <p:cNvSpPr>
            <a:spLocks noChangeShapeType="1"/>
          </p:cNvSpPr>
          <p:nvPr/>
        </p:nvSpPr>
        <p:spPr bwMode="auto">
          <a:xfrm>
            <a:off x="57150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24613" name="Picture 5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50801"/>
            <a:ext cx="2571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4" name="Rectangle 56"/>
          <p:cNvSpPr>
            <a:spLocks noChangeArrowheads="1"/>
          </p:cNvSpPr>
          <p:nvPr/>
        </p:nvSpPr>
        <p:spPr bwMode="auto">
          <a:xfrm>
            <a:off x="4953001" y="3860801"/>
            <a:ext cx="8691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>
                <a:sym typeface="Symbol" pitchFamily="18" charset="2"/>
              </a:rPr>
              <a:t>0.033075</a:t>
            </a:r>
            <a:endParaRPr lang="en-US" sz="1400">
              <a:sym typeface="Symbol" pitchFamily="18" charset="2"/>
            </a:endParaRPr>
          </a:p>
        </p:txBody>
      </p:sp>
      <p:sp>
        <p:nvSpPr>
          <p:cNvPr id="24615" name="Rectangle 57"/>
          <p:cNvSpPr>
            <a:spLocks noChangeArrowheads="1"/>
          </p:cNvSpPr>
          <p:nvPr/>
        </p:nvSpPr>
        <p:spPr bwMode="auto">
          <a:xfrm>
            <a:off x="5029201" y="2133601"/>
            <a:ext cx="77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>
                <a:sym typeface="Symbol" pitchFamily="18" charset="2"/>
              </a:rPr>
              <a:t>0.02835</a:t>
            </a:r>
            <a:endParaRPr lang="en-US" sz="1400">
              <a:sym typeface="Symbol" pitchFamily="18" charset="2"/>
            </a:endParaRPr>
          </a:p>
        </p:txBody>
      </p:sp>
      <p:sp>
        <p:nvSpPr>
          <p:cNvPr id="24616" name="Rectangle 58"/>
          <p:cNvSpPr>
            <a:spLocks noChangeArrowheads="1"/>
          </p:cNvSpPr>
          <p:nvPr/>
        </p:nvSpPr>
        <p:spPr bwMode="auto">
          <a:xfrm>
            <a:off x="5029201" y="3009901"/>
            <a:ext cx="77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400">
                <a:sym typeface="Symbol" pitchFamily="18" charset="2"/>
              </a:rPr>
              <a:t>0.02362</a:t>
            </a:r>
            <a:endParaRPr lang="en-US" sz="14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9218B9-05A3-4E36-9053-5CE14EA1ECBF}" type="slidenum">
              <a:rPr lang="en-US" sz="1400">
                <a:solidFill>
                  <a:schemeClr val="folHlink"/>
                </a:solidFill>
              </a:rPr>
              <a:pPr algn="r"/>
              <a:t>52</a:t>
            </a:fld>
            <a:endParaRPr lang="en-US" sz="1400">
              <a:solidFill>
                <a:schemeClr val="folHlink"/>
              </a:solidFill>
            </a:endParaRPr>
          </a:p>
        </p:txBody>
      </p:sp>
      <p:graphicFrame>
        <p:nvGraphicFramePr>
          <p:cNvPr id="421892" name="Group 4"/>
          <p:cNvGraphicFramePr>
            <a:graphicFrameLocks noGrp="1"/>
          </p:cNvGraphicFramePr>
          <p:nvPr/>
        </p:nvGraphicFramePr>
        <p:xfrm>
          <a:off x="1371600" y="457200"/>
          <a:ext cx="3962400" cy="7315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Cloudy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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</a:rPr>
                        <a:t>0.20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612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"/>
            <a:ext cx="25908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3" name="Oval 27"/>
          <p:cNvSpPr>
            <a:spLocks noChangeArrowheads="1"/>
          </p:cNvSpPr>
          <p:nvPr/>
        </p:nvSpPr>
        <p:spPr bwMode="auto">
          <a:xfrm>
            <a:off x="6172200" y="41148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Oval 28"/>
          <p:cNvSpPr>
            <a:spLocks noChangeArrowheads="1"/>
          </p:cNvSpPr>
          <p:nvPr/>
        </p:nvSpPr>
        <p:spPr bwMode="auto">
          <a:xfrm>
            <a:off x="5105400" y="41148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Oval 29"/>
          <p:cNvSpPr>
            <a:spLocks noChangeArrowheads="1"/>
          </p:cNvSpPr>
          <p:nvPr/>
        </p:nvSpPr>
        <p:spPr bwMode="auto">
          <a:xfrm>
            <a:off x="6172200" y="32766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30"/>
          <p:cNvSpPr>
            <a:spLocks noChangeArrowheads="1"/>
          </p:cNvSpPr>
          <p:nvPr/>
        </p:nvSpPr>
        <p:spPr bwMode="auto">
          <a:xfrm>
            <a:off x="5105400" y="32766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Oval 31"/>
          <p:cNvSpPr>
            <a:spLocks noChangeArrowheads="1"/>
          </p:cNvSpPr>
          <p:nvPr/>
        </p:nvSpPr>
        <p:spPr bwMode="auto">
          <a:xfrm>
            <a:off x="4038600" y="32766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Oval 32"/>
          <p:cNvSpPr>
            <a:spLocks noChangeArrowheads="1"/>
          </p:cNvSpPr>
          <p:nvPr/>
        </p:nvSpPr>
        <p:spPr bwMode="auto">
          <a:xfrm>
            <a:off x="5105400" y="24384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Oval 33"/>
          <p:cNvSpPr>
            <a:spLocks noChangeArrowheads="1"/>
          </p:cNvSpPr>
          <p:nvPr/>
        </p:nvSpPr>
        <p:spPr bwMode="auto">
          <a:xfrm>
            <a:off x="4038600" y="41148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Oval 34"/>
          <p:cNvSpPr>
            <a:spLocks noChangeArrowheads="1"/>
          </p:cNvSpPr>
          <p:nvPr/>
        </p:nvSpPr>
        <p:spPr bwMode="auto">
          <a:xfrm>
            <a:off x="6172200" y="2438400"/>
            <a:ext cx="609600" cy="609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Oval 35"/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Text Box 36"/>
          <p:cNvSpPr txBox="1">
            <a:spLocks noChangeArrowheads="1"/>
          </p:cNvSpPr>
          <p:nvPr/>
        </p:nvSpPr>
        <p:spPr bwMode="auto">
          <a:xfrm>
            <a:off x="6934200" y="2452688"/>
            <a:ext cx="755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Sunny</a:t>
            </a:r>
          </a:p>
        </p:txBody>
      </p:sp>
      <p:sp>
        <p:nvSpPr>
          <p:cNvPr id="25623" name="Text Box 37"/>
          <p:cNvSpPr txBox="1">
            <a:spLocks noChangeArrowheads="1"/>
          </p:cNvSpPr>
          <p:nvPr/>
        </p:nvSpPr>
        <p:spPr bwMode="auto">
          <a:xfrm>
            <a:off x="6923089" y="3290888"/>
            <a:ext cx="830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Cloudy</a:t>
            </a:r>
          </a:p>
        </p:txBody>
      </p:sp>
      <p:sp>
        <p:nvSpPr>
          <p:cNvPr id="25624" name="Text Box 38"/>
          <p:cNvSpPr txBox="1">
            <a:spLocks noChangeArrowheads="1"/>
          </p:cNvSpPr>
          <p:nvPr/>
        </p:nvSpPr>
        <p:spPr bwMode="auto">
          <a:xfrm>
            <a:off x="6972300" y="4129088"/>
            <a:ext cx="6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Rainy</a:t>
            </a:r>
          </a:p>
        </p:txBody>
      </p:sp>
      <p:sp>
        <p:nvSpPr>
          <p:cNvPr id="25625" name="Text Box 39"/>
          <p:cNvSpPr txBox="1">
            <a:spLocks noChangeArrowheads="1"/>
          </p:cNvSpPr>
          <p:nvPr/>
        </p:nvSpPr>
        <p:spPr bwMode="auto">
          <a:xfrm>
            <a:off x="3962401" y="5043488"/>
            <a:ext cx="512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Dry</a:t>
            </a:r>
          </a:p>
        </p:txBody>
      </p:sp>
      <p:sp>
        <p:nvSpPr>
          <p:cNvPr id="25626" name="Text Box 40"/>
          <p:cNvSpPr txBox="1">
            <a:spLocks noChangeArrowheads="1"/>
          </p:cNvSpPr>
          <p:nvPr/>
        </p:nvSpPr>
        <p:spPr bwMode="auto">
          <a:xfrm>
            <a:off x="4876800" y="5043488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Damp</a:t>
            </a:r>
          </a:p>
        </p:txBody>
      </p:sp>
      <p:sp>
        <p:nvSpPr>
          <p:cNvPr id="25627" name="Text Box 41"/>
          <p:cNvSpPr txBox="1">
            <a:spLocks noChangeArrowheads="1"/>
          </p:cNvSpPr>
          <p:nvPr/>
        </p:nvSpPr>
        <p:spPr bwMode="auto">
          <a:xfrm>
            <a:off x="6145213" y="5043488"/>
            <a:ext cx="736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Soggy</a:t>
            </a:r>
          </a:p>
        </p:txBody>
      </p:sp>
      <p:sp>
        <p:nvSpPr>
          <p:cNvPr id="25628" name="Rectangle 42"/>
          <p:cNvSpPr>
            <a:spLocks noChangeArrowheads="1"/>
          </p:cNvSpPr>
          <p:nvPr/>
        </p:nvSpPr>
        <p:spPr bwMode="auto">
          <a:xfrm>
            <a:off x="4051301" y="21336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0.378</a:t>
            </a:r>
          </a:p>
        </p:txBody>
      </p:sp>
      <p:sp>
        <p:nvSpPr>
          <p:cNvPr id="25629" name="Rectangle 43"/>
          <p:cNvSpPr>
            <a:spLocks noChangeArrowheads="1"/>
          </p:cNvSpPr>
          <p:nvPr/>
        </p:nvSpPr>
        <p:spPr bwMode="auto">
          <a:xfrm>
            <a:off x="4025900" y="3048001"/>
            <a:ext cx="6864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0.0425</a:t>
            </a:r>
          </a:p>
        </p:txBody>
      </p:sp>
      <p:sp>
        <p:nvSpPr>
          <p:cNvPr id="25630" name="Rectangle 44"/>
          <p:cNvSpPr>
            <a:spLocks noChangeArrowheads="1"/>
          </p:cNvSpPr>
          <p:nvPr/>
        </p:nvSpPr>
        <p:spPr bwMode="auto">
          <a:xfrm>
            <a:off x="4038601" y="3886201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ym typeface="Symbol" pitchFamily="18" charset="2"/>
              </a:rPr>
              <a:t>0.010</a:t>
            </a:r>
          </a:p>
        </p:txBody>
      </p:sp>
      <p:sp>
        <p:nvSpPr>
          <p:cNvPr id="25631" name="Line 50"/>
          <p:cNvSpPr>
            <a:spLocks noChangeShapeType="1"/>
          </p:cNvSpPr>
          <p:nvPr/>
        </p:nvSpPr>
        <p:spPr bwMode="auto">
          <a:xfrm>
            <a:off x="4648200" y="2743200"/>
            <a:ext cx="457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32" name="Line 54"/>
          <p:cNvSpPr>
            <a:spLocks noChangeShapeType="1"/>
          </p:cNvSpPr>
          <p:nvPr/>
        </p:nvSpPr>
        <p:spPr bwMode="auto">
          <a:xfrm>
            <a:off x="57150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33" name="Rectangle 57"/>
          <p:cNvSpPr>
            <a:spLocks noChangeArrowheads="1"/>
          </p:cNvSpPr>
          <p:nvPr/>
        </p:nvSpPr>
        <p:spPr bwMode="auto">
          <a:xfrm>
            <a:off x="4953001" y="3873501"/>
            <a:ext cx="8691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>
                <a:sym typeface="Symbol" pitchFamily="18" charset="2"/>
              </a:rPr>
              <a:t>0.033075</a:t>
            </a:r>
            <a:endParaRPr lang="en-US" sz="1400">
              <a:sym typeface="Symbol" pitchFamily="18" charset="2"/>
            </a:endParaRPr>
          </a:p>
        </p:txBody>
      </p:sp>
      <p:sp>
        <p:nvSpPr>
          <p:cNvPr id="25634" name="Rectangle 58"/>
          <p:cNvSpPr>
            <a:spLocks noChangeArrowheads="1"/>
          </p:cNvSpPr>
          <p:nvPr/>
        </p:nvSpPr>
        <p:spPr bwMode="auto">
          <a:xfrm>
            <a:off x="5029201" y="2146301"/>
            <a:ext cx="77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>
                <a:sym typeface="Symbol" pitchFamily="18" charset="2"/>
              </a:rPr>
              <a:t>0.02835</a:t>
            </a:r>
            <a:endParaRPr lang="en-US" sz="1400">
              <a:sym typeface="Symbol" pitchFamily="18" charset="2"/>
            </a:endParaRPr>
          </a:p>
        </p:txBody>
      </p:sp>
      <p:sp>
        <p:nvSpPr>
          <p:cNvPr id="25635" name="Rectangle 59"/>
          <p:cNvSpPr>
            <a:spLocks noChangeArrowheads="1"/>
          </p:cNvSpPr>
          <p:nvPr/>
        </p:nvSpPr>
        <p:spPr bwMode="auto">
          <a:xfrm>
            <a:off x="5029201" y="3022601"/>
            <a:ext cx="77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400">
                <a:sym typeface="Symbol" pitchFamily="18" charset="2"/>
              </a:rPr>
              <a:t>0.02362</a:t>
            </a:r>
            <a:endParaRPr lang="en-US" sz="1400">
              <a:sym typeface="Symbol" pitchFamily="18" charset="2"/>
            </a:endParaRPr>
          </a:p>
        </p:txBody>
      </p:sp>
      <p:pic>
        <p:nvPicPr>
          <p:cNvPr id="25636" name="Picture 5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50801"/>
            <a:ext cx="2571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1CFC13E-A765-43AA-9845-798C26B20A12}" type="slidenum">
              <a:rPr lang="en-US" sz="1400">
                <a:solidFill>
                  <a:schemeClr val="folHlink"/>
                </a:solidFill>
              </a:rPr>
              <a:pPr algn="r"/>
              <a:t>53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993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HMM – Three Problems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981200" y="2438400"/>
            <a:ext cx="8382000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CC0000"/>
                </a:solidFill>
              </a:rPr>
              <a:t>GIVEN</a:t>
            </a:r>
            <a:endParaRPr lang="en-US" sz="2400">
              <a:solidFill>
                <a:srgbClr val="CC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Sequence(s) of observations: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b="1" i="1">
                <a:solidFill>
                  <a:schemeClr val="folHlink"/>
                </a:solidFill>
              </a:rPr>
              <a:t>		Dry  Dry  Dry  Rainy  Rainy  Rainy  Dry  Rainy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And possible hidden states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b="1" i="1">
                <a:solidFill>
                  <a:schemeClr val="folHlink"/>
                </a:solidFill>
              </a:rPr>
              <a:t>		Low Pressure, High Pressure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lang="en-US" i="1">
              <a:solidFill>
                <a:schemeClr val="folHlink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 b="1">
                <a:solidFill>
                  <a:srgbClr val="CC0000"/>
                </a:solidFill>
              </a:rPr>
              <a:t>QUESTION</a:t>
            </a:r>
            <a:endParaRPr lang="en-US" sz="2400">
              <a:solidFill>
                <a:srgbClr val="CC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How the hidden states are linked to the observable states? How often pressure changes from low to high etc.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This is the </a:t>
            </a:r>
            <a:r>
              <a:rPr lang="en-US" sz="2400" b="1">
                <a:solidFill>
                  <a:srgbClr val="CC0000"/>
                </a:solidFill>
              </a:rPr>
              <a:t>LEARNING</a:t>
            </a:r>
            <a:r>
              <a:rPr lang="en-US" sz="2400"/>
              <a:t> problem in HMMs</a:t>
            </a: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1752600" y="144780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3600">
                <a:solidFill>
                  <a:schemeClr val="tx2"/>
                </a:solidFill>
              </a:rPr>
              <a:t>Question # 3 – Learning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FBAB9E4-C034-46A9-BC67-432269968A42}" type="slidenum">
              <a:rPr lang="en-US" sz="1400">
                <a:solidFill>
                  <a:schemeClr val="folHlink"/>
                </a:solidFill>
              </a:rPr>
              <a:pPr algn="r"/>
              <a:t>54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4096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HMM – Three Problems</a:t>
            </a:r>
          </a:p>
        </p:txBody>
      </p:sp>
      <p:sp>
        <p:nvSpPr>
          <p:cNvPr id="4096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752600"/>
            <a:ext cx="7958138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ea typeface="SimSun" pitchFamily="2" charset="-122"/>
              </a:rPr>
              <a:t>Learning Problem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590801" y="2743200"/>
            <a:ext cx="7618413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r>
              <a:rPr lang="en-US"/>
              <a:t>Given some training observation sequences  </a:t>
            </a:r>
            <a:r>
              <a:rPr lang="en-US">
                <a:solidFill>
                  <a:srgbClr val="FF0000"/>
                </a:solidFill>
              </a:rPr>
              <a:t>O=o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o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... o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/>
              <a:t>  and general structure of HMM (numbers of hidden and visible states), determine HMM parameters </a:t>
            </a:r>
            <a:r>
              <a:rPr lang="en-US">
                <a:solidFill>
                  <a:srgbClr val="FF0000"/>
                </a:solidFill>
              </a:rPr>
              <a:t>M=(A, B,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en-US">
                <a:sym typeface="Symbol" pitchFamily="18" charset="2"/>
              </a:rPr>
              <a:t>) </a:t>
            </a:r>
            <a:r>
              <a:rPr lang="en-US"/>
              <a:t>  that best fit training data</a:t>
            </a:r>
            <a:endParaRPr lang="en-US">
              <a:solidFill>
                <a:srgbClr val="FF0000"/>
              </a:solidFill>
            </a:endParaRPr>
          </a:p>
          <a:p>
            <a:pPr algn="ctr" eaLnBrk="0" hangingPunct="0"/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6D379-EF90-439F-84B5-6C335EA5018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2895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Supervised Training</a:t>
            </a:r>
          </a:p>
        </p:txBody>
      </p:sp>
      <p:sp>
        <p:nvSpPr>
          <p:cNvPr id="29700" name="Text Box 1"/>
          <p:cNvSpPr txBox="1">
            <a:spLocks noChangeArrowheads="1"/>
          </p:cNvSpPr>
          <p:nvPr/>
        </p:nvSpPr>
        <p:spPr bwMode="auto">
          <a:xfrm>
            <a:off x="2117726" y="1752601"/>
            <a:ext cx="816927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</a:pPr>
            <a:r>
              <a:rPr lang="en-US" sz="2400"/>
              <a:t>If training data has information about sequence of hidden states then use maximum likelihood estimation of parameters:</a:t>
            </a:r>
          </a:p>
          <a:p>
            <a:endParaRPr lang="fr-FR" sz="2400"/>
          </a:p>
          <a:p>
            <a:endParaRPr lang="en-US" sz="2400"/>
          </a:p>
          <a:p>
            <a:r>
              <a:rPr lang="en-US" sz="2400"/>
              <a:t>  </a:t>
            </a:r>
            <a:r>
              <a:rPr lang="en-US" sz="3200"/>
              <a:t>a</a:t>
            </a:r>
            <a:r>
              <a:rPr lang="en-US" sz="2400" baseline="-25000"/>
              <a:t>ji</a:t>
            </a:r>
            <a:r>
              <a:rPr lang="en-US" sz="3200"/>
              <a:t>= P(s</a:t>
            </a:r>
            <a:r>
              <a:rPr lang="en-US" sz="2400" baseline="-25000"/>
              <a:t>i</a:t>
            </a:r>
            <a:r>
              <a:rPr lang="en-US" baseline="-25000"/>
              <a:t> </a:t>
            </a:r>
            <a:r>
              <a:rPr lang="en-US" sz="3200"/>
              <a:t>| s</a:t>
            </a:r>
            <a:r>
              <a:rPr lang="en-US" sz="2400" baseline="-25000"/>
              <a:t>j</a:t>
            </a:r>
            <a:r>
              <a:rPr lang="en-US" sz="3200"/>
              <a:t>) =</a:t>
            </a:r>
            <a:endParaRPr lang="fr-FR">
              <a:latin typeface="Arial" charset="0"/>
            </a:endParaRPr>
          </a:p>
        </p:txBody>
      </p:sp>
      <p:sp>
        <p:nvSpPr>
          <p:cNvPr id="516098" name="Text Box 2"/>
          <p:cNvSpPr txBox="1">
            <a:spLocks noChangeArrowheads="1"/>
          </p:cNvSpPr>
          <p:nvPr/>
        </p:nvSpPr>
        <p:spPr bwMode="auto">
          <a:xfrm>
            <a:off x="4572001" y="2895600"/>
            <a:ext cx="5851795" cy="1077218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Arial" pitchFamily="34" charset="0"/>
              </a:rPr>
              <a:t>Number of transitions from state </a:t>
            </a:r>
            <a:r>
              <a:rPr lang="en-US" sz="3200" dirty="0" err="1">
                <a:cs typeface="Arial" pitchFamily="34" charset="0"/>
              </a:rPr>
              <a:t>s</a:t>
            </a:r>
            <a:r>
              <a:rPr lang="en-US" sz="2400" baseline="-25000" dirty="0" err="1">
                <a:cs typeface="Arial" pitchFamily="34" charset="0"/>
              </a:rPr>
              <a:t>j</a:t>
            </a:r>
            <a:r>
              <a:rPr lang="en-US" sz="2400" dirty="0">
                <a:cs typeface="Arial" pitchFamily="34" charset="0"/>
              </a:rPr>
              <a:t> to state </a:t>
            </a:r>
            <a:r>
              <a:rPr lang="en-US" sz="3200" dirty="0" err="1">
                <a:cs typeface="Arial" pitchFamily="34" charset="0"/>
              </a:rPr>
              <a:t>s</a:t>
            </a:r>
            <a:r>
              <a:rPr lang="en-US" sz="2400" baseline="-25000" dirty="0" err="1">
                <a:cs typeface="Arial" pitchFamily="34" charset="0"/>
              </a:rPr>
              <a:t>i</a:t>
            </a:r>
            <a:endParaRPr lang="en-US" sz="2400" baseline="-25000" dirty="0">
              <a:cs typeface="Arial" pitchFamily="34" charset="0"/>
            </a:endParaRPr>
          </a:p>
          <a:p>
            <a:pPr>
              <a:defRPr/>
            </a:pPr>
            <a:r>
              <a:rPr lang="en-US" sz="2400" baseline="-25000" dirty="0">
                <a:cs typeface="Arial" pitchFamily="34" charset="0"/>
              </a:rPr>
              <a:t>         </a:t>
            </a:r>
            <a:r>
              <a:rPr lang="en-US" sz="2400" dirty="0">
                <a:cs typeface="Arial" pitchFamily="34" charset="0"/>
              </a:rPr>
              <a:t>Number of transitions out of state </a:t>
            </a:r>
            <a:r>
              <a:rPr lang="en-US" sz="3200" dirty="0" err="1">
                <a:cs typeface="Arial" pitchFamily="34" charset="0"/>
              </a:rPr>
              <a:t>s</a:t>
            </a:r>
            <a:r>
              <a:rPr lang="en-US" sz="2400" baseline="-25000" dirty="0" err="1">
                <a:cs typeface="Arial" pitchFamily="34" charset="0"/>
              </a:rPr>
              <a:t>j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2" name="Line 3"/>
          <p:cNvSpPr>
            <a:spLocks noChangeShapeType="1"/>
          </p:cNvSpPr>
          <p:nvPr/>
        </p:nvSpPr>
        <p:spPr bwMode="auto">
          <a:xfrm>
            <a:off x="4724400" y="3505200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3" name="Group 4"/>
          <p:cNvGrpSpPr>
            <a:grpSpLocks/>
          </p:cNvGrpSpPr>
          <p:nvPr/>
        </p:nvGrpSpPr>
        <p:grpSpPr bwMode="auto">
          <a:xfrm>
            <a:off x="1905000" y="4343403"/>
            <a:ext cx="8521700" cy="1077913"/>
            <a:chOff x="240" y="2448"/>
            <a:chExt cx="5368" cy="679"/>
          </a:xfrm>
        </p:grpSpPr>
        <p:sp>
          <p:nvSpPr>
            <p:cNvPr id="29704" name="Text Box 5"/>
            <p:cNvSpPr txBox="1">
              <a:spLocks noChangeArrowheads="1"/>
            </p:cNvSpPr>
            <p:nvPr/>
          </p:nvSpPr>
          <p:spPr bwMode="auto">
            <a:xfrm>
              <a:off x="518" y="2522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>
                <a:latin typeface="Arial" charset="0"/>
              </a:endParaRPr>
            </a:p>
          </p:txBody>
        </p:sp>
        <p:sp>
          <p:nvSpPr>
            <p:cNvPr id="29705" name="Text Box 6"/>
            <p:cNvSpPr txBox="1">
              <a:spLocks noChangeArrowheads="1"/>
            </p:cNvSpPr>
            <p:nvPr/>
          </p:nvSpPr>
          <p:spPr bwMode="auto">
            <a:xfrm>
              <a:off x="240" y="2640"/>
              <a:ext cx="19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/>
                <a:t>b</a:t>
              </a:r>
              <a:r>
                <a:rPr lang="en-US" sz="2400" baseline="-25000"/>
                <a:t>i</a:t>
              </a:r>
              <a:r>
                <a:rPr lang="en-US" sz="3200"/>
                <a:t>(v</a:t>
              </a:r>
              <a:r>
                <a:rPr lang="en-US" sz="2400" baseline="-25000"/>
                <a:t>m </a:t>
              </a:r>
              <a:r>
                <a:rPr lang="en-US" sz="3200"/>
                <a:t>)</a:t>
              </a:r>
              <a:r>
                <a:rPr lang="en-US" baseline="-25000"/>
                <a:t> </a:t>
              </a:r>
              <a:r>
                <a:rPr lang="en-US" sz="3200"/>
                <a:t>= P(v</a:t>
              </a:r>
              <a:r>
                <a:rPr lang="en-US" sz="2400" baseline="-25000"/>
                <a:t>m</a:t>
              </a:r>
              <a:r>
                <a:rPr lang="en-US" baseline="-25000"/>
                <a:t> </a:t>
              </a:r>
              <a:r>
                <a:rPr lang="en-US" sz="3200"/>
                <a:t>| s</a:t>
              </a:r>
              <a:r>
                <a:rPr lang="en-US" sz="2400" baseline="-25000"/>
                <a:t>i</a:t>
              </a:r>
              <a:r>
                <a:rPr lang="en-US" sz="3200"/>
                <a:t>)=</a:t>
              </a:r>
              <a:endParaRPr lang="fr-FR">
                <a:latin typeface="Arial" charset="0"/>
              </a:endParaRPr>
            </a:p>
          </p:txBody>
        </p:sp>
        <p:sp>
          <p:nvSpPr>
            <p:cNvPr id="516103" name="Text Box 7"/>
            <p:cNvSpPr txBox="1">
              <a:spLocks noChangeArrowheads="1"/>
            </p:cNvSpPr>
            <p:nvPr/>
          </p:nvSpPr>
          <p:spPr bwMode="auto">
            <a:xfrm>
              <a:off x="2160" y="2448"/>
              <a:ext cx="3448" cy="679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cs typeface="Arial" pitchFamily="34" charset="0"/>
                </a:rPr>
                <a:t>Number of times observation </a:t>
              </a:r>
              <a:r>
                <a:rPr lang="en-US" sz="3200" dirty="0" err="1">
                  <a:cs typeface="Arial" pitchFamily="34" charset="0"/>
                </a:rPr>
                <a:t>v</a:t>
              </a:r>
              <a:r>
                <a:rPr lang="en-US" sz="2400" baseline="-25000" dirty="0" err="1">
                  <a:cs typeface="Arial" pitchFamily="34" charset="0"/>
                </a:rPr>
                <a:t>m</a:t>
              </a:r>
              <a:r>
                <a:rPr lang="en-US" sz="2000" dirty="0">
                  <a:cs typeface="Arial" pitchFamily="34" charset="0"/>
                </a:rPr>
                <a:t> occurs in state </a:t>
              </a:r>
              <a:r>
                <a:rPr lang="en-US" sz="3200" dirty="0" err="1">
                  <a:cs typeface="Arial" pitchFamily="34" charset="0"/>
                </a:rPr>
                <a:t>s</a:t>
              </a:r>
              <a:r>
                <a:rPr lang="en-US" sz="2400" baseline="-25000" dirty="0" err="1">
                  <a:cs typeface="Arial" pitchFamily="34" charset="0"/>
                </a:rPr>
                <a:t>i</a:t>
              </a:r>
              <a:endParaRPr lang="en-US" sz="2000" baseline="-25000" dirty="0">
                <a:cs typeface="Arial" pitchFamily="34" charset="0"/>
              </a:endParaRPr>
            </a:p>
            <a:p>
              <a:pPr>
                <a:defRPr/>
              </a:pPr>
              <a:r>
                <a:rPr lang="en-US" sz="2000" dirty="0">
                  <a:cs typeface="Arial" pitchFamily="34" charset="0"/>
                </a:rPr>
                <a:t>            Number of times in state </a:t>
              </a:r>
              <a:r>
                <a:rPr lang="en-US" sz="3200" dirty="0" err="1">
                  <a:cs typeface="Arial" pitchFamily="34" charset="0"/>
                </a:rPr>
                <a:t>s</a:t>
              </a:r>
              <a:r>
                <a:rPr lang="en-US" sz="2400" baseline="-25000" dirty="0" err="1">
                  <a:cs typeface="Arial" pitchFamily="34" charset="0"/>
                </a:rPr>
                <a:t>i</a:t>
              </a:r>
              <a:endParaRPr lang="fr-FR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>
              <a:off x="2160" y="2832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7547A-7ADD-41D4-972F-0896F199E54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828801"/>
            <a:ext cx="51816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2895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Supervised Training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75450" y="1981201"/>
            <a:ext cx="389255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1828800" y="3124200"/>
            <a:ext cx="838200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endParaRPr lang="en-US" sz="3200" kern="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  <a:defRPr/>
            </a:pPr>
            <a:r>
              <a:rPr lang="en-US" dirty="0"/>
              <a:t>Count transition frequencies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  <a:defRPr/>
            </a:pPr>
            <a:r>
              <a:rPr lang="en-US" sz="2400" dirty="0"/>
              <a:t>Start          Fair = 4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  <a:defRPr/>
            </a:pP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baseline="-25000" dirty="0">
                <a:sym typeface="Symbol" pitchFamily="18" charset="2"/>
              </a:rPr>
              <a:t>fair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4/8 = 0.5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  <a:defRPr/>
            </a:pPr>
            <a:r>
              <a:rPr lang="en-US" sz="2400" dirty="0"/>
              <a:t>Fair         Biased = 7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  <a:defRPr/>
            </a:pPr>
            <a:r>
              <a:rPr lang="en-US" sz="2400" dirty="0"/>
              <a:t>a(Fair, Biased) = 7/(4+3+4+4+3+3+4+3) = ¼</a:t>
            </a:r>
          </a:p>
          <a:p>
            <a:pPr>
              <a:defRPr/>
            </a:pPr>
            <a:r>
              <a:rPr lang="fr-FR" sz="2000" dirty="0"/>
              <a:t>{F⇒B} transitions </a:t>
            </a:r>
            <a:r>
              <a:rPr lang="fr-FR" sz="2000" dirty="0" err="1"/>
              <a:t>occur</a:t>
            </a:r>
            <a:r>
              <a:rPr lang="fr-FR" sz="2000" dirty="0"/>
              <a:t> </a:t>
            </a:r>
            <a:r>
              <a:rPr lang="fr-FR" sz="2000" dirty="0" err="1"/>
              <a:t>at</a:t>
            </a:r>
            <a:r>
              <a:rPr lang="fr-FR" sz="2000" dirty="0"/>
              <a:t> 7 locations (1</a:t>
            </a:r>
            <a:r>
              <a:rPr lang="fr-FR" sz="2000" baseline="-25000" dirty="0"/>
              <a:t>3</a:t>
            </a:r>
            <a:r>
              <a:rPr lang="fr-FR" sz="2000" dirty="0"/>
              <a:t>,2</a:t>
            </a:r>
            <a:r>
              <a:rPr lang="fr-FR" sz="2000" baseline="-25000" dirty="0"/>
              <a:t>3</a:t>
            </a:r>
            <a:r>
              <a:rPr lang="fr-FR" sz="2000" dirty="0"/>
              <a:t>,3</a:t>
            </a:r>
            <a:r>
              <a:rPr lang="fr-FR" sz="2000" baseline="-25000" dirty="0"/>
              <a:t>2</a:t>
            </a:r>
            <a:r>
              <a:rPr lang="fr-FR" sz="2000" dirty="0"/>
              <a:t>,4</a:t>
            </a:r>
            <a:r>
              <a:rPr lang="fr-FR" sz="2000" baseline="-25000" dirty="0"/>
              <a:t>4</a:t>
            </a:r>
            <a:r>
              <a:rPr lang="fr-FR" sz="2000" dirty="0"/>
              <a:t>,5</a:t>
            </a:r>
            <a:r>
              <a:rPr lang="fr-FR" sz="2000" baseline="-25000" dirty="0"/>
              <a:t>4</a:t>
            </a:r>
            <a:r>
              <a:rPr lang="fr-FR" sz="2000" dirty="0"/>
              <a:t>,6</a:t>
            </a:r>
            <a:r>
              <a:rPr lang="fr-FR" sz="2000" baseline="-25000" dirty="0"/>
              <a:t>3</a:t>
            </a:r>
            <a:r>
              <a:rPr lang="fr-FR" sz="2000" dirty="0"/>
              <a:t>,8</a:t>
            </a:r>
            <a:r>
              <a:rPr lang="fr-FR" sz="2000" baseline="-25000" dirty="0"/>
              <a:t>2</a:t>
            </a:r>
            <a:r>
              <a:rPr lang="fr-FR" sz="2000" dirty="0"/>
              <a:t>) </a:t>
            </a:r>
            <a:r>
              <a:rPr lang="en-US" sz="2000" dirty="0"/>
              <a:t>where </a:t>
            </a:r>
            <a:r>
              <a:rPr lang="en-US" sz="2000" dirty="0" err="1"/>
              <a:t>k</a:t>
            </a:r>
            <a:r>
              <a:rPr lang="en-US" sz="2000" baseline="-25000" dirty="0" err="1"/>
              <a:t>i</a:t>
            </a:r>
            <a:r>
              <a:rPr lang="en-US" sz="2000" dirty="0"/>
              <a:t> denotes location </a:t>
            </a:r>
            <a:r>
              <a:rPr lang="en-US" sz="2000" dirty="0" err="1"/>
              <a:t>i</a:t>
            </a:r>
            <a:r>
              <a:rPr lang="en-US" sz="2000" dirty="0"/>
              <a:t> of sequence k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  <a:defRPr/>
            </a:pPr>
            <a:endParaRPr lang="en-US" sz="2400" dirty="0"/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defRPr/>
            </a:pPr>
            <a:endParaRPr lang="en-US" altLang="zh-CN" sz="3200" kern="0" dirty="0">
              <a:solidFill>
                <a:schemeClr val="tx2"/>
              </a:solidFill>
              <a:ea typeface="宋体" pitchFamily="2" charset="-122"/>
            </a:endParaRPr>
          </a:p>
        </p:txBody>
      </p:sp>
      <p:cxnSp>
        <p:nvCxnSpPr>
          <p:cNvPr id="30727" name="Straight Arrow Connector 7"/>
          <p:cNvCxnSpPr>
            <a:cxnSpLocks noChangeShapeType="1"/>
          </p:cNvCxnSpPr>
          <p:nvPr/>
        </p:nvCxnSpPr>
        <p:spPr bwMode="auto">
          <a:xfrm>
            <a:off x="3367088" y="4448175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28" name="Straight Arrow Connector 8"/>
          <p:cNvCxnSpPr>
            <a:cxnSpLocks noChangeShapeType="1"/>
          </p:cNvCxnSpPr>
          <p:nvPr/>
        </p:nvCxnSpPr>
        <p:spPr bwMode="auto">
          <a:xfrm>
            <a:off x="3276600" y="5334000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604D2-7BDC-4345-B9C8-8213335A949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828801"/>
            <a:ext cx="51816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2895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Supervised Training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75450" y="1981201"/>
            <a:ext cx="389255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1828800" y="3124200"/>
            <a:ext cx="838200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endParaRPr lang="en-US" sz="3200" kern="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  <a:defRPr/>
            </a:pPr>
            <a:r>
              <a:rPr lang="en-US" dirty="0"/>
              <a:t>Observation/Emission Frequencies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  <a:defRPr/>
            </a:pPr>
            <a:r>
              <a:rPr lang="en-US" sz="2400" dirty="0"/>
              <a:t>E</a:t>
            </a:r>
            <a:r>
              <a:rPr lang="en-US" sz="2400"/>
              <a:t>(Biased</a:t>
            </a:r>
            <a:r>
              <a:rPr lang="en-US" sz="2400" dirty="0"/>
              <a:t>, Head) = 8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  <a:defRPr/>
            </a:pPr>
            <a:r>
              <a:rPr lang="en-US" sz="2400" dirty="0"/>
              <a:t>e(Biased, Head) = 8/12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defRPr/>
            </a:pPr>
            <a:endParaRPr lang="en-US" altLang="zh-CN" sz="3200" kern="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010B5-BB6A-4F69-AC67-DD7D6B4D7F1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40963" name="Rectangle 1026"/>
          <p:cNvSpPr txBox="1">
            <a:spLocks noChangeArrowheads="1"/>
          </p:cNvSpPr>
          <p:nvPr/>
        </p:nvSpPr>
        <p:spPr bwMode="auto">
          <a:xfrm>
            <a:off x="2895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References</a:t>
            </a:r>
            <a:endParaRPr lang="en-US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"/>
            <a:ext cx="9144000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>
                <a:cs typeface="Arial" pitchFamily="34" charset="0"/>
              </a:rPr>
              <a:t>The material in these slides is based on the following resources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2286000" y="1905000"/>
            <a:ext cx="7772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Times New Roman" pitchFamily="18" charset="0"/>
              <a:buChar char="•"/>
            </a:pPr>
            <a:r>
              <a:rPr lang="en-US"/>
              <a:t>A tutorial on Hidden Markov Models by Roger Boyle, University of Leeds</a:t>
            </a:r>
          </a:p>
          <a:p>
            <a:pPr>
              <a:buClr>
                <a:schemeClr val="tx1"/>
              </a:buClr>
              <a:buSzPts val="2800"/>
              <a:buFont typeface="Times New Roman" pitchFamily="18" charset="0"/>
              <a:buChar char="•"/>
            </a:pPr>
            <a:r>
              <a:rPr lang="fr-FR"/>
              <a:t>Chapter 13, Introduction to Machine Learning, E. Alpyadin, MIT Press</a:t>
            </a:r>
          </a:p>
          <a:p>
            <a:pPr>
              <a:buClr>
                <a:schemeClr val="tx1"/>
              </a:buClr>
              <a:buSzPts val="2800"/>
              <a:buFont typeface="Times New Roman" pitchFamily="18" charset="0"/>
              <a:buChar char="•"/>
            </a:pPr>
            <a:r>
              <a:rPr lang="fr-FR"/>
              <a:t>Hidden Markov Models by V. </a:t>
            </a:r>
            <a:r>
              <a:rPr lang="en-US"/>
              <a:t>Govindaraju</a:t>
            </a:r>
          </a:p>
          <a:p>
            <a:pPr>
              <a:buClr>
                <a:schemeClr val="tx1"/>
              </a:buClr>
              <a:buSzPts val="2800"/>
              <a:buFont typeface="Times New Roman" pitchFamily="18" charset="0"/>
              <a:buChar char="•"/>
            </a:pPr>
            <a:r>
              <a:rPr lang="en-US"/>
              <a:t>Hidden Markov Models by Y. Yemini, Columbia University</a:t>
            </a:r>
            <a:endParaRPr lang="fr-FR"/>
          </a:p>
          <a:p>
            <a:endParaRPr lang="en-US"/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3D1992-69DE-4F1C-837A-ECF3FAC767A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25675" y="1857375"/>
            <a:ext cx="564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</a:rPr>
              <a:t>States:  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1</a:t>
            </a:r>
            <a:r>
              <a:rPr lang="en-US" sz="2400">
                <a:latin typeface="Tahoma" pitchFamily="34" charset="0"/>
              </a:rPr>
              <a:t>: rain;   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2</a:t>
            </a:r>
            <a:r>
              <a:rPr lang="en-US" sz="2400">
                <a:latin typeface="Tahoma" pitchFamily="34" charset="0"/>
              </a:rPr>
              <a:t>: cloudy;   </a:t>
            </a:r>
            <a:r>
              <a:rPr lang="en-US" sz="2400" i="1">
                <a:solidFill>
                  <a:srgbClr val="05050B"/>
                </a:solidFill>
              </a:rPr>
              <a:t>S</a:t>
            </a:r>
            <a:r>
              <a:rPr lang="en-US" sz="2400" baseline="-25000">
                <a:solidFill>
                  <a:srgbClr val="05050B"/>
                </a:solidFill>
              </a:rPr>
              <a:t>3</a:t>
            </a:r>
            <a:r>
              <a:rPr lang="en-US" sz="2400">
                <a:latin typeface="Tahoma" pitchFamily="34" charset="0"/>
              </a:rPr>
              <a:t>: sunny</a:t>
            </a:r>
            <a:endParaRPr lang="fr-FR">
              <a:latin typeface="Arial" charset="0"/>
            </a:endParaRPr>
          </a:p>
        </p:txBody>
      </p:sp>
      <p:pic>
        <p:nvPicPr>
          <p:cNvPr id="15364" name="Picture 4" descr="E:\OLD HD\Koles\Ucheba\2005\AdvDSP\MyLectureNotes\L_9\SDr\MarkovModel_weather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667001"/>
            <a:ext cx="66294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828801" y="56388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400">
                <a:latin typeface="Tahoma" pitchFamily="34" charset="0"/>
              </a:rPr>
              <a:t>Day:</a:t>
            </a:r>
            <a:endParaRPr lang="fr-FR">
              <a:latin typeface="Arial" charset="0"/>
            </a:endParaRPr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2895600" y="3810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Weather 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B24D3FA-5B30-4291-BA29-E1FA04173386}" type="slidenum">
              <a:rPr lang="en-US" sz="1400">
                <a:solidFill>
                  <a:schemeClr val="folHlink"/>
                </a:solidFill>
              </a:rPr>
              <a:pPr algn="r"/>
              <a:t>7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Markov Process</a:t>
            </a:r>
          </a:p>
        </p:txBody>
      </p:sp>
      <p:sp>
        <p:nvSpPr>
          <p:cNvPr id="16388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2138364"/>
            <a:ext cx="8077200" cy="1671637"/>
          </a:xfrm>
          <a:ln>
            <a:solidFill>
              <a:schemeClr val="tx1"/>
            </a:solidFill>
          </a:ln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/>
              <a:t>Markov process is a process which moves from state to state depending (only) on the previous </a:t>
            </a:r>
            <a:r>
              <a:rPr lang="en-US" i="1"/>
              <a:t>n</a:t>
            </a:r>
            <a:r>
              <a:rPr lang="en-US"/>
              <a:t> states. </a:t>
            </a:r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  <p:sp>
        <p:nvSpPr>
          <p:cNvPr id="16389" name="Rectangle 1027"/>
          <p:cNvSpPr>
            <a:spLocks noChangeArrowheads="1"/>
          </p:cNvSpPr>
          <p:nvPr/>
        </p:nvSpPr>
        <p:spPr bwMode="auto">
          <a:xfrm>
            <a:off x="2057400" y="4038600"/>
            <a:ext cx="79581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altLang="zh-CN" sz="2400" i="1">
                <a:ea typeface="SimSun" pitchFamily="2" charset="-122"/>
              </a:rPr>
              <a:t>Order n</a:t>
            </a:r>
            <a:r>
              <a:rPr lang="en-US" altLang="zh-CN" sz="2400">
                <a:ea typeface="SimSun" pitchFamily="2" charset="-122"/>
              </a:rPr>
              <a:t> model 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en-US" altLang="zh-CN" sz="2000" i="1">
                <a:ea typeface="SimSun" pitchFamily="2" charset="-122"/>
              </a:rPr>
              <a:t>n</a:t>
            </a:r>
            <a:r>
              <a:rPr lang="en-US" altLang="zh-CN" sz="2000">
                <a:ea typeface="SimSun" pitchFamily="2" charset="-122"/>
              </a:rPr>
              <a:t> is the number of states affecting the choice of next state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2A6720A-34E4-48C4-A45C-4B7F606EF6D7}" type="slidenum">
              <a:rPr lang="en-US" sz="1400">
                <a:solidFill>
                  <a:schemeClr val="folHlink"/>
                </a:solidFill>
              </a:rPr>
              <a:pPr algn="r"/>
              <a:t>8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Markov Process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7958138" cy="23574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r>
              <a:rPr lang="en-US"/>
              <a:t>Simplest Markov process</a:t>
            </a:r>
          </a:p>
          <a:p>
            <a:pPr lvl="1" eaLnBrk="1" hangingPunct="1"/>
            <a:r>
              <a:rPr lang="en-US"/>
              <a:t>First order process where the choice of state is made purely on the basis of the previous state </a:t>
            </a:r>
            <a:endParaRPr lang="en-US">
              <a:solidFill>
                <a:srgbClr val="FF0000"/>
              </a:solidFill>
            </a:endParaRPr>
          </a:p>
          <a:p>
            <a:pPr eaLnBrk="1" hangingPunct="1"/>
            <a:endParaRPr lang="en-US" altLang="zh-CN">
              <a:solidFill>
                <a:schemeClr val="tx2"/>
              </a:solidFill>
              <a:ea typeface="SimSun" pitchFamily="2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971801" y="3886200"/>
            <a:ext cx="399340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How is it different from Deterministic???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2057400" y="4953000"/>
            <a:ext cx="5591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Choice to be made </a:t>
            </a:r>
            <a:r>
              <a:rPr lang="en-US" u="sng"/>
              <a:t>probabalistically</a:t>
            </a:r>
            <a:r>
              <a:rPr lang="en-US"/>
              <a:t>, not deterministically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5"/>
          <p:cNvSpPr txBox="1">
            <a:spLocks noGrp="1"/>
          </p:cNvSpPr>
          <p:nvPr/>
        </p:nvSpPr>
        <p:spPr bwMode="auto">
          <a:xfrm>
            <a:off x="8113714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4AE4D1-CF6C-47C6-BE25-698A39B73B87}" type="slidenum">
              <a:rPr lang="en-US" sz="1400">
                <a:solidFill>
                  <a:schemeClr val="folHlink"/>
                </a:solidFill>
              </a:rPr>
              <a:pPr algn="r"/>
              <a:t>9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Markov Process</a:t>
            </a:r>
          </a:p>
        </p:txBody>
      </p:sp>
      <p:sp>
        <p:nvSpPr>
          <p:cNvPr id="1843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4191000"/>
            <a:ext cx="7958138" cy="2205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 states - M</a:t>
            </a:r>
            <a:r>
              <a:rPr lang="en-US" baseline="30000"/>
              <a:t>2</a:t>
            </a:r>
            <a:r>
              <a:rPr lang="en-US"/>
              <a:t> transitions between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State transition probability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Probability of moving from one state to another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Collected in </a:t>
            </a:r>
            <a:r>
              <a:rPr lang="en-US" altLang="zh-CN">
                <a:solidFill>
                  <a:srgbClr val="FF0000"/>
                </a:solidFill>
                <a:ea typeface="SimSun" pitchFamily="2" charset="-122"/>
              </a:rPr>
              <a:t>state transition matrix</a:t>
            </a:r>
            <a:r>
              <a:rPr lang="en-US" altLang="zh-CN">
                <a:ea typeface="SimSun" pitchFamily="2" charset="-122"/>
              </a:rPr>
              <a:t> </a:t>
            </a:r>
          </a:p>
        </p:txBody>
      </p:sp>
      <p:pic>
        <p:nvPicPr>
          <p:cNvPr id="18437" name="Picture 5" descr="weather-example-ani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133601"/>
            <a:ext cx="472440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E5C92F24E4244AAD2ED8B96D617959" ma:contentTypeVersion="4" ma:contentTypeDescription="Create a new document." ma:contentTypeScope="" ma:versionID="32d834fcab828410c63114bf8b19c102">
  <xsd:schema xmlns:xsd="http://www.w3.org/2001/XMLSchema" xmlns:xs="http://www.w3.org/2001/XMLSchema" xmlns:p="http://schemas.microsoft.com/office/2006/metadata/properties" xmlns:ns2="f6eb52e1-44dd-45c2-887b-74d63854f9ed" targetNamespace="http://schemas.microsoft.com/office/2006/metadata/properties" ma:root="true" ma:fieldsID="81753c9f39cb3c8fa764680eb0015c83" ns2:_="">
    <xsd:import namespace="f6eb52e1-44dd-45c2-887b-74d63854f9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b52e1-44dd-45c2-887b-74d63854f9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342767-C045-4044-9BB3-09C5D0D940B7}"/>
</file>

<file path=customXml/itemProps2.xml><?xml version="1.0" encoding="utf-8"?>
<ds:datastoreItem xmlns:ds="http://schemas.openxmlformats.org/officeDocument/2006/customXml" ds:itemID="{4278F5E3-B755-4A51-ADDD-83CA25F3172C}"/>
</file>

<file path=customXml/itemProps3.xml><?xml version="1.0" encoding="utf-8"?>
<ds:datastoreItem xmlns:ds="http://schemas.openxmlformats.org/officeDocument/2006/customXml" ds:itemID="{E85C32EA-6B84-4EEA-9FE4-717BADD13ECD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657</TotalTime>
  <Words>2288</Words>
  <Application>Microsoft Office PowerPoint</Application>
  <PresentationFormat>Widescreen</PresentationFormat>
  <Paragraphs>712</Paragraphs>
  <Slides>58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Equation</vt:lpstr>
      <vt:lpstr>Hidden Markov Models</vt:lpstr>
      <vt:lpstr>Introduction</vt:lpstr>
      <vt:lpstr>Patterns</vt:lpstr>
      <vt:lpstr>Patterns</vt:lpstr>
      <vt:lpstr>Markov Assumption</vt:lpstr>
      <vt:lpstr>PowerPoint Presentation</vt:lpstr>
      <vt:lpstr>Markov Process</vt:lpstr>
      <vt:lpstr>Markov Process</vt:lpstr>
      <vt:lpstr>Markov Process</vt:lpstr>
      <vt:lpstr>Markov Process</vt:lpstr>
      <vt:lpstr>PowerPoint Presentation</vt:lpstr>
      <vt:lpstr>Markov Process</vt:lpstr>
      <vt:lpstr>Markov Model</vt:lpstr>
      <vt:lpstr>Markov Model</vt:lpstr>
      <vt:lpstr>Markov Model</vt:lpstr>
      <vt:lpstr>Markov Model – Example</vt:lpstr>
      <vt:lpstr>Calculation of Sequence Probability</vt:lpstr>
      <vt:lpstr>PowerPoint Presentation</vt:lpstr>
      <vt:lpstr>PowerPoint Presentation</vt:lpstr>
      <vt:lpstr>PowerPoint Presentation</vt:lpstr>
      <vt:lpstr>Hidden Markov Models</vt:lpstr>
      <vt:lpstr>Hidden Markov Models</vt:lpstr>
      <vt:lpstr>Hidden Markov Models</vt:lpstr>
      <vt:lpstr>Hidden Markov Models</vt:lpstr>
      <vt:lpstr>Hidden Markov Models</vt:lpstr>
      <vt:lpstr>Hidden Markov Models</vt:lpstr>
      <vt:lpstr>HMM – Three Problems</vt:lpstr>
      <vt:lpstr>HMM – Three Problems</vt:lpstr>
      <vt:lpstr>HMM – Forward Algorithm Example</vt:lpstr>
      <vt:lpstr>HMM – Forward Algorithm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HMM – Three Problems</vt:lpstr>
      <vt:lpstr>HMM – Three Problems</vt:lpstr>
      <vt:lpstr>HMM – Viterbi Algorithm</vt:lpstr>
      <vt:lpstr>HMM – Viterbi Alogrithm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HMM – Three Problems</vt:lpstr>
      <vt:lpstr>HMM – Three Problems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</dc:title>
  <dc:creator>Shahela Saif</dc:creator>
  <cp:lastModifiedBy>Shahela Saif</cp:lastModifiedBy>
  <cp:revision>2</cp:revision>
  <dcterms:created xsi:type="dcterms:W3CDTF">2021-12-09T18:01:57Z</dcterms:created>
  <dcterms:modified xsi:type="dcterms:W3CDTF">2021-12-10T04:59:08Z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0x0101009FE5C92F24E4244AAD2ED8B96D617959</vt:lpwstr>
  </property>
</Properties>
</file>