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42" r:id="rId41"/>
    <p:sldId id="343" r:id="rId42"/>
    <p:sldId id="344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7" r:id="rId53"/>
    <p:sldId id="318" r:id="rId54"/>
    <p:sldId id="319" r:id="rId55"/>
    <p:sldId id="320" r:id="rId56"/>
    <p:sldId id="321" r:id="rId57"/>
    <p:sldId id="323" r:id="rId58"/>
    <p:sldId id="325" r:id="rId59"/>
    <p:sldId id="326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17017"/>
            <a:ext cx="77762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" y="38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9143619" y="0"/>
                </a:moveTo>
                <a:lnTo>
                  <a:pt x="0" y="0"/>
                </a:lnTo>
                <a:lnTo>
                  <a:pt x="0" y="1371600"/>
                </a:lnTo>
                <a:lnTo>
                  <a:pt x="9143619" y="1371600"/>
                </a:lnTo>
                <a:lnTo>
                  <a:pt x="914361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" y="38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0"/>
                </a:moveTo>
                <a:lnTo>
                  <a:pt x="9144000" y="0"/>
                </a:lnTo>
                <a:lnTo>
                  <a:pt x="9144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" y="323088"/>
            <a:ext cx="735329" cy="89763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96" y="323088"/>
            <a:ext cx="666749" cy="89763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669" y="323088"/>
            <a:ext cx="4245101" cy="897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595" y="17017"/>
            <a:ext cx="87668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028" y="1314640"/>
            <a:ext cx="8225943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739" y="6626564"/>
            <a:ext cx="3600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370" y="2546603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4048" y="474726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418" y="25466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576" y="2968751"/>
              <a:ext cx="369570" cy="474980"/>
            </a:xfrm>
            <a:custGeom>
              <a:avLst/>
              <a:gdLst/>
              <a:ahLst/>
              <a:cxnLst/>
              <a:rect l="l" t="t" r="r" b="b"/>
              <a:pathLst>
                <a:path w="369570" h="474979">
                  <a:moveTo>
                    <a:pt x="36957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69570" y="474726"/>
                  </a:lnTo>
                  <a:lnTo>
                    <a:pt x="369570" y="348996"/>
                  </a:lnTo>
                  <a:lnTo>
                    <a:pt x="36957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145" y="2968751"/>
              <a:ext cx="370331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4746" y="2438399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29">
                  <a:moveTo>
                    <a:pt x="32004" y="877824"/>
                  </a:moveTo>
                  <a:lnTo>
                    <a:pt x="0" y="87782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877824"/>
                  </a:lnTo>
                  <a:close/>
                </a:path>
                <a:path w="32384" h="1052829">
                  <a:moveTo>
                    <a:pt x="32004" y="0"/>
                  </a:moveTo>
                  <a:lnTo>
                    <a:pt x="0" y="0"/>
                  </a:lnTo>
                  <a:lnTo>
                    <a:pt x="0" y="822198"/>
                  </a:lnTo>
                  <a:lnTo>
                    <a:pt x="32004" y="822198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29" y="3260597"/>
              <a:ext cx="8692895" cy="55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739" y="6576314"/>
            <a:ext cx="9207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McGraw-Hill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4405" y="6576314"/>
            <a:ext cx="30092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©The </a:t>
            </a:r>
            <a:r>
              <a:rPr sz="1400" spc="-10" dirty="0">
                <a:latin typeface="Calibri"/>
                <a:cs typeface="Calibri"/>
              </a:rPr>
              <a:t>McGraw-Hill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Companies,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Inc.,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34969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i="0" spc="-5" dirty="0">
                <a:solidFill>
                  <a:srgbClr val="333399"/>
                </a:solidFill>
                <a:latin typeface="Tahoma"/>
                <a:cs typeface="Tahoma"/>
              </a:rPr>
              <a:t>Physical</a:t>
            </a:r>
            <a:r>
              <a:rPr sz="4400" b="0" i="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0" i="0" spc="-5" dirty="0">
                <a:solidFill>
                  <a:srgbClr val="333399"/>
                </a:solidFill>
                <a:latin typeface="Tahoma"/>
                <a:cs typeface="Tahoma"/>
              </a:rPr>
              <a:t>Layer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4290" y="6126460"/>
            <a:ext cx="1225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161616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51" y="159893"/>
            <a:ext cx="8149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 3.5:</a:t>
            </a:r>
            <a:r>
              <a:rPr sz="2000" spc="509" dirty="0"/>
              <a:t> </a:t>
            </a:r>
            <a:r>
              <a:rPr sz="2000" spc="-30" dirty="0">
                <a:solidFill>
                  <a:srgbClr val="000000"/>
                </a:solidFill>
              </a:rPr>
              <a:t>Two</a:t>
            </a:r>
            <a:r>
              <a:rPr sz="2000" spc="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signals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with same phase,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different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amplitudes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and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frequency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26" y="936606"/>
            <a:ext cx="4088253" cy="2855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8096" y="3070204"/>
            <a:ext cx="4088253" cy="28687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33" y="0"/>
            <a:ext cx="704850" cy="552450"/>
            <a:chOff x="-5333" y="0"/>
            <a:chExt cx="704850" cy="552450"/>
          </a:xfrm>
        </p:grpSpPr>
        <p:sp>
          <p:nvSpPr>
            <p:cNvPr id="3" name="object 3"/>
            <p:cNvSpPr/>
            <p:nvPr/>
          </p:nvSpPr>
          <p:spPr>
            <a:xfrm>
              <a:off x="4191" y="177926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228600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28600" y="1783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1" y="177926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0" y="0"/>
                  </a:moveTo>
                  <a:lnTo>
                    <a:pt x="228600" y="0"/>
                  </a:lnTo>
                  <a:lnTo>
                    <a:pt x="228600" y="178308"/>
                  </a:lnTo>
                  <a:lnTo>
                    <a:pt x="0" y="17830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391" y="177926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228600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28600" y="1783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391" y="177926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0" y="0"/>
                  </a:moveTo>
                  <a:lnTo>
                    <a:pt x="228600" y="0"/>
                  </a:lnTo>
                  <a:lnTo>
                    <a:pt x="228600" y="178308"/>
                  </a:lnTo>
                  <a:lnTo>
                    <a:pt x="0" y="17830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791" y="177926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228600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28600" y="1783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791" y="177926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0" y="0"/>
                  </a:moveTo>
                  <a:lnTo>
                    <a:pt x="228600" y="0"/>
                  </a:lnTo>
                  <a:lnTo>
                    <a:pt x="228600" y="178308"/>
                  </a:lnTo>
                  <a:lnTo>
                    <a:pt x="0" y="17830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" y="368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228600" y="0"/>
                  </a:moveTo>
                  <a:lnTo>
                    <a:pt x="0" y="0"/>
                  </a:lnTo>
                  <a:lnTo>
                    <a:pt x="0" y="177558"/>
                  </a:lnTo>
                  <a:lnTo>
                    <a:pt x="228600" y="17755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1" y="380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0" y="0"/>
                  </a:moveTo>
                  <a:lnTo>
                    <a:pt x="228600" y="0"/>
                  </a:lnTo>
                  <a:lnTo>
                    <a:pt x="228600" y="177546"/>
                  </a:lnTo>
                  <a:lnTo>
                    <a:pt x="0" y="17754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391" y="368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228600" y="0"/>
                  </a:moveTo>
                  <a:lnTo>
                    <a:pt x="0" y="0"/>
                  </a:lnTo>
                  <a:lnTo>
                    <a:pt x="0" y="177558"/>
                  </a:lnTo>
                  <a:lnTo>
                    <a:pt x="228600" y="17755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391" y="380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0" y="0"/>
                  </a:moveTo>
                  <a:lnTo>
                    <a:pt x="228600" y="0"/>
                  </a:lnTo>
                  <a:lnTo>
                    <a:pt x="228600" y="177546"/>
                  </a:lnTo>
                  <a:lnTo>
                    <a:pt x="0" y="17754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791" y="368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228600" y="0"/>
                  </a:moveTo>
                  <a:lnTo>
                    <a:pt x="0" y="0"/>
                  </a:lnTo>
                  <a:lnTo>
                    <a:pt x="0" y="177558"/>
                  </a:lnTo>
                  <a:lnTo>
                    <a:pt x="228600" y="17755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791" y="380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0" y="0"/>
                  </a:moveTo>
                  <a:lnTo>
                    <a:pt x="228600" y="0"/>
                  </a:lnTo>
                  <a:lnTo>
                    <a:pt x="228600" y="177546"/>
                  </a:lnTo>
                  <a:lnTo>
                    <a:pt x="0" y="17754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" y="356235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228600" y="0"/>
                  </a:moveTo>
                  <a:lnTo>
                    <a:pt x="0" y="0"/>
                  </a:lnTo>
                  <a:lnTo>
                    <a:pt x="0" y="177546"/>
                  </a:lnTo>
                  <a:lnTo>
                    <a:pt x="228600" y="17754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91" y="356235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0" y="0"/>
                  </a:moveTo>
                  <a:lnTo>
                    <a:pt x="228600" y="0"/>
                  </a:lnTo>
                  <a:lnTo>
                    <a:pt x="228600" y="177546"/>
                  </a:lnTo>
                  <a:lnTo>
                    <a:pt x="0" y="17754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391" y="356235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228600" y="0"/>
                  </a:moveTo>
                  <a:lnTo>
                    <a:pt x="0" y="0"/>
                  </a:lnTo>
                  <a:lnTo>
                    <a:pt x="0" y="177546"/>
                  </a:lnTo>
                  <a:lnTo>
                    <a:pt x="228600" y="17754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391" y="356235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0" y="0"/>
                  </a:moveTo>
                  <a:lnTo>
                    <a:pt x="228600" y="0"/>
                  </a:lnTo>
                  <a:lnTo>
                    <a:pt x="228600" y="177546"/>
                  </a:lnTo>
                  <a:lnTo>
                    <a:pt x="0" y="17754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791" y="356235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228600" y="0"/>
                  </a:moveTo>
                  <a:lnTo>
                    <a:pt x="0" y="0"/>
                  </a:lnTo>
                  <a:lnTo>
                    <a:pt x="0" y="177546"/>
                  </a:lnTo>
                  <a:lnTo>
                    <a:pt x="228600" y="17754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791" y="356235"/>
              <a:ext cx="228600" cy="177800"/>
            </a:xfrm>
            <a:custGeom>
              <a:avLst/>
              <a:gdLst/>
              <a:ahLst/>
              <a:cxnLst/>
              <a:rect l="l" t="t" r="r" b="b"/>
              <a:pathLst>
                <a:path w="228600" h="177800">
                  <a:moveTo>
                    <a:pt x="0" y="0"/>
                  </a:moveTo>
                  <a:lnTo>
                    <a:pt x="228600" y="0"/>
                  </a:lnTo>
                  <a:lnTo>
                    <a:pt x="228600" y="177546"/>
                  </a:lnTo>
                  <a:lnTo>
                    <a:pt x="0" y="17754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16939" y="93789"/>
            <a:ext cx="460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latin typeface="Times New Roman"/>
                <a:cs typeface="Times New Roman"/>
              </a:rPr>
              <a:t>Table</a:t>
            </a:r>
            <a:r>
              <a:rPr sz="2400" i="0" spc="-10" dirty="0">
                <a:latin typeface="Times New Roman"/>
                <a:cs typeface="Times New Roman"/>
              </a:rPr>
              <a:t> </a:t>
            </a:r>
            <a:r>
              <a:rPr sz="2400" i="0" spc="-5" dirty="0">
                <a:latin typeface="Times New Roman"/>
                <a:cs typeface="Times New Roman"/>
              </a:rPr>
              <a:t>3.1</a:t>
            </a:r>
            <a:r>
              <a:rPr sz="2000" b="0" i="0" spc="-5" dirty="0">
                <a:latin typeface="Times New Roman"/>
                <a:cs typeface="Times New Roman"/>
              </a:rPr>
              <a:t>: </a:t>
            </a:r>
            <a:r>
              <a:rPr sz="2000" i="0" spc="-5" dirty="0">
                <a:solidFill>
                  <a:srgbClr val="002060"/>
                </a:solidFill>
                <a:latin typeface="Times New Roman"/>
                <a:cs typeface="Times New Roman"/>
              </a:rPr>
              <a:t>Units</a:t>
            </a:r>
            <a:r>
              <a:rPr sz="2000" i="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i="0" spc="-5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2000" i="0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i="0" spc="-5" dirty="0">
                <a:solidFill>
                  <a:srgbClr val="002060"/>
                </a:solidFill>
                <a:latin typeface="Times New Roman"/>
                <a:cs typeface="Times New Roman"/>
              </a:rPr>
              <a:t>period and frequency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77" y="2217420"/>
            <a:ext cx="8122165" cy="215645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6403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Express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100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microseconds.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719578" y="0"/>
                  </a:lnTo>
                  <a:lnTo>
                    <a:pt x="2719578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710180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80" dirty="0">
                <a:solidFill>
                  <a:srgbClr val="FFFFFF"/>
                </a:solidFill>
                <a:latin typeface="Tahoma"/>
                <a:cs typeface="Tahoma"/>
              </a:rPr>
              <a:t>3.4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2544952"/>
            <a:ext cx="868172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Table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3.1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equivalents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(1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10–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390525" algn="l"/>
                <a:tab pos="848360" algn="l"/>
                <a:tab pos="1561465" algn="l"/>
                <a:tab pos="1939925" algn="l"/>
                <a:tab pos="2277745" algn="l"/>
                <a:tab pos="2774950" algn="l"/>
                <a:tab pos="3113405" algn="l"/>
                <a:tab pos="3549650" algn="l"/>
                <a:tab pos="4283710" algn="l"/>
                <a:tab pos="5020310" algn="l"/>
                <a:tab pos="5684520" algn="l"/>
                <a:tab pos="6652895" algn="l"/>
                <a:tab pos="7285990" algn="l"/>
              </a:tabLst>
            </a:pPr>
            <a:r>
              <a:rPr sz="2800" dirty="0">
                <a:latin typeface="Times New Roman"/>
                <a:cs typeface="Times New Roman"/>
              </a:rPr>
              <a:t>3	s)	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	1	s	(1	s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1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6	</a:t>
            </a:r>
            <a:r>
              <a:rPr sz="2800" spc="-5" dirty="0">
                <a:latin typeface="Times New Roman"/>
                <a:cs typeface="Times New Roman"/>
              </a:rPr>
              <a:t>μ</a:t>
            </a:r>
            <a:r>
              <a:rPr sz="2800" dirty="0">
                <a:latin typeface="Times New Roman"/>
                <a:cs typeface="Times New Roman"/>
              </a:rPr>
              <a:t>s).	</a:t>
            </a:r>
            <a:r>
              <a:rPr sz="2800" spc="-22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	f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g  </a:t>
            </a:r>
            <a:r>
              <a:rPr sz="2800" spc="-5" dirty="0">
                <a:latin typeface="Times New Roman"/>
                <a:cs typeface="Times New Roman"/>
              </a:rPr>
              <a:t>substitutions: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5" y="4695825"/>
            <a:ext cx="8962643" cy="5048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28" y="717740"/>
            <a:ext cx="86810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 power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use at home has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frequency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60 </a:t>
            </a:r>
            <a:r>
              <a:rPr sz="2800" dirty="0">
                <a:latin typeface="Times New Roman"/>
                <a:cs typeface="Times New Roman"/>
              </a:rPr>
              <a:t>Hz (50 </a:t>
            </a:r>
            <a:r>
              <a:rPr sz="2800" spc="-10" dirty="0">
                <a:latin typeface="Times New Roman"/>
                <a:cs typeface="Times New Roman"/>
              </a:rPr>
              <a:t>Hz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Europe). The period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this sine wave can be </a:t>
            </a:r>
            <a:r>
              <a:rPr sz="2800" spc="-10" dirty="0">
                <a:latin typeface="Times New Roman"/>
                <a:cs typeface="Times New Roman"/>
              </a:rPr>
              <a:t>determined </a:t>
            </a:r>
            <a:r>
              <a:rPr sz="2800" spc="-5" dirty="0">
                <a:latin typeface="Times New Roman"/>
                <a:cs typeface="Times New Roman"/>
              </a:rPr>
              <a:t> 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719578" y="0"/>
                  </a:lnTo>
                  <a:lnTo>
                    <a:pt x="2719578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710180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80" dirty="0">
                <a:solidFill>
                  <a:srgbClr val="FFFFFF"/>
                </a:solidFill>
                <a:latin typeface="Tahoma"/>
                <a:cs typeface="Tahoma"/>
              </a:rPr>
              <a:t>3.3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3818128"/>
            <a:ext cx="86810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This means that the period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power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our lights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 home is </a:t>
            </a:r>
            <a:r>
              <a:rPr sz="2800" spc="-20" dirty="0">
                <a:latin typeface="Times New Roman"/>
                <a:cs typeface="Times New Roman"/>
              </a:rPr>
              <a:t>0.0116 </a:t>
            </a:r>
            <a:r>
              <a:rPr sz="2800" dirty="0">
                <a:latin typeface="Times New Roman"/>
                <a:cs typeface="Times New Roman"/>
              </a:rPr>
              <a:t>s, or </a:t>
            </a:r>
            <a:r>
              <a:rPr sz="2800" spc="-5" dirty="0">
                <a:latin typeface="Times New Roman"/>
                <a:cs typeface="Times New Roman"/>
              </a:rPr>
              <a:t>16.6 ms. </a:t>
            </a:r>
            <a:r>
              <a:rPr sz="2800" dirty="0">
                <a:latin typeface="Times New Roman"/>
                <a:cs typeface="Times New Roman"/>
              </a:rPr>
              <a:t>Our </a:t>
            </a:r>
            <a:r>
              <a:rPr sz="2800" spc="-5" dirty="0">
                <a:latin typeface="Times New Roman"/>
                <a:cs typeface="Times New Roman"/>
              </a:rPr>
              <a:t>eyes are not </a:t>
            </a:r>
            <a:r>
              <a:rPr sz="2800" spc="-10" dirty="0">
                <a:latin typeface="Times New Roman"/>
                <a:cs typeface="Times New Roman"/>
              </a:rPr>
              <a:t>sensitive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enough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distinguish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rapid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amplitude.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605" y="2552700"/>
            <a:ext cx="6305550" cy="771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84" y="717740"/>
            <a:ext cx="8757285" cy="274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445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period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100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ms.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kilohertz?.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tabLst>
                <a:tab pos="838200" algn="l"/>
                <a:tab pos="1387475" algn="l"/>
                <a:tab pos="2527300" algn="l"/>
                <a:tab pos="3195320" algn="l"/>
                <a:tab pos="3744595" algn="l"/>
                <a:tab pos="4155440" algn="l"/>
                <a:tab pos="5503545" algn="l"/>
                <a:tab pos="6151245" algn="l"/>
                <a:tab pos="6897370" algn="l"/>
                <a:tab pos="7446645" algn="l"/>
              </a:tabLst>
            </a:pPr>
            <a:r>
              <a:rPr sz="2800" dirty="0">
                <a:latin typeface="Times New Roman"/>
                <a:cs typeface="Times New Roman"/>
              </a:rPr>
              <a:t>Fir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t	we	</a:t>
            </a:r>
            <a:r>
              <a:rPr sz="2800" spc="-5" dirty="0">
                <a:latin typeface="Times New Roman"/>
                <a:cs typeface="Times New Roman"/>
              </a:rPr>
              <a:t>ch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ge	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00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s</a:t>
            </a:r>
            <a:r>
              <a:rPr sz="2800" spc="-10" dirty="0">
                <a:latin typeface="Times New Roman"/>
                <a:cs typeface="Times New Roman"/>
              </a:rPr>
              <a:t>ec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s,	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	we	</a:t>
            </a:r>
            <a:r>
              <a:rPr sz="2800" spc="-10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ul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te 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(1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Hz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</a:t>
            </a:r>
            <a:r>
              <a:rPr sz="2775" baseline="25525" dirty="0">
                <a:latin typeface="Times New Roman"/>
                <a:cs typeface="Times New Roman"/>
              </a:rPr>
              <a:t>–3</a:t>
            </a:r>
            <a:r>
              <a:rPr sz="2775" spc="345" baseline="255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kHz).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719578" y="0"/>
                  </a:lnTo>
                  <a:lnTo>
                    <a:pt x="2719578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710180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80" dirty="0">
                <a:solidFill>
                  <a:srgbClr val="FFFFFF"/>
                </a:solidFill>
                <a:latin typeface="Tahoma"/>
                <a:cs typeface="Tahoma"/>
              </a:rPr>
              <a:t>3.5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477" y="4238986"/>
            <a:ext cx="6829043" cy="12950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932681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360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6810" algn="l"/>
              </a:tabLst>
            </a:pPr>
            <a:r>
              <a:rPr dirty="0"/>
              <a:t>3.2.3	</a:t>
            </a:r>
            <a:r>
              <a:rPr spc="-280" dirty="0"/>
              <a:t>W</a:t>
            </a:r>
            <a:r>
              <a:rPr dirty="0"/>
              <a:t>a</a:t>
            </a:r>
            <a:r>
              <a:rPr spc="-5" dirty="0"/>
              <a:t>ve</a:t>
            </a:r>
            <a:r>
              <a:rPr dirty="0"/>
              <a:t>l</a:t>
            </a:r>
            <a:r>
              <a:rPr spc="-5" dirty="0"/>
              <a:t>ength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795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25" dirty="0">
                <a:latin typeface="Times New Roman"/>
                <a:cs typeface="Times New Roman"/>
              </a:rPr>
              <a:t>Wavelength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another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characteristic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traveling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medium.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Wavelength </a:t>
            </a:r>
            <a:r>
              <a:rPr sz="2800" b="1" i="1" spc="-5" dirty="0">
                <a:latin typeface="Times New Roman"/>
                <a:cs typeface="Times New Roman"/>
              </a:rPr>
              <a:t>binds the period or the frequency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simple</a:t>
            </a:r>
            <a:r>
              <a:rPr sz="2800" b="1" i="1" spc="6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sine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wave</a:t>
            </a:r>
            <a:r>
              <a:rPr sz="2800" b="1" i="1" spc="6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speed</a:t>
            </a:r>
            <a:r>
              <a:rPr sz="2800" b="1" i="1" spc="6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medium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(see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3.7).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9893"/>
            <a:ext cx="3739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Figure</a:t>
            </a:r>
            <a:r>
              <a:rPr sz="20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3.7:</a:t>
            </a:r>
            <a:r>
              <a:rPr sz="2000" b="1" i="1" spc="4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20" dirty="0">
                <a:latin typeface="Times New Roman"/>
                <a:cs typeface="Times New Roman"/>
              </a:rPr>
              <a:t>Wavelength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and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period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614232"/>
            <a:ext cx="7123430" cy="3844925"/>
            <a:chOff x="457200" y="1614232"/>
            <a:chExt cx="7123430" cy="3844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711452"/>
              <a:ext cx="7123175" cy="584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317727"/>
              <a:ext cx="7123175" cy="5857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29557" y="1614232"/>
              <a:ext cx="0" cy="3844925"/>
            </a:xfrm>
            <a:custGeom>
              <a:avLst/>
              <a:gdLst/>
              <a:ahLst/>
              <a:cxnLst/>
              <a:rect l="l" t="t" r="r" b="b"/>
              <a:pathLst>
                <a:path h="3844925">
                  <a:moveTo>
                    <a:pt x="0" y="0"/>
                  </a:moveTo>
                  <a:lnTo>
                    <a:pt x="0" y="3844644"/>
                  </a:lnTo>
                </a:path>
              </a:pathLst>
            </a:custGeom>
            <a:ln w="1693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9912" y="1614233"/>
              <a:ext cx="0" cy="3844925"/>
            </a:xfrm>
            <a:custGeom>
              <a:avLst/>
              <a:gdLst/>
              <a:ahLst/>
              <a:cxnLst/>
              <a:rect l="l" t="t" r="r" b="b"/>
              <a:pathLst>
                <a:path h="3844925">
                  <a:moveTo>
                    <a:pt x="0" y="0"/>
                  </a:moveTo>
                  <a:lnTo>
                    <a:pt x="0" y="3844644"/>
                  </a:lnTo>
                </a:path>
              </a:pathLst>
            </a:custGeom>
            <a:ln w="1693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39624" y="1778790"/>
              <a:ext cx="793115" cy="0"/>
            </a:xfrm>
            <a:custGeom>
              <a:avLst/>
              <a:gdLst/>
              <a:ahLst/>
              <a:cxnLst/>
              <a:rect l="l" t="t" r="r" b="b"/>
              <a:pathLst>
                <a:path w="793115">
                  <a:moveTo>
                    <a:pt x="0" y="0"/>
                  </a:moveTo>
                  <a:lnTo>
                    <a:pt x="793044" y="0"/>
                  </a:lnTo>
                </a:path>
              </a:pathLst>
            </a:custGeom>
            <a:ln w="22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202" y="1715211"/>
              <a:ext cx="155222" cy="1234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68" y="1715211"/>
              <a:ext cx="152399" cy="1234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44231" y="2978177"/>
              <a:ext cx="1234440" cy="0"/>
            </a:xfrm>
            <a:custGeom>
              <a:avLst/>
              <a:gdLst/>
              <a:ahLst/>
              <a:cxnLst/>
              <a:rect l="l" t="t" r="r" b="b"/>
              <a:pathLst>
                <a:path w="1234439">
                  <a:moveTo>
                    <a:pt x="0" y="0"/>
                  </a:moveTo>
                  <a:lnTo>
                    <a:pt x="1234018" y="0"/>
                  </a:lnTo>
                </a:path>
              </a:pathLst>
            </a:custGeom>
            <a:ln w="44573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4035" y="2870454"/>
              <a:ext cx="406400" cy="234315"/>
            </a:xfrm>
            <a:custGeom>
              <a:avLst/>
              <a:gdLst/>
              <a:ahLst/>
              <a:cxnLst/>
              <a:rect l="l" t="t" r="r" b="b"/>
              <a:pathLst>
                <a:path w="406400" h="234314">
                  <a:moveTo>
                    <a:pt x="3728" y="234013"/>
                  </a:moveTo>
                  <a:lnTo>
                    <a:pt x="0" y="230299"/>
                  </a:lnTo>
                  <a:lnTo>
                    <a:pt x="70834" y="107723"/>
                  </a:lnTo>
                  <a:lnTo>
                    <a:pt x="6638" y="0"/>
                  </a:lnTo>
                  <a:lnTo>
                    <a:pt x="41353" y="0"/>
                  </a:lnTo>
                  <a:lnTo>
                    <a:pt x="201320" y="63149"/>
                  </a:lnTo>
                  <a:lnTo>
                    <a:pt x="406368" y="107723"/>
                  </a:lnTo>
                  <a:lnTo>
                    <a:pt x="353883" y="119446"/>
                  </a:lnTo>
                  <a:lnTo>
                    <a:pt x="251708" y="144287"/>
                  </a:lnTo>
                  <a:lnTo>
                    <a:pt x="201320" y="156010"/>
                  </a:lnTo>
                  <a:lnTo>
                    <a:pt x="3728" y="234013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78460" y="1062537"/>
            <a:ext cx="131762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340" dirty="0">
                <a:latin typeface="Times New Roman"/>
                <a:cs typeface="Times New Roman"/>
              </a:rPr>
              <a:t>Wavelength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3323108" y="3138256"/>
            <a:ext cx="1770380" cy="8102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7305" marR="5080" indent="-15240">
              <a:lnSpc>
                <a:spcPts val="2810"/>
              </a:lnSpc>
              <a:spcBef>
                <a:spcPts val="660"/>
              </a:spcBef>
            </a:pPr>
            <a:r>
              <a:rPr sz="2800" spc="10" dirty="0">
                <a:latin typeface="Times New Roman"/>
                <a:cs typeface="Times New Roman"/>
              </a:rPr>
              <a:t>Direction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propagation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299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tabLst>
                <a:tab pos="474980" algn="l"/>
                <a:tab pos="1221105" algn="l"/>
                <a:tab pos="1251585" algn="l"/>
                <a:tab pos="1917700" algn="l"/>
                <a:tab pos="2122805" algn="l"/>
                <a:tab pos="3291204" algn="l"/>
                <a:tab pos="3728085" algn="l"/>
                <a:tab pos="3828415" algn="l"/>
                <a:tab pos="3872229" algn="l"/>
                <a:tab pos="4373880" algn="l"/>
                <a:tab pos="4522470" algn="l"/>
                <a:tab pos="5170170" algn="l"/>
                <a:tab pos="5201285" algn="l"/>
                <a:tab pos="5314315" algn="l"/>
                <a:tab pos="6590030" algn="l"/>
                <a:tab pos="6760845" algn="l"/>
                <a:tab pos="6908165" algn="l"/>
                <a:tab pos="6972934" algn="l"/>
                <a:tab pos="7346315" algn="l"/>
                <a:tab pos="7435215" algn="l"/>
                <a:tab pos="7956550" algn="l"/>
                <a:tab pos="8035290" algn="l"/>
              </a:tabLst>
            </a:pP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ure	3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10	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ho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	a	p</a:t>
            </a:r>
            <a:r>
              <a:rPr sz="2800" spc="-5" dirty="0">
                <a:latin typeface="Times New Roman"/>
                <a:cs typeface="Times New Roman"/>
              </a:rPr>
              <a:t>erio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c	</a:t>
            </a:r>
            <a:r>
              <a:rPr sz="2800" spc="-5" dirty="0">
                <a:latin typeface="Times New Roman"/>
                <a:cs typeface="Times New Roman"/>
              </a:rPr>
              <a:t>co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os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e	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l	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th 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f.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typical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those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found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ta	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mm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ni</a:t>
            </a:r>
            <a:r>
              <a:rPr sz="2800" spc="-10" dirty="0">
                <a:latin typeface="Times New Roman"/>
                <a:cs typeface="Times New Roman"/>
              </a:rPr>
              <a:t>ca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s.			</a:t>
            </a:r>
            <a:r>
              <a:rPr sz="2800" spc="-22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	</a:t>
            </a:r>
            <a:r>
              <a:rPr sz="2800" spc="-10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n	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ons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de</a:t>
            </a:r>
            <a:r>
              <a:rPr sz="2800" dirty="0">
                <a:latin typeface="Times New Roman"/>
                <a:cs typeface="Times New Roman"/>
              </a:rPr>
              <a:t>r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	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ree  alarm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systems,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frequency.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this </a:t>
            </a:r>
            <a:r>
              <a:rPr sz="2800" spc="-5" dirty="0">
                <a:latin typeface="Times New Roman"/>
                <a:cs typeface="Times New Roman"/>
              </a:rPr>
              <a:t>signal can </a:t>
            </a:r>
            <a:r>
              <a:rPr sz="2800" dirty="0">
                <a:latin typeface="Times New Roman"/>
                <a:cs typeface="Times New Roman"/>
              </a:rPr>
              <a:t>give us a good </a:t>
            </a:r>
            <a:r>
              <a:rPr sz="2800" spc="-5" dirty="0">
                <a:latin typeface="Times New Roman"/>
                <a:cs typeface="Times New Roman"/>
              </a:rPr>
              <a:t>understanding </a:t>
            </a:r>
            <a:r>
              <a:rPr sz="2800" dirty="0">
                <a:latin typeface="Times New Roman"/>
                <a:cs typeface="Times New Roman"/>
              </a:rPr>
              <a:t>of how to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ec</a:t>
            </a:r>
            <a:r>
              <a:rPr sz="2800" spc="-5" dirty="0">
                <a:latin typeface="Times New Roman"/>
                <a:cs typeface="Times New Roman"/>
              </a:rPr>
              <a:t>ompos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al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	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5" dirty="0">
                <a:latin typeface="Times New Roman"/>
                <a:cs typeface="Times New Roman"/>
              </a:rPr>
              <a:t>ver</a:t>
            </a:r>
            <a:r>
              <a:rPr sz="2800" dirty="0">
                <a:latin typeface="Times New Roman"/>
                <a:cs typeface="Times New Roman"/>
              </a:rPr>
              <a:t>y			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4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fi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t	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</a:t>
            </a:r>
            <a:r>
              <a:rPr sz="2800" spc="-10" dirty="0">
                <a:latin typeface="Times New Roman"/>
                <a:cs typeface="Times New Roman"/>
              </a:rPr>
              <a:t>ma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y  </a:t>
            </a:r>
            <a:r>
              <a:rPr sz="2800" spc="-5" dirty="0">
                <a:latin typeface="Times New Roman"/>
                <a:cs typeface="Times New Roman"/>
              </a:rPr>
              <a:t>decompose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series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simple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waves.</a:t>
            </a:r>
            <a:endParaRPr sz="2800">
              <a:latin typeface="Times New Roman"/>
              <a:cs typeface="Times New Roman"/>
            </a:endParaRPr>
          </a:p>
          <a:p>
            <a:pPr marL="14604" marR="6985" algn="just">
              <a:lnSpc>
                <a:spcPts val="3360"/>
              </a:lnSpc>
              <a:spcBef>
                <a:spcPts val="110"/>
              </a:spcBef>
            </a:pPr>
            <a:r>
              <a:rPr sz="2800" spc="-20" dirty="0">
                <a:latin typeface="Times New Roman"/>
                <a:cs typeface="Times New Roman"/>
              </a:rPr>
              <a:t>However, </a:t>
            </a:r>
            <a:r>
              <a:rPr sz="2800" spc="-5" dirty="0">
                <a:latin typeface="Times New Roman"/>
                <a:cs typeface="Times New Roman"/>
              </a:rPr>
              <a:t>there are tools, both hardware and software,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 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job.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concerned</a:t>
            </a:r>
            <a:endParaRPr sz="2800">
              <a:latin typeface="Times New Roman"/>
              <a:cs typeface="Times New Roman"/>
            </a:endParaRPr>
          </a:p>
          <a:p>
            <a:pPr marL="14604" marR="5080" algn="just">
              <a:lnSpc>
                <a:spcPts val="3360"/>
              </a:lnSpc>
            </a:pPr>
            <a:r>
              <a:rPr sz="2800" spc="-5" dirty="0">
                <a:latin typeface="Times New Roman"/>
                <a:cs typeface="Times New Roman"/>
              </a:rPr>
              <a:t>about how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is done;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are only </a:t>
            </a:r>
            <a:r>
              <a:rPr sz="2800" spc="-10" dirty="0">
                <a:latin typeface="Times New Roman"/>
                <a:cs typeface="Times New Roman"/>
              </a:rPr>
              <a:t>interested </a:t>
            </a:r>
            <a:r>
              <a:rPr sz="2800" spc="-5" dirty="0">
                <a:latin typeface="Times New Roman"/>
                <a:cs typeface="Times New Roman"/>
              </a:rPr>
              <a:t>in the result. </a:t>
            </a:r>
            <a:r>
              <a:rPr sz="2800" dirty="0">
                <a:latin typeface="Times New Roman"/>
                <a:cs typeface="Times New Roman"/>
              </a:rPr>
              <a:t> Figure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3.11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decomposing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domains.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719578" y="0"/>
                  </a:lnTo>
                  <a:lnTo>
                    <a:pt x="2719578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710180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80" dirty="0">
                <a:solidFill>
                  <a:srgbClr val="FFFFFF"/>
                </a:solidFill>
                <a:latin typeface="Tahoma"/>
                <a:cs typeface="Tahoma"/>
              </a:rPr>
              <a:t>3.8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4323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5" dirty="0"/>
              <a:t> </a:t>
            </a:r>
            <a:r>
              <a:rPr sz="2000" spc="-5" dirty="0"/>
              <a:t>3.10:</a:t>
            </a:r>
            <a:r>
              <a:rPr sz="2000" spc="415" dirty="0"/>
              <a:t> </a:t>
            </a:r>
            <a:r>
              <a:rPr sz="2000" spc="-5" dirty="0">
                <a:solidFill>
                  <a:srgbClr val="000000"/>
                </a:solidFill>
              </a:rPr>
              <a:t>A</a:t>
            </a:r>
            <a:r>
              <a:rPr sz="2000" spc="-10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composite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periodic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2462022"/>
            <a:ext cx="8109832" cy="23385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6191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0" dirty="0"/>
              <a:t> </a:t>
            </a:r>
            <a:r>
              <a:rPr sz="2000" spc="-25" dirty="0"/>
              <a:t>3.11:</a:t>
            </a:r>
            <a:r>
              <a:rPr sz="2000" spc="500" dirty="0"/>
              <a:t> </a:t>
            </a:r>
            <a:r>
              <a:rPr sz="2000" spc="-5" dirty="0">
                <a:solidFill>
                  <a:srgbClr val="000000"/>
                </a:solidFill>
              </a:rPr>
              <a:t>Decomposition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of a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composite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periodic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106748" y="1388105"/>
            <a:ext cx="6768465" cy="1501140"/>
            <a:chOff x="1106748" y="1388105"/>
            <a:chExt cx="6768465" cy="1501140"/>
          </a:xfrm>
        </p:grpSpPr>
        <p:sp>
          <p:nvSpPr>
            <p:cNvPr id="4" name="object 4"/>
            <p:cNvSpPr/>
            <p:nvPr/>
          </p:nvSpPr>
          <p:spPr>
            <a:xfrm>
              <a:off x="1156250" y="1498355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138374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748" y="1388105"/>
              <a:ext cx="99004" cy="164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6250" y="2263352"/>
              <a:ext cx="6609080" cy="0"/>
            </a:xfrm>
            <a:custGeom>
              <a:avLst/>
              <a:gdLst/>
              <a:ahLst/>
              <a:cxnLst/>
              <a:rect l="l" t="t" r="r" b="b"/>
              <a:pathLst>
                <a:path w="6609080">
                  <a:moveTo>
                    <a:pt x="0" y="0"/>
                  </a:moveTo>
                  <a:lnTo>
                    <a:pt x="6608542" y="0"/>
                  </a:lnTo>
                </a:path>
              </a:pathLst>
            </a:custGeom>
            <a:ln w="1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0791" y="2213852"/>
              <a:ext cx="164257" cy="989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00188" y="1911782"/>
            <a:ext cx="1101090" cy="6864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700" spc="-5" dirty="0">
                <a:latin typeface="Times New Roman"/>
                <a:cs typeface="Times New Roman"/>
              </a:rPr>
              <a:t>•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•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•</a:t>
            </a:r>
            <a:endParaRPr sz="1700">
              <a:latin typeface="Times New Roman"/>
              <a:cs typeface="Times New Roman"/>
            </a:endParaRPr>
          </a:p>
          <a:p>
            <a:pPr marL="628650">
              <a:lnSpc>
                <a:spcPct val="100000"/>
              </a:lnSpc>
              <a:spcBef>
                <a:spcPts val="565"/>
              </a:spcBef>
            </a:pPr>
            <a:r>
              <a:rPr sz="1700" spc="5" dirty="0">
                <a:latin typeface="Times New Roman"/>
                <a:cs typeface="Times New Roman"/>
              </a:rPr>
              <a:t>Time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117" y="1077965"/>
            <a:ext cx="9518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p</a:t>
            </a:r>
            <a:r>
              <a:rPr sz="1700" spc="5" dirty="0">
                <a:latin typeface="Times New Roman"/>
                <a:cs typeface="Times New Roman"/>
              </a:rPr>
              <a:t>lit</a:t>
            </a:r>
            <a:r>
              <a:rPr sz="1700" dirty="0">
                <a:latin typeface="Times New Roman"/>
                <a:cs typeface="Times New Roman"/>
              </a:rPr>
              <a:t>ude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4475" y="1655169"/>
            <a:ext cx="5621013" cy="130295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89021" y="4140514"/>
            <a:ext cx="6768465" cy="1125855"/>
            <a:chOff x="1189021" y="4140514"/>
            <a:chExt cx="6768465" cy="1125855"/>
          </a:xfrm>
        </p:grpSpPr>
        <p:sp>
          <p:nvSpPr>
            <p:cNvPr id="12" name="object 12"/>
            <p:cNvSpPr/>
            <p:nvPr/>
          </p:nvSpPr>
          <p:spPr>
            <a:xfrm>
              <a:off x="1238520" y="425079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1008258"/>
                  </a:moveTo>
                  <a:lnTo>
                    <a:pt x="0" y="0"/>
                  </a:lnTo>
                </a:path>
              </a:pathLst>
            </a:custGeom>
            <a:ln w="1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9021" y="4140514"/>
              <a:ext cx="98998" cy="1642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38520" y="5070002"/>
              <a:ext cx="6608445" cy="0"/>
            </a:xfrm>
            <a:custGeom>
              <a:avLst/>
              <a:gdLst/>
              <a:ahLst/>
              <a:cxnLst/>
              <a:rect l="l" t="t" r="r" b="b"/>
              <a:pathLst>
                <a:path w="6608445">
                  <a:moveTo>
                    <a:pt x="0" y="0"/>
                  </a:moveTo>
                  <a:lnTo>
                    <a:pt x="444211" y="0"/>
                  </a:lnTo>
                </a:path>
                <a:path w="6608445">
                  <a:moveTo>
                    <a:pt x="515749" y="0"/>
                  </a:moveTo>
                  <a:lnTo>
                    <a:pt x="1185401" y="0"/>
                  </a:lnTo>
                </a:path>
                <a:path w="6608445">
                  <a:moveTo>
                    <a:pt x="1262326" y="0"/>
                  </a:moveTo>
                  <a:lnTo>
                    <a:pt x="6608177" y="0"/>
                  </a:lnTo>
                </a:path>
              </a:pathLst>
            </a:custGeom>
            <a:ln w="13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2697" y="5020489"/>
              <a:ext cx="164248" cy="10127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3410" y="3829639"/>
            <a:ext cx="9518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p</a:t>
            </a:r>
            <a:r>
              <a:rPr sz="1700" spc="5" dirty="0">
                <a:latin typeface="Times New Roman"/>
                <a:cs typeface="Times New Roman"/>
              </a:rPr>
              <a:t>lit</a:t>
            </a:r>
            <a:r>
              <a:rPr sz="1700" dirty="0">
                <a:latin typeface="Times New Roman"/>
                <a:cs typeface="Times New Roman"/>
              </a:rPr>
              <a:t>ude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6129" y="5058343"/>
            <a:ext cx="9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1334" y="5080381"/>
            <a:ext cx="528256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00"/>
              </a:spcBef>
              <a:tabLst>
                <a:tab pos="2566035" algn="l"/>
              </a:tabLst>
            </a:pPr>
            <a:r>
              <a:rPr sz="1700" spc="30" dirty="0">
                <a:latin typeface="Times New Roman"/>
                <a:cs typeface="Times New Roman"/>
              </a:rPr>
              <a:t>3f	</a:t>
            </a:r>
            <a:r>
              <a:rPr sz="2550" spc="44" baseline="1633" dirty="0">
                <a:latin typeface="Times New Roman"/>
                <a:cs typeface="Times New Roman"/>
              </a:rPr>
              <a:t>9f</a:t>
            </a:r>
            <a:endParaRPr sz="2550" baseline="16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b. Frequency-domain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decomposition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composite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signal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70567" y="5155784"/>
            <a:ext cx="9391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Times New Roman"/>
                <a:cs typeface="Times New Roman"/>
              </a:rPr>
              <a:t>F</a:t>
            </a:r>
            <a:r>
              <a:rPr sz="1700" dirty="0">
                <a:latin typeface="Times New Roman"/>
                <a:cs typeface="Times New Roman"/>
              </a:rPr>
              <a:t>r</a:t>
            </a:r>
            <a:r>
              <a:rPr sz="1700" spc="5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qu</a:t>
            </a:r>
            <a:r>
              <a:rPr sz="1700" spc="5" dirty="0">
                <a:latin typeface="Times New Roman"/>
                <a:cs typeface="Times New Roman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5" dirty="0">
                <a:latin typeface="Times New Roman"/>
                <a:cs typeface="Times New Roman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82731" y="4268723"/>
            <a:ext cx="2955290" cy="819150"/>
            <a:chOff x="1682731" y="4268723"/>
            <a:chExt cx="2955290" cy="819150"/>
          </a:xfrm>
        </p:grpSpPr>
        <p:sp>
          <p:nvSpPr>
            <p:cNvPr id="21" name="object 21"/>
            <p:cNvSpPr/>
            <p:nvPr/>
          </p:nvSpPr>
          <p:spPr>
            <a:xfrm>
              <a:off x="1682731" y="4268723"/>
              <a:ext cx="71755" cy="815975"/>
            </a:xfrm>
            <a:custGeom>
              <a:avLst/>
              <a:gdLst/>
              <a:ahLst/>
              <a:cxnLst/>
              <a:rect l="l" t="t" r="r" b="b"/>
              <a:pathLst>
                <a:path w="71755" h="815975">
                  <a:moveTo>
                    <a:pt x="0" y="815438"/>
                  </a:moveTo>
                  <a:lnTo>
                    <a:pt x="71537" y="815438"/>
                  </a:lnTo>
                  <a:lnTo>
                    <a:pt x="71537" y="0"/>
                  </a:lnTo>
                  <a:lnTo>
                    <a:pt x="0" y="0"/>
                  </a:lnTo>
                  <a:lnTo>
                    <a:pt x="0" y="815438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3922" y="4768595"/>
              <a:ext cx="77470" cy="319405"/>
            </a:xfrm>
            <a:custGeom>
              <a:avLst/>
              <a:gdLst/>
              <a:ahLst/>
              <a:cxnLst/>
              <a:rect l="l" t="t" r="r" b="b"/>
              <a:pathLst>
                <a:path w="77469" h="319404">
                  <a:moveTo>
                    <a:pt x="0" y="319253"/>
                  </a:moveTo>
                  <a:lnTo>
                    <a:pt x="0" y="0"/>
                  </a:lnTo>
                  <a:lnTo>
                    <a:pt x="76924" y="0"/>
                  </a:lnTo>
                  <a:lnTo>
                    <a:pt x="76924" y="319253"/>
                  </a:lnTo>
                  <a:lnTo>
                    <a:pt x="0" y="319253"/>
                  </a:lnTo>
                  <a:close/>
                </a:path>
              </a:pathLst>
            </a:custGeom>
            <a:solidFill>
              <a:srgbClr val="00B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6572" y="4948415"/>
              <a:ext cx="61594" cy="139065"/>
            </a:xfrm>
            <a:custGeom>
              <a:avLst/>
              <a:gdLst/>
              <a:ahLst/>
              <a:cxnLst/>
              <a:rect l="l" t="t" r="r" b="b"/>
              <a:pathLst>
                <a:path w="61595" h="139064">
                  <a:moveTo>
                    <a:pt x="0" y="138665"/>
                  </a:moveTo>
                  <a:lnTo>
                    <a:pt x="0" y="0"/>
                  </a:lnTo>
                  <a:lnTo>
                    <a:pt x="61100" y="0"/>
                  </a:lnTo>
                  <a:lnTo>
                    <a:pt x="61100" y="138665"/>
                  </a:lnTo>
                  <a:lnTo>
                    <a:pt x="0" y="138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726" y="1569782"/>
            <a:ext cx="2515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0" algn="l"/>
              </a:tabLst>
            </a:pPr>
            <a:r>
              <a:rPr sz="4800" spc="-5" dirty="0">
                <a:solidFill>
                  <a:srgbClr val="C00000"/>
                </a:solidFill>
              </a:rPr>
              <a:t>Chapter	3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25906" y="3060254"/>
            <a:ext cx="32092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800" b="1" i="1" spc="-5" dirty="0">
                <a:latin typeface="Times New Roman"/>
                <a:cs typeface="Times New Roman"/>
              </a:rPr>
              <a:t>In</a:t>
            </a:r>
            <a:r>
              <a:rPr sz="4800" b="1" i="1" spc="-10" dirty="0">
                <a:latin typeface="Times New Roman"/>
                <a:cs typeface="Times New Roman"/>
              </a:rPr>
              <a:t>t</a:t>
            </a:r>
            <a:r>
              <a:rPr sz="4800" b="1" i="1" spc="-5" dirty="0">
                <a:latin typeface="Times New Roman"/>
                <a:cs typeface="Times New Roman"/>
              </a:rPr>
              <a:t>roduc</a:t>
            </a:r>
            <a:r>
              <a:rPr sz="4800" b="1" i="1" spc="-10" dirty="0">
                <a:latin typeface="Times New Roman"/>
                <a:cs typeface="Times New Roman"/>
              </a:rPr>
              <a:t>t</a:t>
            </a:r>
            <a:r>
              <a:rPr sz="4800" b="1" i="1" spc="-5" dirty="0">
                <a:latin typeface="Times New Roman"/>
                <a:cs typeface="Times New Roman"/>
              </a:rPr>
              <a:t>ion  </a:t>
            </a:r>
            <a:r>
              <a:rPr sz="4800" b="1" i="1" spc="-440" dirty="0">
                <a:latin typeface="Times New Roman"/>
                <a:cs typeface="Times New Roman"/>
              </a:rPr>
              <a:t>To</a:t>
            </a:r>
            <a:endParaRPr sz="4800">
              <a:latin typeface="Times New Roman"/>
              <a:cs typeface="Times New Roman"/>
            </a:endParaRPr>
          </a:p>
          <a:p>
            <a:pPr marL="537845" marR="529590" algn="ctr">
              <a:lnSpc>
                <a:spcPct val="100000"/>
              </a:lnSpc>
            </a:pPr>
            <a:r>
              <a:rPr sz="4800" b="1" i="1" spc="-5" dirty="0">
                <a:latin typeface="Times New Roman"/>
                <a:cs typeface="Times New Roman"/>
              </a:rPr>
              <a:t>Phys</a:t>
            </a:r>
            <a:r>
              <a:rPr sz="4800" b="1" i="1" spc="-10" dirty="0">
                <a:latin typeface="Times New Roman"/>
                <a:cs typeface="Times New Roman"/>
              </a:rPr>
              <a:t>i</a:t>
            </a:r>
            <a:r>
              <a:rPr sz="4800" b="1" i="1" dirty="0">
                <a:latin typeface="Times New Roman"/>
                <a:cs typeface="Times New Roman"/>
              </a:rPr>
              <a:t>cal  Layer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3415284"/>
            <a:ext cx="2413253" cy="31127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13191" y="6638907"/>
            <a:ext cx="53181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Copyright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©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McGraw-Hill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Companies,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Inc.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Permission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reproduction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display.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28" y="717740"/>
            <a:ext cx="86817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Figure </a:t>
            </a:r>
            <a:r>
              <a:rPr sz="2800" spc="-5" dirty="0">
                <a:latin typeface="Times New Roman"/>
                <a:cs typeface="Times New Roman"/>
              </a:rPr>
              <a:t>3.12 shows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nonperiodic composite signal.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signal created by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microphone </a:t>
            </a:r>
            <a:r>
              <a:rPr sz="2800" dirty="0">
                <a:latin typeface="Times New Roman"/>
                <a:cs typeface="Times New Roman"/>
              </a:rPr>
              <a:t>or a </a:t>
            </a:r>
            <a:r>
              <a:rPr sz="2800" spc="-5" dirty="0">
                <a:latin typeface="Times New Roman"/>
                <a:cs typeface="Times New Roman"/>
              </a:rPr>
              <a:t>telephone set when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dirty="0">
                <a:latin typeface="Times New Roman"/>
                <a:cs typeface="Times New Roman"/>
              </a:rPr>
              <a:t> 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pronounced.</a:t>
            </a:r>
            <a:r>
              <a:rPr sz="2800" dirty="0">
                <a:latin typeface="Times New Roman"/>
                <a:cs typeface="Times New Roman"/>
              </a:rPr>
              <a:t> 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case,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composite </a:t>
            </a:r>
            <a:r>
              <a:rPr sz="2800" spc="-5" dirty="0">
                <a:latin typeface="Times New Roman"/>
                <a:cs typeface="Times New Roman"/>
              </a:rPr>
              <a:t> signal cannot be periodic, because that </a:t>
            </a:r>
            <a:r>
              <a:rPr sz="2800" spc="-10" dirty="0">
                <a:latin typeface="Times New Roman"/>
                <a:cs typeface="Times New Roman"/>
              </a:rPr>
              <a:t>implies </a:t>
            </a:r>
            <a:r>
              <a:rPr sz="2800" spc="-5" dirty="0">
                <a:latin typeface="Times New Roman"/>
                <a:cs typeface="Times New Roman"/>
              </a:rPr>
              <a:t>that we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repeating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words 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exactly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ts val="3360"/>
              </a:lnSpc>
            </a:pP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tone.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719578" y="0"/>
                  </a:lnTo>
                  <a:lnTo>
                    <a:pt x="2719578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710180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80" dirty="0">
                <a:solidFill>
                  <a:srgbClr val="FFFFFF"/>
                </a:solidFill>
                <a:latin typeface="Tahoma"/>
                <a:cs typeface="Tahoma"/>
              </a:rPr>
              <a:t>3.9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69742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 3.12:</a:t>
            </a:r>
            <a:r>
              <a:rPr sz="2000" spc="505" dirty="0"/>
              <a:t> </a:t>
            </a:r>
            <a:r>
              <a:rPr sz="2000" spc="-25" dirty="0">
                <a:solidFill>
                  <a:srgbClr val="000000"/>
                </a:solidFill>
              </a:rPr>
              <a:t>Time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and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frequency domain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of a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non-periodic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779" y="3651343"/>
            <a:ext cx="4579619" cy="2721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720707"/>
            <a:ext cx="3908297" cy="26529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799331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22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/>
              <a:t>3.2.6	Bandwidth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8672" y="1314640"/>
            <a:ext cx="7766684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range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frequencies contained in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composite </a:t>
            </a:r>
            <a:r>
              <a:rPr sz="2800" b="1" i="1" spc="-5" dirty="0">
                <a:latin typeface="Times New Roman"/>
                <a:cs typeface="Times New Roman"/>
              </a:rPr>
              <a:t> signal is its bandwidth.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bandwidth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normally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difference </a:t>
            </a:r>
            <a:r>
              <a:rPr sz="2800" b="1" i="1" spc="-5" dirty="0">
                <a:latin typeface="Times New Roman"/>
                <a:cs typeface="Times New Roman"/>
              </a:rPr>
              <a:t>between two numbers. For example, </a:t>
            </a:r>
            <a:r>
              <a:rPr sz="2800" b="1" i="1" dirty="0">
                <a:latin typeface="Times New Roman"/>
                <a:cs typeface="Times New Roman"/>
              </a:rPr>
              <a:t>if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 signal contains frequencies between 1000 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5000,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−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4000.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52" y="70994"/>
            <a:ext cx="7103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0" marR="5080" indent="-1334135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0" dirty="0"/>
              <a:t> </a:t>
            </a:r>
            <a:r>
              <a:rPr sz="2000" spc="-5" dirty="0"/>
              <a:t>3.13:</a:t>
            </a:r>
            <a:r>
              <a:rPr sz="2000" spc="10" dirty="0"/>
              <a:t> </a:t>
            </a:r>
            <a:r>
              <a:rPr sz="2000" spc="-5" dirty="0">
                <a:solidFill>
                  <a:srgbClr val="000000"/>
                </a:solidFill>
              </a:rPr>
              <a:t>The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bandwidth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of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periodic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and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nonperiodic composite </a:t>
            </a:r>
            <a:r>
              <a:rPr sz="2000" spc="-484" dirty="0">
                <a:solidFill>
                  <a:srgbClr val="000000"/>
                </a:solidFill>
              </a:rPr>
              <a:t> </a:t>
            </a:r>
            <a:r>
              <a:rPr sz="2000" i="1" spc="-5" dirty="0">
                <a:solidFill>
                  <a:srgbClr val="000000"/>
                </a:solidFill>
              </a:rPr>
              <a:t>signals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03457"/>
            <a:ext cx="4538472" cy="23525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4165348"/>
            <a:ext cx="4508753" cy="22862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" y="717740"/>
            <a:ext cx="8756650" cy="335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43180" indent="63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If a </a:t>
            </a:r>
            <a:r>
              <a:rPr sz="2800" spc="-5" dirty="0">
                <a:latin typeface="Times New Roman"/>
                <a:cs typeface="Times New Roman"/>
              </a:rPr>
              <a:t>periodic signal is decomposed into five sine waves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 frequencies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100, 300, 500, 700, and 900 Hz, what is </a:t>
            </a:r>
            <a:r>
              <a:rPr sz="2800" spc="-10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 bandwidth? Draw the spectrum, assuming all components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maximum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amplitude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10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V.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67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3180" indent="-63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Let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h</a:t>
            </a:r>
            <a:r>
              <a:rPr sz="2775" spc="637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highest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frequency,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l</a:t>
            </a:r>
            <a:r>
              <a:rPr sz="2775" spc="615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lowest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frequency,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3.10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922" y="5265388"/>
            <a:ext cx="4142993" cy="4759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4854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0" dirty="0"/>
              <a:t> </a:t>
            </a:r>
            <a:r>
              <a:rPr sz="2000" spc="-5" dirty="0"/>
              <a:t>3.14:</a:t>
            </a:r>
            <a:r>
              <a:rPr sz="2000" spc="495" dirty="0"/>
              <a:t> </a:t>
            </a:r>
            <a:r>
              <a:rPr sz="2000" spc="-5" dirty="0">
                <a:solidFill>
                  <a:srgbClr val="000000"/>
                </a:solidFill>
              </a:rPr>
              <a:t>The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bandwidth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for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example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3.10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583" y="2442938"/>
            <a:ext cx="6893790" cy="9670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8370" y="3727703"/>
            <a:ext cx="3890002" cy="4635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" y="717740"/>
            <a:ext cx="8769350" cy="497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3975" indent="-127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periodic signal has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bandwidth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20 Hz. The highest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 is </a:t>
            </a:r>
            <a:r>
              <a:rPr sz="2800" dirty="0">
                <a:latin typeface="Times New Roman"/>
                <a:cs typeface="Times New Roman"/>
              </a:rPr>
              <a:t>60 </a:t>
            </a:r>
            <a:r>
              <a:rPr sz="2800" spc="-5" dirty="0">
                <a:latin typeface="Times New Roman"/>
                <a:cs typeface="Times New Roman"/>
              </a:rPr>
              <a:t>Hz. What is the lowest frequency? Draw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spectrum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signal contains all frequencies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same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amplitude.</a:t>
            </a:r>
            <a:endParaRPr sz="2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7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63500" marR="43180" indent="-63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Let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h</a:t>
            </a:r>
            <a:r>
              <a:rPr sz="2775" spc="637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highest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frequency,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775" baseline="-21021" dirty="0">
                <a:latin typeface="Times New Roman"/>
                <a:cs typeface="Times New Roman"/>
              </a:rPr>
              <a:t>l</a:t>
            </a:r>
            <a:r>
              <a:rPr sz="2775" spc="615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lowest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frequency,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Times New Roman"/>
              <a:cs typeface="Times New Roman"/>
            </a:endParaRPr>
          </a:p>
          <a:p>
            <a:pPr marL="50165" marR="5651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spectrum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integer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frequencies.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series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spikes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(see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3.15).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3.11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4162425"/>
            <a:ext cx="7353300" cy="457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493"/>
            <a:ext cx="4841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5" dirty="0"/>
              <a:t> </a:t>
            </a:r>
            <a:r>
              <a:rPr sz="2000" spc="-5" dirty="0"/>
              <a:t>3.15:</a:t>
            </a:r>
            <a:r>
              <a:rPr sz="2000" spc="495" dirty="0"/>
              <a:t> </a:t>
            </a:r>
            <a:r>
              <a:rPr sz="2000" spc="-5" dirty="0">
                <a:solidFill>
                  <a:srgbClr val="000000"/>
                </a:solidFill>
              </a:rPr>
              <a:t>The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bandwidth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for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example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30" dirty="0">
                <a:solidFill>
                  <a:srgbClr val="000000"/>
                </a:solidFill>
              </a:rPr>
              <a:t>3.11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514600"/>
            <a:ext cx="8465819" cy="12558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000500"/>
            <a:ext cx="5782056" cy="495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9154160" cy="1381760"/>
            <a:chOff x="-4572" y="0"/>
            <a:chExt cx="9154160" cy="1381760"/>
          </a:xfrm>
        </p:grpSpPr>
        <p:sp>
          <p:nvSpPr>
            <p:cNvPr id="3" name="object 3"/>
            <p:cNvSpPr/>
            <p:nvPr/>
          </p:nvSpPr>
          <p:spPr>
            <a:xfrm>
              <a:off x="380" y="38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3619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3619" y="1371600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" y="38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" y="323088"/>
              <a:ext cx="735329" cy="8976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6" y="323088"/>
              <a:ext cx="666749" cy="897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670" y="323088"/>
              <a:ext cx="4635245" cy="89763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5704"/>
            <a:ext cx="4467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7885" algn="l"/>
              </a:tabLst>
            </a:pP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32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3200" i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32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2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3200" i="0" spc="-24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AL</a:t>
            </a:r>
            <a:r>
              <a:rPr sz="3200" i="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GNALS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1140" y="1390903"/>
            <a:ext cx="860679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In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addition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to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being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represented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by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analog 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signal, information can also be represented by a 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digital</a:t>
            </a:r>
            <a:r>
              <a:rPr sz="3200" b="1" i="1" spc="1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signal.</a:t>
            </a:r>
            <a:r>
              <a:rPr sz="3200" b="1" i="1" spc="1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For</a:t>
            </a:r>
            <a:r>
              <a:rPr sz="3200" b="1" i="1" spc="1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example,</a:t>
            </a:r>
            <a:r>
              <a:rPr sz="3200" b="1" i="1" spc="1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</a:t>
            </a:r>
            <a:r>
              <a:rPr sz="3200" b="1" i="1" spc="19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1</a:t>
            </a:r>
            <a:r>
              <a:rPr sz="3200" b="1" i="1" spc="1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can</a:t>
            </a:r>
            <a:r>
              <a:rPr sz="3200" b="1" i="1" spc="1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be</a:t>
            </a:r>
            <a:r>
              <a:rPr sz="3200" b="1" i="1" spc="1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encoded</a:t>
            </a:r>
            <a:r>
              <a:rPr sz="3200" b="1" i="1" spc="1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as </a:t>
            </a:r>
            <a:r>
              <a:rPr sz="3200" b="1" i="1" spc="-7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 positive voltage and a 0 as </a:t>
            </a:r>
            <a:r>
              <a:rPr sz="3200" b="1" i="1" dirty="0">
                <a:latin typeface="Times New Roman"/>
                <a:cs typeface="Times New Roman"/>
              </a:rPr>
              <a:t>zero </a:t>
            </a:r>
            <a:r>
              <a:rPr sz="3200" b="1" i="1" spc="-5" dirty="0">
                <a:latin typeface="Times New Roman"/>
                <a:cs typeface="Times New Roman"/>
              </a:rPr>
              <a:t>voltage. A digital 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signal </a:t>
            </a:r>
            <a:r>
              <a:rPr sz="3200" b="1" i="1" dirty="0">
                <a:latin typeface="Times New Roman"/>
                <a:cs typeface="Times New Roman"/>
              </a:rPr>
              <a:t>can </a:t>
            </a:r>
            <a:r>
              <a:rPr sz="3200" b="1" i="1" spc="-5" dirty="0">
                <a:latin typeface="Times New Roman"/>
                <a:cs typeface="Times New Roman"/>
              </a:rPr>
              <a:t>have more than two levels. In this </a:t>
            </a:r>
            <a:r>
              <a:rPr sz="3200" b="1" i="1" dirty="0">
                <a:latin typeface="Times New Roman"/>
                <a:cs typeface="Times New Roman"/>
              </a:rPr>
              <a:t>case, 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we</a:t>
            </a:r>
            <a:r>
              <a:rPr sz="3200" b="1" i="1" spc="12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can</a:t>
            </a:r>
            <a:r>
              <a:rPr sz="3200" b="1" i="1" spc="12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send</a:t>
            </a:r>
            <a:r>
              <a:rPr sz="3200" b="1" i="1" spc="13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more</a:t>
            </a:r>
            <a:r>
              <a:rPr sz="3200" b="1" i="1" spc="13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than</a:t>
            </a:r>
            <a:r>
              <a:rPr sz="3200" b="1" i="1" spc="12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1</a:t>
            </a:r>
            <a:r>
              <a:rPr sz="3200" b="1" i="1" spc="12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bit</a:t>
            </a:r>
            <a:r>
              <a:rPr sz="3200" b="1" i="1" spc="12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for</a:t>
            </a:r>
            <a:r>
              <a:rPr sz="3200" b="1" i="1" spc="13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each</a:t>
            </a:r>
            <a:r>
              <a:rPr sz="3200" b="1" i="1" spc="12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level.</a:t>
            </a:r>
            <a:r>
              <a:rPr sz="3200" b="1" i="1" spc="13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Figure</a:t>
            </a:r>
            <a:endParaRPr sz="3200">
              <a:latin typeface="Times New Roman"/>
              <a:cs typeface="Times New Roman"/>
            </a:endParaRPr>
          </a:p>
          <a:p>
            <a:pPr marL="12700" marR="1437005" algn="just">
              <a:lnSpc>
                <a:spcPct val="100000"/>
              </a:lnSpc>
              <a:spcBef>
                <a:spcPts val="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3.17 shows two signals, one with two levels </a:t>
            </a:r>
            <a:r>
              <a:rPr sz="3200" b="1" i="1" spc="-7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and the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other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with</a:t>
            </a:r>
            <a:r>
              <a:rPr sz="3200" b="1" i="1" spc="-10" dirty="0">
                <a:latin typeface="Times New Roman"/>
                <a:cs typeface="Times New Roman"/>
              </a:rPr>
              <a:t> </a:t>
            </a:r>
            <a:r>
              <a:rPr sz="3200" b="1" i="1" spc="-40" dirty="0">
                <a:latin typeface="Times New Roman"/>
                <a:cs typeface="Times New Roman"/>
              </a:rPr>
              <a:t>four.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493"/>
            <a:ext cx="708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0" marR="5080" indent="-13335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 3.17:</a:t>
            </a:r>
            <a:r>
              <a:rPr sz="2000" spc="15" dirty="0"/>
              <a:t> </a:t>
            </a:r>
            <a:r>
              <a:rPr sz="2000" spc="-30" dirty="0">
                <a:solidFill>
                  <a:srgbClr val="000000"/>
                </a:solidFill>
              </a:rPr>
              <a:t>Two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digital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signals:</a:t>
            </a:r>
            <a:r>
              <a:rPr sz="2000" spc="-3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one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with two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levels and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the </a:t>
            </a:r>
            <a:r>
              <a:rPr sz="2000" spc="-484" dirty="0">
                <a:solidFill>
                  <a:srgbClr val="000000"/>
                </a:solidFill>
              </a:rPr>
              <a:t> </a:t>
            </a:r>
            <a:r>
              <a:rPr sz="2000" i="1" spc="-5" dirty="0">
                <a:solidFill>
                  <a:srgbClr val="000000"/>
                </a:solidFill>
              </a:rPr>
              <a:t>other</a:t>
            </a:r>
            <a:r>
              <a:rPr sz="2000" i="1" spc="-20" dirty="0">
                <a:solidFill>
                  <a:srgbClr val="000000"/>
                </a:solidFill>
              </a:rPr>
              <a:t> </a:t>
            </a:r>
            <a:r>
              <a:rPr sz="2000" i="1" spc="-5" dirty="0">
                <a:solidFill>
                  <a:srgbClr val="000000"/>
                </a:solidFill>
              </a:rPr>
              <a:t>with</a:t>
            </a:r>
            <a:r>
              <a:rPr sz="2000" i="1" spc="-10" dirty="0">
                <a:solidFill>
                  <a:srgbClr val="000000"/>
                </a:solidFill>
              </a:rPr>
              <a:t> </a:t>
            </a:r>
            <a:r>
              <a:rPr sz="2000" i="1" spc="-5" dirty="0">
                <a:solidFill>
                  <a:srgbClr val="000000"/>
                </a:solidFill>
              </a:rPr>
              <a:t>four</a:t>
            </a:r>
            <a:r>
              <a:rPr sz="2000" i="1" spc="-10" dirty="0">
                <a:solidFill>
                  <a:srgbClr val="000000"/>
                </a:solidFill>
              </a:rPr>
              <a:t> </a:t>
            </a:r>
            <a:r>
              <a:rPr sz="2000" i="1" spc="-5" dirty="0">
                <a:solidFill>
                  <a:srgbClr val="000000"/>
                </a:solidFill>
              </a:rPr>
              <a:t>signal</a:t>
            </a:r>
            <a:r>
              <a:rPr sz="2000" i="1" spc="-10" dirty="0">
                <a:solidFill>
                  <a:srgbClr val="000000"/>
                </a:solidFill>
              </a:rPr>
              <a:t> </a:t>
            </a:r>
            <a:r>
              <a:rPr sz="2000" i="1" spc="-5" dirty="0">
                <a:solidFill>
                  <a:srgbClr val="000000"/>
                </a:solidFill>
              </a:rPr>
              <a:t>levels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36636"/>
            <a:ext cx="3975479" cy="26194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5048" y="3006985"/>
            <a:ext cx="3988558" cy="32191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5539" y="0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Arial"/>
                <a:cs typeface="Arial"/>
              </a:rPr>
              <a:t>Chapter</a:t>
            </a:r>
            <a:r>
              <a:rPr i="0" spc="-4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3:</a:t>
            </a:r>
            <a:r>
              <a:rPr i="0" spc="-3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Outline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96596" y="1018032"/>
            <a:ext cx="5327650" cy="897890"/>
            <a:chOff x="196596" y="1018032"/>
            <a:chExt cx="5327650" cy="8978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6" y="1018032"/>
              <a:ext cx="735329" cy="8976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1018032"/>
              <a:ext cx="633221" cy="8976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396" y="1018032"/>
              <a:ext cx="735329" cy="8976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887" y="1018032"/>
              <a:ext cx="1549907" cy="8976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4372" y="1018032"/>
              <a:ext cx="1389887" cy="8976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6600" y="1018032"/>
              <a:ext cx="2247137" cy="89763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96596" y="1993392"/>
            <a:ext cx="7089775" cy="897890"/>
            <a:chOff x="196596" y="1993392"/>
            <a:chExt cx="7089775" cy="89789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6" y="1993392"/>
              <a:ext cx="735329" cy="8976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1993392"/>
              <a:ext cx="633221" cy="8976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396" y="1993392"/>
              <a:ext cx="735329" cy="8976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8887" y="1993392"/>
              <a:ext cx="2496311" cy="8976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63823" y="1993392"/>
              <a:ext cx="2202941" cy="8976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9105" y="1993392"/>
              <a:ext cx="2247137" cy="897635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96596" y="2968752"/>
            <a:ext cx="4795520" cy="897890"/>
            <a:chOff x="196596" y="2968752"/>
            <a:chExt cx="4795520" cy="89789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6" y="2968752"/>
              <a:ext cx="735329" cy="8976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2968752"/>
              <a:ext cx="633221" cy="89763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396" y="2968752"/>
              <a:ext cx="735329" cy="89763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887" y="2968752"/>
              <a:ext cx="2164841" cy="8976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4723" y="2968752"/>
              <a:ext cx="2247137" cy="897635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96596" y="3944111"/>
            <a:ext cx="7085330" cy="897890"/>
            <a:chOff x="196596" y="3944111"/>
            <a:chExt cx="7085330" cy="89789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6" y="3944111"/>
              <a:ext cx="735329" cy="89763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3944111"/>
              <a:ext cx="633221" cy="8976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1396" y="3944111"/>
              <a:ext cx="735329" cy="89763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8888" y="3944111"/>
              <a:ext cx="3556253" cy="8976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38422" y="3944111"/>
              <a:ext cx="3143249" cy="897635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96596" y="4919471"/>
            <a:ext cx="4902200" cy="897890"/>
            <a:chOff x="196596" y="4919471"/>
            <a:chExt cx="4902200" cy="89789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6" y="4919471"/>
              <a:ext cx="735329" cy="8976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4919471"/>
              <a:ext cx="633221" cy="89763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1396" y="4919471"/>
              <a:ext cx="735329" cy="89763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542" y="4919471"/>
              <a:ext cx="1549908" cy="89763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26157" y="4919471"/>
              <a:ext cx="1572005" cy="89763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7634" y="4919471"/>
              <a:ext cx="1930907" cy="897635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96596" y="5894832"/>
            <a:ext cx="4338320" cy="897890"/>
            <a:chOff x="196596" y="5894832"/>
            <a:chExt cx="4338320" cy="897890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596" y="5894832"/>
              <a:ext cx="735329" cy="8976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5894832"/>
              <a:ext cx="633221" cy="8976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1396" y="5894832"/>
              <a:ext cx="735329" cy="8976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7542" y="5894832"/>
              <a:ext cx="3627119" cy="89763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34594" y="1120394"/>
            <a:ext cx="6583680" cy="538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lvl="1" indent="-81280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eriod"/>
              <a:tabLst>
                <a:tab pos="824865" algn="l"/>
                <a:tab pos="825500" algn="l"/>
                <a:tab pos="2030095" algn="l"/>
                <a:tab pos="3092450" algn="l"/>
              </a:tabLst>
            </a:pPr>
            <a:r>
              <a:rPr sz="3200" b="1" i="1" spc="-90" dirty="0">
                <a:solidFill>
                  <a:srgbClr val="3366FF"/>
                </a:solidFill>
                <a:latin typeface="Times New Roman"/>
                <a:cs typeface="Times New Roman"/>
              </a:rPr>
              <a:t>DATA	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AND	SIGNALS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Times New Roman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824865" lvl="1" indent="-8128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24865" algn="l"/>
                <a:tab pos="825500" algn="l"/>
                <a:tab pos="2979420" algn="l"/>
                <a:tab pos="4854575" algn="l"/>
              </a:tabLst>
            </a:pP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PER</a:t>
            </a:r>
            <a:r>
              <a:rPr sz="3200" b="1" i="1" spc="-10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OD</a:t>
            </a:r>
            <a:r>
              <a:rPr sz="3200" b="1" i="1" spc="-10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C</a:t>
            </a:r>
            <a:r>
              <a:rPr sz="3200" b="1" i="1" dirty="0">
                <a:solidFill>
                  <a:srgbClr val="3366FF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ANALOG</a:t>
            </a:r>
            <a:r>
              <a:rPr sz="3200" b="1" i="1" dirty="0">
                <a:solidFill>
                  <a:srgbClr val="3366FF"/>
                </a:solidFill>
                <a:latin typeface="Times New Roman"/>
                <a:cs typeface="Times New Roman"/>
              </a:rPr>
              <a:t>	</a:t>
            </a:r>
            <a:r>
              <a:rPr sz="3200" b="1" i="1" spc="-10" dirty="0">
                <a:solidFill>
                  <a:srgbClr val="3366FF"/>
                </a:solidFill>
                <a:latin typeface="Times New Roman"/>
                <a:cs typeface="Times New Roman"/>
              </a:rPr>
              <a:t>SI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GNALS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Times New Roman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824865" lvl="1" indent="-8128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24865" algn="l"/>
                <a:tab pos="825500" algn="l"/>
              </a:tabLst>
            </a:pPr>
            <a:r>
              <a:rPr sz="3200" b="1" i="1" spc="-30" dirty="0">
                <a:solidFill>
                  <a:srgbClr val="3366FF"/>
                </a:solidFill>
                <a:latin typeface="Times New Roman"/>
                <a:cs typeface="Times New Roman"/>
              </a:rPr>
              <a:t>DIGITAL</a:t>
            </a:r>
            <a:r>
              <a:rPr sz="3200" b="1" i="1" spc="-1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SIGNALS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Times New Roman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824865" lvl="1" indent="-81280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824865" algn="l"/>
                <a:tab pos="825500" algn="l"/>
              </a:tabLst>
            </a:pP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TRANSMISSION</a:t>
            </a:r>
            <a:r>
              <a:rPr sz="3200" b="1" i="1" spc="-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i="1" spc="-30" dirty="0">
                <a:solidFill>
                  <a:srgbClr val="3366FF"/>
                </a:solidFill>
                <a:latin typeface="Times New Roman"/>
                <a:cs typeface="Times New Roman"/>
              </a:rPr>
              <a:t>IMPAIRMENT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Times New Roman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723265" lvl="1" indent="-7112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/>
              <a:tabLst>
                <a:tab pos="723265" algn="l"/>
                <a:tab pos="723900" algn="l"/>
              </a:tabLst>
            </a:pP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sz="3200" b="1" i="1" spc="-180" dirty="0">
                <a:solidFill>
                  <a:srgbClr val="3366FF"/>
                </a:solidFill>
                <a:latin typeface="Times New Roman"/>
                <a:cs typeface="Times New Roman"/>
              </a:rPr>
              <a:t>AT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sz="3200" b="1" i="1" spc="-18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R</a:t>
            </a:r>
            <a:r>
              <a:rPr sz="3200" b="1" i="1" spc="-180" dirty="0">
                <a:solidFill>
                  <a:srgbClr val="3366FF"/>
                </a:solidFill>
                <a:latin typeface="Times New Roman"/>
                <a:cs typeface="Times New Roman"/>
              </a:rPr>
              <a:t>A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TE L</a:t>
            </a:r>
            <a:r>
              <a:rPr sz="3200" b="1" i="1" spc="-10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M</a:t>
            </a:r>
            <a:r>
              <a:rPr sz="3200" b="1" i="1" spc="-10" dirty="0">
                <a:solidFill>
                  <a:srgbClr val="3366FF"/>
                </a:solidFill>
                <a:latin typeface="Times New Roman"/>
                <a:cs typeface="Times New Roman"/>
              </a:rPr>
              <a:t>I</a:t>
            </a: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Times New Roman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723265" lvl="1" indent="-7112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/>
              <a:tabLst>
                <a:tab pos="723265" algn="l"/>
                <a:tab pos="723900" algn="l"/>
              </a:tabLst>
            </a:pPr>
            <a:r>
              <a:rPr sz="3200" b="1" i="1" spc="-5" dirty="0">
                <a:solidFill>
                  <a:srgbClr val="3366FF"/>
                </a:solidFill>
                <a:latin typeface="Times New Roman"/>
                <a:cs typeface="Times New Roman"/>
              </a:rPr>
              <a:t>PERFORMANCE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28" y="717740"/>
            <a:ext cx="86817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digital signal has eight levels.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many bits are </a:t>
            </a:r>
            <a:r>
              <a:rPr sz="2800" spc="-10" dirty="0">
                <a:latin typeface="Times New Roman"/>
                <a:cs typeface="Times New Roman"/>
              </a:rPr>
              <a:t>needed </a:t>
            </a:r>
            <a:r>
              <a:rPr sz="2800" spc="-5" dirty="0">
                <a:latin typeface="Times New Roman"/>
                <a:cs typeface="Times New Roman"/>
              </a:rPr>
              <a:t> 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level?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We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calculate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formula.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represented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3.16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578" y="3153155"/>
            <a:ext cx="4466843" cy="533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160" y="717740"/>
            <a:ext cx="86823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digital signal has nine levels. How many bits are </a:t>
            </a:r>
            <a:r>
              <a:rPr sz="2800" spc="-10" dirty="0">
                <a:latin typeface="Times New Roman"/>
                <a:cs typeface="Times New Roman"/>
              </a:rPr>
              <a:t>needed </a:t>
            </a:r>
            <a:r>
              <a:rPr sz="2800" spc="-5" dirty="0">
                <a:latin typeface="Times New Roman"/>
                <a:cs typeface="Times New Roman"/>
              </a:rPr>
              <a:t> 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level?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bits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formula.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3.17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bits.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However,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answer is not </a:t>
            </a:r>
            <a:r>
              <a:rPr sz="2800" spc="-10" dirty="0">
                <a:latin typeface="Times New Roman"/>
                <a:cs typeface="Times New Roman"/>
              </a:rPr>
              <a:t>realistic. </a:t>
            </a:r>
            <a:r>
              <a:rPr sz="2800" spc="-5" dirty="0">
                <a:latin typeface="Times New Roman"/>
                <a:cs typeface="Times New Roman"/>
              </a:rPr>
              <a:t>The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bits </a:t>
            </a:r>
            <a:r>
              <a:rPr sz="2800" spc="-5" dirty="0">
                <a:latin typeface="Times New Roman"/>
                <a:cs typeface="Times New Roman"/>
              </a:rPr>
              <a:t> sent per level needs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an integer as </a:t>
            </a:r>
            <a:r>
              <a:rPr sz="2800" spc="-10" dirty="0">
                <a:latin typeface="Times New Roman"/>
                <a:cs typeface="Times New Roman"/>
              </a:rPr>
              <a:t>well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power </a:t>
            </a:r>
            <a:r>
              <a:rPr sz="2800" dirty="0">
                <a:latin typeface="Times New Roman"/>
                <a:cs typeface="Times New Roman"/>
              </a:rPr>
              <a:t>of 2.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represent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3.17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276599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270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/>
              <a:t>3.3.1	Bit</a:t>
            </a:r>
            <a:r>
              <a:rPr spc="-110" dirty="0"/>
              <a:t> </a:t>
            </a:r>
            <a:r>
              <a:rPr dirty="0"/>
              <a:t>Rate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6684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Most digital signals are nonperiodic, and </a:t>
            </a:r>
            <a:r>
              <a:rPr sz="2800" b="1" i="1" dirty="0">
                <a:latin typeface="Times New Roman"/>
                <a:cs typeface="Times New Roman"/>
              </a:rPr>
              <a:t>thus </a:t>
            </a:r>
            <a:r>
              <a:rPr sz="2800" b="1" i="1" spc="-5" dirty="0">
                <a:latin typeface="Times New Roman"/>
                <a:cs typeface="Times New Roman"/>
              </a:rPr>
              <a:t>period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spc="6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not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appropriate</a:t>
            </a:r>
            <a:r>
              <a:rPr sz="2800" b="1" i="1" spc="6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characteristics.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Another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term—bit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(instead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frequency)—is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describe digital signals. The bit rate is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bits</a:t>
            </a:r>
            <a:r>
              <a:rPr sz="2800" b="1" i="1" spc="-5" dirty="0">
                <a:latin typeface="Times New Roman"/>
                <a:cs typeface="Times New Roman"/>
              </a:rPr>
              <a:t> sent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expressed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per </a:t>
            </a:r>
            <a:r>
              <a:rPr sz="2800" b="1" i="1" spc="-5" dirty="0">
                <a:latin typeface="Times New Roman"/>
                <a:cs typeface="Times New Roman"/>
              </a:rPr>
              <a:t> second (bps). Figure 3.17 shows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bit rate for </a:t>
            </a:r>
            <a:r>
              <a:rPr sz="2800" b="1" i="1" spc="-10" dirty="0">
                <a:latin typeface="Times New Roman"/>
                <a:cs typeface="Times New Roman"/>
              </a:rPr>
              <a:t>two 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1720" cy="347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need to download text documents at the rate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100 pages per second. What is the required bit rate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channel?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page is an average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24 </a:t>
            </a:r>
            <a:r>
              <a:rPr sz="2800" spc="-10" dirty="0">
                <a:latin typeface="Times New Roman"/>
                <a:cs typeface="Times New Roman"/>
              </a:rPr>
              <a:t>lines </a:t>
            </a:r>
            <a:r>
              <a:rPr sz="2800" spc="-5" dirty="0">
                <a:latin typeface="Times New Roman"/>
                <a:cs typeface="Times New Roman"/>
              </a:rPr>
              <a:t>with 80 characters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Table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3.1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equivalents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(1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10–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390525" algn="l"/>
                <a:tab pos="848360" algn="l"/>
                <a:tab pos="1561465" algn="l"/>
                <a:tab pos="1939925" algn="l"/>
                <a:tab pos="2277745" algn="l"/>
                <a:tab pos="2774950" algn="l"/>
                <a:tab pos="3113405" algn="l"/>
                <a:tab pos="3549650" algn="l"/>
                <a:tab pos="4283710" algn="l"/>
                <a:tab pos="5020310" algn="l"/>
                <a:tab pos="5684520" algn="l"/>
                <a:tab pos="6652895" algn="l"/>
                <a:tab pos="7285990" algn="l"/>
              </a:tabLst>
            </a:pPr>
            <a:r>
              <a:rPr sz="2800" dirty="0">
                <a:latin typeface="Times New Roman"/>
                <a:cs typeface="Times New Roman"/>
              </a:rPr>
              <a:t>3	s)	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	1	s	(1	s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1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6	</a:t>
            </a:r>
            <a:r>
              <a:rPr sz="2800" spc="-5" dirty="0">
                <a:latin typeface="Times New Roman"/>
                <a:cs typeface="Times New Roman"/>
              </a:rPr>
              <a:t>μ</a:t>
            </a:r>
            <a:r>
              <a:rPr sz="2800" dirty="0">
                <a:latin typeface="Times New Roman"/>
                <a:cs typeface="Times New Roman"/>
              </a:rPr>
              <a:t>s).	</a:t>
            </a:r>
            <a:r>
              <a:rPr sz="2800" spc="-229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	f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g  </a:t>
            </a:r>
            <a:r>
              <a:rPr sz="2800" spc="-5" dirty="0">
                <a:latin typeface="Times New Roman"/>
                <a:cs typeface="Times New Roman"/>
              </a:rPr>
              <a:t>substitutions: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3.18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466" y="5351174"/>
            <a:ext cx="5876543" cy="5337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9154160" cy="1381760"/>
            <a:chOff x="-4572" y="0"/>
            <a:chExt cx="9154160" cy="1381760"/>
          </a:xfrm>
        </p:grpSpPr>
        <p:sp>
          <p:nvSpPr>
            <p:cNvPr id="3" name="object 3"/>
            <p:cNvSpPr/>
            <p:nvPr/>
          </p:nvSpPr>
          <p:spPr>
            <a:xfrm>
              <a:off x="380" y="38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3619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3619" y="1371600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" y="38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" y="323088"/>
              <a:ext cx="735329" cy="8976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6" y="323088"/>
              <a:ext cx="666749" cy="897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669" y="323088"/>
              <a:ext cx="6997445" cy="89763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5704"/>
            <a:ext cx="6828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1535" algn="l"/>
              </a:tabLst>
            </a:pP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3-4	TRANSMISSION</a:t>
            </a:r>
            <a:r>
              <a:rPr sz="3200" i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IMPAIRMENT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07340" y="1697291"/>
            <a:ext cx="8072755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Signals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travel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through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transmission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media, </a:t>
            </a:r>
            <a:r>
              <a:rPr sz="3200" b="1" i="1" spc="-7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which are not perfect. The imperfection causes 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signal</a:t>
            </a:r>
            <a:r>
              <a:rPr sz="3200" b="1" i="1" spc="459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impairment.</a:t>
            </a:r>
            <a:r>
              <a:rPr sz="3200" b="1" i="1" spc="459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This</a:t>
            </a:r>
            <a:r>
              <a:rPr sz="3200" b="1" i="1" spc="47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means</a:t>
            </a:r>
            <a:r>
              <a:rPr sz="3200" b="1" i="1" spc="47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that</a:t>
            </a:r>
            <a:r>
              <a:rPr sz="3200" b="1" i="1" spc="459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the</a:t>
            </a:r>
            <a:r>
              <a:rPr sz="3200" b="1" i="1" spc="47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signal </a:t>
            </a:r>
            <a:r>
              <a:rPr sz="3200" b="1" i="1" spc="-79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at the beginning of the medium is not the same 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as the signal at the end of the medium. What is 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sent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is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not</a:t>
            </a:r>
            <a:r>
              <a:rPr sz="3200" b="1" i="1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what is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received.</a:t>
            </a:r>
            <a:endParaRPr sz="3200">
              <a:latin typeface="Times New Roman"/>
              <a:cs typeface="Times New Roman"/>
            </a:endParaRPr>
          </a:p>
          <a:p>
            <a:pPr marL="12700" marR="2722880">
              <a:lnSpc>
                <a:spcPct val="100000"/>
              </a:lnSpc>
              <a:spcBef>
                <a:spcPts val="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Three causes of impairment are </a:t>
            </a:r>
            <a:r>
              <a:rPr sz="3200" b="1" i="1" spc="-78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attenuation,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distortion,</a:t>
            </a:r>
            <a:r>
              <a:rPr sz="3200" b="1" i="1" spc="-3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i="1" spc="-5" dirty="0">
                <a:latin typeface="Times New Roman"/>
                <a:cs typeface="Times New Roman"/>
              </a:rPr>
              <a:t>noise (see Figure 3.26).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3762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20" dirty="0"/>
              <a:t> </a:t>
            </a:r>
            <a:r>
              <a:rPr sz="2000" spc="-5" dirty="0"/>
              <a:t>3.26:</a:t>
            </a:r>
            <a:r>
              <a:rPr sz="2000" spc="480" dirty="0"/>
              <a:t> </a:t>
            </a:r>
            <a:r>
              <a:rPr sz="2000" spc="-5" dirty="0">
                <a:solidFill>
                  <a:srgbClr val="000000"/>
                </a:solidFill>
              </a:rPr>
              <a:t>Causes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of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impairment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362200"/>
            <a:ext cx="5948171" cy="1873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960875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38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8555" algn="l"/>
              </a:tabLst>
            </a:pPr>
            <a:r>
              <a:rPr dirty="0"/>
              <a:t>3.4.1	</a:t>
            </a:r>
            <a:r>
              <a:rPr spc="-5" dirty="0"/>
              <a:t>Attenuation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8316" y="1314640"/>
            <a:ext cx="77673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Attenuation means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loss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20" dirty="0">
                <a:latin typeface="Times New Roman"/>
                <a:cs typeface="Times New Roman"/>
              </a:rPr>
              <a:t>energy. </a:t>
            </a:r>
            <a:r>
              <a:rPr sz="2800" b="1" i="1" spc="-5" dirty="0">
                <a:latin typeface="Times New Roman"/>
                <a:cs typeface="Times New Roman"/>
              </a:rPr>
              <a:t>When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signal,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simple or composite, </a:t>
            </a:r>
            <a:r>
              <a:rPr sz="2800" b="1" i="1" spc="-10" dirty="0">
                <a:latin typeface="Times New Roman"/>
                <a:cs typeface="Times New Roman"/>
              </a:rPr>
              <a:t>travels </a:t>
            </a:r>
            <a:r>
              <a:rPr sz="2800" b="1" i="1" spc="-5" dirty="0">
                <a:latin typeface="Times New Roman"/>
                <a:cs typeface="Times New Roman"/>
              </a:rPr>
              <a:t>through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medium, </a:t>
            </a:r>
            <a:r>
              <a:rPr sz="2800" b="1" i="1" spc="-10" dirty="0">
                <a:latin typeface="Times New Roman"/>
                <a:cs typeface="Times New Roman"/>
              </a:rPr>
              <a:t>it </a:t>
            </a:r>
            <a:r>
              <a:rPr sz="2800" b="1" i="1" spc="-5" dirty="0">
                <a:latin typeface="Times New Roman"/>
                <a:cs typeface="Times New Roman"/>
              </a:rPr>
              <a:t> loses some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10" dirty="0">
                <a:latin typeface="Times New Roman"/>
                <a:cs typeface="Times New Roman"/>
              </a:rPr>
              <a:t>its </a:t>
            </a:r>
            <a:r>
              <a:rPr sz="2800" b="1" i="1" spc="-5" dirty="0">
                <a:latin typeface="Times New Roman"/>
                <a:cs typeface="Times New Roman"/>
              </a:rPr>
              <a:t>energy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overcoming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resistance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medium. That is why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wire </a:t>
            </a:r>
            <a:r>
              <a:rPr sz="2800" b="1" i="1" spc="-5" dirty="0">
                <a:latin typeface="Times New Roman"/>
                <a:cs typeface="Times New Roman"/>
              </a:rPr>
              <a:t>carrying electric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signals gets warm, </a:t>
            </a:r>
            <a:r>
              <a:rPr sz="2800" b="1" i="1" dirty="0">
                <a:latin typeface="Times New Roman"/>
                <a:cs typeface="Times New Roman"/>
              </a:rPr>
              <a:t>if not </a:t>
            </a:r>
            <a:r>
              <a:rPr sz="2800" b="1" i="1" spc="-5" dirty="0">
                <a:latin typeface="Times New Roman"/>
                <a:cs typeface="Times New Roman"/>
              </a:rPr>
              <a:t>hot, after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while. Some of </a:t>
            </a:r>
            <a:r>
              <a:rPr sz="2800" b="1" i="1" dirty="0">
                <a:latin typeface="Times New Roman"/>
                <a:cs typeface="Times New Roman"/>
              </a:rPr>
              <a:t> the </a:t>
            </a:r>
            <a:r>
              <a:rPr sz="2800" b="1" i="1" spc="-5" dirty="0">
                <a:latin typeface="Times New Roman"/>
                <a:cs typeface="Times New Roman"/>
              </a:rPr>
              <a:t>electrical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energy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converted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heat.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35" dirty="0">
                <a:latin typeface="Times New Roman"/>
                <a:cs typeface="Times New Roman"/>
              </a:rPr>
              <a:t>To</a:t>
            </a:r>
            <a:r>
              <a:rPr sz="2800" b="1" i="1" spc="-1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compensate</a:t>
            </a:r>
            <a:r>
              <a:rPr sz="2800" b="1" i="1" dirty="0">
                <a:latin typeface="Times New Roman"/>
                <a:cs typeface="Times New Roman"/>
              </a:rPr>
              <a:t> for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loss,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amplifiers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 to amplify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signal. Figure 3.27 shows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effect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attenuation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5" dirty="0">
                <a:latin typeface="Times New Roman"/>
                <a:cs typeface="Times New Roman"/>
              </a:rPr>
              <a:t> amplification..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4610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20" dirty="0"/>
              <a:t> </a:t>
            </a:r>
            <a:r>
              <a:rPr sz="2000" spc="-5" dirty="0"/>
              <a:t>3.27:</a:t>
            </a:r>
            <a:r>
              <a:rPr sz="2000" spc="405" dirty="0"/>
              <a:t> </a:t>
            </a:r>
            <a:r>
              <a:rPr sz="2000" spc="-5" dirty="0">
                <a:solidFill>
                  <a:srgbClr val="000000"/>
                </a:solidFill>
              </a:rPr>
              <a:t>Attenuation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and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amplification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310991" cy="12908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065256"/>
            <a:ext cx="1267205" cy="14163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7021" y="1919082"/>
            <a:ext cx="1424177" cy="14337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2044691"/>
            <a:ext cx="1267205" cy="14574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108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Suppose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travels through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transmission medium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reduced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half.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P2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0.5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P1.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case,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attenuation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(loss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be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3.26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3538728"/>
            <a:ext cx="86823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loss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dB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(−3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dB)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equivalent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losing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one-half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power.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729" y="2673857"/>
            <a:ext cx="8895080" cy="513715"/>
            <a:chOff x="125729" y="2673857"/>
            <a:chExt cx="8895080" cy="513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" y="2731615"/>
              <a:ext cx="8837676" cy="3827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4304" y="2702432"/>
              <a:ext cx="8837930" cy="456565"/>
            </a:xfrm>
            <a:custGeom>
              <a:avLst/>
              <a:gdLst/>
              <a:ahLst/>
              <a:cxnLst/>
              <a:rect l="l" t="t" r="r" b="b"/>
              <a:pathLst>
                <a:path w="8837930" h="456564">
                  <a:moveTo>
                    <a:pt x="0" y="0"/>
                  </a:moveTo>
                  <a:lnTo>
                    <a:pt x="8837676" y="0"/>
                  </a:lnTo>
                  <a:lnTo>
                    <a:pt x="8837676" y="456438"/>
                  </a:lnTo>
                  <a:lnTo>
                    <a:pt x="0" y="45643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39" y="717740"/>
            <a:ext cx="87312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-63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travels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amplifier,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dirty="0">
                <a:latin typeface="Times New Roman"/>
                <a:cs typeface="Times New Roman"/>
              </a:rPr>
              <a:t> is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increased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5" dirty="0">
                <a:latin typeface="Times New Roman"/>
                <a:cs typeface="Times New Roman"/>
              </a:rPr>
              <a:t>times. This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775" baseline="-21021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= 10P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. In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case,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amplification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(gain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b="1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b="1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i="1" spc="-165" dirty="0">
                <a:solidFill>
                  <a:srgbClr val="FFFFFF"/>
                </a:solidFill>
                <a:latin typeface="Tahoma"/>
                <a:cs typeface="Tahoma"/>
              </a:rPr>
              <a:t>3.27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177" y="2962655"/>
            <a:ext cx="7057643" cy="876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6358889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5786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8555" algn="l"/>
              </a:tabLst>
            </a:pPr>
            <a:r>
              <a:rPr dirty="0"/>
              <a:t>3.1.1	</a:t>
            </a:r>
            <a:r>
              <a:rPr spc="-5" dirty="0"/>
              <a:t>Analog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30" dirty="0"/>
              <a:t> </a:t>
            </a:r>
            <a:r>
              <a:rPr dirty="0"/>
              <a:t>Data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028" y="1314640"/>
            <a:ext cx="77673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Data 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analog or digital. The term analog data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refers to information that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continuous; digital </a:t>
            </a:r>
            <a:r>
              <a:rPr sz="2800" b="1" i="1" spc="-10" dirty="0">
                <a:latin typeface="Times New Roman"/>
                <a:cs typeface="Times New Roman"/>
              </a:rPr>
              <a:t>data </a:t>
            </a:r>
            <a:r>
              <a:rPr sz="2800" b="1" i="1" spc="-5" dirty="0">
                <a:latin typeface="Times New Roman"/>
                <a:cs typeface="Times New Roman"/>
              </a:rPr>
              <a:t> refers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information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has </a:t>
            </a:r>
            <a:r>
              <a:rPr sz="2800" b="1" i="1" spc="-5" dirty="0">
                <a:latin typeface="Times New Roman"/>
                <a:cs typeface="Times New Roman"/>
              </a:rPr>
              <a:t>discrete states.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analog clock that has </a:t>
            </a:r>
            <a:r>
              <a:rPr sz="2800" b="1" i="1" spc="-35" dirty="0">
                <a:latin typeface="Times New Roman"/>
                <a:cs typeface="Times New Roman"/>
              </a:rPr>
              <a:t>hour, </a:t>
            </a:r>
            <a:r>
              <a:rPr sz="2800" b="1" i="1" spc="-5" dirty="0">
                <a:latin typeface="Times New Roman"/>
                <a:cs typeface="Times New Roman"/>
              </a:rPr>
              <a:t>minute, and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dirty="0">
                <a:latin typeface="Times New Roman"/>
                <a:cs typeface="Times New Roman"/>
              </a:rPr>
              <a:t> hands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gives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information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continuous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form;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movements of </a:t>
            </a:r>
            <a:r>
              <a:rPr sz="2800" b="1" i="1" dirty="0">
                <a:latin typeface="Times New Roman"/>
                <a:cs typeface="Times New Roman"/>
              </a:rPr>
              <a:t>the hands </a:t>
            </a:r>
            <a:r>
              <a:rPr sz="2800" b="1" i="1" spc="-5" dirty="0">
                <a:latin typeface="Times New Roman"/>
                <a:cs typeface="Times New Roman"/>
              </a:rPr>
              <a:t>are continuous. </a:t>
            </a:r>
            <a:r>
              <a:rPr sz="2800" b="1" i="1" dirty="0">
                <a:latin typeface="Times New Roman"/>
                <a:cs typeface="Times New Roman"/>
              </a:rPr>
              <a:t> On the </a:t>
            </a:r>
            <a:r>
              <a:rPr sz="2800" b="1" i="1" spc="-5" dirty="0">
                <a:latin typeface="Times New Roman"/>
                <a:cs typeface="Times New Roman"/>
              </a:rPr>
              <a:t>other </a:t>
            </a:r>
            <a:r>
              <a:rPr sz="2800" b="1" i="1" dirty="0">
                <a:latin typeface="Times New Roman"/>
                <a:cs typeface="Times New Roman"/>
              </a:rPr>
              <a:t>hand, a </a:t>
            </a:r>
            <a:r>
              <a:rPr sz="2800" b="1" i="1" spc="-5" dirty="0">
                <a:latin typeface="Times New Roman"/>
                <a:cs typeface="Times New Roman"/>
              </a:rPr>
              <a:t>digital clock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reports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hours </a:t>
            </a:r>
            <a:r>
              <a:rPr sz="2800" b="1" i="1" dirty="0">
                <a:latin typeface="Times New Roman"/>
                <a:cs typeface="Times New Roman"/>
              </a:rPr>
              <a:t>and the </a:t>
            </a:r>
            <a:r>
              <a:rPr sz="2800" b="1" i="1" spc="-5" dirty="0">
                <a:latin typeface="Times New Roman"/>
                <a:cs typeface="Times New Roman"/>
              </a:rPr>
              <a:t>minutes </a:t>
            </a:r>
            <a:r>
              <a:rPr sz="2800" b="1" i="1" spc="-10" dirty="0">
                <a:latin typeface="Times New Roman"/>
                <a:cs typeface="Times New Roman"/>
              </a:rPr>
              <a:t>will </a:t>
            </a:r>
            <a:r>
              <a:rPr sz="2800" b="1" i="1" spc="-5" dirty="0">
                <a:latin typeface="Times New Roman"/>
                <a:cs typeface="Times New Roman"/>
              </a:rPr>
              <a:t>change suddenly from </a:t>
            </a:r>
            <a:r>
              <a:rPr sz="2800" b="1" i="1" dirty="0">
                <a:latin typeface="Times New Roman"/>
                <a:cs typeface="Times New Roman"/>
              </a:rPr>
              <a:t> 8:05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8:06.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32C0BF-A20D-552D-9DF7-A7FE7495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609600"/>
            <a:ext cx="7570509" cy="5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0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59DBE-BBEF-647F-D7E8-0481F54E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3" y="1116954"/>
            <a:ext cx="7899491" cy="2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02399-81C9-1062-CE73-07666E83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5" y="685800"/>
            <a:ext cx="8016970" cy="31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7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646169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07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/>
              <a:t>3.4.2	</a:t>
            </a:r>
            <a:r>
              <a:rPr spc="-5" dirty="0"/>
              <a:t>Distortion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73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Distortion means that the signal changes </a:t>
            </a:r>
            <a:r>
              <a:rPr sz="2800" b="1" i="1" spc="-10" dirty="0">
                <a:latin typeface="Times New Roman"/>
                <a:cs typeface="Times New Roman"/>
              </a:rPr>
              <a:t>its </a:t>
            </a:r>
            <a:r>
              <a:rPr sz="2800" b="1" i="1" spc="-5" dirty="0">
                <a:latin typeface="Times New Roman"/>
                <a:cs typeface="Times New Roman"/>
              </a:rPr>
              <a:t>form 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shape. Distortion can occur </a:t>
            </a:r>
            <a:r>
              <a:rPr sz="2800" b="1" i="1" dirty="0">
                <a:latin typeface="Times New Roman"/>
                <a:cs typeface="Times New Roman"/>
              </a:rPr>
              <a:t>in a </a:t>
            </a:r>
            <a:r>
              <a:rPr sz="2800" b="1" i="1" spc="-5" dirty="0">
                <a:latin typeface="Times New Roman"/>
                <a:cs typeface="Times New Roman"/>
              </a:rPr>
              <a:t>composite signal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made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</a:t>
            </a:r>
            <a:r>
              <a:rPr sz="2800" b="1" i="1" spc="-5" dirty="0">
                <a:latin typeface="Times New Roman"/>
                <a:cs typeface="Times New Roman"/>
              </a:rPr>
              <a:t> frequencies.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component has </a:t>
            </a:r>
            <a:r>
              <a:rPr sz="2800" b="1" i="1" spc="-10" dirty="0">
                <a:latin typeface="Times New Roman"/>
                <a:cs typeface="Times New Roman"/>
              </a:rPr>
              <a:t>its </a:t>
            </a:r>
            <a:r>
              <a:rPr sz="2800" b="1" i="1" spc="-5" dirty="0">
                <a:latin typeface="Times New Roman"/>
                <a:cs typeface="Times New Roman"/>
              </a:rPr>
              <a:t>own propagation speed (see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next section) through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medium </a:t>
            </a:r>
            <a:r>
              <a:rPr sz="2800" b="1" i="1" dirty="0">
                <a:latin typeface="Times New Roman"/>
                <a:cs typeface="Times New Roman"/>
              </a:rPr>
              <a:t>and, </a:t>
            </a:r>
            <a:r>
              <a:rPr sz="2800" b="1" i="1" spc="-5" dirty="0">
                <a:latin typeface="Times New Roman"/>
                <a:cs typeface="Times New Roman"/>
              </a:rPr>
              <a:t>therefore, </a:t>
            </a:r>
            <a:r>
              <a:rPr sz="2800" b="1" i="1" spc="-10" dirty="0">
                <a:latin typeface="Times New Roman"/>
                <a:cs typeface="Times New Roman"/>
              </a:rPr>
              <a:t>its </a:t>
            </a:r>
            <a:r>
              <a:rPr sz="2800" b="1" i="1" spc="-5" dirty="0">
                <a:latin typeface="Times New Roman"/>
                <a:cs typeface="Times New Roman"/>
              </a:rPr>
              <a:t> own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delay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arriving</a:t>
            </a:r>
            <a:r>
              <a:rPr sz="2800" b="1" i="1" dirty="0">
                <a:latin typeface="Times New Roman"/>
                <a:cs typeface="Times New Roman"/>
              </a:rPr>
              <a:t> 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destination.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Differences</a:t>
            </a:r>
            <a:r>
              <a:rPr sz="2800" b="1" i="1" spc="-5" dirty="0">
                <a:latin typeface="Times New Roman"/>
                <a:cs typeface="Times New Roman"/>
              </a:rPr>
              <a:t> 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delay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create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difference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 phase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6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delay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6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not</a:t>
            </a:r>
            <a:r>
              <a:rPr sz="2800" b="1" i="1" spc="6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exactly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6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2522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30" dirty="0"/>
              <a:t> </a:t>
            </a:r>
            <a:r>
              <a:rPr sz="2000" spc="-5" dirty="0"/>
              <a:t>3.29:</a:t>
            </a:r>
            <a:r>
              <a:rPr sz="2000" spc="465" dirty="0"/>
              <a:t> </a:t>
            </a:r>
            <a:r>
              <a:rPr sz="2000" spc="-5" dirty="0">
                <a:solidFill>
                  <a:srgbClr val="000000"/>
                </a:solidFill>
              </a:rPr>
              <a:t>Distortion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3" y="659130"/>
            <a:ext cx="5180075" cy="25832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3657600"/>
            <a:ext cx="5200650" cy="29484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2806445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223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/>
              <a:t>3.4.3	</a:t>
            </a:r>
            <a:r>
              <a:rPr spc="-5" dirty="0"/>
              <a:t>Noi</a:t>
            </a:r>
            <a:r>
              <a:rPr spc="-10" dirty="0"/>
              <a:t>s</a:t>
            </a:r>
            <a:r>
              <a:rPr dirty="0"/>
              <a:t>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859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Noise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another cause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impairment. Several types 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such</a:t>
            </a:r>
            <a:r>
              <a:rPr sz="2800" b="1" i="1" dirty="0">
                <a:latin typeface="Times New Roman"/>
                <a:cs typeface="Times New Roman"/>
              </a:rPr>
              <a:t> as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thermal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induced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crosstalk,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impulse noise, may corrupt the signal.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Thermal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random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motion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electrons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in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wire, which creates an extra signal not </a:t>
            </a:r>
            <a:r>
              <a:rPr sz="2800" b="1" i="1" spc="-10" dirty="0">
                <a:latin typeface="Times New Roman"/>
                <a:cs typeface="Times New Roman"/>
              </a:rPr>
              <a:t>originally </a:t>
            </a:r>
            <a:r>
              <a:rPr sz="2800" b="1" i="1" spc="-5" dirty="0">
                <a:latin typeface="Times New Roman"/>
                <a:cs typeface="Times New Roman"/>
              </a:rPr>
              <a:t> sent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20" dirty="0">
                <a:latin typeface="Times New Roman"/>
                <a:cs typeface="Times New Roman"/>
              </a:rPr>
              <a:t>transmitter. </a:t>
            </a:r>
            <a:r>
              <a:rPr sz="2800" b="1" i="1" spc="-5" dirty="0">
                <a:latin typeface="Times New Roman"/>
                <a:cs typeface="Times New Roman"/>
              </a:rPr>
              <a:t>Induced noise comes from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sources such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motors. Crosstalk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15" dirty="0">
                <a:latin typeface="Times New Roman"/>
                <a:cs typeface="Times New Roman"/>
              </a:rPr>
              <a:t>effect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one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other.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205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30" dirty="0"/>
              <a:t> </a:t>
            </a:r>
            <a:r>
              <a:rPr sz="2000" spc="-5" dirty="0"/>
              <a:t>3.30:</a:t>
            </a:r>
            <a:r>
              <a:rPr sz="2000" spc="455" dirty="0"/>
              <a:t> </a:t>
            </a:r>
            <a:r>
              <a:rPr sz="2000" spc="-5" dirty="0">
                <a:solidFill>
                  <a:srgbClr val="000000"/>
                </a:solidFill>
              </a:rPr>
              <a:t>Noise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371600" y="1066800"/>
            <a:ext cx="6513830" cy="2679700"/>
            <a:chOff x="1371600" y="1066800"/>
            <a:chExt cx="6513830" cy="2679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3308604"/>
              <a:ext cx="6295379" cy="4373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175004"/>
              <a:ext cx="2160269" cy="2106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800" y="1066800"/>
              <a:ext cx="1484375" cy="212750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2425" y="1233151"/>
            <a:ext cx="1163573" cy="201525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6365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0" dirty="0"/>
              <a:t> </a:t>
            </a:r>
            <a:r>
              <a:rPr sz="2000" spc="-5" dirty="0"/>
              <a:t>3.31:</a:t>
            </a:r>
            <a:r>
              <a:rPr sz="2000" spc="500" dirty="0"/>
              <a:t> </a:t>
            </a:r>
            <a:r>
              <a:rPr sz="2000" spc="-30" dirty="0">
                <a:solidFill>
                  <a:srgbClr val="000000"/>
                </a:solidFill>
              </a:rPr>
              <a:t>Two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cases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of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SNR:</a:t>
            </a:r>
            <a:r>
              <a:rPr sz="2000" spc="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high SNR</a:t>
            </a:r>
            <a:r>
              <a:rPr sz="2000" spc="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and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low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SNR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1386078"/>
            <a:ext cx="7283957" cy="20175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4114800"/>
            <a:ext cx="7283957" cy="14386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84" y="717740"/>
            <a:ext cx="87312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mW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noise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μW;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SNR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SNR</a:t>
            </a:r>
            <a:r>
              <a:rPr sz="2775" baseline="-21021" dirty="0">
                <a:latin typeface="Times New Roman"/>
                <a:cs typeface="Times New Roman"/>
              </a:rPr>
              <a:t>dB</a:t>
            </a:r>
            <a:r>
              <a:rPr sz="2800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3.31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39" y="2764027"/>
            <a:ext cx="86226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SNR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SNR</a:t>
            </a:r>
            <a:r>
              <a:rPr sz="2775" baseline="-21021" dirty="0">
                <a:latin typeface="Times New Roman"/>
                <a:cs typeface="Times New Roman"/>
              </a:rPr>
              <a:t>dB</a:t>
            </a:r>
            <a:r>
              <a:rPr sz="2775" spc="35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098" y="4038600"/>
            <a:ext cx="8009370" cy="4419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" y="717740"/>
            <a:ext cx="8425180" cy="231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 values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SNR</a:t>
            </a:r>
            <a:r>
              <a:rPr sz="2800" spc="-5" dirty="0">
                <a:latin typeface="Times New Roman"/>
                <a:cs typeface="Times New Roman"/>
              </a:rPr>
              <a:t> and </a:t>
            </a:r>
            <a:r>
              <a:rPr sz="2800" dirty="0">
                <a:latin typeface="Times New Roman"/>
                <a:cs typeface="Times New Roman"/>
              </a:rPr>
              <a:t>SNR</a:t>
            </a:r>
            <a:r>
              <a:rPr sz="2775" baseline="-21021" dirty="0">
                <a:latin typeface="Times New Roman"/>
                <a:cs typeface="Times New Roman"/>
              </a:rPr>
              <a:t>dB</a:t>
            </a:r>
            <a:r>
              <a:rPr sz="2775" spc="352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noiseless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 values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SNR </a:t>
            </a:r>
            <a:r>
              <a:rPr sz="2800" spc="-5" dirty="0">
                <a:latin typeface="Times New Roman"/>
                <a:cs typeface="Times New Roman"/>
              </a:rPr>
              <a:t>and SNRdB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noiseless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3.32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313" y="4373533"/>
            <a:ext cx="8011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never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ratio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real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life;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ideal.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3552825"/>
            <a:ext cx="7791450" cy="5619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5657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0" dirty="0"/>
              <a:t> </a:t>
            </a:r>
            <a:r>
              <a:rPr sz="2000" spc="-5" dirty="0"/>
              <a:t>3.2:</a:t>
            </a:r>
            <a:r>
              <a:rPr sz="2000" spc="500" dirty="0"/>
              <a:t> </a:t>
            </a:r>
            <a:r>
              <a:rPr sz="2000" spc="-5" dirty="0">
                <a:solidFill>
                  <a:srgbClr val="000000"/>
                </a:solidFill>
              </a:rPr>
              <a:t>Comparison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of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analog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and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digital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381000" y="1023623"/>
            <a:ext cx="3679825" cy="2286635"/>
            <a:chOff x="381000" y="1023623"/>
            <a:chExt cx="3679825" cy="2286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023623"/>
              <a:ext cx="3679697" cy="22862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8595" y="1850580"/>
              <a:ext cx="2280920" cy="913765"/>
            </a:xfrm>
            <a:custGeom>
              <a:avLst/>
              <a:gdLst/>
              <a:ahLst/>
              <a:cxnLst/>
              <a:rect l="l" t="t" r="r" b="b"/>
              <a:pathLst>
                <a:path w="2280920" h="913764">
                  <a:moveTo>
                    <a:pt x="2280875" y="507431"/>
                  </a:moveTo>
                  <a:lnTo>
                    <a:pt x="2273671" y="552458"/>
                  </a:lnTo>
                  <a:lnTo>
                    <a:pt x="2266677" y="605345"/>
                  </a:lnTo>
                  <a:lnTo>
                    <a:pt x="2259325" y="662735"/>
                  </a:lnTo>
                  <a:lnTo>
                    <a:pt x="2251048" y="721273"/>
                  </a:lnTo>
                  <a:lnTo>
                    <a:pt x="2241277" y="777602"/>
                  </a:lnTo>
                  <a:lnTo>
                    <a:pt x="2229444" y="828367"/>
                  </a:lnTo>
                  <a:lnTo>
                    <a:pt x="2214983" y="870210"/>
                  </a:lnTo>
                  <a:lnTo>
                    <a:pt x="2175904" y="913709"/>
                  </a:lnTo>
                  <a:lnTo>
                    <a:pt x="2159061" y="913088"/>
                  </a:lnTo>
                  <a:lnTo>
                    <a:pt x="2130790" y="887393"/>
                  </a:lnTo>
                  <a:lnTo>
                    <a:pt x="2108716" y="833784"/>
                  </a:lnTo>
                  <a:lnTo>
                    <a:pt x="2091610" y="757886"/>
                  </a:lnTo>
                  <a:lnTo>
                    <a:pt x="2084536" y="713336"/>
                  </a:lnTo>
                  <a:lnTo>
                    <a:pt x="2078243" y="665324"/>
                  </a:lnTo>
                  <a:lnTo>
                    <a:pt x="2072577" y="614552"/>
                  </a:lnTo>
                  <a:lnTo>
                    <a:pt x="2067386" y="561724"/>
                  </a:lnTo>
                  <a:lnTo>
                    <a:pt x="2062515" y="507543"/>
                  </a:lnTo>
                  <a:lnTo>
                    <a:pt x="2057811" y="452711"/>
                  </a:lnTo>
                  <a:lnTo>
                    <a:pt x="2053120" y="397933"/>
                  </a:lnTo>
                  <a:lnTo>
                    <a:pt x="2048289" y="343912"/>
                  </a:lnTo>
                  <a:lnTo>
                    <a:pt x="2043164" y="291350"/>
                  </a:lnTo>
                  <a:lnTo>
                    <a:pt x="2037592" y="240950"/>
                  </a:lnTo>
                  <a:lnTo>
                    <a:pt x="2031419" y="193417"/>
                  </a:lnTo>
                  <a:lnTo>
                    <a:pt x="2024491" y="149453"/>
                  </a:lnTo>
                  <a:lnTo>
                    <a:pt x="2016655" y="109761"/>
                  </a:lnTo>
                  <a:lnTo>
                    <a:pt x="1997644" y="46008"/>
                  </a:lnTo>
                  <a:lnTo>
                    <a:pt x="1973158" y="7782"/>
                  </a:lnTo>
                  <a:lnTo>
                    <a:pt x="1958478" y="0"/>
                  </a:lnTo>
                  <a:lnTo>
                    <a:pt x="1941968" y="709"/>
                  </a:lnTo>
                  <a:lnTo>
                    <a:pt x="1893657" y="33985"/>
                  </a:lnTo>
                  <a:lnTo>
                    <a:pt x="1857010" y="97253"/>
                  </a:lnTo>
                  <a:lnTo>
                    <a:pt x="1842474" y="138029"/>
                  </a:lnTo>
                  <a:lnTo>
                    <a:pt x="1830150" y="183777"/>
                  </a:lnTo>
                  <a:lnTo>
                    <a:pt x="1819805" y="233654"/>
                  </a:lnTo>
                  <a:lnTo>
                    <a:pt x="1811204" y="286819"/>
                  </a:lnTo>
                  <a:lnTo>
                    <a:pt x="1804112" y="342430"/>
                  </a:lnTo>
                  <a:lnTo>
                    <a:pt x="1798294" y="399644"/>
                  </a:lnTo>
                  <a:lnTo>
                    <a:pt x="1793518" y="457620"/>
                  </a:lnTo>
                  <a:lnTo>
                    <a:pt x="1789547" y="515515"/>
                  </a:lnTo>
                  <a:lnTo>
                    <a:pt x="1786148" y="572488"/>
                  </a:lnTo>
                  <a:lnTo>
                    <a:pt x="1783086" y="627695"/>
                  </a:lnTo>
                  <a:lnTo>
                    <a:pt x="1780127" y="680296"/>
                  </a:lnTo>
                  <a:lnTo>
                    <a:pt x="1777037" y="729449"/>
                  </a:lnTo>
                  <a:lnTo>
                    <a:pt x="1773580" y="774310"/>
                  </a:lnTo>
                  <a:lnTo>
                    <a:pt x="1769523" y="814038"/>
                  </a:lnTo>
                  <a:lnTo>
                    <a:pt x="1758669" y="874728"/>
                  </a:lnTo>
                  <a:lnTo>
                    <a:pt x="1732025" y="906213"/>
                  </a:lnTo>
                  <a:lnTo>
                    <a:pt x="1717513" y="895361"/>
                  </a:lnTo>
                  <a:lnTo>
                    <a:pt x="1684455" y="839004"/>
                  </a:lnTo>
                  <a:lnTo>
                    <a:pt x="1666160" y="796937"/>
                  </a:lnTo>
                  <a:lnTo>
                    <a:pt x="1646855" y="747904"/>
                  </a:lnTo>
                  <a:lnTo>
                    <a:pt x="1626664" y="693625"/>
                  </a:lnTo>
                  <a:lnTo>
                    <a:pt x="1605714" y="635819"/>
                  </a:lnTo>
                  <a:lnTo>
                    <a:pt x="1584128" y="576206"/>
                  </a:lnTo>
                  <a:lnTo>
                    <a:pt x="1562033" y="516505"/>
                  </a:lnTo>
                  <a:lnTo>
                    <a:pt x="1539553" y="458436"/>
                  </a:lnTo>
                  <a:lnTo>
                    <a:pt x="1516815" y="403718"/>
                  </a:lnTo>
                  <a:lnTo>
                    <a:pt x="1493942" y="354070"/>
                  </a:lnTo>
                  <a:lnTo>
                    <a:pt x="1471060" y="311213"/>
                  </a:lnTo>
                  <a:lnTo>
                    <a:pt x="1448295" y="276865"/>
                  </a:lnTo>
                  <a:lnTo>
                    <a:pt x="1403615" y="240577"/>
                  </a:lnTo>
                  <a:lnTo>
                    <a:pt x="1383059" y="240446"/>
                  </a:lnTo>
                  <a:lnTo>
                    <a:pt x="1361313" y="249685"/>
                  </a:lnTo>
                  <a:lnTo>
                    <a:pt x="1314720" y="292387"/>
                  </a:lnTo>
                  <a:lnTo>
                    <a:pt x="1290106" y="323908"/>
                  </a:lnTo>
                  <a:lnTo>
                    <a:pt x="1264770" y="360914"/>
                  </a:lnTo>
                  <a:lnTo>
                    <a:pt x="1238827" y="402433"/>
                  </a:lnTo>
                  <a:lnTo>
                    <a:pt x="1212394" y="447495"/>
                  </a:lnTo>
                  <a:lnTo>
                    <a:pt x="1185589" y="495128"/>
                  </a:lnTo>
                  <a:lnTo>
                    <a:pt x="1158527" y="544360"/>
                  </a:lnTo>
                  <a:lnTo>
                    <a:pt x="1131325" y="594221"/>
                  </a:lnTo>
                  <a:lnTo>
                    <a:pt x="1104099" y="643739"/>
                  </a:lnTo>
                  <a:lnTo>
                    <a:pt x="1076967" y="691942"/>
                  </a:lnTo>
                  <a:lnTo>
                    <a:pt x="1050045" y="737861"/>
                  </a:lnTo>
                  <a:lnTo>
                    <a:pt x="1023450" y="780522"/>
                  </a:lnTo>
                  <a:lnTo>
                    <a:pt x="997297" y="818956"/>
                  </a:lnTo>
                  <a:lnTo>
                    <a:pt x="971704" y="852190"/>
                  </a:lnTo>
                  <a:lnTo>
                    <a:pt x="922663" y="899176"/>
                  </a:lnTo>
                  <a:lnTo>
                    <a:pt x="877259" y="913709"/>
                  </a:lnTo>
                  <a:lnTo>
                    <a:pt x="849587" y="906447"/>
                  </a:lnTo>
                  <a:lnTo>
                    <a:pt x="789547" y="867407"/>
                  </a:lnTo>
                  <a:lnTo>
                    <a:pt x="757664" y="837539"/>
                  </a:lnTo>
                  <a:lnTo>
                    <a:pt x="724863" y="802043"/>
                  </a:lnTo>
                  <a:lnTo>
                    <a:pt x="691388" y="761877"/>
                  </a:lnTo>
                  <a:lnTo>
                    <a:pt x="657481" y="717992"/>
                  </a:lnTo>
                  <a:lnTo>
                    <a:pt x="623385" y="671346"/>
                  </a:lnTo>
                  <a:lnTo>
                    <a:pt x="589343" y="622891"/>
                  </a:lnTo>
                  <a:lnTo>
                    <a:pt x="555597" y="573583"/>
                  </a:lnTo>
                  <a:lnTo>
                    <a:pt x="522392" y="524376"/>
                  </a:lnTo>
                  <a:lnTo>
                    <a:pt x="489969" y="476224"/>
                  </a:lnTo>
                  <a:lnTo>
                    <a:pt x="458572" y="430084"/>
                  </a:lnTo>
                  <a:lnTo>
                    <a:pt x="428444" y="386908"/>
                  </a:lnTo>
                  <a:lnTo>
                    <a:pt x="399827" y="347652"/>
                  </a:lnTo>
                  <a:lnTo>
                    <a:pt x="372965" y="313270"/>
                  </a:lnTo>
                  <a:lnTo>
                    <a:pt x="325476" y="262947"/>
                  </a:lnTo>
                  <a:lnTo>
                    <a:pt x="287921" y="243576"/>
                  </a:lnTo>
                  <a:lnTo>
                    <a:pt x="266033" y="249223"/>
                  </a:lnTo>
                  <a:lnTo>
                    <a:pt x="222220" y="293765"/>
                  </a:lnTo>
                  <a:lnTo>
                    <a:pt x="200411" y="329663"/>
                  </a:lnTo>
                  <a:lnTo>
                    <a:pt x="178747" y="372648"/>
                  </a:lnTo>
                  <a:lnTo>
                    <a:pt x="157286" y="421222"/>
                  </a:lnTo>
                  <a:lnTo>
                    <a:pt x="136087" y="473887"/>
                  </a:lnTo>
                  <a:lnTo>
                    <a:pt x="115210" y="529145"/>
                  </a:lnTo>
                  <a:lnTo>
                    <a:pt x="94713" y="585498"/>
                  </a:lnTo>
                  <a:lnTo>
                    <a:pt x="74655" y="641448"/>
                  </a:lnTo>
                  <a:lnTo>
                    <a:pt x="55096" y="695497"/>
                  </a:lnTo>
                  <a:lnTo>
                    <a:pt x="36095" y="746146"/>
                  </a:lnTo>
                  <a:lnTo>
                    <a:pt x="17709" y="791898"/>
                  </a:lnTo>
                  <a:lnTo>
                    <a:pt x="0" y="831254"/>
                  </a:lnTo>
                </a:path>
              </a:pathLst>
            </a:custGeom>
            <a:ln w="47975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852671" y="3747783"/>
            <a:ext cx="4428490" cy="2322830"/>
            <a:chOff x="3852671" y="3747783"/>
            <a:chExt cx="4428490" cy="23228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671" y="3747783"/>
              <a:ext cx="4428481" cy="23228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73816" y="4128202"/>
              <a:ext cx="2811780" cy="1555750"/>
            </a:xfrm>
            <a:custGeom>
              <a:avLst/>
              <a:gdLst/>
              <a:ahLst/>
              <a:cxnLst/>
              <a:rect l="l" t="t" r="r" b="b"/>
              <a:pathLst>
                <a:path w="2811779" h="1555750">
                  <a:moveTo>
                    <a:pt x="0" y="373444"/>
                  </a:moveTo>
                  <a:lnTo>
                    <a:pt x="322549" y="373444"/>
                  </a:lnTo>
                  <a:lnTo>
                    <a:pt x="322549" y="1009350"/>
                  </a:lnTo>
                  <a:lnTo>
                    <a:pt x="717110" y="1009350"/>
                  </a:lnTo>
                  <a:lnTo>
                    <a:pt x="717110" y="0"/>
                  </a:lnTo>
                  <a:lnTo>
                    <a:pt x="1410216" y="0"/>
                  </a:lnTo>
                  <a:lnTo>
                    <a:pt x="1408716" y="1009350"/>
                  </a:lnTo>
                  <a:lnTo>
                    <a:pt x="2461878" y="1009350"/>
                  </a:lnTo>
                  <a:lnTo>
                    <a:pt x="2461878" y="1555270"/>
                  </a:lnTo>
                  <a:lnTo>
                    <a:pt x="2811432" y="1555270"/>
                  </a:lnTo>
                  <a:lnTo>
                    <a:pt x="2811432" y="1016849"/>
                  </a:lnTo>
                </a:path>
              </a:pathLst>
            </a:custGeom>
            <a:ln w="47996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9154160" cy="1381760"/>
            <a:chOff x="-4572" y="0"/>
            <a:chExt cx="9154160" cy="1381760"/>
          </a:xfrm>
        </p:grpSpPr>
        <p:sp>
          <p:nvSpPr>
            <p:cNvPr id="3" name="object 3"/>
            <p:cNvSpPr/>
            <p:nvPr/>
          </p:nvSpPr>
          <p:spPr>
            <a:xfrm>
              <a:off x="380" y="38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3619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3619" y="1371600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" y="38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" y="323088"/>
              <a:ext cx="735329" cy="8976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6" y="323088"/>
              <a:ext cx="666749" cy="897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669" y="323088"/>
              <a:ext cx="4879847" cy="89763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5704"/>
            <a:ext cx="4712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8519" algn="l"/>
              </a:tabLst>
            </a:pP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32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3200" i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3200" i="0" spc="-245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i="0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3200" i="0" spc="-2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sz="3200" i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20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IMI</a:t>
            </a:r>
            <a:r>
              <a:rPr sz="3200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07340" y="1697291"/>
            <a:ext cx="1396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99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A	v</a:t>
            </a:r>
            <a:r>
              <a:rPr sz="3200" b="1" i="1" dirty="0">
                <a:latin typeface="Times New Roman"/>
                <a:cs typeface="Times New Roman"/>
              </a:rPr>
              <a:t>e</a:t>
            </a:r>
            <a:r>
              <a:rPr sz="3200" b="1" i="1" spc="-5" dirty="0">
                <a:latin typeface="Times New Roman"/>
                <a:cs typeface="Times New Roman"/>
              </a:rPr>
              <a:t>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9662" y="1697291"/>
            <a:ext cx="6279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2164" algn="l"/>
                <a:tab pos="4784090" algn="l"/>
                <a:tab pos="554291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imp</a:t>
            </a:r>
            <a:r>
              <a:rPr sz="3200" b="1" i="1" spc="-10" dirty="0">
                <a:latin typeface="Times New Roman"/>
                <a:cs typeface="Times New Roman"/>
              </a:rPr>
              <a:t>ort</a:t>
            </a:r>
            <a:r>
              <a:rPr sz="3200" b="1" i="1" spc="-5" dirty="0">
                <a:latin typeface="Times New Roman"/>
                <a:cs typeface="Times New Roman"/>
              </a:rPr>
              <a:t>ant</a:t>
            </a:r>
            <a:r>
              <a:rPr sz="3200" b="1" i="1" dirty="0">
                <a:latin typeface="Times New Roman"/>
                <a:cs typeface="Times New Roman"/>
              </a:rPr>
              <a:t>	c</a:t>
            </a:r>
            <a:r>
              <a:rPr sz="3200" b="1" i="1" spc="-5" dirty="0">
                <a:latin typeface="Times New Roman"/>
                <a:cs typeface="Times New Roman"/>
              </a:rPr>
              <a:t>o</a:t>
            </a:r>
            <a:r>
              <a:rPr sz="3200" b="1" i="1" spc="-10" dirty="0">
                <a:latin typeface="Times New Roman"/>
                <a:cs typeface="Times New Roman"/>
              </a:rPr>
              <a:t>ns</a:t>
            </a:r>
            <a:r>
              <a:rPr sz="3200" b="1" i="1" spc="-5" dirty="0">
                <a:latin typeface="Times New Roman"/>
                <a:cs typeface="Times New Roman"/>
              </a:rPr>
              <a:t>id</a:t>
            </a:r>
            <a:r>
              <a:rPr sz="3200" b="1" i="1" dirty="0">
                <a:latin typeface="Times New Roman"/>
                <a:cs typeface="Times New Roman"/>
              </a:rPr>
              <a:t>e</a:t>
            </a:r>
            <a:r>
              <a:rPr sz="3200" b="1" i="1" spc="-10" dirty="0">
                <a:latin typeface="Times New Roman"/>
                <a:cs typeface="Times New Roman"/>
              </a:rPr>
              <a:t>r</a:t>
            </a:r>
            <a:r>
              <a:rPr sz="3200" b="1" i="1" spc="-5" dirty="0">
                <a:latin typeface="Times New Roman"/>
                <a:cs typeface="Times New Roman"/>
              </a:rPr>
              <a:t>a</a:t>
            </a:r>
            <a:r>
              <a:rPr sz="3200" b="1" i="1" spc="-10" dirty="0">
                <a:latin typeface="Times New Roman"/>
                <a:cs typeface="Times New Roman"/>
              </a:rPr>
              <a:t>ti</a:t>
            </a:r>
            <a:r>
              <a:rPr sz="3200" b="1" i="1" spc="-5" dirty="0">
                <a:latin typeface="Times New Roman"/>
                <a:cs typeface="Times New Roman"/>
              </a:rPr>
              <a:t>on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sz="3200" b="1" i="1" spc="-5" dirty="0">
                <a:latin typeface="Times New Roman"/>
                <a:cs typeface="Times New Roman"/>
              </a:rPr>
              <a:t>in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sz="3200" b="1" i="1" spc="-5" dirty="0">
                <a:latin typeface="Times New Roman"/>
                <a:cs typeface="Times New Roman"/>
              </a:rPr>
              <a:t>da</a:t>
            </a:r>
            <a:r>
              <a:rPr sz="3200" b="1" i="1" spc="-10" dirty="0">
                <a:latin typeface="Times New Roman"/>
                <a:cs typeface="Times New Roman"/>
              </a:rPr>
              <a:t>t</a:t>
            </a:r>
            <a:r>
              <a:rPr sz="3200" b="1" i="1" spc="-5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746" y="2185073"/>
            <a:ext cx="8071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communications</a:t>
            </a:r>
            <a:r>
              <a:rPr sz="3200" b="1" i="1" spc="35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is</a:t>
            </a:r>
            <a:r>
              <a:rPr sz="3200" b="1" i="1" spc="36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how</a:t>
            </a:r>
            <a:r>
              <a:rPr sz="3200" b="1" i="1" spc="36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fast</a:t>
            </a:r>
            <a:r>
              <a:rPr sz="3200" b="1" i="1" spc="36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we</a:t>
            </a:r>
            <a:r>
              <a:rPr sz="3200" b="1" i="1" spc="37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can</a:t>
            </a:r>
            <a:r>
              <a:rPr sz="3200" b="1" i="1" spc="36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send</a:t>
            </a:r>
            <a:r>
              <a:rPr sz="3200" b="1" i="1" spc="36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data,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746" y="2672854"/>
            <a:ext cx="20523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  <a:tabLst>
                <a:tab pos="629920" algn="l"/>
                <a:tab pos="149606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in	bits	p</a:t>
            </a:r>
            <a:r>
              <a:rPr sz="3200" b="1" i="1" dirty="0">
                <a:latin typeface="Times New Roman"/>
                <a:cs typeface="Times New Roman"/>
              </a:rPr>
              <a:t>e</a:t>
            </a:r>
            <a:r>
              <a:rPr sz="3200" b="1" i="1" spc="-5" dirty="0">
                <a:latin typeface="Times New Roman"/>
                <a:cs typeface="Times New Roman"/>
              </a:rPr>
              <a:t>r  theoretical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0286" y="2672854"/>
            <a:ext cx="28263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495">
              <a:lnSpc>
                <a:spcPct val="100000"/>
              </a:lnSpc>
              <a:spcBef>
                <a:spcPts val="95"/>
              </a:spcBef>
              <a:tabLst>
                <a:tab pos="1569720" algn="l"/>
                <a:tab pos="2023110" algn="l"/>
                <a:tab pos="2572385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second,	</a:t>
            </a:r>
            <a:r>
              <a:rPr sz="3200" b="1" i="1" dirty="0">
                <a:latin typeface="Times New Roman"/>
                <a:cs typeface="Times New Roman"/>
              </a:rPr>
              <a:t>over	</a:t>
            </a:r>
            <a:r>
              <a:rPr sz="3200" b="1" i="1" spc="-5" dirty="0">
                <a:latin typeface="Times New Roman"/>
                <a:cs typeface="Times New Roman"/>
              </a:rPr>
              <a:t>a </a:t>
            </a:r>
            <a:r>
              <a:rPr sz="3200" b="1" i="1" spc="-78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f</a:t>
            </a:r>
            <a:r>
              <a:rPr sz="3200" b="1" i="1" spc="-5" dirty="0">
                <a:latin typeface="Times New Roman"/>
                <a:cs typeface="Times New Roman"/>
              </a:rPr>
              <a:t>o</a:t>
            </a:r>
            <a:r>
              <a:rPr sz="3200" b="1" i="1" spc="-10" dirty="0">
                <a:latin typeface="Times New Roman"/>
                <a:cs typeface="Times New Roman"/>
              </a:rPr>
              <a:t>r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b="1" i="1" spc="-10" dirty="0">
                <a:latin typeface="Times New Roman"/>
                <a:cs typeface="Times New Roman"/>
              </a:rPr>
              <a:t>ul</a:t>
            </a:r>
            <a:r>
              <a:rPr sz="3200" b="1" i="1" spc="-5" dirty="0">
                <a:latin typeface="Times New Roman"/>
                <a:cs typeface="Times New Roman"/>
              </a:rPr>
              <a:t>as</a:t>
            </a:r>
            <a:r>
              <a:rPr sz="3200" b="1" i="1" dirty="0">
                <a:latin typeface="Times New Roman"/>
                <a:cs typeface="Times New Roman"/>
              </a:rPr>
              <a:t>		</a:t>
            </a:r>
            <a:r>
              <a:rPr sz="3200" b="1" i="1" spc="-5" dirty="0">
                <a:latin typeface="Times New Roman"/>
                <a:cs typeface="Times New Roman"/>
              </a:rPr>
              <a:t>w</a:t>
            </a:r>
            <a:r>
              <a:rPr sz="3200" b="1" i="1" dirty="0">
                <a:latin typeface="Times New Roman"/>
                <a:cs typeface="Times New Roman"/>
              </a:rPr>
              <a:t>e</a:t>
            </a:r>
            <a:r>
              <a:rPr sz="3200" b="1" i="1" spc="-10" dirty="0">
                <a:latin typeface="Times New Roman"/>
                <a:cs typeface="Times New Roman"/>
              </a:rPr>
              <a:t>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2726" y="2672854"/>
            <a:ext cx="27463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95"/>
              </a:spcBef>
              <a:tabLst>
                <a:tab pos="2026285" algn="l"/>
                <a:tab pos="241681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c</a:t>
            </a:r>
            <a:r>
              <a:rPr sz="3200" b="1" i="1" spc="-10" dirty="0">
                <a:latin typeface="Times New Roman"/>
                <a:cs typeface="Times New Roman"/>
              </a:rPr>
              <a:t>h</a:t>
            </a:r>
            <a:r>
              <a:rPr sz="3200" b="1" i="1" spc="-5" dirty="0">
                <a:latin typeface="Times New Roman"/>
                <a:cs typeface="Times New Roman"/>
              </a:rPr>
              <a:t>a</a:t>
            </a:r>
            <a:r>
              <a:rPr sz="3200" b="1" i="1" spc="-10" dirty="0">
                <a:latin typeface="Times New Roman"/>
                <a:cs typeface="Times New Roman"/>
              </a:rPr>
              <a:t>nn</a:t>
            </a:r>
            <a:r>
              <a:rPr sz="3200" b="1" i="1" spc="-5" dirty="0">
                <a:latin typeface="Times New Roman"/>
                <a:cs typeface="Times New Roman"/>
              </a:rPr>
              <a:t>el.</a:t>
            </a:r>
            <a:r>
              <a:rPr sz="3200" b="1" i="1" dirty="0">
                <a:latin typeface="Times New Roman"/>
                <a:cs typeface="Times New Roman"/>
              </a:rPr>
              <a:t>	</a:t>
            </a:r>
            <a:r>
              <a:rPr sz="3200" b="1" i="1" spc="-125" dirty="0">
                <a:latin typeface="Times New Roman"/>
                <a:cs typeface="Times New Roman"/>
              </a:rPr>
              <a:t>T</a:t>
            </a:r>
            <a:r>
              <a:rPr sz="3200" b="1" i="1" spc="-10" dirty="0">
                <a:latin typeface="Times New Roman"/>
                <a:cs typeface="Times New Roman"/>
              </a:rPr>
              <a:t>w</a:t>
            </a:r>
            <a:r>
              <a:rPr sz="3200" b="1" i="1" spc="-5" dirty="0">
                <a:latin typeface="Times New Roman"/>
                <a:cs typeface="Times New Roman"/>
              </a:rPr>
              <a:t>o  de</a:t>
            </a:r>
            <a:r>
              <a:rPr sz="3200" b="1" i="1" dirty="0">
                <a:latin typeface="Times New Roman"/>
                <a:cs typeface="Times New Roman"/>
              </a:rPr>
              <a:t>v</a:t>
            </a:r>
            <a:r>
              <a:rPr sz="3200" b="1" i="1" spc="-5" dirty="0">
                <a:latin typeface="Times New Roman"/>
                <a:cs typeface="Times New Roman"/>
              </a:rPr>
              <a:t>e</a:t>
            </a:r>
            <a:r>
              <a:rPr sz="3200" b="1" i="1" spc="-10" dirty="0">
                <a:latin typeface="Times New Roman"/>
                <a:cs typeface="Times New Roman"/>
              </a:rPr>
              <a:t>l</a:t>
            </a:r>
            <a:r>
              <a:rPr sz="3200" b="1" i="1" spc="-5" dirty="0">
                <a:latin typeface="Times New Roman"/>
                <a:cs typeface="Times New Roman"/>
              </a:rPr>
              <a:t>oped</a:t>
            </a:r>
            <a:r>
              <a:rPr sz="3200" b="1" i="1" dirty="0">
                <a:latin typeface="Times New Roman"/>
                <a:cs typeface="Times New Roman"/>
              </a:rPr>
              <a:t>		</a:t>
            </a:r>
            <a:r>
              <a:rPr sz="3200" b="1" i="1" spc="-5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746" y="3648416"/>
            <a:ext cx="80708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latin typeface="Times New Roman"/>
                <a:cs typeface="Times New Roman"/>
              </a:rPr>
              <a:t>calculate the data rate: one by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Nyquist for a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noiseless</a:t>
            </a:r>
            <a:r>
              <a:rPr sz="3200" b="1" i="1" spc="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channel,</a:t>
            </a:r>
            <a:r>
              <a:rPr sz="3200" b="1" i="1" spc="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another</a:t>
            </a:r>
            <a:r>
              <a:rPr sz="3200" b="1" i="1" spc="7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3200" b="1" i="1" spc="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Shannon</a:t>
            </a:r>
            <a:r>
              <a:rPr sz="3200" b="1" i="1" spc="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3200" b="1" i="1" spc="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200" b="1" i="1" spc="-7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noisy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686165" cy="1052830"/>
            <a:chOff x="76200" y="0"/>
            <a:chExt cx="868616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7810499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00"/>
              </a:spcBef>
            </a:pPr>
            <a:r>
              <a:rPr dirty="0"/>
              <a:t>3.5.1</a:t>
            </a:r>
            <a:r>
              <a:rPr spc="-10" dirty="0"/>
              <a:t> </a:t>
            </a:r>
            <a:r>
              <a:rPr spc="-5" dirty="0"/>
              <a:t>Noiseless</a:t>
            </a:r>
            <a:r>
              <a:rPr dirty="0"/>
              <a:t> </a:t>
            </a:r>
            <a:r>
              <a:rPr spc="-5" dirty="0"/>
              <a:t>Channel:</a:t>
            </a:r>
            <a:r>
              <a:rPr spc="-20" dirty="0"/>
              <a:t> </a:t>
            </a:r>
            <a:r>
              <a:rPr spc="-5" dirty="0"/>
              <a:t>Nyquist </a:t>
            </a:r>
            <a:r>
              <a:rPr dirty="0"/>
              <a:t>Rate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740" y="1314640"/>
            <a:ext cx="776668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noiseless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channel,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Nyquist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formula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defines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4499" y="3519678"/>
            <a:ext cx="4914889" cy="3047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04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Consider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noiseless </a:t>
            </a:r>
            <a:r>
              <a:rPr sz="2800" spc="-5" dirty="0">
                <a:latin typeface="Times New Roman"/>
                <a:cs typeface="Times New Roman"/>
              </a:rPr>
              <a:t>channel with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bandwidth of 3000 </a:t>
            </a:r>
            <a:r>
              <a:rPr sz="2800" dirty="0">
                <a:latin typeface="Times New Roman"/>
                <a:cs typeface="Times New Roman"/>
              </a:rPr>
              <a:t>Hz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transmitting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signal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two signal </a:t>
            </a:r>
            <a:r>
              <a:rPr sz="2800" spc="-10" dirty="0">
                <a:latin typeface="Times New Roman"/>
                <a:cs typeface="Times New Roman"/>
              </a:rPr>
              <a:t>levels. </a:t>
            </a:r>
            <a:r>
              <a:rPr sz="2800" spc="-5" dirty="0">
                <a:latin typeface="Times New Roman"/>
                <a:cs typeface="Times New Roman"/>
              </a:rPr>
              <a:t>The maximum </a:t>
            </a:r>
            <a:r>
              <a:rPr sz="2800" dirty="0">
                <a:latin typeface="Times New Roman"/>
                <a:cs typeface="Times New Roman"/>
              </a:rPr>
              <a:t> bit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calculated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b="1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b="1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i="1" spc="-165" dirty="0">
                <a:solidFill>
                  <a:srgbClr val="FFFFFF"/>
                </a:solidFill>
                <a:latin typeface="Tahoma"/>
                <a:cs typeface="Tahoma"/>
              </a:rPr>
              <a:t>3.34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977" y="2790825"/>
            <a:ext cx="4924043" cy="504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10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Consider the same noiseless channel </a:t>
            </a:r>
            <a:r>
              <a:rPr sz="2800" spc="-10" dirty="0">
                <a:latin typeface="Times New Roman"/>
                <a:cs typeface="Times New Roman"/>
              </a:rPr>
              <a:t>transmitting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signal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four </a:t>
            </a:r>
            <a:r>
              <a:rPr sz="2800" spc="-5" dirty="0">
                <a:latin typeface="Times New Roman"/>
                <a:cs typeface="Times New Roman"/>
              </a:rPr>
              <a:t>signal levels (for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level,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send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bits).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maximum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b="1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b="1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i="1" spc="-165" dirty="0">
                <a:solidFill>
                  <a:srgbClr val="FFFFFF"/>
                </a:solidFill>
                <a:latin typeface="Tahoma"/>
                <a:cs typeface="Tahoma"/>
              </a:rPr>
              <a:t>3.35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827" y="2705122"/>
            <a:ext cx="5038331" cy="49559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84" y="717740"/>
            <a:ext cx="8682355" cy="495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265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kbps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noiseless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kHz.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many signal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need?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Nyquist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Since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this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not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power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2,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either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increase the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levels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reduce the bit rate.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5" dirty="0">
                <a:latin typeface="Times New Roman"/>
                <a:cs typeface="Times New Roman"/>
              </a:rPr>
              <a:t>we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128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levels,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</a:t>
            </a:r>
            <a:r>
              <a:rPr sz="2800" spc="6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</a:t>
            </a:r>
            <a:r>
              <a:rPr sz="2800" spc="6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280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kbps.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6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64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240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kbps.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3.36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302" y="3451159"/>
            <a:ext cx="7642097" cy="3968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9067800" cy="1052830"/>
            <a:chOff x="76200" y="0"/>
            <a:chExt cx="9067800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8192261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5210">
              <a:lnSpc>
                <a:spcPct val="100000"/>
              </a:lnSpc>
              <a:spcBef>
                <a:spcPts val="100"/>
              </a:spcBef>
              <a:tabLst>
                <a:tab pos="2188210" algn="l"/>
              </a:tabLst>
            </a:pPr>
            <a:r>
              <a:rPr dirty="0"/>
              <a:t>3.5.2	</a:t>
            </a:r>
            <a:r>
              <a:rPr spc="-5" dirty="0"/>
              <a:t>Noisy</a:t>
            </a:r>
            <a:r>
              <a:rPr spc="5" dirty="0"/>
              <a:t> </a:t>
            </a:r>
            <a:r>
              <a:rPr spc="-5" dirty="0"/>
              <a:t>Channel:</a:t>
            </a:r>
            <a:r>
              <a:rPr spc="-10" dirty="0"/>
              <a:t> </a:t>
            </a:r>
            <a:r>
              <a:rPr spc="-5" dirty="0"/>
              <a:t>Shannon</a:t>
            </a:r>
            <a:r>
              <a:rPr spc="-10" dirty="0"/>
              <a:t> </a:t>
            </a:r>
            <a:r>
              <a:rPr spc="-5" dirty="0"/>
              <a:t>Capacity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6684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20" dirty="0">
                <a:latin typeface="Times New Roman"/>
                <a:cs typeface="Times New Roman"/>
              </a:rPr>
              <a:t>reality, </a:t>
            </a:r>
            <a:r>
              <a:rPr sz="2800" b="1" i="1" spc="-5" dirty="0">
                <a:latin typeface="Times New Roman"/>
                <a:cs typeface="Times New Roman"/>
              </a:rPr>
              <a:t>we cannot have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noiseless channel;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 is always </a:t>
            </a:r>
            <a:r>
              <a:rPr sz="2800" b="1" i="1" spc="-25" dirty="0">
                <a:latin typeface="Times New Roman"/>
                <a:cs typeface="Times New Roman"/>
              </a:rPr>
              <a:t>noisy.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1944, Claude </a:t>
            </a:r>
            <a:r>
              <a:rPr sz="2800" b="1" i="1" dirty="0">
                <a:latin typeface="Times New Roman"/>
                <a:cs typeface="Times New Roman"/>
              </a:rPr>
              <a:t>Shannon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introduced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formula, </a:t>
            </a:r>
            <a:r>
              <a:rPr sz="2800" b="1" i="1" spc="-10" dirty="0">
                <a:latin typeface="Times New Roman"/>
                <a:cs typeface="Times New Roman"/>
              </a:rPr>
              <a:t>called </a:t>
            </a:r>
            <a:r>
              <a:rPr sz="2800" b="1" i="1" dirty="0">
                <a:latin typeface="Times New Roman"/>
                <a:cs typeface="Times New Roman"/>
              </a:rPr>
              <a:t>the Shannon </a:t>
            </a:r>
            <a:r>
              <a:rPr sz="2800" b="1" i="1" spc="-15" dirty="0">
                <a:latin typeface="Times New Roman"/>
                <a:cs typeface="Times New Roman"/>
              </a:rPr>
              <a:t>capacity,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10" dirty="0">
                <a:latin typeface="Times New Roman"/>
                <a:cs typeface="Times New Roman"/>
              </a:rPr>
              <a:t>determine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theoretical </a:t>
            </a:r>
            <a:r>
              <a:rPr sz="2800" b="1" i="1" spc="-5" dirty="0">
                <a:latin typeface="Times New Roman"/>
                <a:cs typeface="Times New Roman"/>
              </a:rPr>
              <a:t>highest data rate </a:t>
            </a:r>
            <a:r>
              <a:rPr sz="2800" b="1" i="1" dirty="0">
                <a:latin typeface="Times New Roman"/>
                <a:cs typeface="Times New Roman"/>
              </a:rPr>
              <a:t>for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noisy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4514850"/>
            <a:ext cx="5772150" cy="3238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28" y="717740"/>
            <a:ext cx="868172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Consider an extremely noisy channel in which the value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signal-to-noise ratio is almost zero.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other words,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noise is so strong that the signal is faint.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this channel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capacity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3.37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3614928"/>
            <a:ext cx="86804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  <a:tabLst>
                <a:tab pos="890269" algn="l"/>
                <a:tab pos="2041525" algn="l"/>
                <a:tab pos="2818765" algn="l"/>
                <a:tab pos="3498215" algn="l"/>
                <a:tab pos="4924425" algn="l"/>
                <a:tab pos="5467350" algn="l"/>
                <a:tab pos="6225540" algn="l"/>
                <a:tab pos="7574280" algn="l"/>
                <a:tab pos="8056245" algn="l"/>
              </a:tabLst>
            </a:pP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0" dirty="0">
                <a:latin typeface="Times New Roman"/>
                <a:cs typeface="Times New Roman"/>
              </a:rPr>
              <a:t>me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s	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	t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ac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y	of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5" dirty="0">
                <a:latin typeface="Times New Roman"/>
                <a:cs typeface="Times New Roman"/>
              </a:rPr>
              <a:t>ch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l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0" dirty="0">
                <a:latin typeface="Times New Roman"/>
                <a:cs typeface="Times New Roman"/>
              </a:rPr>
              <a:t>ze</a:t>
            </a:r>
            <a:r>
              <a:rPr sz="2800" dirty="0">
                <a:latin typeface="Times New Roman"/>
                <a:cs typeface="Times New Roman"/>
              </a:rPr>
              <a:t>ro  </a:t>
            </a:r>
            <a:r>
              <a:rPr sz="2800" spc="-5" dirty="0">
                <a:latin typeface="Times New Roman"/>
                <a:cs typeface="Times New Roman"/>
              </a:rPr>
              <a:t>regardless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words,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5" dirty="0">
                <a:latin typeface="Times New Roman"/>
                <a:cs typeface="Times New Roman"/>
              </a:rPr>
              <a:t> cannot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 data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2838462"/>
            <a:ext cx="7410449" cy="4667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12" y="717740"/>
            <a:ext cx="87318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3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 signal-to-noise ratio is often given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decibels. </a:t>
            </a:r>
            <a:r>
              <a:rPr sz="2800" spc="-10" dirty="0">
                <a:latin typeface="Times New Roman"/>
                <a:cs typeface="Times New Roman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 that </a:t>
            </a:r>
            <a:r>
              <a:rPr sz="2800" dirty="0">
                <a:latin typeface="Times New Roman"/>
                <a:cs typeface="Times New Roman"/>
              </a:rPr>
              <a:t>SNR</a:t>
            </a:r>
            <a:r>
              <a:rPr sz="2775" baseline="-21021" dirty="0">
                <a:latin typeface="Times New Roman"/>
                <a:cs typeface="Times New Roman"/>
              </a:rPr>
              <a:t>dB</a:t>
            </a:r>
            <a:r>
              <a:rPr sz="2775" spc="7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 36 </a:t>
            </a:r>
            <a:r>
              <a:rPr sz="2800" spc="-5" dirty="0">
                <a:latin typeface="Times New Roman"/>
                <a:cs typeface="Times New Roman"/>
              </a:rPr>
              <a:t>and the channel bandwidth is </a:t>
            </a: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MHz.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theoretical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channel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capacity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b="1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b="1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i="1" spc="-165" dirty="0">
                <a:solidFill>
                  <a:srgbClr val="FFFFFF"/>
                </a:solidFill>
                <a:latin typeface="Tahoma"/>
                <a:cs typeface="Tahoma"/>
              </a:rPr>
              <a:t>3.39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5" y="2886075"/>
            <a:ext cx="9048750" cy="1085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5196077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21739" y="17017"/>
            <a:ext cx="4624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3.5.3	</a:t>
            </a: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3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Both</a:t>
            </a:r>
            <a:r>
              <a:rPr sz="3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Limits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73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10" dirty="0">
                <a:latin typeface="Times New Roman"/>
                <a:cs typeface="Times New Roman"/>
              </a:rPr>
              <a:t>practice, </a:t>
            </a:r>
            <a:r>
              <a:rPr sz="2800" b="1" i="1" spc="-5" dirty="0">
                <a:latin typeface="Times New Roman"/>
                <a:cs typeface="Times New Roman"/>
              </a:rPr>
              <a:t>we need to </a:t>
            </a:r>
            <a:r>
              <a:rPr sz="2800" b="1" i="1" dirty="0">
                <a:latin typeface="Times New Roman"/>
                <a:cs typeface="Times New Roman"/>
              </a:rPr>
              <a:t>use </a:t>
            </a:r>
            <a:r>
              <a:rPr sz="2800" b="1" i="1" spc="-5" dirty="0">
                <a:latin typeface="Times New Roman"/>
                <a:cs typeface="Times New Roman"/>
              </a:rPr>
              <a:t>both methods to find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limits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signal </a:t>
            </a:r>
            <a:r>
              <a:rPr sz="2800" b="1" i="1" spc="-10" dirty="0">
                <a:latin typeface="Times New Roman"/>
                <a:cs typeface="Times New Roman"/>
              </a:rPr>
              <a:t>levels. </a:t>
            </a:r>
            <a:r>
              <a:rPr sz="2800" b="1" i="1" spc="-5" dirty="0">
                <a:latin typeface="Times New Roman"/>
                <a:cs typeface="Times New Roman"/>
              </a:rPr>
              <a:t>Let </a:t>
            </a:r>
            <a:r>
              <a:rPr sz="2800" b="1" i="1" dirty="0">
                <a:latin typeface="Times New Roman"/>
                <a:cs typeface="Times New Roman"/>
              </a:rPr>
              <a:t>us </a:t>
            </a:r>
            <a:r>
              <a:rPr sz="2800" b="1" i="1" spc="-5" dirty="0">
                <a:latin typeface="Times New Roman"/>
                <a:cs typeface="Times New Roman"/>
              </a:rPr>
              <a:t>show this </a:t>
            </a:r>
            <a:r>
              <a:rPr sz="2800" b="1" i="1" spc="-10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84" y="717740"/>
            <a:ext cx="8681720" cy="492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channel with </a:t>
            </a:r>
            <a:r>
              <a:rPr sz="2800" dirty="0">
                <a:latin typeface="Times New Roman"/>
                <a:cs typeface="Times New Roman"/>
              </a:rPr>
              <a:t>a 1-MHz </a:t>
            </a:r>
            <a:r>
              <a:rPr sz="2800" spc="-5" dirty="0">
                <a:latin typeface="Times New Roman"/>
                <a:cs typeface="Times New Roman"/>
              </a:rPr>
              <a:t>bandwidth. The SNR for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channel is 63. What are the appropriate bit rate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First,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Shannon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upper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limit.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 Shannon formula gives us </a:t>
            </a:r>
            <a:r>
              <a:rPr sz="2800" dirty="0">
                <a:latin typeface="Times New Roman"/>
                <a:cs typeface="Times New Roman"/>
              </a:rPr>
              <a:t>6 </a:t>
            </a:r>
            <a:r>
              <a:rPr sz="2800" spc="-5" dirty="0">
                <a:latin typeface="Times New Roman"/>
                <a:cs typeface="Times New Roman"/>
              </a:rPr>
              <a:t>Mbps, the upper </a:t>
            </a:r>
            <a:r>
              <a:rPr sz="2800" spc="-10" dirty="0">
                <a:latin typeface="Times New Roman"/>
                <a:cs typeface="Times New Roman"/>
              </a:rPr>
              <a:t>limit.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better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choose</a:t>
            </a:r>
            <a:r>
              <a:rPr sz="2800" spc="6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something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lower,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Mbps.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use the Nyquist formula to find the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3.41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405" y="3214890"/>
            <a:ext cx="7981949" cy="552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5677" y="5895975"/>
            <a:ext cx="5152643" cy="4381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6591299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601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/>
              <a:t>3.1.3	</a:t>
            </a:r>
            <a:r>
              <a:rPr spc="-5" dirty="0"/>
              <a:t>Periodic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Nonperiodic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028" y="1351153"/>
            <a:ext cx="778764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completes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pattern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within</a:t>
            </a:r>
            <a:r>
              <a:rPr sz="2800" b="1" i="1" dirty="0">
                <a:latin typeface="Times New Roman"/>
                <a:cs typeface="Times New Roman"/>
              </a:rPr>
              <a:t>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measurable </a:t>
            </a:r>
            <a:r>
              <a:rPr sz="2800" b="1" i="1" spc="-10" dirty="0">
                <a:latin typeface="Times New Roman"/>
                <a:cs typeface="Times New Roman"/>
              </a:rPr>
              <a:t>time </a:t>
            </a:r>
            <a:r>
              <a:rPr sz="2800" b="1" i="1" spc="-5" dirty="0">
                <a:latin typeface="Times New Roman"/>
                <a:cs typeface="Times New Roman"/>
              </a:rPr>
              <a:t>frame, called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period, and repeats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 pattern over subsequent identical periods.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completion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one </a:t>
            </a:r>
            <a:r>
              <a:rPr sz="2800" b="1" i="1" spc="-5" dirty="0">
                <a:latin typeface="Times New Roman"/>
                <a:cs typeface="Times New Roman"/>
              </a:rPr>
              <a:t>full pattern is called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cycle.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without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exhibiting</a:t>
            </a:r>
            <a:r>
              <a:rPr sz="2800" b="1" i="1" dirty="0">
                <a:latin typeface="Times New Roman"/>
                <a:cs typeface="Times New Roman"/>
              </a:rPr>
              <a:t>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pattern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10" dirty="0">
                <a:latin typeface="Times New Roman"/>
                <a:cs typeface="Times New Roman"/>
              </a:rPr>
              <a:t>cycle </a:t>
            </a:r>
            <a:r>
              <a:rPr sz="2800" b="1" i="1" spc="-5" dirty="0">
                <a:latin typeface="Times New Roman"/>
                <a:cs typeface="Times New Roman"/>
              </a:rPr>
              <a:t>that repeats over time. 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685032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11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3.6.1</a:t>
            </a:r>
            <a:r>
              <a:rPr spc="-100" dirty="0"/>
              <a:t> </a:t>
            </a:r>
            <a:r>
              <a:rPr dirty="0"/>
              <a:t>Bandwidth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384" y="1314640"/>
            <a:ext cx="776732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characteristic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measures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performance is bandwidth. </a:t>
            </a:r>
            <a:r>
              <a:rPr sz="2800" b="1" i="1" spc="-25" dirty="0">
                <a:latin typeface="Times New Roman"/>
                <a:cs typeface="Times New Roman"/>
              </a:rPr>
              <a:t>However,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term can be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</a:t>
            </a:r>
            <a:r>
              <a:rPr sz="2800" b="1" i="1" spc="-5" dirty="0">
                <a:latin typeface="Times New Roman"/>
                <a:cs typeface="Times New Roman"/>
              </a:rPr>
              <a:t> contexts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with</a:t>
            </a:r>
            <a:r>
              <a:rPr sz="2800" b="1" i="1" spc="-5" dirty="0">
                <a:latin typeface="Times New Roman"/>
                <a:cs typeface="Times New Roman"/>
              </a:rPr>
              <a:t> two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 </a:t>
            </a:r>
            <a:r>
              <a:rPr sz="2800" b="1" i="1" spc="-5" dirty="0">
                <a:latin typeface="Times New Roman"/>
                <a:cs typeface="Times New Roman"/>
              </a:rPr>
              <a:t> measuring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values: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hertz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045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2368550" algn="l"/>
                <a:tab pos="2816225" algn="l"/>
                <a:tab pos="3125470" algn="l"/>
                <a:tab pos="4737100" algn="l"/>
                <a:tab pos="5420995" algn="l"/>
                <a:tab pos="5809615" algn="l"/>
                <a:tab pos="6138545" algn="l"/>
                <a:tab pos="6882130" algn="l"/>
                <a:tab pos="7449820" algn="l"/>
                <a:tab pos="8369934" algn="l"/>
              </a:tabLst>
            </a:pP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he	b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ndw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dt</a:t>
            </a:r>
            <a:r>
              <a:rPr sz="2800" dirty="0">
                <a:latin typeface="Times New Roman"/>
                <a:cs typeface="Times New Roman"/>
              </a:rPr>
              <a:t>h	of	a	</a:t>
            </a:r>
            <a:r>
              <a:rPr sz="2800" spc="-5" dirty="0">
                <a:latin typeface="Times New Roman"/>
                <a:cs typeface="Times New Roman"/>
              </a:rPr>
              <a:t>su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scri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	</a:t>
            </a:r>
            <a:r>
              <a:rPr sz="2800" spc="-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4	kHz	for	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e	or 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bandwidth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tabLst>
                <a:tab pos="664845" algn="l"/>
                <a:tab pos="1160145" algn="l"/>
                <a:tab pos="1676400" algn="l"/>
                <a:tab pos="2112645" algn="l"/>
                <a:tab pos="3251200" algn="l"/>
                <a:tab pos="3905250" algn="l"/>
                <a:tab pos="4835525" algn="l"/>
                <a:tab pos="5153660" algn="l"/>
                <a:tab pos="7165975" algn="l"/>
                <a:tab pos="8390890" algn="l"/>
              </a:tabLst>
            </a:pP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	be	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p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	5</a:t>
            </a: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00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ps	</a:t>
            </a:r>
            <a:r>
              <a:rPr sz="2800" spc="-5" dirty="0">
                <a:latin typeface="Times New Roman"/>
                <a:cs typeface="Times New Roman"/>
              </a:rPr>
              <a:t>us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	a	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ate</a:t>
            </a:r>
            <a:r>
              <a:rPr sz="2800" dirty="0">
                <a:latin typeface="Times New Roman"/>
                <a:cs typeface="Times New Roman"/>
              </a:rPr>
              <a:t>d	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m	</a:t>
            </a:r>
            <a:r>
              <a:rPr sz="2800" spc="-1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analog.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3.42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172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telephone company improves the </a:t>
            </a:r>
            <a:r>
              <a:rPr sz="2800" spc="-10" dirty="0">
                <a:latin typeface="Times New Roman"/>
                <a:cs typeface="Times New Roman"/>
              </a:rPr>
              <a:t>quality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line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increases the bandwidth to </a:t>
            </a:r>
            <a:r>
              <a:rPr sz="2800" dirty="0">
                <a:latin typeface="Times New Roman"/>
                <a:cs typeface="Times New Roman"/>
              </a:rPr>
              <a:t>8 </a:t>
            </a:r>
            <a:r>
              <a:rPr sz="2800" spc="-5" dirty="0">
                <a:latin typeface="Times New Roman"/>
                <a:cs typeface="Times New Roman"/>
              </a:rPr>
              <a:t>kHz, </a:t>
            </a: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can send </a:t>
            </a:r>
            <a:r>
              <a:rPr sz="2800" spc="-20" dirty="0">
                <a:latin typeface="Times New Roman"/>
                <a:cs typeface="Times New Roman"/>
              </a:rPr>
              <a:t>112,000 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bps by using the same technology as mentioned in Example </a:t>
            </a:r>
            <a:r>
              <a:rPr sz="2800" dirty="0">
                <a:latin typeface="Times New Roman"/>
                <a:cs typeface="Times New Roman"/>
              </a:rPr>
              <a:t> 3.42.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3.43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914393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34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3.6.2</a:t>
            </a:r>
            <a:r>
              <a:rPr spc="-60" dirty="0"/>
              <a:t> </a:t>
            </a:r>
            <a:r>
              <a:rPr spc="-5" dirty="0"/>
              <a:t>Throughput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9740" y="1314640"/>
            <a:ext cx="776732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throughput </a:t>
            </a:r>
            <a:r>
              <a:rPr sz="2800" b="1" i="1" dirty="0">
                <a:latin typeface="Times New Roman"/>
                <a:cs typeface="Times New Roman"/>
              </a:rPr>
              <a:t>is a </a:t>
            </a:r>
            <a:r>
              <a:rPr sz="2800" b="1" i="1" spc="-5" dirty="0">
                <a:latin typeface="Times New Roman"/>
                <a:cs typeface="Times New Roman"/>
              </a:rPr>
              <a:t>measure </a:t>
            </a:r>
            <a:r>
              <a:rPr sz="2800" b="1" i="1" dirty="0">
                <a:latin typeface="Times New Roman"/>
                <a:cs typeface="Times New Roman"/>
              </a:rPr>
              <a:t>of how </a:t>
            </a:r>
            <a:r>
              <a:rPr sz="2800" b="1" i="1" spc="-5" dirty="0">
                <a:latin typeface="Times New Roman"/>
                <a:cs typeface="Times New Roman"/>
              </a:rPr>
              <a:t>fast we can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actually send data through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network. Although,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glance,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throughput seem the same, they are </a:t>
            </a:r>
            <a:r>
              <a:rPr sz="2800" b="1" i="1" spc="-10" dirty="0">
                <a:latin typeface="Times New Roman"/>
                <a:cs typeface="Times New Roman"/>
              </a:rPr>
              <a:t>different.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link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may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bps,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but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only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T </a:t>
            </a:r>
            <a:r>
              <a:rPr sz="2800" b="1" i="1" spc="-5" dirty="0">
                <a:latin typeface="Times New Roman"/>
                <a:cs typeface="Times New Roman"/>
              </a:rPr>
              <a:t>bps through this link with </a:t>
            </a:r>
            <a:r>
              <a:rPr sz="2800" b="1" i="1" dirty="0">
                <a:latin typeface="Times New Roman"/>
                <a:cs typeface="Times New Roman"/>
              </a:rPr>
              <a:t>T </a:t>
            </a:r>
            <a:r>
              <a:rPr sz="2800" b="1" i="1" spc="-5" dirty="0">
                <a:latin typeface="Times New Roman"/>
                <a:cs typeface="Times New Roman"/>
              </a:rPr>
              <a:t>always </a:t>
            </a:r>
            <a:r>
              <a:rPr sz="2800" b="1" i="1" spc="-10" dirty="0">
                <a:latin typeface="Times New Roman"/>
                <a:cs typeface="Times New Roman"/>
              </a:rPr>
              <a:t>less </a:t>
            </a:r>
            <a:r>
              <a:rPr sz="2800" b="1" i="1" spc="-5" dirty="0">
                <a:latin typeface="Times New Roman"/>
                <a:cs typeface="Times New Roman"/>
              </a:rPr>
              <a:t>than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914393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34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3.6.3</a:t>
            </a:r>
            <a:r>
              <a:rPr spc="-60" dirty="0"/>
              <a:t> </a:t>
            </a:r>
            <a:r>
              <a:rPr spc="-5" dirty="0"/>
              <a:t>Throughput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740" y="1314640"/>
            <a:ext cx="77666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latency or delay defines </a:t>
            </a:r>
            <a:r>
              <a:rPr sz="2800" b="1" i="1" dirty="0">
                <a:latin typeface="Times New Roman"/>
                <a:cs typeface="Times New Roman"/>
              </a:rPr>
              <a:t>how </a:t>
            </a:r>
            <a:r>
              <a:rPr sz="2800" b="1" i="1" spc="-5" dirty="0">
                <a:latin typeface="Times New Roman"/>
                <a:cs typeface="Times New Roman"/>
              </a:rPr>
              <a:t>long it takes for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entire </a:t>
            </a:r>
            <a:r>
              <a:rPr sz="2800" b="1" i="1" spc="-5" dirty="0">
                <a:latin typeface="Times New Roman"/>
                <a:cs typeface="Times New Roman"/>
              </a:rPr>
              <a:t>message to completely </a:t>
            </a:r>
            <a:r>
              <a:rPr sz="2800" b="1" i="1" spc="-10" dirty="0">
                <a:latin typeface="Times New Roman"/>
                <a:cs typeface="Times New Roman"/>
              </a:rPr>
              <a:t>arrive </a:t>
            </a:r>
            <a:r>
              <a:rPr sz="2800" b="1" i="1" spc="-5" dirty="0">
                <a:latin typeface="Times New Roman"/>
                <a:cs typeface="Times New Roman"/>
              </a:rPr>
              <a:t>at the destination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time the first bit is sent out from the source.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can say that latency is made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four components: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 </a:t>
            </a:r>
            <a:r>
              <a:rPr sz="2800" b="1" i="1" spc="-10" dirty="0">
                <a:latin typeface="Times New Roman"/>
                <a:cs typeface="Times New Roman"/>
              </a:rPr>
              <a:t>time, </a:t>
            </a:r>
            <a:r>
              <a:rPr sz="2800" b="1" i="1" spc="-5" dirty="0">
                <a:latin typeface="Times New Roman"/>
                <a:cs typeface="Times New Roman"/>
              </a:rPr>
              <a:t>transmission </a:t>
            </a:r>
            <a:r>
              <a:rPr sz="2800" b="1" i="1" spc="-10" dirty="0">
                <a:latin typeface="Times New Roman"/>
                <a:cs typeface="Times New Roman"/>
              </a:rPr>
              <a:t>time, </a:t>
            </a:r>
            <a:r>
              <a:rPr sz="2800" b="1" i="1" spc="-5" dirty="0">
                <a:latin typeface="Times New Roman"/>
                <a:cs typeface="Times New Roman"/>
              </a:rPr>
              <a:t>queuing </a:t>
            </a:r>
            <a:r>
              <a:rPr sz="2800" b="1" i="1" spc="-10" dirty="0">
                <a:latin typeface="Times New Roman"/>
                <a:cs typeface="Times New Roman"/>
              </a:rPr>
              <a:t>time 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processing</a:t>
            </a:r>
            <a:r>
              <a:rPr sz="2800" b="1" i="1" spc="-20" dirty="0">
                <a:latin typeface="Times New Roman"/>
                <a:cs typeface="Times New Roman"/>
              </a:rPr>
              <a:t> delay.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4215" y="4549474"/>
            <a:ext cx="8520698" cy="21321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84" y="717740"/>
            <a:ext cx="8681085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network with bandwidth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10 Mbps can pass only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 average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12,000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 </a:t>
            </a:r>
            <a:r>
              <a:rPr sz="2800" spc="-5" dirty="0">
                <a:latin typeface="Times New Roman"/>
                <a:cs typeface="Times New Roman"/>
              </a:rPr>
              <a:t> carrying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average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10,000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bits.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What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throughput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calculate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throughput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3.44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245" y="4934025"/>
            <a:ext cx="86791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throughput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almost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one-fifth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case.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455" y="4210050"/>
            <a:ext cx="6419850" cy="5905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1720" cy="284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  <a:tabLst>
                <a:tab pos="1021715" algn="l"/>
                <a:tab pos="1398905" algn="l"/>
                <a:tab pos="2518410" algn="l"/>
                <a:tab pos="3270250" algn="l"/>
                <a:tab pos="4556125" algn="l"/>
                <a:tab pos="5130800" algn="l"/>
                <a:tab pos="6967855" algn="l"/>
                <a:tab pos="7916545" algn="l"/>
                <a:tab pos="8333105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propagation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	1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00	</a:t>
            </a:r>
            <a:r>
              <a:rPr sz="2800" spc="-5" dirty="0">
                <a:latin typeface="Times New Roman"/>
                <a:cs typeface="Times New Roman"/>
              </a:rPr>
              <a:t>km</a:t>
            </a:r>
            <a:r>
              <a:rPr sz="2800" dirty="0">
                <a:latin typeface="Times New Roman"/>
                <a:cs typeface="Times New Roman"/>
              </a:rPr>
              <a:t>?	As</a:t>
            </a:r>
            <a:r>
              <a:rPr sz="2800" spc="-5" dirty="0">
                <a:latin typeface="Times New Roman"/>
                <a:cs typeface="Times New Roman"/>
              </a:rPr>
              <a:t>sum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he	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io</a:t>
            </a:r>
            <a:r>
              <a:rPr sz="2800" dirty="0">
                <a:latin typeface="Times New Roman"/>
                <a:cs typeface="Times New Roman"/>
              </a:rPr>
              <a:t>n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ee</a:t>
            </a:r>
            <a:r>
              <a:rPr sz="2800" dirty="0">
                <a:latin typeface="Times New Roman"/>
                <a:cs typeface="Times New Roman"/>
              </a:rPr>
              <a:t>d	to	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2.4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×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108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m/s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calculate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propagation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3.45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245" y="4656412"/>
            <a:ext cx="86798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The example shows that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bit can go over the </a:t>
            </a:r>
            <a:r>
              <a:rPr sz="2800" spc="-10" dirty="0">
                <a:latin typeface="Times New Roman"/>
                <a:cs typeface="Times New Roman"/>
              </a:rPr>
              <a:t>Atlantic Ocean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50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ms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cable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destination.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178" y="3924324"/>
            <a:ext cx="7057643" cy="49561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84" y="717740"/>
            <a:ext cx="8682355" cy="307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What are the propagation time and the transmission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2.5-KB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(kilobyte)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dirty="0">
                <a:latin typeface="Times New Roman"/>
                <a:cs typeface="Times New Roman"/>
              </a:rPr>
              <a:t> 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 is </a:t>
            </a: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Gbps? Assume that the distance between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sender and the receiver is 12,000 </a:t>
            </a:r>
            <a:r>
              <a:rPr sz="2800" dirty="0">
                <a:latin typeface="Times New Roman"/>
                <a:cs typeface="Times New Roman"/>
              </a:rPr>
              <a:t>km </a:t>
            </a:r>
            <a:r>
              <a:rPr sz="2800" spc="-5" dirty="0">
                <a:latin typeface="Times New Roman"/>
                <a:cs typeface="Times New Roman"/>
              </a:rPr>
              <a:t>and that light travels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2.4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108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m/s.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propagation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3.46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584" y="4885012"/>
            <a:ext cx="86804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Note that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case, </a:t>
            </a:r>
            <a:r>
              <a:rPr sz="2800" spc="-5" dirty="0">
                <a:latin typeface="Times New Roman"/>
                <a:cs typeface="Times New Roman"/>
              </a:rPr>
              <a:t>because the message is short and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bandwidth is high, the dominant factor is the propagation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377" y="3886200"/>
            <a:ext cx="6905244" cy="91475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717740"/>
            <a:ext cx="8681720" cy="323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What are the propagation time and the transmission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5-MB (megabyte) message (an image)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the bandwidth of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Mbps?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Assume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distance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between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receiver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12,000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light </a:t>
            </a:r>
            <a:r>
              <a:rPr sz="2800" spc="-5" dirty="0">
                <a:latin typeface="Times New Roman"/>
                <a:cs typeface="Times New Roman"/>
              </a:rPr>
              <a:t> travels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2.4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× 108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m/s.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propagation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4160" cy="619760"/>
            <a:chOff x="-4572" y="0"/>
            <a:chExt cx="9154160" cy="619760"/>
          </a:xfrm>
        </p:grpSpPr>
        <p:sp>
          <p:nvSpPr>
            <p:cNvPr id="4" name="object 4"/>
            <p:cNvSpPr/>
            <p:nvPr/>
          </p:nvSpPr>
          <p:spPr>
            <a:xfrm>
              <a:off x="380" y="368"/>
              <a:ext cx="9144000" cy="610235"/>
            </a:xfrm>
            <a:custGeom>
              <a:avLst/>
              <a:gdLst/>
              <a:ahLst/>
              <a:cxnLst/>
              <a:rect l="l" t="t" r="r" b="b"/>
              <a:pathLst>
                <a:path w="9144000" h="610235">
                  <a:moveTo>
                    <a:pt x="9143619" y="0"/>
                  </a:moveTo>
                  <a:lnTo>
                    <a:pt x="0" y="0"/>
                  </a:lnTo>
                  <a:lnTo>
                    <a:pt x="0" y="609612"/>
                  </a:lnTo>
                  <a:lnTo>
                    <a:pt x="9143619" y="609612"/>
                  </a:lnTo>
                  <a:lnTo>
                    <a:pt x="9143619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0"/>
                  </a:moveTo>
                  <a:lnTo>
                    <a:pt x="9144000" y="0"/>
                  </a:lnTo>
                  <a:lnTo>
                    <a:pt x="9144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  <a:path w="9144000" h="609600">
                  <a:moveTo>
                    <a:pt x="0" y="0"/>
                  </a:moveTo>
                  <a:lnTo>
                    <a:pt x="2979420" y="0"/>
                  </a:lnTo>
                  <a:lnTo>
                    <a:pt x="2979420" y="584453"/>
                  </a:lnTo>
                  <a:lnTo>
                    <a:pt x="0" y="584453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3" y="5333"/>
            <a:ext cx="2969895" cy="600075"/>
          </a:xfrm>
          <a:prstGeom prst="rect">
            <a:avLst/>
          </a:prstGeom>
          <a:solidFill>
            <a:srgbClr val="2CB843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3350" i="1" spc="-13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3350" i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i="1" spc="-165" dirty="0">
                <a:solidFill>
                  <a:srgbClr val="FFFFFF"/>
                </a:solidFill>
                <a:latin typeface="Tahoma"/>
                <a:cs typeface="Tahoma"/>
              </a:rPr>
              <a:t>3.47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245" y="5354833"/>
            <a:ext cx="8454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4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propagation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22" y="4191370"/>
            <a:ext cx="6963155" cy="8855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0"/>
            <a:ext cx="8593455" cy="1052830"/>
            <a:chOff x="76200" y="0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522" y="10820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24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382524" y="474726"/>
                  </a:lnTo>
                  <a:lnTo>
                    <a:pt x="382524" y="348996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045" y="108204"/>
              <a:ext cx="329183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28" y="53035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1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4726"/>
                  </a:lnTo>
                  <a:lnTo>
                    <a:pt x="422148" y="474726"/>
                  </a:lnTo>
                  <a:lnTo>
                    <a:pt x="422148" y="348996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8" y="530351"/>
              <a:ext cx="368807" cy="474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200"/>
              <a:ext cx="560070" cy="4221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946" y="0"/>
              <a:ext cx="32384" cy="1052830"/>
            </a:xfrm>
            <a:custGeom>
              <a:avLst/>
              <a:gdLst/>
              <a:ahLst/>
              <a:cxnLst/>
              <a:rect l="l" t="t" r="r" b="b"/>
              <a:pathLst>
                <a:path w="32384" h="1052830">
                  <a:moveTo>
                    <a:pt x="32004" y="565404"/>
                  </a:moveTo>
                  <a:lnTo>
                    <a:pt x="0" y="565404"/>
                  </a:lnTo>
                  <a:lnTo>
                    <a:pt x="0" y="1052322"/>
                  </a:lnTo>
                  <a:lnTo>
                    <a:pt x="32004" y="1052322"/>
                  </a:lnTo>
                  <a:lnTo>
                    <a:pt x="32004" y="565404"/>
                  </a:lnTo>
                  <a:close/>
                </a:path>
                <a:path w="32384" h="1052830">
                  <a:moveTo>
                    <a:pt x="32004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2004" y="53340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22" y="533400"/>
              <a:ext cx="8226551" cy="32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738" y="0"/>
              <a:ext cx="3690365" cy="9090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17017"/>
            <a:ext cx="3118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</a:tabLst>
            </a:pPr>
            <a:r>
              <a:rPr dirty="0"/>
              <a:t>3.2.1	</a:t>
            </a:r>
            <a:r>
              <a:rPr spc="-5" dirty="0"/>
              <a:t>Sine</a:t>
            </a:r>
            <a:r>
              <a:rPr spc="-140" dirty="0"/>
              <a:t> </a:t>
            </a:r>
            <a:r>
              <a:rPr spc="-75" dirty="0"/>
              <a:t>Wave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58672" y="1314640"/>
            <a:ext cx="776732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sine wave is the most fundamental form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periodic analog signal. When we visualize it </a:t>
            </a:r>
            <a:r>
              <a:rPr sz="2800" b="1" i="1" dirty="0">
                <a:latin typeface="Times New Roman"/>
                <a:cs typeface="Times New Roman"/>
              </a:rPr>
              <a:t>as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simple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oscillating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curve,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its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over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course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10" dirty="0">
                <a:latin typeface="Times New Roman"/>
                <a:cs typeface="Times New Roman"/>
              </a:rPr>
              <a:t>cycle </a:t>
            </a:r>
            <a:r>
              <a:rPr sz="2800" b="1" i="1" spc="-5" dirty="0">
                <a:latin typeface="Times New Roman"/>
                <a:cs typeface="Times New Roman"/>
              </a:rPr>
              <a:t>is smooth and consistent,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continuous,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rolling </a:t>
            </a:r>
            <a:r>
              <a:rPr sz="2800" b="1" i="1" spc="-25" dirty="0">
                <a:latin typeface="Times New Roman"/>
                <a:cs typeface="Times New Roman"/>
              </a:rPr>
              <a:t>flow.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 3.3 shows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sine wave. Each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cycle </a:t>
            </a:r>
            <a:r>
              <a:rPr sz="2800" b="1" i="1" spc="-5" dirty="0">
                <a:latin typeface="Times New Roman"/>
                <a:cs typeface="Times New Roman"/>
              </a:rPr>
              <a:t>consists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single arc above the </a:t>
            </a:r>
            <a:r>
              <a:rPr sz="2800" b="1" i="1" spc="-10" dirty="0">
                <a:latin typeface="Times New Roman"/>
                <a:cs typeface="Times New Roman"/>
              </a:rPr>
              <a:t>time </a:t>
            </a:r>
            <a:r>
              <a:rPr sz="2800" b="1" i="1" spc="-5" dirty="0">
                <a:latin typeface="Times New Roman"/>
                <a:cs typeface="Times New Roman"/>
              </a:rPr>
              <a:t>axis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followed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single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arc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below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2553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/>
              <a:t>F</a:t>
            </a:r>
            <a:r>
              <a:rPr sz="2000" spc="-5" dirty="0"/>
              <a:t>ig</a:t>
            </a:r>
            <a:r>
              <a:rPr sz="2000" spc="-10" dirty="0"/>
              <a:t>u</a:t>
            </a:r>
            <a:r>
              <a:rPr sz="2000" spc="-5" dirty="0"/>
              <a:t>re</a:t>
            </a:r>
            <a:r>
              <a:rPr sz="2000" spc="-10" dirty="0"/>
              <a:t> </a:t>
            </a:r>
            <a:r>
              <a:rPr sz="2000" spc="-5" dirty="0"/>
              <a:t>3</a:t>
            </a:r>
            <a:r>
              <a:rPr sz="2000" spc="-10" dirty="0"/>
              <a:t>.</a:t>
            </a:r>
            <a:r>
              <a:rPr sz="2000" spc="-5" dirty="0"/>
              <a:t>3:</a:t>
            </a:r>
            <a:r>
              <a:rPr sz="2000" dirty="0"/>
              <a:t> </a:t>
            </a:r>
            <a:r>
              <a:rPr sz="2000" spc="-80" dirty="0"/>
              <a:t> </a:t>
            </a:r>
            <a:r>
              <a:rPr sz="2000" spc="-5" dirty="0">
                <a:solidFill>
                  <a:srgbClr val="000000"/>
                </a:solidFill>
              </a:rPr>
              <a:t>A</a:t>
            </a:r>
            <a:r>
              <a:rPr sz="2000" spc="-114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</a:t>
            </a:r>
            <a:r>
              <a:rPr sz="2000" spc="-10" dirty="0">
                <a:solidFill>
                  <a:srgbClr val="000000"/>
                </a:solidFill>
              </a:rPr>
              <a:t>n</a:t>
            </a:r>
            <a:r>
              <a:rPr sz="2000" spc="-5" dirty="0">
                <a:solidFill>
                  <a:srgbClr val="000000"/>
                </a:solidFill>
              </a:rPr>
              <a:t>e</a:t>
            </a:r>
            <a:r>
              <a:rPr sz="2000" spc="-10" dirty="0">
                <a:solidFill>
                  <a:srgbClr val="000000"/>
                </a:solidFill>
              </a:rPr>
              <a:t> w</a:t>
            </a:r>
            <a:r>
              <a:rPr sz="2000" spc="-5" dirty="0">
                <a:solidFill>
                  <a:srgbClr val="000000"/>
                </a:solidFill>
              </a:rPr>
              <a:t>ave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979884" y="2540978"/>
            <a:ext cx="6631305" cy="1726564"/>
            <a:chOff x="979884" y="2540978"/>
            <a:chExt cx="6631305" cy="17265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130296"/>
              <a:ext cx="5410199" cy="11369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2387" y="3695684"/>
              <a:ext cx="6450330" cy="0"/>
            </a:xfrm>
            <a:custGeom>
              <a:avLst/>
              <a:gdLst/>
              <a:ahLst/>
              <a:cxnLst/>
              <a:rect l="l" t="t" r="r" b="b"/>
              <a:pathLst>
                <a:path w="6450330">
                  <a:moveTo>
                    <a:pt x="6449914" y="0"/>
                  </a:moveTo>
                  <a:lnTo>
                    <a:pt x="0" y="0"/>
                  </a:lnTo>
                </a:path>
              </a:pathLst>
            </a:custGeom>
            <a:ln w="15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9299" y="3637949"/>
              <a:ext cx="191633" cy="1154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7637" y="2669570"/>
              <a:ext cx="0" cy="1548765"/>
            </a:xfrm>
            <a:custGeom>
              <a:avLst/>
              <a:gdLst/>
              <a:ahLst/>
              <a:cxnLst/>
              <a:rect l="l" t="t" r="r" b="b"/>
              <a:pathLst>
                <a:path h="1548764">
                  <a:moveTo>
                    <a:pt x="0" y="1548355"/>
                  </a:moveTo>
                  <a:lnTo>
                    <a:pt x="0" y="0"/>
                  </a:lnTo>
                </a:path>
              </a:pathLst>
            </a:custGeom>
            <a:ln w="15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884" y="2540978"/>
              <a:ext cx="115505" cy="1915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20147" y="3290647"/>
            <a:ext cx="1067435" cy="81915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950" spc="10" dirty="0">
                <a:latin typeface="Times New Roman"/>
                <a:cs typeface="Times New Roman"/>
              </a:rPr>
              <a:t>•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•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•</a:t>
            </a:r>
            <a:endParaRPr sz="1950">
              <a:latin typeface="Times New Roman"/>
              <a:cs typeface="Times New Roman"/>
            </a:endParaRPr>
          </a:p>
          <a:p>
            <a:pPr marL="528320">
              <a:lnSpc>
                <a:spcPct val="100000"/>
              </a:lnSpc>
              <a:spcBef>
                <a:spcPts val="780"/>
              </a:spcBef>
            </a:pPr>
            <a:r>
              <a:rPr sz="1950" spc="-50" dirty="0">
                <a:latin typeface="Times New Roman"/>
                <a:cs typeface="Times New Roman"/>
              </a:rPr>
              <a:t>T</a:t>
            </a:r>
            <a:r>
              <a:rPr sz="1950" spc="20" dirty="0">
                <a:latin typeface="Times New Roman"/>
                <a:cs typeface="Times New Roman"/>
              </a:rPr>
              <a:t>ime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38409" y="2180635"/>
            <a:ext cx="60134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204" dirty="0">
                <a:latin typeface="Times New Roman"/>
                <a:cs typeface="Times New Roman"/>
              </a:rPr>
              <a:t>V</a:t>
            </a:r>
            <a:r>
              <a:rPr sz="1950" spc="15" dirty="0">
                <a:latin typeface="Times New Roman"/>
                <a:cs typeface="Times New Roman"/>
              </a:rPr>
              <a:t>alue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893"/>
            <a:ext cx="5684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Figure</a:t>
            </a:r>
            <a:r>
              <a:rPr sz="2000" spc="-10" dirty="0"/>
              <a:t> </a:t>
            </a:r>
            <a:r>
              <a:rPr sz="2000" spc="-5" dirty="0"/>
              <a:t>3.4:</a:t>
            </a:r>
            <a:r>
              <a:rPr sz="2000" spc="495" dirty="0"/>
              <a:t> </a:t>
            </a:r>
            <a:r>
              <a:rPr sz="2000" spc="-30" dirty="0">
                <a:solidFill>
                  <a:srgbClr val="000000"/>
                </a:solidFill>
              </a:rPr>
              <a:t>Two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signals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spc="-5" dirty="0">
                <a:solidFill>
                  <a:srgbClr val="000000"/>
                </a:solidFill>
              </a:rPr>
              <a:t>with two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different </a:t>
            </a:r>
            <a:r>
              <a:rPr sz="2000" spc="-5" dirty="0">
                <a:solidFill>
                  <a:srgbClr val="000000"/>
                </a:solidFill>
              </a:rPr>
              <a:t>amplitudes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644651" y="1047970"/>
            <a:ext cx="8185784" cy="5250180"/>
            <a:chOff x="644651" y="1047970"/>
            <a:chExt cx="8185784" cy="5250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1" y="1047970"/>
              <a:ext cx="8185649" cy="5249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8775" y="5144023"/>
              <a:ext cx="659765" cy="312420"/>
            </a:xfrm>
            <a:custGeom>
              <a:avLst/>
              <a:gdLst/>
              <a:ahLst/>
              <a:cxnLst/>
              <a:rect l="l" t="t" r="r" b="b"/>
              <a:pathLst>
                <a:path w="659764" h="312420">
                  <a:moveTo>
                    <a:pt x="659237" y="0"/>
                  </a:moveTo>
                  <a:lnTo>
                    <a:pt x="0" y="312252"/>
                  </a:lnTo>
                </a:path>
              </a:pathLst>
            </a:custGeom>
            <a:ln w="23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717" y="5385428"/>
              <a:ext cx="178598" cy="12070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93498" y="4507485"/>
            <a:ext cx="1038225" cy="5797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59079">
              <a:lnSpc>
                <a:spcPts val="1980"/>
              </a:lnSpc>
              <a:spcBef>
                <a:spcPts val="500"/>
              </a:spcBef>
            </a:pPr>
            <a:r>
              <a:rPr sz="1950" spc="15" dirty="0">
                <a:latin typeface="Times New Roman"/>
                <a:cs typeface="Times New Roman"/>
              </a:rPr>
              <a:t>Peak 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am</a:t>
            </a:r>
            <a:r>
              <a:rPr sz="1950" spc="15" dirty="0">
                <a:latin typeface="Times New Roman"/>
                <a:cs typeface="Times New Roman"/>
              </a:rPr>
              <a:t>p</a:t>
            </a:r>
            <a:r>
              <a:rPr sz="1950" spc="10" dirty="0">
                <a:latin typeface="Times New Roman"/>
                <a:cs typeface="Times New Roman"/>
              </a:rPr>
              <a:t>lit</a:t>
            </a:r>
            <a:r>
              <a:rPr sz="1950" spc="15" dirty="0">
                <a:latin typeface="Times New Roman"/>
                <a:cs typeface="Times New Roman"/>
              </a:rPr>
              <a:t>ude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90763" y="1817515"/>
            <a:ext cx="775335" cy="374015"/>
            <a:chOff x="1790763" y="1817515"/>
            <a:chExt cx="775335" cy="374015"/>
          </a:xfrm>
        </p:grpSpPr>
        <p:sp>
          <p:nvSpPr>
            <p:cNvPr id="9" name="object 9"/>
            <p:cNvSpPr/>
            <p:nvPr/>
          </p:nvSpPr>
          <p:spPr>
            <a:xfrm>
              <a:off x="1895699" y="1829322"/>
              <a:ext cx="658495" cy="312420"/>
            </a:xfrm>
            <a:custGeom>
              <a:avLst/>
              <a:gdLst/>
              <a:ahLst/>
              <a:cxnLst/>
              <a:rect l="l" t="t" r="r" b="b"/>
              <a:pathLst>
                <a:path w="658494" h="312419">
                  <a:moveTo>
                    <a:pt x="658473" y="0"/>
                  </a:moveTo>
                  <a:lnTo>
                    <a:pt x="0" y="312252"/>
                  </a:lnTo>
                </a:path>
              </a:pathLst>
            </a:custGeom>
            <a:ln w="2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763" y="2070727"/>
              <a:ext cx="178391" cy="1207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80194" y="1192785"/>
            <a:ext cx="1036955" cy="5797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58445">
              <a:lnSpc>
                <a:spcPts val="1980"/>
              </a:lnSpc>
              <a:spcBef>
                <a:spcPts val="500"/>
              </a:spcBef>
            </a:pPr>
            <a:r>
              <a:rPr sz="1950" spc="15" dirty="0">
                <a:latin typeface="Times New Roman"/>
                <a:cs typeface="Times New Roman"/>
              </a:rPr>
              <a:t>Peak 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am</a:t>
            </a:r>
            <a:r>
              <a:rPr sz="1950" spc="15" dirty="0">
                <a:latin typeface="Times New Roman"/>
                <a:cs typeface="Times New Roman"/>
              </a:rPr>
              <a:t>p</a:t>
            </a:r>
            <a:r>
              <a:rPr sz="1950" spc="10" dirty="0">
                <a:latin typeface="Times New Roman"/>
                <a:cs typeface="Times New Roman"/>
              </a:rPr>
              <a:t>lit</a:t>
            </a:r>
            <a:r>
              <a:rPr sz="1950" spc="15" dirty="0">
                <a:latin typeface="Times New Roman"/>
                <a:cs typeface="Times New Roman"/>
              </a:rPr>
              <a:t>ude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5CB13613C4743A19BC4C5851BDAB1" ma:contentTypeVersion="4" ma:contentTypeDescription="Create a new document." ma:contentTypeScope="" ma:versionID="a7d5227d1c25b83a6c60b1eef942a272">
  <xsd:schema xmlns:xsd="http://www.w3.org/2001/XMLSchema" xmlns:xs="http://www.w3.org/2001/XMLSchema" xmlns:p="http://schemas.microsoft.com/office/2006/metadata/properties" xmlns:ns2="04133916-f001-4eb0-bffa-f8dd2881b258" targetNamespace="http://schemas.microsoft.com/office/2006/metadata/properties" ma:root="true" ma:fieldsID="c6ebf6bd55cf27c414cb78e52abf26d0" ns2:_="">
    <xsd:import namespace="04133916-f001-4eb0-bffa-f8dd2881b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33916-f001-4eb0-bffa-f8dd2881b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04E9EE-8F60-4291-AF0D-E61006A2E1C7}"/>
</file>

<file path=customXml/itemProps2.xml><?xml version="1.0" encoding="utf-8"?>
<ds:datastoreItem xmlns:ds="http://schemas.openxmlformats.org/officeDocument/2006/customXml" ds:itemID="{1A6B18C8-7277-464E-B470-42A5BBBCB53D}"/>
</file>

<file path=customXml/itemProps3.xml><?xml version="1.0" encoding="utf-8"?>
<ds:datastoreItem xmlns:ds="http://schemas.openxmlformats.org/officeDocument/2006/customXml" ds:itemID="{A81E02C7-B80A-4B41-B675-ED587365E9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3106</Words>
  <Application>Microsoft Office PowerPoint</Application>
  <PresentationFormat>On-screen Show (4:3)</PresentationFormat>
  <Paragraphs>273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Tahoma</vt:lpstr>
      <vt:lpstr>Times New Roman</vt:lpstr>
      <vt:lpstr>Office Theme</vt:lpstr>
      <vt:lpstr>Physical Layer</vt:lpstr>
      <vt:lpstr>Chapter 3</vt:lpstr>
      <vt:lpstr>Chapter 3: Outline</vt:lpstr>
      <vt:lpstr>3.1.1 Analog and Digital Data</vt:lpstr>
      <vt:lpstr>Figure 3.2: Comparison of analog and digital signals</vt:lpstr>
      <vt:lpstr>3.1.3 Periodic and Nonperiodic</vt:lpstr>
      <vt:lpstr>3.2.1 Sine Wave</vt:lpstr>
      <vt:lpstr>Figure 3.3:  A sine wave</vt:lpstr>
      <vt:lpstr>Figure 3.4: Two signals with two different amplitudes</vt:lpstr>
      <vt:lpstr>Figure 3.5: Two signals with same phase, different amplitudes and frequency</vt:lpstr>
      <vt:lpstr>Table 3.1: Units of period and frequency</vt:lpstr>
      <vt:lpstr>Example 3.4</vt:lpstr>
      <vt:lpstr>Example 3.3</vt:lpstr>
      <vt:lpstr>Example 3.5</vt:lpstr>
      <vt:lpstr>3.2.3 Wavelength</vt:lpstr>
      <vt:lpstr>PowerPoint Presentation</vt:lpstr>
      <vt:lpstr>Example 3.8</vt:lpstr>
      <vt:lpstr>Figure 3.10: A composite periodic signal</vt:lpstr>
      <vt:lpstr>Figure 3.11: Decomposition of a composite periodic signal</vt:lpstr>
      <vt:lpstr>Example 3.9</vt:lpstr>
      <vt:lpstr>Figure 3.12: Time and frequency domain of a non-periodic signal</vt:lpstr>
      <vt:lpstr>3.2.6 Bandwidth</vt:lpstr>
      <vt:lpstr>Figure 3.13: The bandwidth of periodic and nonperiodic composite  signals</vt:lpstr>
      <vt:lpstr>Example 3.10</vt:lpstr>
      <vt:lpstr>Figure 3.14: The bandwidth for example 3.10</vt:lpstr>
      <vt:lpstr>Example 3.11</vt:lpstr>
      <vt:lpstr>Figure 3.15: The bandwidth for example 3.11</vt:lpstr>
      <vt:lpstr>3-3 DIGITAL SIGNALS</vt:lpstr>
      <vt:lpstr>Figure 3.17: Two digital signals: one with two signal levels and the  other with four signal levels</vt:lpstr>
      <vt:lpstr>Example 3.16</vt:lpstr>
      <vt:lpstr>Example 3.17</vt:lpstr>
      <vt:lpstr>3.3.1 Bit Rate</vt:lpstr>
      <vt:lpstr>Example 3.18</vt:lpstr>
      <vt:lpstr>3-4 TRANSMISSION IMPAIRMENT</vt:lpstr>
      <vt:lpstr>Figure 3.26: Causes of impairment</vt:lpstr>
      <vt:lpstr>3.4.1 Attenuation</vt:lpstr>
      <vt:lpstr>Figure 3.27: Attenuation and amplification</vt:lpstr>
      <vt:lpstr>Example 3.26</vt:lpstr>
      <vt:lpstr>PowerPoint Presentation</vt:lpstr>
      <vt:lpstr>PowerPoint Presentation</vt:lpstr>
      <vt:lpstr>PowerPoint Presentation</vt:lpstr>
      <vt:lpstr>PowerPoint Presentation</vt:lpstr>
      <vt:lpstr>3.4.2 Distortion</vt:lpstr>
      <vt:lpstr>Figure 3.29: Distortion</vt:lpstr>
      <vt:lpstr>3.4.3 Noise</vt:lpstr>
      <vt:lpstr>Figure 3.30: Noise</vt:lpstr>
      <vt:lpstr>Figure 3.31: Two cases of SNR: a high SNR and a low SNR</vt:lpstr>
      <vt:lpstr>Example 3.31</vt:lpstr>
      <vt:lpstr>Example 3.32</vt:lpstr>
      <vt:lpstr>3-5 DATA RATE LIMITS</vt:lpstr>
      <vt:lpstr>3.5.1 Noiseless Channel: Nyquist Rate</vt:lpstr>
      <vt:lpstr>PowerPoint Presentation</vt:lpstr>
      <vt:lpstr>PowerPoint Presentation</vt:lpstr>
      <vt:lpstr>Example 3.36</vt:lpstr>
      <vt:lpstr>3.5.2 Noisy Channel: Shannon Capacity</vt:lpstr>
      <vt:lpstr>Example 3.37</vt:lpstr>
      <vt:lpstr>PowerPoint Presentation</vt:lpstr>
      <vt:lpstr>PowerPoint Presentation</vt:lpstr>
      <vt:lpstr>Example 3.41</vt:lpstr>
      <vt:lpstr>3.6.1 Bandwidth</vt:lpstr>
      <vt:lpstr>Example 3.42</vt:lpstr>
      <vt:lpstr>Example 3.43</vt:lpstr>
      <vt:lpstr>3.6.2 Throughput</vt:lpstr>
      <vt:lpstr>3.6.3 Throughput</vt:lpstr>
      <vt:lpstr>Example 3.44</vt:lpstr>
      <vt:lpstr>Example 3.45</vt:lpstr>
      <vt:lpstr>Example 3.46</vt:lpstr>
      <vt:lpstr>Example 3.47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SaleeRaza</cp:lastModifiedBy>
  <cp:revision>2</cp:revision>
  <dcterms:created xsi:type="dcterms:W3CDTF">2022-06-14T07:24:07Z</dcterms:created>
  <dcterms:modified xsi:type="dcterms:W3CDTF">2022-06-14T07:45:49Z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2022-06-14T00:00:00Z</vt:filetime>
  </property>
  <property fmtid="{D5CDD505-2E9C-101B-9397-08002B2CF9AE}" pid="5" name="ContentTypeId">
    <vt:lpwstr>0x0101003945CB13613C4743A19BC4C5851BDAB1</vt:lpwstr>
  </property>
</Properties>
</file>