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960" r:id="rId2"/>
    <p:sldId id="1129" r:id="rId3"/>
    <p:sldId id="96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138" r:id="rId14"/>
    <p:sldId id="1141" r:id="rId15"/>
    <p:sldId id="1140" r:id="rId16"/>
    <p:sldId id="1143" r:id="rId17"/>
    <p:sldId id="1144" r:id="rId18"/>
    <p:sldId id="1145" r:id="rId19"/>
    <p:sldId id="1146" r:id="rId20"/>
    <p:sldId id="1148" r:id="rId21"/>
    <p:sldId id="1147" r:id="rId22"/>
    <p:sldId id="1149" r:id="rId23"/>
    <p:sldId id="1152" r:id="rId24"/>
    <p:sldId id="1153" r:id="rId25"/>
    <p:sldId id="1155" r:id="rId26"/>
    <p:sldId id="1154" r:id="rId27"/>
    <p:sldId id="1156" r:id="rId28"/>
    <p:sldId id="1157" r:id="rId29"/>
    <p:sldId id="1160" r:id="rId30"/>
    <p:sldId id="11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9034"/>
  </p:normalViewPr>
  <p:slideViewPr>
    <p:cSldViewPr snapToGrid="0" snapToObjects="1">
      <p:cViewPr varScale="1">
        <p:scale>
          <a:sx n="57" d="100"/>
          <a:sy n="57" d="100"/>
        </p:scale>
        <p:origin x="594" y="66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67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8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03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10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8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58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62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84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56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8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1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1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41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8178216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 </a:t>
            </a:r>
            <a:r>
              <a:rPr lang="en-US" sz="3600" dirty="0"/>
              <a:t>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5156009-8C95-7F4A-8616-5D39C0C25E05}"/>
              </a:ext>
            </a:extLst>
          </p:cNvPr>
          <p:cNvSpPr txBox="1">
            <a:spLocks noChangeArrowheads="1"/>
          </p:cNvSpPr>
          <p:nvPr/>
        </p:nvSpPr>
        <p:spPr>
          <a:xfrm>
            <a:off x="745674" y="1310821"/>
            <a:ext cx="10744200" cy="69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important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differences from wired link ….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658593" y="1894115"/>
            <a:ext cx="8354785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87338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</a:rPr>
              <a:t>decreased signal strength</a:t>
            </a:r>
            <a:r>
              <a:rPr lang="en-US" sz="2800" i="1" dirty="0">
                <a:solidFill>
                  <a:srgbClr val="C00000"/>
                </a:solidFill>
              </a:rPr>
              <a:t>: </a:t>
            </a:r>
            <a:r>
              <a:rPr lang="en-US" sz="2800" dirty="0"/>
              <a:t>radio signal attenuates as it propagates through matter (path loss)</a:t>
            </a:r>
          </a:p>
          <a:p>
            <a:pPr lvl="1" indent="-287338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</a:rPr>
              <a:t>interference from other sources: </a:t>
            </a:r>
            <a:r>
              <a:rPr lang="en-US" sz="2800" dirty="0"/>
              <a:t>wireless network frequencies (e.g., 2.4 GHz) shared by many devices (e.g., WiFi, cellular, motors): interference </a:t>
            </a:r>
          </a:p>
          <a:p>
            <a:pPr lvl="1" indent="-287338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arriving at destination at slightly different times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92FD76-512B-E84B-B939-DE71C8F67B90}"/>
              </a:ext>
            </a:extLst>
          </p:cNvPr>
          <p:cNvSpPr txBox="1">
            <a:spLocks noChangeArrowheads="1"/>
          </p:cNvSpPr>
          <p:nvPr/>
        </p:nvSpPr>
        <p:spPr>
          <a:xfrm>
            <a:off x="903514" y="5730422"/>
            <a:ext cx="10744200" cy="90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dirty="0"/>
              <a:t>…. make communication across (even a point to point) wireless link much more “difficult”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7FC0F7EA-C168-5C43-92C7-36183C350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171" y="3641953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" name="Group 361">
            <a:extLst>
              <a:ext uri="{FF2B5EF4-FFF2-40B4-BE49-F238E27FC236}">
                <a16:creationId xmlns:a16="http://schemas.microsoft.com/office/drawing/2014/main" id="{CA4E41DB-C3BF-754F-B3FD-42D7C8192B4E}"/>
              </a:ext>
            </a:extLst>
          </p:cNvPr>
          <p:cNvGrpSpPr>
            <a:grpSpLocks/>
          </p:cNvGrpSpPr>
          <p:nvPr/>
        </p:nvGrpSpPr>
        <p:grpSpPr bwMode="auto">
          <a:xfrm>
            <a:off x="10627859" y="3803878"/>
            <a:ext cx="396875" cy="388937"/>
            <a:chOff x="2967" y="478"/>
            <a:chExt cx="788" cy="625"/>
          </a:xfrm>
        </p:grpSpPr>
        <p:pic>
          <p:nvPicPr>
            <p:cNvPr id="11" name="Picture 358" descr="access_point_stylized_small">
              <a:extLst>
                <a:ext uri="{FF2B5EF4-FFF2-40B4-BE49-F238E27FC236}">
                  <a16:creationId xmlns:a16="http://schemas.microsoft.com/office/drawing/2014/main" id="{7DF169CF-1C72-344B-B228-3F02D0892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60" descr="antenna_radiation_stylized">
              <a:extLst>
                <a:ext uri="{FF2B5EF4-FFF2-40B4-BE49-F238E27FC236}">
                  <a16:creationId xmlns:a16="http://schemas.microsoft.com/office/drawing/2014/main" id="{B49C1E58-3474-4343-876E-10403D9BF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356">
            <a:extLst>
              <a:ext uri="{FF2B5EF4-FFF2-40B4-BE49-F238E27FC236}">
                <a16:creationId xmlns:a16="http://schemas.microsoft.com/office/drawing/2014/main" id="{4ACBFC0D-7BA8-A641-A706-B652FD9C5CF9}"/>
              </a:ext>
            </a:extLst>
          </p:cNvPr>
          <p:cNvGrpSpPr>
            <a:grpSpLocks/>
          </p:cNvGrpSpPr>
          <p:nvPr/>
        </p:nvGrpSpPr>
        <p:grpSpPr bwMode="auto">
          <a:xfrm>
            <a:off x="10465934" y="4251553"/>
            <a:ext cx="282575" cy="344487"/>
            <a:chOff x="313" y="1497"/>
            <a:chExt cx="1152" cy="1014"/>
          </a:xfrm>
        </p:grpSpPr>
        <p:pic>
          <p:nvPicPr>
            <p:cNvPr id="14" name="Picture 354" descr="laptop_stylized_small">
              <a:extLst>
                <a:ext uri="{FF2B5EF4-FFF2-40B4-BE49-F238E27FC236}">
                  <a16:creationId xmlns:a16="http://schemas.microsoft.com/office/drawing/2014/main" id="{9EC56450-23F5-B846-809F-BFDEF8451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55" descr="antenna_stylized">
              <a:extLst>
                <a:ext uri="{FF2B5EF4-FFF2-40B4-BE49-F238E27FC236}">
                  <a16:creationId xmlns:a16="http://schemas.microsoft.com/office/drawing/2014/main" id="{956C6156-D2A9-6A4E-AD6F-BF2858289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403">
            <a:extLst>
              <a:ext uri="{FF2B5EF4-FFF2-40B4-BE49-F238E27FC236}">
                <a16:creationId xmlns:a16="http://schemas.microsoft.com/office/drawing/2014/main" id="{BDE0FABA-BD8D-704D-8CDD-E8583DC470D7}"/>
              </a:ext>
            </a:extLst>
          </p:cNvPr>
          <p:cNvGrpSpPr>
            <a:grpSpLocks/>
          </p:cNvGrpSpPr>
          <p:nvPr/>
        </p:nvGrpSpPr>
        <p:grpSpPr bwMode="auto">
          <a:xfrm>
            <a:off x="10172246" y="3916590"/>
            <a:ext cx="444500" cy="381000"/>
            <a:chOff x="2751" y="1851"/>
            <a:chExt cx="462" cy="478"/>
          </a:xfrm>
        </p:grpSpPr>
        <p:pic>
          <p:nvPicPr>
            <p:cNvPr id="18" name="Picture 364" descr="iphone_stylized_small">
              <a:extLst>
                <a:ext uri="{FF2B5EF4-FFF2-40B4-BE49-F238E27FC236}">
                  <a16:creationId xmlns:a16="http://schemas.microsoft.com/office/drawing/2014/main" id="{79C4DC6A-0F87-2542-AA7E-935459301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02" descr="antenna_radiation_stylized">
              <a:extLst>
                <a:ext uri="{FF2B5EF4-FFF2-40B4-BE49-F238E27FC236}">
                  <a16:creationId xmlns:a16="http://schemas.microsoft.com/office/drawing/2014/main" id="{F8EF7465-D519-A240-B61A-919072E48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EFB5D1-6B3F-0B46-8C20-68D79A867CB7}"/>
              </a:ext>
            </a:extLst>
          </p:cNvPr>
          <p:cNvGrpSpPr/>
          <p:nvPr/>
        </p:nvGrpSpPr>
        <p:grpSpPr>
          <a:xfrm>
            <a:off x="9446533" y="920525"/>
            <a:ext cx="2252663" cy="2286000"/>
            <a:chOff x="9207046" y="898753"/>
            <a:chExt cx="2252663" cy="2286000"/>
          </a:xfrm>
        </p:grpSpPr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87863D1F-3CB8-804A-9DA0-16E7A40B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046" y="898753"/>
              <a:ext cx="2252663" cy="2286000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0" name="Group 142">
              <a:extLst>
                <a:ext uri="{FF2B5EF4-FFF2-40B4-BE49-F238E27FC236}">
                  <a16:creationId xmlns:a16="http://schemas.microsoft.com/office/drawing/2014/main" id="{B3D271F8-8BB4-694E-9718-1F7699F26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30971" y="1579790"/>
              <a:ext cx="458788" cy="619125"/>
              <a:chOff x="5955030" y="3031808"/>
              <a:chExt cx="914400" cy="1398587"/>
            </a:xfrm>
          </p:grpSpPr>
          <p:grpSp>
            <p:nvGrpSpPr>
              <p:cNvPr id="21" name="Group 398">
                <a:extLst>
                  <a:ext uri="{FF2B5EF4-FFF2-40B4-BE49-F238E27FC236}">
                    <a16:creationId xmlns:a16="http://schemas.microsoft.com/office/drawing/2014/main" id="{FDD37B49-940C-2E45-B6F9-5CF4A4CCE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7905" y="3403283"/>
                <a:ext cx="596900" cy="1027112"/>
                <a:chOff x="3130" y="3288"/>
                <a:chExt cx="410" cy="742"/>
              </a:xfrm>
            </p:grpSpPr>
            <p:sp>
              <p:nvSpPr>
                <p:cNvPr id="23" name="Line 270">
                  <a:extLst>
                    <a:ext uri="{FF2B5EF4-FFF2-40B4-BE49-F238E27FC236}">
                      <a16:creationId xmlns:a16="http://schemas.microsoft.com/office/drawing/2014/main" id="{420F385A-2B2C-F945-AE59-291683276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" name="Line 271">
                  <a:extLst>
                    <a:ext uri="{FF2B5EF4-FFF2-40B4-BE49-F238E27FC236}">
                      <a16:creationId xmlns:a16="http://schemas.microsoft.com/office/drawing/2014/main" id="{FB930B63-E951-1647-9E4B-1D6766758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" name="Line 272">
                  <a:extLst>
                    <a:ext uri="{FF2B5EF4-FFF2-40B4-BE49-F238E27FC236}">
                      <a16:creationId xmlns:a16="http://schemas.microsoft.com/office/drawing/2014/main" id="{482308B9-767C-FD4B-BB43-24B5B2DA5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" name="Line 273">
                  <a:extLst>
                    <a:ext uri="{FF2B5EF4-FFF2-40B4-BE49-F238E27FC236}">
                      <a16:creationId xmlns:a16="http://schemas.microsoft.com/office/drawing/2014/main" id="{22E85B46-FAE4-8E46-AD05-AF4F34719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" name="Line 274">
                  <a:extLst>
                    <a:ext uri="{FF2B5EF4-FFF2-40B4-BE49-F238E27FC236}">
                      <a16:creationId xmlns:a16="http://schemas.microsoft.com/office/drawing/2014/main" id="{5FF6D033-3E2B-4246-BC26-4717A10298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" name="Line 275">
                  <a:extLst>
                    <a:ext uri="{FF2B5EF4-FFF2-40B4-BE49-F238E27FC236}">
                      <a16:creationId xmlns:a16="http://schemas.microsoft.com/office/drawing/2014/main" id="{37D05200-53F1-1B40-AB96-6C4685F2F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" name="Line 276">
                  <a:extLst>
                    <a:ext uri="{FF2B5EF4-FFF2-40B4-BE49-F238E27FC236}">
                      <a16:creationId xmlns:a16="http://schemas.microsoft.com/office/drawing/2014/main" id="{4D4BA498-26CC-4548-995F-228395151A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" name="Line 277">
                  <a:extLst>
                    <a:ext uri="{FF2B5EF4-FFF2-40B4-BE49-F238E27FC236}">
                      <a16:creationId xmlns:a16="http://schemas.microsoft.com/office/drawing/2014/main" id="{18DCCE67-BB0B-3444-B37D-6765C672A8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" name="Line 278">
                  <a:extLst>
                    <a:ext uri="{FF2B5EF4-FFF2-40B4-BE49-F238E27FC236}">
                      <a16:creationId xmlns:a16="http://schemas.microsoft.com/office/drawing/2014/main" id="{888C4834-47AB-9649-A0D5-33449537CD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" name="Line 279">
                  <a:extLst>
                    <a:ext uri="{FF2B5EF4-FFF2-40B4-BE49-F238E27FC236}">
                      <a16:creationId xmlns:a16="http://schemas.microsoft.com/office/drawing/2014/main" id="{F7EE2BAF-D7B8-864B-B927-9D8500AB9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" name="Line 280">
                  <a:extLst>
                    <a:ext uri="{FF2B5EF4-FFF2-40B4-BE49-F238E27FC236}">
                      <a16:creationId xmlns:a16="http://schemas.microsoft.com/office/drawing/2014/main" id="{EE3D50BE-644C-DD4A-B5CC-71C1D5382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" name="Line 281">
                  <a:extLst>
                    <a:ext uri="{FF2B5EF4-FFF2-40B4-BE49-F238E27FC236}">
                      <a16:creationId xmlns:a16="http://schemas.microsoft.com/office/drawing/2014/main" id="{7124E411-95C0-394A-A67F-B97767953D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" name="Line 282">
                  <a:extLst>
                    <a:ext uri="{FF2B5EF4-FFF2-40B4-BE49-F238E27FC236}">
                      <a16:creationId xmlns:a16="http://schemas.microsoft.com/office/drawing/2014/main" id="{57CBCE4E-F91A-CB46-A45E-56D3C007C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" name="Line 283">
                  <a:extLst>
                    <a:ext uri="{FF2B5EF4-FFF2-40B4-BE49-F238E27FC236}">
                      <a16:creationId xmlns:a16="http://schemas.microsoft.com/office/drawing/2014/main" id="{141B4366-0F4C-4444-B880-CB1AB5978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" name="Line 284">
                  <a:extLst>
                    <a:ext uri="{FF2B5EF4-FFF2-40B4-BE49-F238E27FC236}">
                      <a16:creationId xmlns:a16="http://schemas.microsoft.com/office/drawing/2014/main" id="{36748B7E-54E6-B04F-A512-CC63D7DD74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22" name="Picture 399" descr="cell_tower_radiation copy">
                <a:extLst>
                  <a:ext uri="{FF2B5EF4-FFF2-40B4-BE49-F238E27FC236}">
                    <a16:creationId xmlns:a16="http://schemas.microsoft.com/office/drawing/2014/main" id="{ECEABF17-10A4-8745-9AE5-071F423A76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5030" y="3031808"/>
                <a:ext cx="914400" cy="736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" name="Group 356">
              <a:extLst>
                <a:ext uri="{FF2B5EF4-FFF2-40B4-BE49-F238E27FC236}">
                  <a16:creationId xmlns:a16="http://schemas.microsoft.com/office/drawing/2014/main" id="{D06F6763-B75A-104E-8FBC-8EB416C0B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9134" y="1711553"/>
              <a:ext cx="465137" cy="481012"/>
              <a:chOff x="313" y="1497"/>
              <a:chExt cx="1152" cy="1014"/>
            </a:xfrm>
          </p:grpSpPr>
          <p:pic>
            <p:nvPicPr>
              <p:cNvPr id="39" name="Picture 354" descr="laptop_stylized_small">
                <a:extLst>
                  <a:ext uri="{FF2B5EF4-FFF2-40B4-BE49-F238E27FC236}">
                    <a16:creationId xmlns:a16="http://schemas.microsoft.com/office/drawing/2014/main" id="{5AE8BC75-02BF-3843-B6F2-822B5DD94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355" descr="antenna_stylized">
                <a:extLst>
                  <a:ext uri="{FF2B5EF4-FFF2-40B4-BE49-F238E27FC236}">
                    <a16:creationId xmlns:a16="http://schemas.microsoft.com/office/drawing/2014/main" id="{A8D09289-FB59-0D44-AE44-BF5547A9B7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>
              <a:extLst>
                <a:ext uri="{FF2B5EF4-FFF2-40B4-BE49-F238E27FC236}">
                  <a16:creationId xmlns:a16="http://schemas.microsoft.com/office/drawing/2014/main" id="{F2DE4AA5-6C17-EC4E-8340-14A691D0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1184" y="2510065"/>
              <a:ext cx="333375" cy="368300"/>
              <a:chOff x="313" y="1497"/>
              <a:chExt cx="1152" cy="1014"/>
            </a:xfrm>
          </p:grpSpPr>
          <p:pic>
            <p:nvPicPr>
              <p:cNvPr id="42" name="Picture 354" descr="laptop_stylized_small">
                <a:extLst>
                  <a:ext uri="{FF2B5EF4-FFF2-40B4-BE49-F238E27FC236}">
                    <a16:creationId xmlns:a16="http://schemas.microsoft.com/office/drawing/2014/main" id="{681AE744-8DB6-FE41-B669-2ADAD6D0DB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>
                <a:extLst>
                  <a:ext uri="{FF2B5EF4-FFF2-40B4-BE49-F238E27FC236}">
                    <a16:creationId xmlns:a16="http://schemas.microsoft.com/office/drawing/2014/main" id="{25DE33DC-A3FE-C944-B7C9-4B048CA3AE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" name="Group 356">
              <a:extLst>
                <a:ext uri="{FF2B5EF4-FFF2-40B4-BE49-F238E27FC236}">
                  <a16:creationId xmlns:a16="http://schemas.microsoft.com/office/drawing/2014/main" id="{89E881C8-84AC-A942-8E4E-F7A56D5A6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38896" y="2595790"/>
              <a:ext cx="282575" cy="344488"/>
              <a:chOff x="313" y="1497"/>
              <a:chExt cx="1152" cy="1014"/>
            </a:xfrm>
          </p:grpSpPr>
          <p:pic>
            <p:nvPicPr>
              <p:cNvPr id="45" name="Picture 354" descr="laptop_stylized_small">
                <a:extLst>
                  <a:ext uri="{FF2B5EF4-FFF2-40B4-BE49-F238E27FC236}">
                    <a16:creationId xmlns:a16="http://schemas.microsoft.com/office/drawing/2014/main" id="{E9D22312-2AF1-274F-A3CB-4C593D5617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355" descr="antenna_stylized">
                <a:extLst>
                  <a:ext uri="{FF2B5EF4-FFF2-40B4-BE49-F238E27FC236}">
                    <a16:creationId xmlns:a16="http://schemas.microsoft.com/office/drawing/2014/main" id="{53BFFEBA-A30F-384B-938A-1E90C613E1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7" name="Group 403">
              <a:extLst>
                <a:ext uri="{FF2B5EF4-FFF2-40B4-BE49-F238E27FC236}">
                  <a16:creationId xmlns:a16="http://schemas.microsoft.com/office/drawing/2014/main" id="{37DAC804-B2BF-BF4D-8F02-35471EAC2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5209" y="2259240"/>
              <a:ext cx="444500" cy="382588"/>
              <a:chOff x="2751" y="1851"/>
              <a:chExt cx="462" cy="478"/>
            </a:xfrm>
          </p:grpSpPr>
          <p:pic>
            <p:nvPicPr>
              <p:cNvPr id="48" name="Picture 364" descr="iphone_stylized_small">
                <a:extLst>
                  <a:ext uri="{FF2B5EF4-FFF2-40B4-BE49-F238E27FC236}">
                    <a16:creationId xmlns:a16="http://schemas.microsoft.com/office/drawing/2014/main" id="{58EA841C-5109-5246-8882-B0D1EEC156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402" descr="antenna_radiation_stylized">
                <a:extLst>
                  <a:ext uri="{FF2B5EF4-FFF2-40B4-BE49-F238E27FC236}">
                    <a16:creationId xmlns:a16="http://schemas.microsoft.com/office/drawing/2014/main" id="{FC444AB2-3397-C44A-8111-C3861E6164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0" name="Group 356">
              <a:extLst>
                <a:ext uri="{FF2B5EF4-FFF2-40B4-BE49-F238E27FC236}">
                  <a16:creationId xmlns:a16="http://schemas.microsoft.com/office/drawing/2014/main" id="{9190449E-CDC7-354F-9120-5076AA9CE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1446" y="1009878"/>
              <a:ext cx="446088" cy="385762"/>
              <a:chOff x="313" y="1497"/>
              <a:chExt cx="1152" cy="1014"/>
            </a:xfrm>
          </p:grpSpPr>
          <p:pic>
            <p:nvPicPr>
              <p:cNvPr id="51" name="Picture 354" descr="laptop_stylized_small">
                <a:extLst>
                  <a:ext uri="{FF2B5EF4-FFF2-40B4-BE49-F238E27FC236}">
                    <a16:creationId xmlns:a16="http://schemas.microsoft.com/office/drawing/2014/main" id="{3BB423B6-FB87-0149-9609-08221A01EA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355" descr="antenna_stylized">
                <a:extLst>
                  <a:ext uri="{FF2B5EF4-FFF2-40B4-BE49-F238E27FC236}">
                    <a16:creationId xmlns:a16="http://schemas.microsoft.com/office/drawing/2014/main" id="{3A75978A-AF68-5249-A018-0CE8801BF5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3" name="Group 403">
              <a:extLst>
                <a:ext uri="{FF2B5EF4-FFF2-40B4-BE49-F238E27FC236}">
                  <a16:creationId xmlns:a16="http://schemas.microsoft.com/office/drawing/2014/main" id="{2118637E-B3EA-D944-B0BD-5E6EDD595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171" y="2138590"/>
              <a:ext cx="446088" cy="381000"/>
              <a:chOff x="2751" y="1851"/>
              <a:chExt cx="462" cy="478"/>
            </a:xfrm>
          </p:grpSpPr>
          <p:pic>
            <p:nvPicPr>
              <p:cNvPr id="54" name="Picture 364" descr="iphone_stylized_small">
                <a:extLst>
                  <a:ext uri="{FF2B5EF4-FFF2-40B4-BE49-F238E27FC236}">
                    <a16:creationId xmlns:a16="http://schemas.microsoft.com/office/drawing/2014/main" id="{6BFF30AB-36A1-CC4D-8B1A-F9F0070D20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402" descr="antenna_radiation_stylized">
                <a:extLst>
                  <a:ext uri="{FF2B5EF4-FFF2-40B4-BE49-F238E27FC236}">
                    <a16:creationId xmlns:a16="http://schemas.microsoft.com/office/drawing/2014/main" id="{2CB8C32F-20BD-E449-89F5-3FE5AD9C7A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28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 </a:t>
            </a:r>
            <a:r>
              <a:rPr lang="en-US" sz="3600" dirty="0"/>
              <a:t>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491706" y="2438400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4AD8F5D1-59E7-D844-8D3D-C5920FBFB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150938"/>
            <a:ext cx="109410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cs typeface="+mn-cs"/>
              </a:rPr>
              <a:t>Multiple wireless senders, receivers create additional problems (beyond multiple access):</a:t>
            </a:r>
          </a:p>
        </p:txBody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026443" y="2281237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9618" y="3495675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2718" y="3016250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556" y="3387725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881" y="3160712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556" y="2455862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4246562"/>
            <a:ext cx="5372099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" name="Text Box 47">
            <a:extLst>
              <a:ext uri="{FF2B5EF4-FFF2-40B4-BE49-F238E27FC236}">
                <a16:creationId xmlns:a16="http://schemas.microsoft.com/office/drawing/2014/main" id="{B8F31A07-848A-D74E-8DBD-79B37EA1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21272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9" name="Text Box 48">
            <a:extLst>
              <a:ext uri="{FF2B5EF4-FFF2-40B4-BE49-F238E27FC236}">
                <a16:creationId xmlns:a16="http://schemas.microsoft.com/office/drawing/2014/main" id="{C56F1E10-F34C-5843-B22F-044D7AE1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038" y="21240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20" name="Text Box 49">
            <a:extLst>
              <a:ext uri="{FF2B5EF4-FFF2-40B4-BE49-F238E27FC236}">
                <a16:creationId xmlns:a16="http://schemas.microsoft.com/office/drawing/2014/main" id="{8E660AD6-612A-EF49-8651-60E1F6568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4138" y="21669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21" name="Text Box 55">
            <a:extLst>
              <a:ext uri="{FF2B5EF4-FFF2-40B4-BE49-F238E27FC236}">
                <a16:creationId xmlns:a16="http://schemas.microsoft.com/office/drawing/2014/main" id="{64FC93FB-1EDD-AE49-90C3-D92B5ADF9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29543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22" name="Line 60">
            <a:extLst>
              <a:ext uri="{FF2B5EF4-FFF2-40B4-BE49-F238E27FC236}">
                <a16:creationId xmlns:a16="http://schemas.microsoft.com/office/drawing/2014/main" id="{FABA226A-B439-064D-8234-9686E550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213" y="3983038"/>
            <a:ext cx="3263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Line 61">
            <a:extLst>
              <a:ext uri="{FF2B5EF4-FFF2-40B4-BE49-F238E27FC236}">
                <a16:creationId xmlns:a16="http://schemas.microsoft.com/office/drawing/2014/main" id="{22C32468-EE2B-2E4C-B22A-60D2BC6BF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4238" y="2803525"/>
            <a:ext cx="0" cy="1138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Freeform 62">
            <a:extLst>
              <a:ext uri="{FF2B5EF4-FFF2-40B4-BE49-F238E27FC236}">
                <a16:creationId xmlns:a16="http://schemas.microsoft.com/office/drawing/2014/main" id="{4A0B08BE-766C-DE4A-820F-57A89FD06857}"/>
              </a:ext>
            </a:extLst>
          </p:cNvPr>
          <p:cNvSpPr>
            <a:spLocks/>
          </p:cNvSpPr>
          <p:nvPr/>
        </p:nvSpPr>
        <p:spPr bwMode="auto">
          <a:xfrm>
            <a:off x="7316788" y="28590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5" name="Text Box 63">
            <a:extLst>
              <a:ext uri="{FF2B5EF4-FFF2-40B4-BE49-F238E27FC236}">
                <a16:creationId xmlns:a16="http://schemas.microsoft.com/office/drawing/2014/main" id="{F540644C-8058-2E44-97EC-92D26AD8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39465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26" name="Freeform 65">
            <a:extLst>
              <a:ext uri="{FF2B5EF4-FFF2-40B4-BE49-F238E27FC236}">
                <a16:creationId xmlns:a16="http://schemas.microsoft.com/office/drawing/2014/main" id="{C12F975E-D1B5-414F-8341-03DCBA174B3E}"/>
              </a:ext>
            </a:extLst>
          </p:cNvPr>
          <p:cNvSpPr>
            <a:spLocks/>
          </p:cNvSpPr>
          <p:nvPr/>
        </p:nvSpPr>
        <p:spPr bwMode="auto">
          <a:xfrm flipH="1">
            <a:off x="7412038" y="28289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Text Box 66">
            <a:extLst>
              <a:ext uri="{FF2B5EF4-FFF2-40B4-BE49-F238E27FC236}">
                <a16:creationId xmlns:a16="http://schemas.microsoft.com/office/drawing/2014/main" id="{65ACABD3-44F1-4A49-8D29-DA46DD5FE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3613" y="28829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>
                <a:solidFill>
                  <a:srgbClr val="3333CC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s signal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28" name="Line 67">
            <a:extLst>
              <a:ext uri="{FF2B5EF4-FFF2-40B4-BE49-F238E27FC236}">
                <a16:creationId xmlns:a16="http://schemas.microsoft.com/office/drawing/2014/main" id="{FA65E92F-3E66-5349-83A8-F1F9788C64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3650" y="2690813"/>
            <a:ext cx="26988" cy="12636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68">
            <a:extLst>
              <a:ext uri="{FF2B5EF4-FFF2-40B4-BE49-F238E27FC236}">
                <a16:creationId xmlns:a16="http://schemas.microsoft.com/office/drawing/2014/main" id="{FC263470-E015-7A4B-8414-9AF10F248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759075"/>
            <a:ext cx="0" cy="12080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69">
            <a:extLst>
              <a:ext uri="{FF2B5EF4-FFF2-40B4-BE49-F238E27FC236}">
                <a16:creationId xmlns:a16="http://schemas.microsoft.com/office/drawing/2014/main" id="{582AF92B-D547-DD40-BF8A-97F1F2200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5525" y="2743200"/>
            <a:ext cx="0" cy="1181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253706" y="2987675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729706" y="3128962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7" name="Group 356">
            <a:extLst>
              <a:ext uri="{FF2B5EF4-FFF2-40B4-BE49-F238E27FC236}">
                <a16:creationId xmlns:a16="http://schemas.microsoft.com/office/drawing/2014/main" id="{CB7E2FE1-4A7B-C84A-BAD4-7D682114705F}"/>
              </a:ext>
            </a:extLst>
          </p:cNvPr>
          <p:cNvGrpSpPr>
            <a:grpSpLocks/>
          </p:cNvGrpSpPr>
          <p:nvPr/>
        </p:nvGrpSpPr>
        <p:grpSpPr bwMode="auto">
          <a:xfrm>
            <a:off x="7340600" y="1989138"/>
            <a:ext cx="627063" cy="642937"/>
            <a:chOff x="313" y="1497"/>
            <a:chExt cx="1152" cy="1014"/>
          </a:xfrm>
        </p:grpSpPr>
        <p:pic>
          <p:nvPicPr>
            <p:cNvPr id="138" name="Picture 354" descr="laptop_stylized_small">
              <a:extLst>
                <a:ext uri="{FF2B5EF4-FFF2-40B4-BE49-F238E27FC236}">
                  <a16:creationId xmlns:a16="http://schemas.microsoft.com/office/drawing/2014/main" id="{AA79C3F4-46C7-0349-85E1-BA552B997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355" descr="antenna_stylized">
              <a:extLst>
                <a:ext uri="{FF2B5EF4-FFF2-40B4-BE49-F238E27FC236}">
                  <a16:creationId xmlns:a16="http://schemas.microsoft.com/office/drawing/2014/main" id="{4E6FF8B2-4F7E-B945-BE46-C86EBBCBE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" name="Group 356">
            <a:extLst>
              <a:ext uri="{FF2B5EF4-FFF2-40B4-BE49-F238E27FC236}">
                <a16:creationId xmlns:a16="http://schemas.microsoft.com/office/drawing/2014/main" id="{D72B8EE2-805B-4341-8FF7-2156BB1248A0}"/>
              </a:ext>
            </a:extLst>
          </p:cNvPr>
          <p:cNvGrpSpPr>
            <a:grpSpLocks/>
          </p:cNvGrpSpPr>
          <p:nvPr/>
        </p:nvGrpSpPr>
        <p:grpSpPr bwMode="auto">
          <a:xfrm>
            <a:off x="8529638" y="2028825"/>
            <a:ext cx="627062" cy="644525"/>
            <a:chOff x="313" y="1497"/>
            <a:chExt cx="1152" cy="1014"/>
          </a:xfrm>
        </p:grpSpPr>
        <p:pic>
          <p:nvPicPr>
            <p:cNvPr id="141" name="Picture 354" descr="laptop_stylized_small">
              <a:extLst>
                <a:ext uri="{FF2B5EF4-FFF2-40B4-BE49-F238E27FC236}">
                  <a16:creationId xmlns:a16="http://schemas.microsoft.com/office/drawing/2014/main" id="{293E3A24-0E7E-C64F-AE1D-F2A4EBBDD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355" descr="antenna_stylized">
              <a:extLst>
                <a:ext uri="{FF2B5EF4-FFF2-40B4-BE49-F238E27FC236}">
                  <a16:creationId xmlns:a16="http://schemas.microsoft.com/office/drawing/2014/main" id="{456A11D2-A09B-574E-BA78-CF1896EC1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4292600"/>
            <a:ext cx="48847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0" grpId="0"/>
      <p:bldP spid="121" grpId="0"/>
      <p:bldP spid="124" grpId="0" animBg="1"/>
      <p:bldP spid="125" grpId="0"/>
      <p:bldP spid="126" grpId="0" animBg="1"/>
      <p:bldP spid="127" grpId="0"/>
      <p:bldP spid="1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18" name="Rectangle 3">
            <a:extLst>
              <a:ext uri="{FF2B5EF4-FFF2-40B4-BE49-F238E27FC236}">
                <a16:creationId xmlns:a16="http://schemas.microsoft.com/office/drawing/2014/main" id="{953F996D-330A-8747-94AD-947138A1EE45}"/>
              </a:ext>
            </a:extLst>
          </p:cNvPr>
          <p:cNvSpPr txBox="1">
            <a:spLocks noChangeArrowheads="1"/>
          </p:cNvSpPr>
          <p:nvPr/>
        </p:nvSpPr>
        <p:spPr>
          <a:xfrm>
            <a:off x="762289" y="1306802"/>
            <a:ext cx="106261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lnSpc>
                <a:spcPct val="100000"/>
              </a:lnSpc>
              <a:defRPr/>
            </a:pPr>
            <a:r>
              <a:rPr lang="en-US" sz="3200" dirty="0"/>
              <a:t>unique </a:t>
            </a:r>
            <a:r>
              <a:rPr lang="en-US" altLang="ja-JP" sz="3200" dirty="0"/>
              <a:t>“</a:t>
            </a:r>
            <a:r>
              <a:rPr lang="en-US" sz="3200" dirty="0"/>
              <a:t>code</a:t>
            </a:r>
            <a:r>
              <a:rPr lang="en-US" altLang="ja-JP" sz="3200" dirty="0"/>
              <a:t>”</a:t>
            </a:r>
            <a:r>
              <a:rPr lang="en-US" sz="3200" dirty="0"/>
              <a:t> assigned to each user; i.e., code set partitioning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all users share same frequency, but each user has own </a:t>
            </a:r>
            <a:r>
              <a:rPr lang="en-US" altLang="ja-JP" sz="2800" dirty="0"/>
              <a:t>“</a:t>
            </a:r>
            <a:r>
              <a:rPr lang="en-US" sz="2800" dirty="0"/>
              <a:t>chipping</a:t>
            </a:r>
            <a:r>
              <a:rPr lang="en-US" altLang="ja-JP" sz="2800" dirty="0"/>
              <a:t>”</a:t>
            </a:r>
            <a:r>
              <a:rPr lang="en-US" sz="2800" dirty="0"/>
              <a:t> sequence (i.e., code) to encode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allows multiple users to </a:t>
            </a:r>
            <a:r>
              <a:rPr lang="en-US" altLang="ja-JP" sz="2800" dirty="0"/>
              <a:t>“</a:t>
            </a:r>
            <a:r>
              <a:rPr lang="en-US" sz="2800" dirty="0"/>
              <a:t>coexist</a:t>
            </a:r>
            <a:r>
              <a:rPr lang="en-US" altLang="ja-JP" sz="2800" dirty="0"/>
              <a:t>”</a:t>
            </a:r>
            <a:r>
              <a:rPr lang="en-US" sz="2800" dirty="0"/>
              <a:t> and transmit simultaneously with minimal interference </a:t>
            </a:r>
          </a:p>
          <a:p>
            <a:pPr indent="-341313">
              <a:lnSpc>
                <a:spcPct val="100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encoding: </a:t>
            </a:r>
            <a:r>
              <a:rPr lang="en-US" sz="3200" dirty="0"/>
              <a:t>inner product: </a:t>
            </a:r>
            <a:r>
              <a:rPr lang="en-US" dirty="0"/>
              <a:t>(original data) X (chipping sequence)</a:t>
            </a:r>
            <a:endParaRPr lang="en-US" sz="3200" dirty="0"/>
          </a:p>
          <a:p>
            <a:pPr marL="354013" indent="-354013">
              <a:lnSpc>
                <a:spcPct val="100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decoding: </a:t>
            </a:r>
            <a:r>
              <a:rPr lang="en-US" dirty="0"/>
              <a:t>summed </a:t>
            </a:r>
            <a:r>
              <a:rPr lang="en-US" sz="3200" dirty="0"/>
              <a:t>inner-product: </a:t>
            </a:r>
            <a:r>
              <a:rPr lang="en-US" dirty="0"/>
              <a:t>(encoded data) X (chipping sequence)</a:t>
            </a:r>
            <a:endParaRPr lang="en-US" sz="4800" dirty="0"/>
          </a:p>
          <a:p>
            <a:pPr indent="-341313">
              <a:lnSpc>
                <a:spcPct val="100000"/>
              </a:lnSpc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</p:spTree>
    <p:extLst>
      <p:ext uri="{BB962C8B-B14F-4D97-AF65-F5344CB8AC3E}">
        <p14:creationId xmlns:p14="http://schemas.microsoft.com/office/powerpoint/2010/main" val="10803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IEEE 802.11 Wireless 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CA1ED5-0599-854A-907A-E9C68E3B8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90124"/>
              </p:ext>
            </p:extLst>
          </p:nvPr>
        </p:nvGraphicFramePr>
        <p:xfrm>
          <a:off x="977900" y="1346200"/>
          <a:ext cx="10121900" cy="4019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216654271"/>
                    </a:ext>
                  </a:extLst>
                </a:gridCol>
                <a:gridCol w="1418892">
                  <a:extLst>
                    <a:ext uri="{9D8B030D-6E8A-4147-A177-3AD203B41FA5}">
                      <a16:colId xmlns:a16="http://schemas.microsoft.com/office/drawing/2014/main" val="3311415253"/>
                    </a:ext>
                  </a:extLst>
                </a:gridCol>
                <a:gridCol w="1965079">
                  <a:extLst>
                    <a:ext uri="{9D8B030D-6E8A-4147-A177-3AD203B41FA5}">
                      <a16:colId xmlns:a16="http://schemas.microsoft.com/office/drawing/2014/main" val="3897866277"/>
                    </a:ext>
                  </a:extLst>
                </a:gridCol>
                <a:gridCol w="1429329">
                  <a:extLst>
                    <a:ext uri="{9D8B030D-6E8A-4147-A177-3AD203B41FA5}">
                      <a16:colId xmlns:a16="http://schemas.microsoft.com/office/drawing/2014/main" val="536041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7206375"/>
                    </a:ext>
                  </a:extLst>
                </a:gridCol>
              </a:tblGrid>
              <a:tr h="51085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IEEE 802.11 standard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 data rate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Range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449787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802.11b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1999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 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830295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802.11g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54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489631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802.11n  (WiFi 4)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600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03648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802.11ac (WiFi 5)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3.47Gpbs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146182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802.11ax (WiFi 6)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2020 </a:t>
                      </a:r>
                      <a:r>
                        <a:rPr lang="en-US" sz="1600" dirty="0">
                          <a:effectLst/>
                        </a:rPr>
                        <a:t>(exp.)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 Gbps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794024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802.11af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2014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 – 560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unused TV bands (54-790 MHz)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89878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802.11ah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2017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347Mbps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900 Mhz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58628"/>
                  </a:ext>
                </a:extLst>
              </a:tr>
            </a:tbl>
          </a:graphicData>
        </a:graphic>
      </p:graphicFrame>
      <p:sp>
        <p:nvSpPr>
          <p:cNvPr id="291" name="Rectangle 5">
            <a:extLst>
              <a:ext uri="{FF2B5EF4-FFF2-40B4-BE49-F238E27FC236}">
                <a16:creationId xmlns:a16="http://schemas.microsoft.com/office/drawing/2014/main" id="{FF5FCC4D-A86C-074D-AC0E-AED1826D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5621338"/>
            <a:ext cx="99488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all use CSMA/CA for multiple access, and have base-station and ad-hoc network versions</a:t>
            </a:r>
          </a:p>
        </p:txBody>
      </p:sp>
    </p:spTree>
    <p:extLst>
      <p:ext uri="{BB962C8B-B14F-4D97-AF65-F5344CB8AC3E}">
        <p14:creationId xmlns:p14="http://schemas.microsoft.com/office/powerpoint/2010/main" val="36123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802.11 LAN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522C7583-5DB7-A04E-B444-4C5E2EAA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1949450"/>
            <a:ext cx="55245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 communicates with base station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base station = access point (AP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)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Basic Service Set (BSS)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(aka “cell”) in infrastructure mode contains: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wireless hosts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access point (AP): base station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ad hoc mode: hosts only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992CA830-F801-5E41-9522-2E527347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45386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B0546C5A-2746-4344-9C08-4FA60758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61118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82" name="Line 28">
            <a:extLst>
              <a:ext uri="{FF2B5EF4-FFF2-40B4-BE49-F238E27FC236}">
                <a16:creationId xmlns:a16="http://schemas.microsoft.com/office/drawing/2014/main" id="{A881C663-D838-244D-B5B5-54FE15109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088" y="2570163"/>
            <a:ext cx="214312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83" name="Group 29">
            <a:extLst>
              <a:ext uri="{FF2B5EF4-FFF2-40B4-BE49-F238E27FC236}">
                <a16:creationId xmlns:a16="http://schemas.microsoft.com/office/drawing/2014/main" id="{7A8DA315-E9CE-554E-9F1D-29AAB969A49E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389063"/>
            <a:ext cx="1978025" cy="1444625"/>
            <a:chOff x="3744" y="1392"/>
            <a:chExt cx="1488" cy="1110"/>
          </a:xfrm>
        </p:grpSpPr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F2E21339-7A8C-5D48-AF8F-C1DAC9B7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Text Box 31">
              <a:extLst>
                <a:ext uri="{FF2B5EF4-FFF2-40B4-BE49-F238E27FC236}">
                  <a16:creationId xmlns:a16="http://schemas.microsoft.com/office/drawing/2014/main" id="{B96C3D36-7A66-4448-A65B-547CD0CB5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86" name="Text Box 32">
            <a:extLst>
              <a:ext uri="{FF2B5EF4-FFF2-40B4-BE49-F238E27FC236}">
                <a16:creationId xmlns:a16="http://schemas.microsoft.com/office/drawing/2014/main" id="{53B410B4-2FD8-8541-9CCC-815C6736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3319463"/>
            <a:ext cx="1452562" cy="72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switch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or router</a:t>
            </a:r>
          </a:p>
        </p:txBody>
      </p:sp>
      <p:sp>
        <p:nvSpPr>
          <p:cNvPr id="87" name="Oval 23">
            <a:extLst>
              <a:ext uri="{FF2B5EF4-FFF2-40B4-BE49-F238E27FC236}">
                <a16:creationId xmlns:a16="http://schemas.microsoft.com/office/drawing/2014/main" id="{16394D94-38BE-9446-9C90-45DFEB64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760663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8" name="Group 361">
            <a:extLst>
              <a:ext uri="{FF2B5EF4-FFF2-40B4-BE49-F238E27FC236}">
                <a16:creationId xmlns:a16="http://schemas.microsoft.com/office/drawing/2014/main" id="{3A07A5C0-AEBD-4C4A-9DA9-838D52E21C0C}"/>
              </a:ext>
            </a:extLst>
          </p:cNvPr>
          <p:cNvGrpSpPr>
            <a:grpSpLocks/>
          </p:cNvGrpSpPr>
          <p:nvPr/>
        </p:nvGrpSpPr>
        <p:grpSpPr bwMode="auto">
          <a:xfrm>
            <a:off x="2252663" y="3187700"/>
            <a:ext cx="639762" cy="581025"/>
            <a:chOff x="2967" y="478"/>
            <a:chExt cx="788" cy="625"/>
          </a:xfrm>
        </p:grpSpPr>
        <p:pic>
          <p:nvPicPr>
            <p:cNvPr id="89" name="Picture 358" descr="access_point_stylized_small">
              <a:extLst>
                <a:ext uri="{FF2B5EF4-FFF2-40B4-BE49-F238E27FC236}">
                  <a16:creationId xmlns:a16="http://schemas.microsoft.com/office/drawing/2014/main" id="{52F74014-97B8-9941-9C75-0884DEE53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60" descr="antenna_radiation_stylized">
              <a:extLst>
                <a:ext uri="{FF2B5EF4-FFF2-40B4-BE49-F238E27FC236}">
                  <a16:creationId xmlns:a16="http://schemas.microsoft.com/office/drawing/2014/main" id="{1BB3BA0B-C9DA-9845-A028-30FB7E6E3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1" name="Group 356">
            <a:extLst>
              <a:ext uri="{FF2B5EF4-FFF2-40B4-BE49-F238E27FC236}">
                <a16:creationId xmlns:a16="http://schemas.microsoft.com/office/drawing/2014/main" id="{FA2AE9C1-F328-EE4D-942E-436A9E52B613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3746500"/>
            <a:ext cx="436562" cy="498475"/>
            <a:chOff x="313" y="1497"/>
            <a:chExt cx="1152" cy="1014"/>
          </a:xfrm>
        </p:grpSpPr>
        <p:pic>
          <p:nvPicPr>
            <p:cNvPr id="92" name="Picture 354" descr="laptop_stylized_small">
              <a:extLst>
                <a:ext uri="{FF2B5EF4-FFF2-40B4-BE49-F238E27FC236}">
                  <a16:creationId xmlns:a16="http://schemas.microsoft.com/office/drawing/2014/main" id="{46AA2232-0193-5C47-9B73-A5642D282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55" descr="antenna_stylized">
              <a:extLst>
                <a:ext uri="{FF2B5EF4-FFF2-40B4-BE49-F238E27FC236}">
                  <a16:creationId xmlns:a16="http://schemas.microsoft.com/office/drawing/2014/main" id="{0C2BE08B-587E-0A48-A0C6-813D76AE0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403">
            <a:extLst>
              <a:ext uri="{FF2B5EF4-FFF2-40B4-BE49-F238E27FC236}">
                <a16:creationId xmlns:a16="http://schemas.microsoft.com/office/drawing/2014/main" id="{F975DAA7-6D67-DC4A-B1F7-484A12E444AF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2954338"/>
            <a:ext cx="446088" cy="382587"/>
            <a:chOff x="2751" y="1851"/>
            <a:chExt cx="462" cy="478"/>
          </a:xfrm>
        </p:grpSpPr>
        <p:pic>
          <p:nvPicPr>
            <p:cNvPr id="95" name="Picture 364" descr="iphone_stylized_small">
              <a:extLst>
                <a:ext uri="{FF2B5EF4-FFF2-40B4-BE49-F238E27FC236}">
                  <a16:creationId xmlns:a16="http://schemas.microsoft.com/office/drawing/2014/main" id="{7E212BAD-8745-8A4C-9209-574283406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02" descr="antenna_radiation_stylized">
              <a:extLst>
                <a:ext uri="{FF2B5EF4-FFF2-40B4-BE49-F238E27FC236}">
                  <a16:creationId xmlns:a16="http://schemas.microsoft.com/office/drawing/2014/main" id="{122C274E-D092-394D-883F-788A799C5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Group 356">
            <a:extLst>
              <a:ext uri="{FF2B5EF4-FFF2-40B4-BE49-F238E27FC236}">
                <a16:creationId xmlns:a16="http://schemas.microsoft.com/office/drawing/2014/main" id="{B73B7092-9FA9-FE49-A984-C67B677659A6}"/>
              </a:ext>
            </a:extLst>
          </p:cNvPr>
          <p:cNvGrpSpPr>
            <a:grpSpLocks/>
          </p:cNvGrpSpPr>
          <p:nvPr/>
        </p:nvGrpSpPr>
        <p:grpSpPr bwMode="auto">
          <a:xfrm>
            <a:off x="1846263" y="3624263"/>
            <a:ext cx="436562" cy="498475"/>
            <a:chOff x="313" y="1497"/>
            <a:chExt cx="1152" cy="1014"/>
          </a:xfrm>
        </p:grpSpPr>
        <p:pic>
          <p:nvPicPr>
            <p:cNvPr id="98" name="Picture 354" descr="laptop_stylized_small">
              <a:extLst>
                <a:ext uri="{FF2B5EF4-FFF2-40B4-BE49-F238E27FC236}">
                  <a16:creationId xmlns:a16="http://schemas.microsoft.com/office/drawing/2014/main" id="{99E83124-2B6C-E948-B41B-343D4C047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355" descr="antenna_stylized">
              <a:extLst>
                <a:ext uri="{FF2B5EF4-FFF2-40B4-BE49-F238E27FC236}">
                  <a16:creationId xmlns:a16="http://schemas.microsoft.com/office/drawing/2014/main" id="{BF9AE632-6D4A-3540-96FA-45E1D43C9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Group 356">
            <a:extLst>
              <a:ext uri="{FF2B5EF4-FFF2-40B4-BE49-F238E27FC236}">
                <a16:creationId xmlns:a16="http://schemas.microsoft.com/office/drawing/2014/main" id="{BBB2279A-7880-F64F-BEF1-599C422B5DED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238500"/>
            <a:ext cx="438150" cy="498475"/>
            <a:chOff x="313" y="1497"/>
            <a:chExt cx="1152" cy="1014"/>
          </a:xfrm>
        </p:grpSpPr>
        <p:pic>
          <p:nvPicPr>
            <p:cNvPr id="101" name="Picture 354" descr="laptop_stylized_small">
              <a:extLst>
                <a:ext uri="{FF2B5EF4-FFF2-40B4-BE49-F238E27FC236}">
                  <a16:creationId xmlns:a16="http://schemas.microsoft.com/office/drawing/2014/main" id="{378BE288-2CAF-2346-A6D7-9A6CB477A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355" descr="antenna_stylized">
              <a:extLst>
                <a:ext uri="{FF2B5EF4-FFF2-40B4-BE49-F238E27FC236}">
                  <a16:creationId xmlns:a16="http://schemas.microsoft.com/office/drawing/2014/main" id="{C9FC9F73-A1C3-6D40-B876-2FAE3AD6F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" name="Line 26">
            <a:extLst>
              <a:ext uri="{FF2B5EF4-FFF2-40B4-BE49-F238E27FC236}">
                <a16:creationId xmlns:a16="http://schemas.microsoft.com/office/drawing/2014/main" id="{FFA071D2-8D76-264C-A650-850F6C55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3617913"/>
            <a:ext cx="102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Oval 23">
            <a:extLst>
              <a:ext uri="{FF2B5EF4-FFF2-40B4-BE49-F238E27FC236}">
                <a16:creationId xmlns:a16="http://schemas.microsoft.com/office/drawing/2014/main" id="{C130F34B-FA29-E64C-9FEA-A98310B82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4221163"/>
            <a:ext cx="1960563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5" name="Group 361">
            <a:extLst>
              <a:ext uri="{FF2B5EF4-FFF2-40B4-BE49-F238E27FC236}">
                <a16:creationId xmlns:a16="http://schemas.microsoft.com/office/drawing/2014/main" id="{BDFB8667-5290-5B43-A841-425499A3D9F5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4648200"/>
            <a:ext cx="639763" cy="581025"/>
            <a:chOff x="2967" y="478"/>
            <a:chExt cx="788" cy="625"/>
          </a:xfrm>
        </p:grpSpPr>
        <p:pic>
          <p:nvPicPr>
            <p:cNvPr id="106" name="Picture 358" descr="access_point_stylized_small">
              <a:extLst>
                <a:ext uri="{FF2B5EF4-FFF2-40B4-BE49-F238E27FC236}">
                  <a16:creationId xmlns:a16="http://schemas.microsoft.com/office/drawing/2014/main" id="{42901DE5-3C49-A741-9CBA-DE06E2745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60" descr="antenna_radiation_stylized">
              <a:extLst>
                <a:ext uri="{FF2B5EF4-FFF2-40B4-BE49-F238E27FC236}">
                  <a16:creationId xmlns:a16="http://schemas.microsoft.com/office/drawing/2014/main" id="{C7CA1512-DC17-E34A-8EB4-97D5467FD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26F354D7-2D9B-234A-B2A0-5F2DBA9DEA00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5207000"/>
            <a:ext cx="436562" cy="498475"/>
            <a:chOff x="313" y="1497"/>
            <a:chExt cx="1152" cy="1014"/>
          </a:xfrm>
        </p:grpSpPr>
        <p:pic>
          <p:nvPicPr>
            <p:cNvPr id="109" name="Picture 354" descr="laptop_stylized_small">
              <a:extLst>
                <a:ext uri="{FF2B5EF4-FFF2-40B4-BE49-F238E27FC236}">
                  <a16:creationId xmlns:a16="http://schemas.microsoft.com/office/drawing/2014/main" id="{BCB9D968-4DAC-4942-8416-6D02896F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>
              <a:extLst>
                <a:ext uri="{FF2B5EF4-FFF2-40B4-BE49-F238E27FC236}">
                  <a16:creationId xmlns:a16="http://schemas.microsoft.com/office/drawing/2014/main" id="{63924E93-C285-0447-87FD-E5D8BE984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403">
            <a:extLst>
              <a:ext uri="{FF2B5EF4-FFF2-40B4-BE49-F238E27FC236}">
                <a16:creationId xmlns:a16="http://schemas.microsoft.com/office/drawing/2014/main" id="{B543494D-A929-0A4C-8CF2-88888239E2BE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5197475"/>
            <a:ext cx="569912" cy="544513"/>
            <a:chOff x="2751" y="1851"/>
            <a:chExt cx="462" cy="478"/>
          </a:xfrm>
        </p:grpSpPr>
        <p:pic>
          <p:nvPicPr>
            <p:cNvPr id="112" name="Picture 364" descr="iphone_stylized_small">
              <a:extLst>
                <a:ext uri="{FF2B5EF4-FFF2-40B4-BE49-F238E27FC236}">
                  <a16:creationId xmlns:a16="http://schemas.microsoft.com/office/drawing/2014/main" id="{CB5DF627-60A3-8641-B134-B2B81F4D1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02" descr="antenna_radiation_stylized">
              <a:extLst>
                <a:ext uri="{FF2B5EF4-FFF2-40B4-BE49-F238E27FC236}">
                  <a16:creationId xmlns:a16="http://schemas.microsoft.com/office/drawing/2014/main" id="{7658C1BB-16FA-B44A-A116-22C44E2E6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356">
            <a:extLst>
              <a:ext uri="{FF2B5EF4-FFF2-40B4-BE49-F238E27FC236}">
                <a16:creationId xmlns:a16="http://schemas.microsoft.com/office/drawing/2014/main" id="{7BAEF5AE-1464-9D46-8D44-33FF1AA7FE8C}"/>
              </a:ext>
            </a:extLst>
          </p:cNvPr>
          <p:cNvGrpSpPr>
            <a:grpSpLocks/>
          </p:cNvGrpSpPr>
          <p:nvPr/>
        </p:nvGrpSpPr>
        <p:grpSpPr bwMode="auto">
          <a:xfrm>
            <a:off x="3776663" y="5216525"/>
            <a:ext cx="436562" cy="498475"/>
            <a:chOff x="313" y="1497"/>
            <a:chExt cx="1152" cy="1014"/>
          </a:xfrm>
        </p:grpSpPr>
        <p:pic>
          <p:nvPicPr>
            <p:cNvPr id="115" name="Picture 354" descr="laptop_stylized_small">
              <a:extLst>
                <a:ext uri="{FF2B5EF4-FFF2-40B4-BE49-F238E27FC236}">
                  <a16:creationId xmlns:a16="http://schemas.microsoft.com/office/drawing/2014/main" id="{8450A102-6A2B-DB40-A176-7E0CB094F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355" descr="antenna_stylized">
              <a:extLst>
                <a:ext uri="{FF2B5EF4-FFF2-40B4-BE49-F238E27FC236}">
                  <a16:creationId xmlns:a16="http://schemas.microsoft.com/office/drawing/2014/main" id="{F66C3C9A-BF8E-C049-9C1E-83E292B61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oup 356">
            <a:extLst>
              <a:ext uri="{FF2B5EF4-FFF2-40B4-BE49-F238E27FC236}">
                <a16:creationId xmlns:a16="http://schemas.microsoft.com/office/drawing/2014/main" id="{DEC74E59-3402-AE40-B8CF-4B1811DF782E}"/>
              </a:ext>
            </a:extLst>
          </p:cNvPr>
          <p:cNvGrpSpPr>
            <a:grpSpLocks/>
          </p:cNvGrpSpPr>
          <p:nvPr/>
        </p:nvGrpSpPr>
        <p:grpSpPr bwMode="auto">
          <a:xfrm>
            <a:off x="3725863" y="4627563"/>
            <a:ext cx="436562" cy="498475"/>
            <a:chOff x="313" y="1497"/>
            <a:chExt cx="1152" cy="1014"/>
          </a:xfrm>
        </p:grpSpPr>
        <p:pic>
          <p:nvPicPr>
            <p:cNvPr id="118" name="Picture 354" descr="laptop_stylized_small">
              <a:extLst>
                <a:ext uri="{FF2B5EF4-FFF2-40B4-BE49-F238E27FC236}">
                  <a16:creationId xmlns:a16="http://schemas.microsoft.com/office/drawing/2014/main" id="{FF2338BE-BEEA-874A-8AD1-B83706BA7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355" descr="antenna_stylized">
              <a:extLst>
                <a:ext uri="{FF2B5EF4-FFF2-40B4-BE49-F238E27FC236}">
                  <a16:creationId xmlns:a16="http://schemas.microsoft.com/office/drawing/2014/main" id="{F923ABF6-F4F2-454D-B1F1-01A242039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0" name="Line 25">
            <a:extLst>
              <a:ext uri="{FF2B5EF4-FFF2-40B4-BE49-F238E27FC236}">
                <a16:creationId xmlns:a16="http://schemas.microsoft.com/office/drawing/2014/main" id="{7BA8AD27-3D08-E44D-A38F-C075CB536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4" y="3679824"/>
            <a:ext cx="796925" cy="129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1" name="Group 403">
            <a:extLst>
              <a:ext uri="{FF2B5EF4-FFF2-40B4-BE49-F238E27FC236}">
                <a16:creationId xmlns:a16="http://schemas.microsoft.com/office/drawing/2014/main" id="{3E47EC88-0001-CB43-A7ED-C0289170512A}"/>
              </a:ext>
            </a:extLst>
          </p:cNvPr>
          <p:cNvGrpSpPr>
            <a:grpSpLocks/>
          </p:cNvGrpSpPr>
          <p:nvPr/>
        </p:nvGrpSpPr>
        <p:grpSpPr bwMode="auto">
          <a:xfrm>
            <a:off x="4021138" y="4271963"/>
            <a:ext cx="568325" cy="544512"/>
            <a:chOff x="2751" y="1851"/>
            <a:chExt cx="462" cy="478"/>
          </a:xfrm>
        </p:grpSpPr>
        <p:pic>
          <p:nvPicPr>
            <p:cNvPr id="122" name="Picture 364" descr="iphone_stylized_small">
              <a:extLst>
                <a:ext uri="{FF2B5EF4-FFF2-40B4-BE49-F238E27FC236}">
                  <a16:creationId xmlns:a16="http://schemas.microsoft.com/office/drawing/2014/main" id="{6AEF903B-BDB6-8645-8D02-1DABD422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402" descr="antenna_radiation_stylized">
              <a:extLst>
                <a:ext uri="{FF2B5EF4-FFF2-40B4-BE49-F238E27FC236}">
                  <a16:creationId xmlns:a16="http://schemas.microsoft.com/office/drawing/2014/main" id="{AD441939-A4CA-344C-B792-0F95B7C3C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CED2675-190A-B746-8E41-91D1CAFA5B4D}"/>
              </a:ext>
            </a:extLst>
          </p:cNvPr>
          <p:cNvGrpSpPr/>
          <p:nvPr/>
        </p:nvGrpSpPr>
        <p:grpSpPr>
          <a:xfrm>
            <a:off x="3370124" y="3421492"/>
            <a:ext cx="744676" cy="388508"/>
            <a:chOff x="7493876" y="2774731"/>
            <a:chExt cx="1481958" cy="894622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B607571-549B-3244-95A5-8E992DF5EA0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B12A4B4-C06F-9B48-B23C-8D92C0777D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A80F69B-AD4C-CC49-A474-B7379EA061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C53B4447-0429-CD4A-8613-890A66B938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405FA763-214E-1942-917D-F894C9809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D3C585B2-5EB3-1B49-A37B-C73BE389640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F9927536-F9B1-A849-9472-7C9E39D2E45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5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Channels, association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01092EE6-BC8D-EE40-AD06-948C48B5F56E}"/>
              </a:ext>
            </a:extLst>
          </p:cNvPr>
          <p:cNvSpPr txBox="1">
            <a:spLocks noChangeArrowheads="1"/>
          </p:cNvSpPr>
          <p:nvPr/>
        </p:nvSpPr>
        <p:spPr>
          <a:xfrm>
            <a:off x="812800" y="1373890"/>
            <a:ext cx="9740900" cy="184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spectrum divided into channels at different frequencies</a:t>
            </a:r>
          </a:p>
          <a:p>
            <a:pPr lvl="1">
              <a:defRPr/>
            </a:pPr>
            <a:r>
              <a:rPr lang="en-US" sz="2800" dirty="0"/>
              <a:t>AP admin chooses frequency for AP</a:t>
            </a:r>
          </a:p>
          <a:p>
            <a:pPr lvl="1">
              <a:defRPr/>
            </a:pPr>
            <a:r>
              <a:rPr lang="en-US" sz="2800" dirty="0"/>
              <a:t>interference possible: channel can be same as that chosen by neighboring AP!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15D950-BC83-7C40-B80F-083E2DFE02F8}"/>
              </a:ext>
            </a:extLst>
          </p:cNvPr>
          <p:cNvSpPr txBox="1">
            <a:spLocks noChangeArrowheads="1"/>
          </p:cNvSpPr>
          <p:nvPr/>
        </p:nvSpPr>
        <p:spPr>
          <a:xfrm>
            <a:off x="875258" y="3289716"/>
            <a:ext cx="7744086" cy="29012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arriving host: must </a:t>
            </a:r>
            <a:r>
              <a:rPr lang="en-US" sz="3200" dirty="0">
                <a:solidFill>
                  <a:srgbClr val="C00000"/>
                </a:solidFill>
              </a:rPr>
              <a:t>associate </a:t>
            </a:r>
            <a:r>
              <a:rPr lang="en-US" sz="3200" dirty="0"/>
              <a:t>with an AP</a:t>
            </a:r>
          </a:p>
          <a:p>
            <a:pPr lvl="1">
              <a:defRPr/>
            </a:pPr>
            <a:r>
              <a:rPr lang="en-US" sz="2800" dirty="0"/>
              <a:t>scans channels, listening for </a:t>
            </a:r>
            <a:r>
              <a:rPr lang="en-US" sz="2800" i="1" dirty="0"/>
              <a:t>beacon frames</a:t>
            </a:r>
            <a:r>
              <a:rPr lang="en-US" sz="2800" dirty="0"/>
              <a:t> containing AP</a:t>
            </a:r>
            <a:r>
              <a:rPr lang="en-US" altLang="ja-JP" sz="2800" dirty="0"/>
              <a:t>’</a:t>
            </a:r>
            <a:r>
              <a:rPr lang="en-US" sz="2800" dirty="0"/>
              <a:t>s name (SSID) and MAC address</a:t>
            </a:r>
          </a:p>
          <a:p>
            <a:pPr lvl="1">
              <a:defRPr/>
            </a:pPr>
            <a:r>
              <a:rPr lang="en-US" sz="2800" dirty="0"/>
              <a:t>selects AP to associate with</a:t>
            </a:r>
          </a:p>
          <a:p>
            <a:pPr lvl="1">
              <a:defRPr/>
            </a:pPr>
            <a:r>
              <a:rPr lang="en-US" sz="2800" dirty="0"/>
              <a:t>then may perform authentication [Chapter 8]</a:t>
            </a:r>
          </a:p>
          <a:p>
            <a:pPr lvl="1">
              <a:defRPr/>
            </a:pPr>
            <a:r>
              <a:rPr lang="en-US" sz="2800" dirty="0"/>
              <a:t>then typically run DHCP to get IP address in AP’s subnet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DCD46FA0-764B-934B-B2AF-0DC228D51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724" y="5082108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</a:t>
            </a: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387CDCFB-6D1C-8249-A4E8-54D6392F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532" y="3259138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" name="Group 361">
            <a:extLst>
              <a:ext uri="{FF2B5EF4-FFF2-40B4-BE49-F238E27FC236}">
                <a16:creationId xmlns:a16="http://schemas.microsoft.com/office/drawing/2014/main" id="{BCBD0969-5626-8149-8F69-710B4CBBEEAA}"/>
              </a:ext>
            </a:extLst>
          </p:cNvPr>
          <p:cNvGrpSpPr>
            <a:grpSpLocks/>
          </p:cNvGrpSpPr>
          <p:nvPr/>
        </p:nvGrpSpPr>
        <p:grpSpPr bwMode="auto">
          <a:xfrm>
            <a:off x="10059832" y="3976687"/>
            <a:ext cx="639762" cy="581025"/>
            <a:chOff x="2967" y="478"/>
            <a:chExt cx="788" cy="625"/>
          </a:xfrm>
        </p:grpSpPr>
        <p:pic>
          <p:nvPicPr>
            <p:cNvPr id="9" name="Picture 358" descr="access_point_stylized_small">
              <a:extLst>
                <a:ext uri="{FF2B5EF4-FFF2-40B4-BE49-F238E27FC236}">
                  <a16:creationId xmlns:a16="http://schemas.microsoft.com/office/drawing/2014/main" id="{967422E4-59DF-D544-8DF3-464077CFF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60" descr="antenna_radiation_stylized">
              <a:extLst>
                <a:ext uri="{FF2B5EF4-FFF2-40B4-BE49-F238E27FC236}">
                  <a16:creationId xmlns:a16="http://schemas.microsoft.com/office/drawing/2014/main" id="{57AF0FC7-561D-2542-B331-AF65666B2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356">
            <a:extLst>
              <a:ext uri="{FF2B5EF4-FFF2-40B4-BE49-F238E27FC236}">
                <a16:creationId xmlns:a16="http://schemas.microsoft.com/office/drawing/2014/main" id="{8E5841AB-AA5F-304A-A75C-9B12043A936A}"/>
              </a:ext>
            </a:extLst>
          </p:cNvPr>
          <p:cNvGrpSpPr>
            <a:grpSpLocks/>
          </p:cNvGrpSpPr>
          <p:nvPr/>
        </p:nvGrpSpPr>
        <p:grpSpPr bwMode="auto">
          <a:xfrm>
            <a:off x="10621807" y="4244975"/>
            <a:ext cx="436562" cy="498475"/>
            <a:chOff x="313" y="1497"/>
            <a:chExt cx="1152" cy="1014"/>
          </a:xfrm>
        </p:grpSpPr>
        <p:pic>
          <p:nvPicPr>
            <p:cNvPr id="12" name="Picture 354" descr="laptop_stylized_small">
              <a:extLst>
                <a:ext uri="{FF2B5EF4-FFF2-40B4-BE49-F238E27FC236}">
                  <a16:creationId xmlns:a16="http://schemas.microsoft.com/office/drawing/2014/main" id="{FD25A6B2-3332-2B4E-8FA0-7BA799820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55" descr="antenna_stylized">
              <a:extLst>
                <a:ext uri="{FF2B5EF4-FFF2-40B4-BE49-F238E27FC236}">
                  <a16:creationId xmlns:a16="http://schemas.microsoft.com/office/drawing/2014/main" id="{590C97BE-A942-AA4F-945F-94A9C50A2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403">
            <a:extLst>
              <a:ext uri="{FF2B5EF4-FFF2-40B4-BE49-F238E27FC236}">
                <a16:creationId xmlns:a16="http://schemas.microsoft.com/office/drawing/2014/main" id="{790F23E1-8FB7-1F45-B985-16A0CAFD6642}"/>
              </a:ext>
            </a:extLst>
          </p:cNvPr>
          <p:cNvGrpSpPr>
            <a:grpSpLocks/>
          </p:cNvGrpSpPr>
          <p:nvPr/>
        </p:nvGrpSpPr>
        <p:grpSpPr bwMode="auto">
          <a:xfrm>
            <a:off x="10287000" y="3427413"/>
            <a:ext cx="446088" cy="382587"/>
            <a:chOff x="2751" y="1851"/>
            <a:chExt cx="462" cy="478"/>
          </a:xfrm>
        </p:grpSpPr>
        <p:pic>
          <p:nvPicPr>
            <p:cNvPr id="15" name="Picture 364" descr="iphone_stylized_small">
              <a:extLst>
                <a:ext uri="{FF2B5EF4-FFF2-40B4-BE49-F238E27FC236}">
                  <a16:creationId xmlns:a16="http://schemas.microsoft.com/office/drawing/2014/main" id="{B9A5E50D-6BB1-A046-B7D1-CA3BB3D0E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02" descr="antenna_radiation_stylized">
              <a:extLst>
                <a:ext uri="{FF2B5EF4-FFF2-40B4-BE49-F238E27FC236}">
                  <a16:creationId xmlns:a16="http://schemas.microsoft.com/office/drawing/2014/main" id="{B7E8F32D-F33C-144B-8F36-9553BF43E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059B4F44-8832-0242-A455-122B40096281}"/>
              </a:ext>
            </a:extLst>
          </p:cNvPr>
          <p:cNvGrpSpPr>
            <a:grpSpLocks/>
          </p:cNvGrpSpPr>
          <p:nvPr/>
        </p:nvGrpSpPr>
        <p:grpSpPr bwMode="auto">
          <a:xfrm>
            <a:off x="9581994" y="3533775"/>
            <a:ext cx="438150" cy="498475"/>
            <a:chOff x="313" y="1497"/>
            <a:chExt cx="1152" cy="1014"/>
          </a:xfrm>
        </p:grpSpPr>
        <p:pic>
          <p:nvPicPr>
            <p:cNvPr id="21" name="Picture 354" descr="laptop_stylized_small">
              <a:extLst>
                <a:ext uri="{FF2B5EF4-FFF2-40B4-BE49-F238E27FC236}">
                  <a16:creationId xmlns:a16="http://schemas.microsoft.com/office/drawing/2014/main" id="{F5FB0D92-9836-8949-854D-C05D5FA0D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55" descr="antenna_stylized">
              <a:extLst>
                <a:ext uri="{FF2B5EF4-FFF2-40B4-BE49-F238E27FC236}">
                  <a16:creationId xmlns:a16="http://schemas.microsoft.com/office/drawing/2014/main" id="{371132D2-7C64-5F43-8DCE-4AF88C5F2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BB17F-E600-8A4E-9A66-CE1B89E4C278}"/>
              </a:ext>
            </a:extLst>
          </p:cNvPr>
          <p:cNvGrpSpPr/>
          <p:nvPr/>
        </p:nvGrpSpPr>
        <p:grpSpPr>
          <a:xfrm>
            <a:off x="9359899" y="4467511"/>
            <a:ext cx="780829" cy="625189"/>
            <a:chOff x="9359899" y="4467511"/>
            <a:chExt cx="780829" cy="625189"/>
          </a:xfrm>
        </p:grpSpPr>
        <p:grpSp>
          <p:nvGrpSpPr>
            <p:cNvPr id="17" name="Group 356">
              <a:extLst>
                <a:ext uri="{FF2B5EF4-FFF2-40B4-BE49-F238E27FC236}">
                  <a16:creationId xmlns:a16="http://schemas.microsoft.com/office/drawing/2014/main" id="{263A159C-52C7-8648-8564-D99212E45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1305" y="4467511"/>
              <a:ext cx="436562" cy="498475"/>
              <a:chOff x="313" y="1497"/>
              <a:chExt cx="1152" cy="1014"/>
            </a:xfrm>
          </p:grpSpPr>
          <p:pic>
            <p:nvPicPr>
              <p:cNvPr id="18" name="Picture 354" descr="laptop_stylized_small">
                <a:extLst>
                  <a:ext uri="{FF2B5EF4-FFF2-40B4-BE49-F238E27FC236}">
                    <a16:creationId xmlns:a16="http://schemas.microsoft.com/office/drawing/2014/main" id="{ACCB280B-B2D9-714A-B2E2-C93C642F0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55" descr="antenna_stylized">
                <a:extLst>
                  <a:ext uri="{FF2B5EF4-FFF2-40B4-BE49-F238E27FC236}">
                    <a16:creationId xmlns:a16="http://schemas.microsoft.com/office/drawing/2014/main" id="{93F01B45-1244-4348-8DAE-933491FC1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EAB0A830-EAD2-904D-8909-0696D8E11E5F}"/>
                </a:ext>
              </a:extLst>
            </p:cNvPr>
            <p:cNvSpPr/>
            <p:nvPr/>
          </p:nvSpPr>
          <p:spPr>
            <a:xfrm rot="19467811">
              <a:off x="9359899" y="490220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19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483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Wireless and Mobile Networks: context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2D269B-6551-E844-AC6B-E29655639EE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0"/>
            <a:ext cx="1120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276225">
              <a:defRPr/>
            </a:pPr>
            <a:r>
              <a:rPr lang="en-US" dirty="0"/>
              <a:t>more wireless (mobile) phone subscribers than fixed (wired) phone subscribers </a:t>
            </a:r>
            <a:r>
              <a:rPr lang="en-US" sz="2400" dirty="0"/>
              <a:t>(10-to-1 in 2019)</a:t>
            </a:r>
            <a:r>
              <a:rPr lang="en-US" dirty="0"/>
              <a:t>!</a:t>
            </a:r>
          </a:p>
          <a:p>
            <a:pPr marL="406400" indent="-276225">
              <a:defRPr/>
            </a:pPr>
            <a:r>
              <a:rPr lang="en-US" dirty="0"/>
              <a:t>more mobile-broadband-connected devices than fixed-broadband-connected devices devices (</a:t>
            </a:r>
            <a:r>
              <a:rPr lang="en-US" sz="2400" dirty="0"/>
              <a:t>5-1 in 2019)</a:t>
            </a:r>
            <a:r>
              <a:rPr lang="en-US" dirty="0"/>
              <a:t>!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4G/5G cellular networks now embracing Internet protocol stack, including SDN</a:t>
            </a:r>
          </a:p>
          <a:p>
            <a:pPr marL="406400" indent="-276225"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wireless: </a:t>
            </a:r>
            <a:r>
              <a:rPr lang="en-US" sz="2800" dirty="0"/>
              <a:t>communication over wireless link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mobility: </a:t>
            </a:r>
            <a:r>
              <a:rPr lang="en-US" sz="2800" dirty="0"/>
              <a:t>handling the mobile user who changes point of attachment to network</a:t>
            </a:r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passive/active scanning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AF045E-91D7-C143-A074-18F179B2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484313"/>
            <a:ext cx="2335212" cy="2224087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9B4F0-FE18-304B-AF65-832CD5EC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1419225"/>
            <a:ext cx="2335213" cy="2224088"/>
          </a:xfrm>
          <a:prstGeom prst="ellipse">
            <a:avLst/>
          </a:prstGeom>
          <a:solidFill>
            <a:srgbClr val="9CE0FA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3" name="Text Box 82">
            <a:extLst>
              <a:ext uri="{FF2B5EF4-FFF2-40B4-BE49-F238E27FC236}">
                <a16:creationId xmlns:a16="http://schemas.microsoft.com/office/drawing/2014/main" id="{C3A04720-4931-8F43-8B57-71E31368E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2536825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2</a:t>
            </a:r>
          </a:p>
        </p:txBody>
      </p:sp>
      <p:sp>
        <p:nvSpPr>
          <p:cNvPr id="84" name="Text Box 83">
            <a:extLst>
              <a:ext uri="{FF2B5EF4-FFF2-40B4-BE49-F238E27FC236}">
                <a16:creationId xmlns:a16="http://schemas.microsoft.com/office/drawing/2014/main" id="{00304734-9533-9D45-9AE1-C945064A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Text Box 84">
            <a:extLst>
              <a:ext uri="{FF2B5EF4-FFF2-40B4-BE49-F238E27FC236}">
                <a16:creationId xmlns:a16="http://schemas.microsoft.com/office/drawing/2014/main" id="{868351C3-223D-B64F-A159-B0572F5B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2547938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1</a:t>
            </a:r>
          </a:p>
        </p:txBody>
      </p:sp>
      <p:sp>
        <p:nvSpPr>
          <p:cNvPr id="86" name="Text Box 85">
            <a:extLst>
              <a:ext uri="{FF2B5EF4-FFF2-40B4-BE49-F238E27FC236}">
                <a16:creationId xmlns:a16="http://schemas.microsoft.com/office/drawing/2014/main" id="{0625600F-7E7E-6E4F-B6F1-CEEF00D2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3206750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H1</a:t>
            </a:r>
          </a:p>
        </p:txBody>
      </p:sp>
      <p:sp>
        <p:nvSpPr>
          <p:cNvPr id="87" name="Text Box 87">
            <a:extLst>
              <a:ext uri="{FF2B5EF4-FFF2-40B4-BE49-F238E27FC236}">
                <a16:creationId xmlns:a16="http://schemas.microsoft.com/office/drawing/2014/main" id="{EBB6CABF-2971-A14F-9B8B-6F0C0F58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5414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2</a:t>
            </a:r>
          </a:p>
        </p:txBody>
      </p:sp>
      <p:sp>
        <p:nvSpPr>
          <p:cNvPr id="88" name="Text Box 88">
            <a:extLst>
              <a:ext uri="{FF2B5EF4-FFF2-40B4-BE49-F238E27FC236}">
                <a16:creationId xmlns:a16="http://schemas.microsoft.com/office/drawing/2014/main" id="{F75F5B0B-0F3C-6647-AED6-6C76DAFD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4906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1</a:t>
            </a:r>
          </a:p>
        </p:txBody>
      </p:sp>
      <p:sp>
        <p:nvSpPr>
          <p:cNvPr id="89" name="Line 130">
            <a:extLst>
              <a:ext uri="{FF2B5EF4-FFF2-40B4-BE49-F238E27FC236}">
                <a16:creationId xmlns:a16="http://schemas.microsoft.com/office/drawing/2014/main" id="{8073CD9C-341A-114B-B97E-11B0B706D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2571750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131">
            <a:extLst>
              <a:ext uri="{FF2B5EF4-FFF2-40B4-BE49-F238E27FC236}">
                <a16:creationId xmlns:a16="http://schemas.microsoft.com/office/drawing/2014/main" id="{4EB92289-2E4D-F548-83C5-4A0A32DE7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0713" y="25876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132">
            <a:extLst>
              <a:ext uri="{FF2B5EF4-FFF2-40B4-BE49-F238E27FC236}">
                <a16:creationId xmlns:a16="http://schemas.microsoft.com/office/drawing/2014/main" id="{3BDB9189-D018-6C4C-AC3E-937752996D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2919413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133">
            <a:extLst>
              <a:ext uri="{FF2B5EF4-FFF2-40B4-BE49-F238E27FC236}">
                <a16:creationId xmlns:a16="http://schemas.microsoft.com/office/drawing/2014/main" id="{FF9D0B69-9AAB-CE4A-8B06-FB00CFD94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0" y="27400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93" name="Group 134">
            <a:extLst>
              <a:ext uri="{FF2B5EF4-FFF2-40B4-BE49-F238E27FC236}">
                <a16:creationId xmlns:a16="http://schemas.microsoft.com/office/drawing/2014/main" id="{B98DEBD3-FD8E-8745-8316-4D7E094EF678}"/>
              </a:ext>
            </a:extLst>
          </p:cNvPr>
          <p:cNvGrpSpPr>
            <a:grpSpLocks/>
          </p:cNvGrpSpPr>
          <p:nvPr/>
        </p:nvGrpSpPr>
        <p:grpSpPr bwMode="auto">
          <a:xfrm>
            <a:off x="3470275" y="2489200"/>
            <a:ext cx="282575" cy="304800"/>
            <a:chOff x="1255" y="3461"/>
            <a:chExt cx="178" cy="192"/>
          </a:xfrm>
        </p:grpSpPr>
        <p:sp>
          <p:nvSpPr>
            <p:cNvPr id="94" name="Oval 135">
              <a:extLst>
                <a:ext uri="{FF2B5EF4-FFF2-40B4-BE49-F238E27FC236}">
                  <a16:creationId xmlns:a16="http://schemas.microsoft.com/office/drawing/2014/main" id="{5D70F54B-09EA-AA48-AC97-DCA1572E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5" name="Text Box 136">
              <a:extLst>
                <a:ext uri="{FF2B5EF4-FFF2-40B4-BE49-F238E27FC236}">
                  <a16:creationId xmlns:a16="http://schemas.microsoft.com/office/drawing/2014/main" id="{9248FBF3-D045-E94D-8A5E-691C6020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F3ABB5F1-C9FC-E24A-AA88-F33AE3DBE01C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2746375"/>
            <a:ext cx="282575" cy="304800"/>
            <a:chOff x="1851" y="2490"/>
            <a:chExt cx="178" cy="192"/>
          </a:xfrm>
        </p:grpSpPr>
        <p:sp>
          <p:nvSpPr>
            <p:cNvPr id="97" name="Oval 138">
              <a:extLst>
                <a:ext uri="{FF2B5EF4-FFF2-40B4-BE49-F238E27FC236}">
                  <a16:creationId xmlns:a16="http://schemas.microsoft.com/office/drawing/2014/main" id="{2CAFF632-FE2A-8F42-9DF6-4770C143C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8" name="Text Box 139">
              <a:extLst>
                <a:ext uri="{FF2B5EF4-FFF2-40B4-BE49-F238E27FC236}">
                  <a16:creationId xmlns:a16="http://schemas.microsoft.com/office/drawing/2014/main" id="{2B9CD90C-170D-AF4C-A94F-58E14B458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9" name="Group 140">
            <a:extLst>
              <a:ext uri="{FF2B5EF4-FFF2-40B4-BE49-F238E27FC236}">
                <a16:creationId xmlns:a16="http://schemas.microsoft.com/office/drawing/2014/main" id="{EB9E0344-1500-E743-B416-59C55DED0014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2852738"/>
            <a:ext cx="282575" cy="304800"/>
            <a:chOff x="1851" y="2490"/>
            <a:chExt cx="178" cy="192"/>
          </a:xfrm>
        </p:grpSpPr>
        <p:sp>
          <p:nvSpPr>
            <p:cNvPr id="100" name="Oval 141">
              <a:extLst>
                <a:ext uri="{FF2B5EF4-FFF2-40B4-BE49-F238E27FC236}">
                  <a16:creationId xmlns:a16="http://schemas.microsoft.com/office/drawing/2014/main" id="{EEBFDDEF-37D1-7F4C-BFEE-DFA2CEB5A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1" name="Text Box 142">
              <a:extLst>
                <a:ext uri="{FF2B5EF4-FFF2-40B4-BE49-F238E27FC236}">
                  <a16:creationId xmlns:a16="http://schemas.microsoft.com/office/drawing/2014/main" id="{51F3D4AB-B9FD-FA4B-9A62-A65BBECE0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102" name="Group 143">
            <a:extLst>
              <a:ext uri="{FF2B5EF4-FFF2-40B4-BE49-F238E27FC236}">
                <a16:creationId xmlns:a16="http://schemas.microsoft.com/office/drawing/2014/main" id="{42FBC787-90B8-A24C-8A89-360AF9A8805B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462213"/>
            <a:ext cx="282575" cy="304800"/>
            <a:chOff x="1255" y="3461"/>
            <a:chExt cx="178" cy="192"/>
          </a:xfrm>
        </p:grpSpPr>
        <p:sp>
          <p:nvSpPr>
            <p:cNvPr id="103" name="Oval 144">
              <a:extLst>
                <a:ext uri="{FF2B5EF4-FFF2-40B4-BE49-F238E27FC236}">
                  <a16:creationId xmlns:a16="http://schemas.microsoft.com/office/drawing/2014/main" id="{A7E5DA53-8FBF-9049-941C-3A0A8877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4" name="Text Box 145">
              <a:extLst>
                <a:ext uri="{FF2B5EF4-FFF2-40B4-BE49-F238E27FC236}">
                  <a16:creationId xmlns:a16="http://schemas.microsoft.com/office/drawing/2014/main" id="{F1D577AA-5AFC-C444-8667-DB34E2DD1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105" name="Text Box 146">
            <a:extLst>
              <a:ext uri="{FF2B5EF4-FFF2-40B4-BE49-F238E27FC236}">
                <a16:creationId xmlns:a16="http://schemas.microsoft.com/office/drawing/2014/main" id="{6D413089-8DF0-BF4D-BEAF-7C980C79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3894138"/>
            <a:ext cx="45354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passive scanning: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beacon frames sent from APs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Request frame sent: H1 to selected AP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association Response frame sent from  selected AP to H1</a:t>
            </a:r>
          </a:p>
        </p:txBody>
      </p:sp>
      <p:grpSp>
        <p:nvGrpSpPr>
          <p:cNvPr id="106" name="Group 361">
            <a:extLst>
              <a:ext uri="{FF2B5EF4-FFF2-40B4-BE49-F238E27FC236}">
                <a16:creationId xmlns:a16="http://schemas.microsoft.com/office/drawing/2014/main" id="{A1191884-0247-5D4E-9535-2A43774771C5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2092325"/>
            <a:ext cx="649288" cy="561975"/>
            <a:chOff x="2967" y="478"/>
            <a:chExt cx="788" cy="625"/>
          </a:xfrm>
        </p:grpSpPr>
        <p:pic>
          <p:nvPicPr>
            <p:cNvPr id="107" name="Picture 358" descr="access_point_stylized_small">
              <a:extLst>
                <a:ext uri="{FF2B5EF4-FFF2-40B4-BE49-F238E27FC236}">
                  <a16:creationId xmlns:a16="http://schemas.microsoft.com/office/drawing/2014/main" id="{7917981D-8002-DA40-856E-A59096F73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360" descr="antenna_radiation_stylized">
              <a:extLst>
                <a:ext uri="{FF2B5EF4-FFF2-40B4-BE49-F238E27FC236}">
                  <a16:creationId xmlns:a16="http://schemas.microsoft.com/office/drawing/2014/main" id="{CE306E39-D703-8D4B-A467-437C45800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 361">
            <a:extLst>
              <a:ext uri="{FF2B5EF4-FFF2-40B4-BE49-F238E27FC236}">
                <a16:creationId xmlns:a16="http://schemas.microsoft.com/office/drawing/2014/main" id="{A7B13AE9-3A25-FA4B-A29B-EA448C7FA664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2112963"/>
            <a:ext cx="649287" cy="561975"/>
            <a:chOff x="2967" y="478"/>
            <a:chExt cx="788" cy="625"/>
          </a:xfrm>
        </p:grpSpPr>
        <p:pic>
          <p:nvPicPr>
            <p:cNvPr id="110" name="Picture 358" descr="access_point_stylized_small">
              <a:extLst>
                <a:ext uri="{FF2B5EF4-FFF2-40B4-BE49-F238E27FC236}">
                  <a16:creationId xmlns:a16="http://schemas.microsoft.com/office/drawing/2014/main" id="{D487CEA7-B77C-C949-8EE4-ACC606802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360" descr="antenna_radiation_stylized">
              <a:extLst>
                <a:ext uri="{FF2B5EF4-FFF2-40B4-BE49-F238E27FC236}">
                  <a16:creationId xmlns:a16="http://schemas.microsoft.com/office/drawing/2014/main" id="{F6C38FAC-5253-7F40-9E74-D9D1A34F0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356">
            <a:extLst>
              <a:ext uri="{FF2B5EF4-FFF2-40B4-BE49-F238E27FC236}">
                <a16:creationId xmlns:a16="http://schemas.microsoft.com/office/drawing/2014/main" id="{D300F214-3254-8D43-9686-B90FC019E14B}"/>
              </a:ext>
            </a:extLst>
          </p:cNvPr>
          <p:cNvGrpSpPr>
            <a:grpSpLocks/>
          </p:cNvGrpSpPr>
          <p:nvPr/>
        </p:nvGrpSpPr>
        <p:grpSpPr bwMode="auto">
          <a:xfrm>
            <a:off x="2776538" y="2519363"/>
            <a:ext cx="436562" cy="498475"/>
            <a:chOff x="313" y="1497"/>
            <a:chExt cx="1152" cy="1014"/>
          </a:xfrm>
        </p:grpSpPr>
        <p:pic>
          <p:nvPicPr>
            <p:cNvPr id="113" name="Picture 354" descr="laptop_stylized_small">
              <a:extLst>
                <a:ext uri="{FF2B5EF4-FFF2-40B4-BE49-F238E27FC236}">
                  <a16:creationId xmlns:a16="http://schemas.microsoft.com/office/drawing/2014/main" id="{0C4AD1B7-DFE7-A34D-9CD6-B9BEE140B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55" descr="antenna_stylized">
              <a:extLst>
                <a:ext uri="{FF2B5EF4-FFF2-40B4-BE49-F238E27FC236}">
                  <a16:creationId xmlns:a16="http://schemas.microsoft.com/office/drawing/2014/main" id="{52E4D8A7-70BD-654D-822E-B09192674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9E7783-E6BB-744A-8E8C-B57487DED938}"/>
              </a:ext>
            </a:extLst>
          </p:cNvPr>
          <p:cNvGrpSpPr/>
          <p:nvPr/>
        </p:nvGrpSpPr>
        <p:grpSpPr>
          <a:xfrm>
            <a:off x="6540500" y="1428750"/>
            <a:ext cx="5245100" cy="4833680"/>
            <a:chOff x="6540500" y="1428750"/>
            <a:chExt cx="5245100" cy="4833680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AE8B164A-5C4E-D34D-AD1D-CEDDF72C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288" y="1493838"/>
              <a:ext cx="2335212" cy="2224088"/>
            </a:xfrm>
            <a:prstGeom prst="ellipse">
              <a:avLst/>
            </a:prstGeom>
            <a:solidFill>
              <a:srgbClr val="9CE0FA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Oval 7">
              <a:extLst>
                <a:ext uri="{FF2B5EF4-FFF2-40B4-BE49-F238E27FC236}">
                  <a16:creationId xmlns:a16="http://schemas.microsoft.com/office/drawing/2014/main" id="{6E028167-6CA0-7E43-88F6-F3BD4921E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1428750"/>
              <a:ext cx="2335213" cy="2224089"/>
            </a:xfrm>
            <a:prstGeom prst="ellipse">
              <a:avLst/>
            </a:prstGeom>
            <a:solidFill>
              <a:srgbClr val="9AE0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8" name="Text Box 8">
              <a:extLst>
                <a:ext uri="{FF2B5EF4-FFF2-40B4-BE49-F238E27FC236}">
                  <a16:creationId xmlns:a16="http://schemas.microsoft.com/office/drawing/2014/main" id="{7C2C19FD-D78D-8A48-9461-D92F9C435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7413" y="244475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2</a:t>
              </a:r>
            </a:p>
          </p:txBody>
        </p:sp>
        <p:sp>
          <p:nvSpPr>
            <p:cNvPr id="119" name="Text Box 9">
              <a:extLst>
                <a:ext uri="{FF2B5EF4-FFF2-40B4-BE49-F238E27FC236}">
                  <a16:creationId xmlns:a16="http://schemas.microsoft.com/office/drawing/2014/main" id="{04932C7C-04DC-644F-B15B-2C9DDAE66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220027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0" name="Text Box 10">
              <a:extLst>
                <a:ext uri="{FF2B5EF4-FFF2-40B4-BE49-F238E27FC236}">
                  <a16:creationId xmlns:a16="http://schemas.microsoft.com/office/drawing/2014/main" id="{1B8F00E5-8B25-744C-A4B0-2E3DE0C68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650" y="262890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1</a:t>
              </a:r>
            </a:p>
          </p:txBody>
        </p:sp>
        <p:sp>
          <p:nvSpPr>
            <p:cNvPr id="121" name="Text Box 11">
              <a:extLst>
                <a:ext uri="{FF2B5EF4-FFF2-40B4-BE49-F238E27FC236}">
                  <a16:creationId xmlns:a16="http://schemas.microsoft.com/office/drawing/2014/main" id="{A48FD71A-15F3-504B-B13F-1B6D1990B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3113" y="3216275"/>
              <a:ext cx="4171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H1</a:t>
              </a:r>
            </a:p>
          </p:txBody>
        </p:sp>
        <p:sp>
          <p:nvSpPr>
            <p:cNvPr id="122" name="Text Box 12">
              <a:extLst>
                <a:ext uri="{FF2B5EF4-FFF2-40B4-BE49-F238E27FC236}">
                  <a16:creationId xmlns:a16="http://schemas.microsoft.com/office/drawing/2014/main" id="{4CBCB42E-3B4C-0041-A801-2748C2C50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4588" y="301942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3" name="Text Box 13">
              <a:extLst>
                <a:ext uri="{FF2B5EF4-FFF2-40B4-BE49-F238E27FC236}">
                  <a16:creationId xmlns:a16="http://schemas.microsoft.com/office/drawing/2014/main" id="{B160ADB6-B872-0042-BD5A-C4E2C28BC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3688" y="15509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2</a:t>
              </a:r>
            </a:p>
          </p:txBody>
        </p:sp>
        <p:sp>
          <p:nvSpPr>
            <p:cNvPr id="124" name="Text Box 14">
              <a:extLst>
                <a:ext uri="{FF2B5EF4-FFF2-40B4-BE49-F238E27FC236}">
                  <a16:creationId xmlns:a16="http://schemas.microsoft.com/office/drawing/2014/main" id="{3D6178A0-DC4C-874C-96D4-3F525F929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588" y="15001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1</a:t>
              </a:r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6C5FD7C0-C6B8-D541-B152-82D7A43B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63" y="2505174"/>
              <a:ext cx="869950" cy="225446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6" name="Line 57">
              <a:extLst>
                <a:ext uri="{FF2B5EF4-FFF2-40B4-BE49-F238E27FC236}">
                  <a16:creationId xmlns:a16="http://schemas.microsoft.com/office/drawing/2014/main" id="{F55C7B1B-88C6-604F-9A02-3B1C2098D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7963" y="2505075"/>
              <a:ext cx="8239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7" name="Line 58">
              <a:extLst>
                <a:ext uri="{FF2B5EF4-FFF2-40B4-BE49-F238E27FC236}">
                  <a16:creationId xmlns:a16="http://schemas.microsoft.com/office/drawing/2014/main" id="{193B7468-5959-8A4C-B5B9-2E27F012E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875" y="2581275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8" name="Line 59">
              <a:extLst>
                <a:ext uri="{FF2B5EF4-FFF2-40B4-BE49-F238E27FC236}">
                  <a16:creationId xmlns:a16="http://schemas.microsoft.com/office/drawing/2014/main" id="{8293AEE0-0CEE-DD45-AED4-903A2C97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7288" y="25971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5D4EEE78-D788-DD4A-AA89-0D7843AD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5725" y="2928938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30" name="Line 61">
              <a:extLst>
                <a:ext uri="{FF2B5EF4-FFF2-40B4-BE49-F238E27FC236}">
                  <a16:creationId xmlns:a16="http://schemas.microsoft.com/office/drawing/2014/main" id="{77852052-721C-EF49-8DAC-9B2813BB7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31275" y="27495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131" name="Group 62">
              <a:extLst>
                <a:ext uri="{FF2B5EF4-FFF2-40B4-BE49-F238E27FC236}">
                  <a16:creationId xmlns:a16="http://schemas.microsoft.com/office/drawing/2014/main" id="{547F5BD4-92D4-AC46-B24A-992DF13A3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2650" y="2333708"/>
              <a:ext cx="282575" cy="304828"/>
              <a:chOff x="1255" y="3461"/>
              <a:chExt cx="178" cy="192"/>
            </a:xfrm>
          </p:grpSpPr>
          <p:sp>
            <p:nvSpPr>
              <p:cNvPr id="154" name="Oval 63">
                <a:extLst>
                  <a:ext uri="{FF2B5EF4-FFF2-40B4-BE49-F238E27FC236}">
                    <a16:creationId xmlns:a16="http://schemas.microsoft.com/office/drawing/2014/main" id="{2334DE9F-455B-8441-B7BC-654EE845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5" name="Text Box 64">
                <a:extLst>
                  <a:ext uri="{FF2B5EF4-FFF2-40B4-BE49-F238E27FC236}">
                    <a16:creationId xmlns:a16="http://schemas.microsoft.com/office/drawing/2014/main" id="{8E7CC57D-CFB3-EF47-8CB5-A65F402C3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132" name="Group 65">
              <a:extLst>
                <a:ext uri="{FF2B5EF4-FFF2-40B4-BE49-F238E27FC236}">
                  <a16:creationId xmlns:a16="http://schemas.microsoft.com/office/drawing/2014/main" id="{59AE3186-44F1-8C4A-8950-A9D47658D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4150" y="2530576"/>
              <a:ext cx="282575" cy="304828"/>
              <a:chOff x="1851" y="2490"/>
              <a:chExt cx="178" cy="192"/>
            </a:xfrm>
          </p:grpSpPr>
          <p:sp>
            <p:nvSpPr>
              <p:cNvPr id="152" name="Oval 66">
                <a:extLst>
                  <a:ext uri="{FF2B5EF4-FFF2-40B4-BE49-F238E27FC236}">
                    <a16:creationId xmlns:a16="http://schemas.microsoft.com/office/drawing/2014/main" id="{09E75843-D1E5-AA49-B3C1-C1267C5E6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3" name="Text Box 67">
                <a:extLst>
                  <a:ext uri="{FF2B5EF4-FFF2-40B4-BE49-F238E27FC236}">
                    <a16:creationId xmlns:a16="http://schemas.microsoft.com/office/drawing/2014/main" id="{545ADBC7-2734-BF4E-A027-C5DDD52DA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3" name="Group 68">
              <a:extLst>
                <a:ext uri="{FF2B5EF4-FFF2-40B4-BE49-F238E27FC236}">
                  <a16:creationId xmlns:a16="http://schemas.microsoft.com/office/drawing/2014/main" id="{C3DA3B42-1B4F-A542-A773-C4C25C131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96238" y="2548041"/>
              <a:ext cx="282575" cy="304828"/>
              <a:chOff x="1851" y="2490"/>
              <a:chExt cx="178" cy="192"/>
            </a:xfrm>
          </p:grpSpPr>
          <p:sp>
            <p:nvSpPr>
              <p:cNvPr id="150" name="Oval 69">
                <a:extLst>
                  <a:ext uri="{FF2B5EF4-FFF2-40B4-BE49-F238E27FC236}">
                    <a16:creationId xmlns:a16="http://schemas.microsoft.com/office/drawing/2014/main" id="{361FB6A7-B911-2A44-B132-376F2F0F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1" name="Text Box 70">
                <a:extLst>
                  <a:ext uri="{FF2B5EF4-FFF2-40B4-BE49-F238E27FC236}">
                    <a16:creationId xmlns:a16="http://schemas.microsoft.com/office/drawing/2014/main" id="{70AC3AB0-04A6-D240-BE6F-B7894C952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4" name="Group 71">
              <a:extLst>
                <a:ext uri="{FF2B5EF4-FFF2-40B4-BE49-F238E27FC236}">
                  <a16:creationId xmlns:a16="http://schemas.microsoft.com/office/drawing/2014/main" id="{2A8F9585-4457-5F4D-B16A-6FFEBF364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7000" y="2773487"/>
              <a:ext cx="282575" cy="304828"/>
              <a:chOff x="1851" y="2490"/>
              <a:chExt cx="178" cy="192"/>
            </a:xfrm>
          </p:grpSpPr>
          <p:sp>
            <p:nvSpPr>
              <p:cNvPr id="148" name="Oval 72">
                <a:extLst>
                  <a:ext uri="{FF2B5EF4-FFF2-40B4-BE49-F238E27FC236}">
                    <a16:creationId xmlns:a16="http://schemas.microsoft.com/office/drawing/2014/main" id="{5F32797C-CBCB-8F40-9224-F94F1083E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9" name="Text Box 73">
                <a:extLst>
                  <a:ext uri="{FF2B5EF4-FFF2-40B4-BE49-F238E27FC236}">
                    <a16:creationId xmlns:a16="http://schemas.microsoft.com/office/drawing/2014/main" id="{9CAEC3EE-2AC6-E148-B2A5-3041FAA5A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3</a:t>
                </a:r>
              </a:p>
            </p:txBody>
          </p:sp>
        </p:grpSp>
        <p:grpSp>
          <p:nvGrpSpPr>
            <p:cNvPr id="135" name="Group 74">
              <a:extLst>
                <a:ext uri="{FF2B5EF4-FFF2-40B4-BE49-F238E27FC236}">
                  <a16:creationId xmlns:a16="http://schemas.microsoft.com/office/drawing/2014/main" id="{968B2C51-FD39-EC45-96C1-D6C06C84D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5925" y="2865570"/>
              <a:ext cx="282575" cy="304828"/>
              <a:chOff x="1851" y="2490"/>
              <a:chExt cx="178" cy="192"/>
            </a:xfrm>
          </p:grpSpPr>
          <p:sp>
            <p:nvSpPr>
              <p:cNvPr id="146" name="Oval 75">
                <a:extLst>
                  <a:ext uri="{FF2B5EF4-FFF2-40B4-BE49-F238E27FC236}">
                    <a16:creationId xmlns:a16="http://schemas.microsoft.com/office/drawing/2014/main" id="{3224D99B-CD2A-D34F-AF9C-CE6ED91E9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7" name="Text Box 76">
                <a:extLst>
                  <a:ext uri="{FF2B5EF4-FFF2-40B4-BE49-F238E27FC236}">
                    <a16:creationId xmlns:a16="http://schemas.microsoft.com/office/drawing/2014/main" id="{59282B1A-941E-E143-9E63-A60BEB4DC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4</a:t>
                </a:r>
              </a:p>
            </p:txBody>
          </p:sp>
        </p:grpSp>
        <p:sp>
          <p:nvSpPr>
            <p:cNvPr id="136" name="Text Box 77">
              <a:extLst>
                <a:ext uri="{FF2B5EF4-FFF2-40B4-BE49-F238E27FC236}">
                  <a16:creationId xmlns:a16="http://schemas.microsoft.com/office/drawing/2014/main" id="{25D89219-DE02-0245-913B-955A05C3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3892550"/>
              <a:ext cx="5211762" cy="23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active  scanning: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Request frame broadcast from H1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Probe Response frames sent from APs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Request frame sent: H1 to selected AP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Association Response frame sent from selected AP to H1</a:t>
              </a:r>
            </a:p>
          </p:txBody>
        </p:sp>
        <p:grpSp>
          <p:nvGrpSpPr>
            <p:cNvPr id="137" name="Group 361">
              <a:extLst>
                <a:ext uri="{FF2B5EF4-FFF2-40B4-BE49-F238E27FC236}">
                  <a16:creationId xmlns:a16="http://schemas.microsoft.com/office/drawing/2014/main" id="{82C1B60E-E4DC-8A45-BC6F-0B3E6530D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3620" y="2100642"/>
              <a:ext cx="650240" cy="561392"/>
              <a:chOff x="2967" y="478"/>
              <a:chExt cx="788" cy="625"/>
            </a:xfrm>
          </p:grpSpPr>
          <p:pic>
            <p:nvPicPr>
              <p:cNvPr id="144" name="Picture 358" descr="access_point_stylized_small">
                <a:extLst>
                  <a:ext uri="{FF2B5EF4-FFF2-40B4-BE49-F238E27FC236}">
                    <a16:creationId xmlns:a16="http://schemas.microsoft.com/office/drawing/2014/main" id="{71192914-A211-E141-B65D-0DBD5AA3AB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360" descr="antenna_radiation_stylized">
                <a:extLst>
                  <a:ext uri="{FF2B5EF4-FFF2-40B4-BE49-F238E27FC236}">
                    <a16:creationId xmlns:a16="http://schemas.microsoft.com/office/drawing/2014/main" id="{B26AE539-41D8-BB41-A2C6-F559F4485F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 361">
              <a:extLst>
                <a:ext uri="{FF2B5EF4-FFF2-40B4-BE49-F238E27FC236}">
                  <a16:creationId xmlns:a16="http://schemas.microsoft.com/office/drawing/2014/main" id="{466D69C7-4E4E-D44C-99F2-8B4DF3D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5780" y="2039676"/>
              <a:ext cx="650240" cy="561392"/>
              <a:chOff x="2967" y="478"/>
              <a:chExt cx="788" cy="625"/>
            </a:xfrm>
          </p:grpSpPr>
          <p:pic>
            <p:nvPicPr>
              <p:cNvPr id="142" name="Picture 358" descr="access_point_stylized_small">
                <a:extLst>
                  <a:ext uri="{FF2B5EF4-FFF2-40B4-BE49-F238E27FC236}">
                    <a16:creationId xmlns:a16="http://schemas.microsoft.com/office/drawing/2014/main" id="{1B885618-9A00-3D4E-9B37-B715ABAEBE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" name="Picture 360" descr="antenna_radiation_stylized">
                <a:extLst>
                  <a:ext uri="{FF2B5EF4-FFF2-40B4-BE49-F238E27FC236}">
                    <a16:creationId xmlns:a16="http://schemas.microsoft.com/office/drawing/2014/main" id="{4AA49A72-6359-7C4C-9D46-E1F69848FA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9" name="Group 356">
              <a:extLst>
                <a:ext uri="{FF2B5EF4-FFF2-40B4-BE49-F238E27FC236}">
                  <a16:creationId xmlns:a16="http://schemas.microsoft.com/office/drawing/2014/main" id="{44C33186-C35F-9641-8B63-1061A46AE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8980" y="2629009"/>
              <a:ext cx="436880" cy="497887"/>
              <a:chOff x="313" y="1497"/>
              <a:chExt cx="1152" cy="1014"/>
            </a:xfrm>
          </p:grpSpPr>
          <p:pic>
            <p:nvPicPr>
              <p:cNvPr id="140" name="Picture 354" descr="laptop_stylized_small">
                <a:extLst>
                  <a:ext uri="{FF2B5EF4-FFF2-40B4-BE49-F238E27FC236}">
                    <a16:creationId xmlns:a16="http://schemas.microsoft.com/office/drawing/2014/main" id="{B5C8A22F-4BEE-8243-AEF5-181C121A8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355" descr="antenna_stylized">
                <a:extLst>
                  <a:ext uri="{FF2B5EF4-FFF2-40B4-BE49-F238E27FC236}">
                    <a16:creationId xmlns:a16="http://schemas.microsoft.com/office/drawing/2014/main" id="{DB29A865-E44B-CF4E-A185-6FA49E16C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949C674-2C13-4FF4-9677-BBAEE2D7C65B}"/>
              </a:ext>
            </a:extLst>
          </p:cNvPr>
          <p:cNvSpPr txBox="1"/>
          <p:nvPr/>
        </p:nvSpPr>
        <p:spPr>
          <a:xfrm>
            <a:off x="691030" y="6245875"/>
            <a:ext cx="7521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</a:rPr>
              <a:t>Beacon Frames-&gt;management frames in IEEE 802.11 based WLANs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20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802.11: multiple access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96" name="Rectangle 3">
            <a:extLst>
              <a:ext uri="{FF2B5EF4-FFF2-40B4-BE49-F238E27FC236}">
                <a16:creationId xmlns:a16="http://schemas.microsoft.com/office/drawing/2014/main" id="{A492C35A-994E-064C-B918-40584610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36663"/>
            <a:ext cx="1042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kern="0" dirty="0">
                <a:cs typeface="+mn-cs"/>
              </a:rPr>
              <a:t>avoid collisions: 2</a:t>
            </a:r>
            <a:r>
              <a:rPr lang="en-US" kern="0" baseline="30000" dirty="0">
                <a:cs typeface="+mn-cs"/>
              </a:rPr>
              <a:t>+</a:t>
            </a:r>
            <a:r>
              <a:rPr lang="en-US" kern="0" dirty="0">
                <a:cs typeface="+mn-cs"/>
              </a:rPr>
              <a:t> nodes </a:t>
            </a:r>
            <a:r>
              <a:rPr lang="en-US" kern="0" dirty="0"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kern="0" dirty="0"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kern="0" dirty="0"/>
              <a:t>don’t collide with detected ongoing transmission by another node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802.11: </a:t>
            </a:r>
            <a:r>
              <a:rPr lang="en-US" i="1" kern="0" dirty="0">
                <a:cs typeface="+mn-cs"/>
              </a:rPr>
              <a:t>no</a:t>
            </a:r>
            <a:r>
              <a:rPr lang="en-US" kern="0" dirty="0"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kern="0" dirty="0"/>
              <a:t>difficult to sense collisions: high transmitting signal, weak received signal due to fading</a:t>
            </a:r>
          </a:p>
          <a:p>
            <a:pPr lvl="1">
              <a:defRPr/>
            </a:pPr>
            <a:r>
              <a:rPr lang="en-US" kern="0" dirty="0"/>
              <a:t>can’t sense all collisions in any case: hidden terminal, fading</a:t>
            </a:r>
          </a:p>
          <a:p>
            <a:pPr lvl="1">
              <a:defRPr/>
            </a:pPr>
            <a:r>
              <a:rPr lang="en-US" kern="0" dirty="0"/>
              <a:t>goal: </a:t>
            </a:r>
            <a:r>
              <a:rPr lang="en-US" i="1" kern="0" dirty="0">
                <a:solidFill>
                  <a:srgbClr val="0000A8"/>
                </a:solidFill>
              </a:rPr>
              <a:t>avoid collisions:</a:t>
            </a:r>
            <a:r>
              <a:rPr lang="en-US" kern="0" dirty="0">
                <a:solidFill>
                  <a:srgbClr val="0000A8"/>
                </a:solidFill>
              </a:rPr>
              <a:t> </a:t>
            </a:r>
            <a:r>
              <a:rPr lang="en-US" kern="0" dirty="0"/>
              <a:t>CSMA/</a:t>
            </a:r>
            <a:r>
              <a:rPr lang="en-US" u="sng" kern="0" dirty="0">
                <a:solidFill>
                  <a:srgbClr val="0000A8"/>
                </a:solidFill>
              </a:rPr>
              <a:t>C</a:t>
            </a:r>
            <a:r>
              <a:rPr lang="en-US" kern="0" dirty="0"/>
              <a:t>ollision</a:t>
            </a:r>
            <a:r>
              <a:rPr lang="en-US" u="sng" kern="0" dirty="0">
                <a:solidFill>
                  <a:srgbClr val="0000A8"/>
                </a:solidFill>
              </a:rPr>
              <a:t>A</a:t>
            </a:r>
            <a:r>
              <a:rPr lang="en-US" kern="0" dirty="0"/>
              <a:t>voidance</a:t>
            </a:r>
            <a:endParaRPr lang="en-US" sz="2000" kern="0" dirty="0">
              <a:solidFill>
                <a:srgbClr val="FF0000"/>
              </a:solidFill>
            </a:endParaRPr>
          </a:p>
        </p:txBody>
      </p:sp>
      <p:sp>
        <p:nvSpPr>
          <p:cNvPr id="197" name="Text Box 63">
            <a:extLst>
              <a:ext uri="{FF2B5EF4-FFF2-40B4-BE49-F238E27FC236}">
                <a16:creationId xmlns:a16="http://schemas.microsoft.com/office/drawing/2014/main" id="{7326BD09-D43A-DC4E-A90B-C1A4A792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62738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198" name="Group 1">
            <a:extLst>
              <a:ext uri="{FF2B5EF4-FFF2-40B4-BE49-F238E27FC236}">
                <a16:creationId xmlns:a16="http://schemas.microsoft.com/office/drawing/2014/main" id="{4644F3E7-8E99-754A-BFEF-3CEB45EF70DF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4905375"/>
            <a:ext cx="2273300" cy="1028700"/>
            <a:chOff x="576580" y="4516120"/>
            <a:chExt cx="3170330" cy="1491615"/>
          </a:xfrm>
        </p:grpSpPr>
        <p:grpSp>
          <p:nvGrpSpPr>
            <p:cNvPr id="199" name="Group 356">
              <a:extLst>
                <a:ext uri="{FF2B5EF4-FFF2-40B4-BE49-F238E27FC236}">
                  <a16:creationId xmlns:a16="http://schemas.microsoft.com/office/drawing/2014/main" id="{34F4117D-08AE-9F48-96F9-E1ABA3C45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212" name="Picture 354" descr="laptop_stylized_small">
                <a:extLst>
                  <a:ext uri="{FF2B5EF4-FFF2-40B4-BE49-F238E27FC236}">
                    <a16:creationId xmlns:a16="http://schemas.microsoft.com/office/drawing/2014/main" id="{EBFEE52C-F9A1-684A-A171-3433FC7A99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" name="Picture 355" descr="antenna_stylized">
                <a:extLst>
                  <a:ext uri="{FF2B5EF4-FFF2-40B4-BE49-F238E27FC236}">
                    <a16:creationId xmlns:a16="http://schemas.microsoft.com/office/drawing/2014/main" id="{F194AAE1-3568-2B48-8B43-FC5B6C9E3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CD0A49EF-46E5-D846-9C2A-AE8690B48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1" name="Line 26">
              <a:extLst>
                <a:ext uri="{FF2B5EF4-FFF2-40B4-BE49-F238E27FC236}">
                  <a16:creationId xmlns:a16="http://schemas.microsoft.com/office/drawing/2014/main" id="{76C2B1AD-68AC-3E43-B204-7A93A10B3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2" name="Line 27">
              <a:extLst>
                <a:ext uri="{FF2B5EF4-FFF2-40B4-BE49-F238E27FC236}">
                  <a16:creationId xmlns:a16="http://schemas.microsoft.com/office/drawing/2014/main" id="{4BE86F7E-DCF1-E241-A677-361DF198A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3" name="Text Box 28">
              <a:extLst>
                <a:ext uri="{FF2B5EF4-FFF2-40B4-BE49-F238E27FC236}">
                  <a16:creationId xmlns:a16="http://schemas.microsoft.com/office/drawing/2014/main" id="{F8D280B8-C33B-EE46-BE35-25A0A1646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04" name="Text Box 29">
              <a:extLst>
                <a:ext uri="{FF2B5EF4-FFF2-40B4-BE49-F238E27FC236}">
                  <a16:creationId xmlns:a16="http://schemas.microsoft.com/office/drawing/2014/main" id="{8D70D046-8490-9C45-95F2-E1E2E1111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05" name="Text Box 30">
              <a:extLst>
                <a:ext uri="{FF2B5EF4-FFF2-40B4-BE49-F238E27FC236}">
                  <a16:creationId xmlns:a16="http://schemas.microsoft.com/office/drawing/2014/main" id="{4A8C5018-E79C-ED4A-941F-6091893F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06" name="Group 356">
              <a:extLst>
                <a:ext uri="{FF2B5EF4-FFF2-40B4-BE49-F238E27FC236}">
                  <a16:creationId xmlns:a16="http://schemas.microsoft.com/office/drawing/2014/main" id="{92AFBCB0-6ECF-E140-B653-A8297D54E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210" name="Picture 354" descr="laptop_stylized_small">
                <a:extLst>
                  <a:ext uri="{FF2B5EF4-FFF2-40B4-BE49-F238E27FC236}">
                    <a16:creationId xmlns:a16="http://schemas.microsoft.com/office/drawing/2014/main" id="{0D6B975F-13AD-E043-84ED-707EDE77C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" name="Picture 355" descr="antenna_stylized">
                <a:extLst>
                  <a:ext uri="{FF2B5EF4-FFF2-40B4-BE49-F238E27FC236}">
                    <a16:creationId xmlns:a16="http://schemas.microsoft.com/office/drawing/2014/main" id="{A38A3A76-2004-4F4D-8DA7-84CE55AB1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" name="Group 356">
              <a:extLst>
                <a:ext uri="{FF2B5EF4-FFF2-40B4-BE49-F238E27FC236}">
                  <a16:creationId xmlns:a16="http://schemas.microsoft.com/office/drawing/2014/main" id="{213CCD0C-BB43-CD4E-9E90-46A9AE3B3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208" name="Picture 354" descr="laptop_stylized_small">
                <a:extLst>
                  <a:ext uri="{FF2B5EF4-FFF2-40B4-BE49-F238E27FC236}">
                    <a16:creationId xmlns:a16="http://schemas.microsoft.com/office/drawing/2014/main" id="{E01FC48D-15FA-3B4B-B8D5-B11BDF5B6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" name="Picture 355" descr="antenna_stylized">
                <a:extLst>
                  <a:ext uri="{FF2B5EF4-FFF2-40B4-BE49-F238E27FC236}">
                    <a16:creationId xmlns:a16="http://schemas.microsoft.com/office/drawing/2014/main" id="{3DB05C2E-4B6B-6A48-80D8-1F036DF46D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4" name="Group 2">
            <a:extLst>
              <a:ext uri="{FF2B5EF4-FFF2-40B4-BE49-F238E27FC236}">
                <a16:creationId xmlns:a16="http://schemas.microsoft.com/office/drawing/2014/main" id="{FBB99A50-E959-6142-BA3A-52AF8F6C998B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4702175"/>
            <a:ext cx="2809875" cy="1536700"/>
            <a:chOff x="4821555" y="4226560"/>
            <a:chExt cx="3545890" cy="2024698"/>
          </a:xfrm>
        </p:grpSpPr>
        <p:sp>
          <p:nvSpPr>
            <p:cNvPr id="215" name="Text Box 47">
              <a:extLst>
                <a:ext uri="{FF2B5EF4-FFF2-40B4-BE49-F238E27FC236}">
                  <a16:creationId xmlns:a16="http://schemas.microsoft.com/office/drawing/2014/main" id="{5FA31E1B-FBC4-2A41-ACBE-BD1CEB55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16" name="Text Box 48">
              <a:extLst>
                <a:ext uri="{FF2B5EF4-FFF2-40B4-BE49-F238E27FC236}">
                  <a16:creationId xmlns:a16="http://schemas.microsoft.com/office/drawing/2014/main" id="{BA29D456-DFC5-3C41-AED2-2BEF2E70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17" name="Text Box 49">
              <a:extLst>
                <a:ext uri="{FF2B5EF4-FFF2-40B4-BE49-F238E27FC236}">
                  <a16:creationId xmlns:a16="http://schemas.microsoft.com/office/drawing/2014/main" id="{475BF790-5035-7347-9875-119C4DA3A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18" name="Text Box 55">
              <a:extLst>
                <a:ext uri="{FF2B5EF4-FFF2-40B4-BE49-F238E27FC236}">
                  <a16:creationId xmlns:a16="http://schemas.microsoft.com/office/drawing/2014/main" id="{4F1AE698-EC84-BA4A-9817-8A6FDD080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19" name="Line 60">
              <a:extLst>
                <a:ext uri="{FF2B5EF4-FFF2-40B4-BE49-F238E27FC236}">
                  <a16:creationId xmlns:a16="http://schemas.microsoft.com/office/drawing/2014/main" id="{12D38917-6C8C-8343-A011-B3A061BC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61">
              <a:extLst>
                <a:ext uri="{FF2B5EF4-FFF2-40B4-BE49-F238E27FC236}">
                  <a16:creationId xmlns:a16="http://schemas.microsoft.com/office/drawing/2014/main" id="{8402D49A-1618-ED45-AA55-6F6CFAFAD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Freeform 62">
              <a:extLst>
                <a:ext uri="{FF2B5EF4-FFF2-40B4-BE49-F238E27FC236}">
                  <a16:creationId xmlns:a16="http://schemas.microsoft.com/office/drawing/2014/main" id="{01811282-31AB-1645-AABC-6BEA4EA32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Freeform 65">
              <a:extLst>
                <a:ext uri="{FF2B5EF4-FFF2-40B4-BE49-F238E27FC236}">
                  <a16:creationId xmlns:a16="http://schemas.microsoft.com/office/drawing/2014/main" id="{23853BFD-C38D-F446-8196-144C09C5D1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3" name="Text Box 66">
              <a:extLst>
                <a:ext uri="{FF2B5EF4-FFF2-40B4-BE49-F238E27FC236}">
                  <a16:creationId xmlns:a16="http://schemas.microsoft.com/office/drawing/2014/main" id="{499D56C4-FCB9-374D-B01B-E49B8BFC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24" name="Line 67">
              <a:extLst>
                <a:ext uri="{FF2B5EF4-FFF2-40B4-BE49-F238E27FC236}">
                  <a16:creationId xmlns:a16="http://schemas.microsoft.com/office/drawing/2014/main" id="{0415FD8B-03B3-2A43-8EB2-237EFE1B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68">
              <a:extLst>
                <a:ext uri="{FF2B5EF4-FFF2-40B4-BE49-F238E27FC236}">
                  <a16:creationId xmlns:a16="http://schemas.microsoft.com/office/drawing/2014/main" id="{2A0B82D3-EFED-DA43-B9C0-15C3CCD10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6" name="Line 69">
              <a:extLst>
                <a:ext uri="{FF2B5EF4-FFF2-40B4-BE49-F238E27FC236}">
                  <a16:creationId xmlns:a16="http://schemas.microsoft.com/office/drawing/2014/main" id="{404E3573-F8C6-5E45-914C-38432DCE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356">
              <a:extLst>
                <a:ext uri="{FF2B5EF4-FFF2-40B4-BE49-F238E27FC236}">
                  <a16:creationId xmlns:a16="http://schemas.microsoft.com/office/drawing/2014/main" id="{8D9D842B-1ABC-7A48-A983-FEB9C60E2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234" name="Picture 354" descr="laptop_stylized_small">
                <a:extLst>
                  <a:ext uri="{FF2B5EF4-FFF2-40B4-BE49-F238E27FC236}">
                    <a16:creationId xmlns:a16="http://schemas.microsoft.com/office/drawing/2014/main" id="{0D7E6CBD-2A6D-9043-AC34-9882E71B2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" name="Picture 355" descr="antenna_stylized">
                <a:extLst>
                  <a:ext uri="{FF2B5EF4-FFF2-40B4-BE49-F238E27FC236}">
                    <a16:creationId xmlns:a16="http://schemas.microsoft.com/office/drawing/2014/main" id="{AA67442E-AB80-A949-A557-DFF2CABE6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8" name="Group 356">
              <a:extLst>
                <a:ext uri="{FF2B5EF4-FFF2-40B4-BE49-F238E27FC236}">
                  <a16:creationId xmlns:a16="http://schemas.microsoft.com/office/drawing/2014/main" id="{2A495040-484D-F44C-BA9B-15DC83D9F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232" name="Picture 354" descr="laptop_stylized_small">
                <a:extLst>
                  <a:ext uri="{FF2B5EF4-FFF2-40B4-BE49-F238E27FC236}">
                    <a16:creationId xmlns:a16="http://schemas.microsoft.com/office/drawing/2014/main" id="{7BA1549E-0EC3-B64D-B067-EC5189B4E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3" name="Picture 355" descr="antenna_stylized">
                <a:extLst>
                  <a:ext uri="{FF2B5EF4-FFF2-40B4-BE49-F238E27FC236}">
                    <a16:creationId xmlns:a16="http://schemas.microsoft.com/office/drawing/2014/main" id="{3F41AAB7-1902-A04F-9645-A26087CFB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9" name="Group 356">
              <a:extLst>
                <a:ext uri="{FF2B5EF4-FFF2-40B4-BE49-F238E27FC236}">
                  <a16:creationId xmlns:a16="http://schemas.microsoft.com/office/drawing/2014/main" id="{16DA2195-14EA-6243-B65C-EC2B27CC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230" name="Picture 354" descr="laptop_stylized_small">
                <a:extLst>
                  <a:ext uri="{FF2B5EF4-FFF2-40B4-BE49-F238E27FC236}">
                    <a16:creationId xmlns:a16="http://schemas.microsoft.com/office/drawing/2014/main" id="{1560AA7B-6B93-2945-9630-C07258D72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Picture 355" descr="antenna_stylized">
                <a:extLst>
                  <a:ext uri="{FF2B5EF4-FFF2-40B4-BE49-F238E27FC236}">
                    <a16:creationId xmlns:a16="http://schemas.microsoft.com/office/drawing/2014/main" id="{FF6A7FA0-099E-0D44-B57F-E44DCFA0D2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03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 MAC Protocol: CSMA/CA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46F0333A-83DD-F74F-A348-96E31758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298575"/>
            <a:ext cx="6686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ts val="12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sender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sense channel idle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DIFS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entire frame (no CD)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Line 5">
            <a:extLst>
              <a:ext uri="{FF2B5EF4-FFF2-40B4-BE49-F238E27FC236}">
                <a16:creationId xmlns:a16="http://schemas.microsoft.com/office/drawing/2014/main" id="{9E2A2F29-B074-5A4D-BB4E-83CB4190D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0" y="20923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3460FF9-273C-2341-A83B-21612A1C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0538" y="20796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Text Box 7">
            <a:extLst>
              <a:ext uri="{FF2B5EF4-FFF2-40B4-BE49-F238E27FC236}">
                <a16:creationId xmlns:a16="http://schemas.microsoft.com/office/drawing/2014/main" id="{ED919692-31A8-054F-9C95-2A52F2A13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675" y="17351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66" name="Text Box 8">
            <a:extLst>
              <a:ext uri="{FF2B5EF4-FFF2-40B4-BE49-F238E27FC236}">
                <a16:creationId xmlns:a16="http://schemas.microsoft.com/office/drawing/2014/main" id="{9D11CDA0-1D11-3047-9C1E-3B00DB6D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0" y="17446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67" name="Group 23">
            <a:extLst>
              <a:ext uri="{FF2B5EF4-FFF2-40B4-BE49-F238E27FC236}">
                <a16:creationId xmlns:a16="http://schemas.microsoft.com/office/drawing/2014/main" id="{DB72C6B2-5F42-674D-8FCA-0841D0870691}"/>
              </a:ext>
            </a:extLst>
          </p:cNvPr>
          <p:cNvGrpSpPr>
            <a:grpSpLocks/>
          </p:cNvGrpSpPr>
          <p:nvPr/>
        </p:nvGrpSpPr>
        <p:grpSpPr bwMode="auto">
          <a:xfrm>
            <a:off x="8035925" y="2389188"/>
            <a:ext cx="2616200" cy="1690687"/>
            <a:chOff x="3614" y="1617"/>
            <a:chExt cx="1648" cy="1065"/>
          </a:xfrm>
        </p:grpSpPr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DD95C74A-C16D-0B47-A0ED-FFDE08168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72" name="AutoShape 11">
                <a:extLst>
                  <a:ext uri="{FF2B5EF4-FFF2-40B4-BE49-F238E27FC236}">
                    <a16:creationId xmlns:a16="http://schemas.microsoft.com/office/drawing/2014/main" id="{D9BC3A4E-3207-B048-A31E-196D97B6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3" name="Text Box 12">
                <a:extLst>
                  <a:ext uri="{FF2B5EF4-FFF2-40B4-BE49-F238E27FC236}">
                    <a16:creationId xmlns:a16="http://schemas.microsoft.com/office/drawing/2014/main" id="{F79FF5B8-A321-E743-B75F-A96DCDF80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9" name="Group 20">
              <a:extLst>
                <a:ext uri="{FF2B5EF4-FFF2-40B4-BE49-F238E27FC236}">
                  <a16:creationId xmlns:a16="http://schemas.microsoft.com/office/drawing/2014/main" id="{11B7C547-387E-4B43-9647-F39A2BBF5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4D50A1EF-833D-AE4E-A262-4DC95573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Text Box 18">
                <a:extLst>
                  <a:ext uri="{FF2B5EF4-FFF2-40B4-BE49-F238E27FC236}">
                    <a16:creationId xmlns:a16="http://schemas.microsoft.com/office/drawing/2014/main" id="{77E61552-4FF0-FB44-8642-9FAF013E8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74" name="Group 24">
            <a:extLst>
              <a:ext uri="{FF2B5EF4-FFF2-40B4-BE49-F238E27FC236}">
                <a16:creationId xmlns:a16="http://schemas.microsoft.com/office/drawing/2014/main" id="{F39FAC8C-CE88-F844-B77D-4E73F96D7AA0}"/>
              </a:ext>
            </a:extLst>
          </p:cNvPr>
          <p:cNvGrpSpPr>
            <a:grpSpLocks/>
          </p:cNvGrpSpPr>
          <p:nvPr/>
        </p:nvGrpSpPr>
        <p:grpSpPr bwMode="auto">
          <a:xfrm>
            <a:off x="8718550" y="4089400"/>
            <a:ext cx="2511425" cy="923925"/>
            <a:chOff x="4044" y="2688"/>
            <a:chExt cx="1582" cy="582"/>
          </a:xfrm>
        </p:grpSpPr>
        <p:sp>
          <p:nvSpPr>
            <p:cNvPr id="75" name="Text Box 14">
              <a:extLst>
                <a:ext uri="{FF2B5EF4-FFF2-40B4-BE49-F238E27FC236}">
                  <a16:creationId xmlns:a16="http://schemas.microsoft.com/office/drawing/2014/main" id="{121CEDFD-A8A3-3C4E-85EF-92C0E6F7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SIFS</a:t>
              </a:r>
            </a:p>
          </p:txBody>
        </p:sp>
        <p:sp>
          <p:nvSpPr>
            <p:cNvPr id="76" name="AutoShape 15">
              <a:extLst>
                <a:ext uri="{FF2B5EF4-FFF2-40B4-BE49-F238E27FC236}">
                  <a16:creationId xmlns:a16="http://schemas.microsoft.com/office/drawing/2014/main" id="{E6E8F24A-63B2-EF45-AC8E-09F08CD03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77" name="Group 21">
              <a:extLst>
                <a:ext uri="{FF2B5EF4-FFF2-40B4-BE49-F238E27FC236}">
                  <a16:creationId xmlns:a16="http://schemas.microsoft.com/office/drawing/2014/main" id="{22A21D51-0387-824E-9A0B-5EA74DE9E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7FAC184E-6A68-7746-9D42-6F57DF8E2C1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" name="Text Box 19">
                <a:extLst>
                  <a:ext uri="{FF2B5EF4-FFF2-40B4-BE49-F238E27FC236}">
                    <a16:creationId xmlns:a16="http://schemas.microsoft.com/office/drawing/2014/main" id="{9873A3A6-6621-884E-A2FD-7CEFD2BCF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ACK</a:t>
                </a:r>
              </a:p>
            </p:txBody>
          </p:sp>
        </p:grp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6F028A54-FC92-ED46-A0E0-E6240E00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5370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1776"/>
              </a:spcBef>
              <a:spcAft>
                <a:spcPts val="6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receiver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lang="en-US" sz="2400" kern="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frame received OK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return ACK after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SIFS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(ACK needed due to hidden terminal problem)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65452D-F042-8F4E-9B73-3034C5D8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5812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 if sense channel busy 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start random backoff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timer counts down while channel idle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when timer expires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no ACK, increase random backoff interval, repeat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00DADE-B111-47A0-8AF2-13E32D8DA517}"/>
              </a:ext>
            </a:extLst>
          </p:cNvPr>
          <p:cNvSpPr txBox="1"/>
          <p:nvPr/>
        </p:nvSpPr>
        <p:spPr>
          <a:xfrm>
            <a:off x="6640980" y="5879853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DIFS</a:t>
            </a:r>
            <a:r>
              <a:rPr lang="en-US" b="0" i="0" dirty="0">
                <a:effectLst/>
                <a:latin typeface="Arial" panose="020B0604020202020204" pitchFamily="34" charset="0"/>
              </a:rPr>
              <a:t> is the minimum medium idle time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608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Avoiding collisions (more)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36A68D4-8939-1A4D-A6F0-0109DBF73BDB}"/>
              </a:ext>
            </a:extLst>
          </p:cNvPr>
          <p:cNvSpPr txBox="1">
            <a:spLocks noChangeArrowheads="1"/>
          </p:cNvSpPr>
          <p:nvPr/>
        </p:nvSpPr>
        <p:spPr>
          <a:xfrm>
            <a:off x="658958" y="1426008"/>
            <a:ext cx="10909588" cy="4212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-12700">
              <a:lnSpc>
                <a:spcPct val="110000"/>
              </a:lnSpc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en-US" dirty="0"/>
              <a:t>sender </a:t>
            </a:r>
            <a:r>
              <a:rPr lang="en-US" altLang="ja-JP" dirty="0"/>
              <a:t>“</a:t>
            </a:r>
            <a:r>
              <a:rPr lang="en-US" dirty="0"/>
              <a:t>reserves</a:t>
            </a:r>
            <a:r>
              <a:rPr lang="en-US" altLang="ja-JP" dirty="0"/>
              <a:t>”</a:t>
            </a:r>
            <a:r>
              <a:rPr lang="en-US" dirty="0"/>
              <a:t> channel use for data frames using small reservation packets</a:t>
            </a:r>
          </a:p>
          <a:p>
            <a:pPr marL="409575" indent="-279400">
              <a:lnSpc>
                <a:spcPct val="110000"/>
              </a:lnSpc>
              <a:defRPr/>
            </a:pPr>
            <a:r>
              <a:rPr lang="en-US" dirty="0"/>
              <a:t>sender first transmits </a:t>
            </a:r>
            <a:r>
              <a:rPr lang="en-US" i="1" dirty="0"/>
              <a:t>small</a:t>
            </a:r>
            <a:r>
              <a:rPr lang="en-US" dirty="0"/>
              <a:t> </a:t>
            </a:r>
            <a:r>
              <a:rPr lang="en-US" sz="2400" dirty="0"/>
              <a:t>request-to-send</a:t>
            </a:r>
            <a:r>
              <a:rPr lang="en-US" dirty="0"/>
              <a:t> (RTS) packet to BS using CSMA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RTSs may still collide with each other (but they’re short)</a:t>
            </a:r>
          </a:p>
          <a:p>
            <a:pPr marL="409575" indent="-279400">
              <a:defRPr/>
            </a:pPr>
            <a:r>
              <a:rPr lang="en-US" dirty="0"/>
              <a:t>BS broadcasts</a:t>
            </a:r>
            <a:r>
              <a:rPr lang="en-US" sz="2400" dirty="0"/>
              <a:t> </a:t>
            </a:r>
            <a:r>
              <a:rPr lang="en-US" dirty="0"/>
              <a:t>clear-to-send</a:t>
            </a:r>
            <a:r>
              <a:rPr lang="en-US" sz="2400" dirty="0"/>
              <a:t> </a:t>
            </a:r>
            <a:r>
              <a:rPr lang="en-US" dirty="0"/>
              <a:t>CTS in response to RTS</a:t>
            </a:r>
          </a:p>
          <a:p>
            <a:pPr marL="409575" indent="-279400">
              <a:defRPr/>
            </a:pPr>
            <a:r>
              <a:rPr lang="en-US" dirty="0"/>
              <a:t>CTS heard by all 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sender transmits data frame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Collision Avoidance: RTS-CTS exchange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B57108CC-F94A-0647-A61D-117249C9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014" y="147695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50" name="Text Box 41">
            <a:extLst>
              <a:ext uri="{FF2B5EF4-FFF2-40B4-BE49-F238E27FC236}">
                <a16:creationId xmlns:a16="http://schemas.microsoft.com/office/drawing/2014/main" id="{1300CE18-0CEB-194F-B49C-E69348D4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6" y="132614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51" name="Text Box 42">
            <a:extLst>
              <a:ext uri="{FF2B5EF4-FFF2-40B4-BE49-F238E27FC236}">
                <a16:creationId xmlns:a16="http://schemas.microsoft.com/office/drawing/2014/main" id="{C15B4151-D54F-2E43-A559-187F3D2B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551" y="132455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B0A88798-8C51-824C-BB8B-592E5F75F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0289" y="1811918"/>
            <a:ext cx="783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5" name="Group 70">
            <a:extLst>
              <a:ext uri="{FF2B5EF4-FFF2-40B4-BE49-F238E27FC236}">
                <a16:creationId xmlns:a16="http://schemas.microsoft.com/office/drawing/2014/main" id="{B5C9B155-B7CB-1B4C-A43D-E669314D7D9A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1978605"/>
            <a:ext cx="6553199" cy="817563"/>
            <a:chOff x="1128" y="1194"/>
            <a:chExt cx="4128" cy="515"/>
          </a:xfrm>
        </p:grpSpPr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72C745EB-2518-4F4A-A88F-39EDB9D92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1194"/>
              <a:ext cx="4128" cy="515"/>
              <a:chOff x="587" y="1184"/>
              <a:chExt cx="4128" cy="515"/>
            </a:xfrm>
          </p:grpSpPr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E1649A62-E270-D04F-9E7D-3B8C12D2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1238"/>
                <a:ext cx="4121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1A155B4B-DC60-DB4E-A3D9-598BEE4423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7" y="1184"/>
                <a:ext cx="4128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99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18042E5E-B8DC-1E40-8C20-81D21EB6E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5887FEFC-6004-8742-A9EA-B9D54A2D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45820">
              <a:off x="4490" y="119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61" name="Group 68">
            <a:extLst>
              <a:ext uri="{FF2B5EF4-FFF2-40B4-BE49-F238E27FC236}">
                <a16:creationId xmlns:a16="http://schemas.microsoft.com/office/drawing/2014/main" id="{98848F57-B443-D64E-A40E-7A9F1DA9DBED}"/>
              </a:ext>
            </a:extLst>
          </p:cNvPr>
          <p:cNvGrpSpPr>
            <a:grpSpLocks/>
          </p:cNvGrpSpPr>
          <p:nvPr/>
        </p:nvGrpSpPr>
        <p:grpSpPr bwMode="auto">
          <a:xfrm>
            <a:off x="2395976" y="2777118"/>
            <a:ext cx="6486526" cy="1174750"/>
            <a:chOff x="1134" y="1697"/>
            <a:chExt cx="4086" cy="740"/>
          </a:xfrm>
        </p:grpSpPr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02FF6E-2848-2A4C-BB8D-931A8FD81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Text Box 54">
              <a:extLst>
                <a:ext uri="{FF2B5EF4-FFF2-40B4-BE49-F238E27FC236}">
                  <a16:creationId xmlns:a16="http://schemas.microsoft.com/office/drawing/2014/main" id="{209499D7-0BB1-E244-8335-0B09C2146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29BE5B68-7534-AE42-894F-FC6E6CB25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3B1968BC-1529-3D4A-962E-D401C6E5F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82"/>
              <a:ext cx="1831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0">
                  <a:srgbClr val="E4DBF3"/>
                </a:gs>
                <a:gs pos="10000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C0C2C1BA-91FF-224E-A246-0B05B1746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  <p:sp>
          <p:nvSpPr>
            <p:cNvPr id="67" name="Text Box 59">
              <a:extLst>
                <a:ext uri="{FF2B5EF4-FFF2-40B4-BE49-F238E27FC236}">
                  <a16:creationId xmlns:a16="http://schemas.microsoft.com/office/drawing/2014/main" id="{EB9E4AF6-51F3-ED4F-B073-A7D914972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68" name="Group 69">
            <a:extLst>
              <a:ext uri="{FF2B5EF4-FFF2-40B4-BE49-F238E27FC236}">
                <a16:creationId xmlns:a16="http://schemas.microsoft.com/office/drawing/2014/main" id="{C9129164-32D4-5B48-854B-478611C1D69B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4039180"/>
            <a:ext cx="6553201" cy="2174875"/>
            <a:chOff x="1128" y="2492"/>
            <a:chExt cx="4128" cy="1370"/>
          </a:xfrm>
        </p:grpSpPr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61752D4D-8298-AD4B-B9D2-D2DED1E2F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" y="2492"/>
              <a:ext cx="4128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100000">
                  <a:srgbClr val="9BE6CC"/>
                </a:gs>
                <a:gs pos="0">
                  <a:srgbClr val="37CC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61">
              <a:extLst>
                <a:ext uri="{FF2B5EF4-FFF2-40B4-BE49-F238E27FC236}">
                  <a16:creationId xmlns:a16="http://schemas.microsoft.com/office/drawing/2014/main" id="{1C858E66-F881-2349-9632-3938A5573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DATA (A)</a:t>
              </a:r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835BC1D8-E6BA-1941-80A9-2C5FA5DB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930C8B83-C511-364F-B285-9B194E178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3508"/>
              <a:ext cx="1843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108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64">
              <a:extLst>
                <a:ext uri="{FF2B5EF4-FFF2-40B4-BE49-F238E27FC236}">
                  <a16:creationId xmlns:a16="http://schemas.microsoft.com/office/drawing/2014/main" id="{80925179-49BC-2349-8992-75BB30FCD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E7403CA7-E600-0C4C-A60D-9BA8AB2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75" name="Group 66">
            <a:extLst>
              <a:ext uri="{FF2B5EF4-FFF2-40B4-BE49-F238E27FC236}">
                <a16:creationId xmlns:a16="http://schemas.microsoft.com/office/drawing/2014/main" id="{F05D0514-260E-1E43-8388-78F33D7F0C1D}"/>
              </a:ext>
            </a:extLst>
          </p:cNvPr>
          <p:cNvGrpSpPr>
            <a:grpSpLocks/>
          </p:cNvGrpSpPr>
          <p:nvPr/>
        </p:nvGrpSpPr>
        <p:grpSpPr bwMode="auto">
          <a:xfrm>
            <a:off x="5013764" y="2129418"/>
            <a:ext cx="3109912" cy="715962"/>
            <a:chOff x="2596" y="1330"/>
            <a:chExt cx="1959" cy="451"/>
          </a:xfrm>
        </p:grpSpPr>
        <p:sp>
          <p:nvSpPr>
            <p:cNvPr id="76" name="AutoShape 10">
              <a:extLst>
                <a:ext uri="{FF2B5EF4-FFF2-40B4-BE49-F238E27FC236}">
                  <a16:creationId xmlns:a16="http://schemas.microsoft.com/office/drawing/2014/main" id="{832EF9D7-69BC-5545-AB6F-73434150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7" name="Text Box 11">
              <a:extLst>
                <a:ext uri="{FF2B5EF4-FFF2-40B4-BE49-F238E27FC236}">
                  <a16:creationId xmlns:a16="http://schemas.microsoft.com/office/drawing/2014/main" id="{575A100D-49B2-0D44-9324-89E1FB018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F24F12-CE7B-D443-8C15-F591194A251A}"/>
              </a:ext>
            </a:extLst>
          </p:cNvPr>
          <p:cNvGrpSpPr>
            <a:grpSpLocks/>
          </p:cNvGrpSpPr>
          <p:nvPr/>
        </p:nvGrpSpPr>
        <p:grpSpPr bwMode="auto">
          <a:xfrm>
            <a:off x="8939651" y="3755018"/>
            <a:ext cx="711200" cy="2548800"/>
            <a:chOff x="8205350" y="3671888"/>
            <a:chExt cx="711200" cy="2548800"/>
          </a:xfrm>
        </p:grpSpPr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8861D341-8C8D-1748-B284-6F9756322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8" y="3671888"/>
              <a:ext cx="0" cy="2548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Text Box 72">
              <a:extLst>
                <a:ext uri="{FF2B5EF4-FFF2-40B4-BE49-F238E27FC236}">
                  <a16:creationId xmlns:a16="http://schemas.microsoft.com/office/drawing/2014/main" id="{36ECAC2C-38BD-2145-8811-D01C7C880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350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81" name="Group 361">
            <a:extLst>
              <a:ext uri="{FF2B5EF4-FFF2-40B4-BE49-F238E27FC236}">
                <a16:creationId xmlns:a16="http://schemas.microsoft.com/office/drawing/2014/main" id="{DC6E86CC-64EA-0E4F-A3DA-0C7FF44F1C9F}"/>
              </a:ext>
            </a:extLst>
          </p:cNvPr>
          <p:cNvGrpSpPr>
            <a:grpSpLocks/>
          </p:cNvGrpSpPr>
          <p:nvPr/>
        </p:nvGrpSpPr>
        <p:grpSpPr bwMode="auto">
          <a:xfrm>
            <a:off x="4923276" y="1200730"/>
            <a:ext cx="650875" cy="561975"/>
            <a:chOff x="2967" y="478"/>
            <a:chExt cx="788" cy="625"/>
          </a:xfrm>
        </p:grpSpPr>
        <p:pic>
          <p:nvPicPr>
            <p:cNvPr id="82" name="Picture 358" descr="access_point_stylized_small">
              <a:extLst>
                <a:ext uri="{FF2B5EF4-FFF2-40B4-BE49-F238E27FC236}">
                  <a16:creationId xmlns:a16="http://schemas.microsoft.com/office/drawing/2014/main" id="{ACF5FCAA-0076-D945-A436-4B3616F2A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60" descr="antenna_radiation_stylized">
              <a:extLst>
                <a:ext uri="{FF2B5EF4-FFF2-40B4-BE49-F238E27FC236}">
                  <a16:creationId xmlns:a16="http://schemas.microsoft.com/office/drawing/2014/main" id="{F33EA2B5-9337-7F4E-AA4E-DD2845CBD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356">
            <a:extLst>
              <a:ext uri="{FF2B5EF4-FFF2-40B4-BE49-F238E27FC236}">
                <a16:creationId xmlns:a16="http://schemas.microsoft.com/office/drawing/2014/main" id="{11578272-6776-B94A-AAF0-9F563045AD45}"/>
              </a:ext>
            </a:extLst>
          </p:cNvPr>
          <p:cNvGrpSpPr>
            <a:grpSpLocks/>
          </p:cNvGrpSpPr>
          <p:nvPr/>
        </p:nvGrpSpPr>
        <p:grpSpPr bwMode="auto">
          <a:xfrm>
            <a:off x="2110226" y="1140405"/>
            <a:ext cx="609600" cy="598488"/>
            <a:chOff x="313" y="1497"/>
            <a:chExt cx="1152" cy="1014"/>
          </a:xfrm>
        </p:grpSpPr>
        <p:pic>
          <p:nvPicPr>
            <p:cNvPr id="85" name="Picture 354" descr="laptop_stylized_small">
              <a:extLst>
                <a:ext uri="{FF2B5EF4-FFF2-40B4-BE49-F238E27FC236}">
                  <a16:creationId xmlns:a16="http://schemas.microsoft.com/office/drawing/2014/main" id="{E256E2DD-3C54-0549-A903-4CAE5BCED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55" descr="antenna_stylized">
              <a:extLst>
                <a:ext uri="{FF2B5EF4-FFF2-40B4-BE49-F238E27FC236}">
                  <a16:creationId xmlns:a16="http://schemas.microsoft.com/office/drawing/2014/main" id="{93764C0E-BB21-0A41-9D23-7F9259FB5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" name="Group 356">
            <a:extLst>
              <a:ext uri="{FF2B5EF4-FFF2-40B4-BE49-F238E27FC236}">
                <a16:creationId xmlns:a16="http://schemas.microsoft.com/office/drawing/2014/main" id="{62EC1392-7192-674C-9F39-338C35E2F689}"/>
              </a:ext>
            </a:extLst>
          </p:cNvPr>
          <p:cNvGrpSpPr>
            <a:grpSpLocks/>
          </p:cNvGrpSpPr>
          <p:nvPr/>
        </p:nvGrpSpPr>
        <p:grpSpPr bwMode="auto">
          <a:xfrm>
            <a:off x="8561826" y="1170568"/>
            <a:ext cx="609600" cy="598487"/>
            <a:chOff x="313" y="1497"/>
            <a:chExt cx="1152" cy="1014"/>
          </a:xfrm>
        </p:grpSpPr>
        <p:pic>
          <p:nvPicPr>
            <p:cNvPr id="88" name="Picture 354" descr="laptop_stylized_small">
              <a:extLst>
                <a:ext uri="{FF2B5EF4-FFF2-40B4-BE49-F238E27FC236}">
                  <a16:creationId xmlns:a16="http://schemas.microsoft.com/office/drawing/2014/main" id="{B6D6F070-5327-4042-9FC7-74F8D222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355" descr="antenna_stylized">
              <a:extLst>
                <a:ext uri="{FF2B5EF4-FFF2-40B4-BE49-F238E27FC236}">
                  <a16:creationId xmlns:a16="http://schemas.microsoft.com/office/drawing/2014/main" id="{EBDBBDB2-0438-8041-89B1-F3D300C6F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92E6CB-15CD-2240-9932-047722556C45}"/>
              </a:ext>
            </a:extLst>
          </p:cNvPr>
          <p:cNvCxnSpPr/>
          <p:nvPr/>
        </p:nvCxnSpPr>
        <p:spPr>
          <a:xfrm>
            <a:off x="1745679" y="2008911"/>
            <a:ext cx="0" cy="381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6">
            <a:extLst>
              <a:ext uri="{FF2B5EF4-FFF2-40B4-BE49-F238E27FC236}">
                <a16:creationId xmlns:a16="http://schemas.microsoft.com/office/drawing/2014/main" id="{F0293F4D-BED0-464C-94AF-6665737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72" y="4165386"/>
            <a:ext cx="620712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840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4" name="Text Box 12">
            <a:extLst>
              <a:ext uri="{FF2B5EF4-FFF2-40B4-BE49-F238E27FC236}">
                <a16:creationId xmlns:a16="http://schemas.microsoft.com/office/drawing/2014/main" id="{EB802AA9-5C9F-1F41-8DAA-4DADB50C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976031FD-0DE5-5B4A-80BD-BD79CEF9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6" name="Text Box 14">
            <a:extLst>
              <a:ext uri="{FF2B5EF4-FFF2-40B4-BE49-F238E27FC236}">
                <a16:creationId xmlns:a16="http://schemas.microsoft.com/office/drawing/2014/main" id="{FC24CF30-0DB1-DC4B-A5A5-09191098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7" name="Text Box 15">
            <a:extLst>
              <a:ext uri="{FF2B5EF4-FFF2-40B4-BE49-F238E27FC236}">
                <a16:creationId xmlns:a16="http://schemas.microsoft.com/office/drawing/2014/main" id="{061DB4A9-0D08-7F4F-A90E-91ADB310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8" name="Text Box 16">
            <a:extLst>
              <a:ext uri="{FF2B5EF4-FFF2-40B4-BE49-F238E27FC236}">
                <a16:creationId xmlns:a16="http://schemas.microsoft.com/office/drawing/2014/main" id="{2D692E38-D5F5-884C-8D26-3DC54A22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5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9" name="Text Box 17">
            <a:extLst>
              <a:ext uri="{FF2B5EF4-FFF2-40B4-BE49-F238E27FC236}">
                <a16:creationId xmlns:a16="http://schemas.microsoft.com/office/drawing/2014/main" id="{2E76FE38-B6C0-E94A-A8BE-2F6C0BAB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7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30" name="Text Box 18">
            <a:extLst>
              <a:ext uri="{FF2B5EF4-FFF2-40B4-BE49-F238E27FC236}">
                <a16:creationId xmlns:a16="http://schemas.microsoft.com/office/drawing/2014/main" id="{32F7DF4E-4B6B-D24E-83B6-A3737523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96" y="12433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31" name="Text Box 19">
            <a:extLst>
              <a:ext uri="{FF2B5EF4-FFF2-40B4-BE49-F238E27FC236}">
                <a16:creationId xmlns:a16="http://schemas.microsoft.com/office/drawing/2014/main" id="{388E12FB-1C38-A247-889D-979C8164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708" y="1240482"/>
            <a:ext cx="1027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0 - 2312</a:t>
            </a:r>
          </a:p>
        </p:txBody>
      </p:sp>
      <p:sp>
        <p:nvSpPr>
          <p:cNvPr id="132" name="Text Box 20">
            <a:extLst>
              <a:ext uri="{FF2B5EF4-FFF2-40B4-BE49-F238E27FC236}">
                <a16:creationId xmlns:a16="http://schemas.microsoft.com/office/drawing/2014/main" id="{18BB5749-AEFF-2549-A25A-F61CA631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96" y="124011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37" name="Text Box 55">
            <a:extLst>
              <a:ext uri="{FF2B5EF4-FFF2-40B4-BE49-F238E27FC236}">
                <a16:creationId xmlns:a16="http://schemas.microsoft.com/office/drawing/2014/main" id="{8AFA0209-7D36-5C40-9653-C3B23F49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50" y="3375310"/>
            <a:ext cx="3390721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1: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MAC address of wireless host or AP  to receive this frame</a:t>
            </a:r>
          </a:p>
        </p:txBody>
      </p:sp>
      <p:sp>
        <p:nvSpPr>
          <p:cNvPr id="140" name="Text Box 58">
            <a:extLst>
              <a:ext uri="{FF2B5EF4-FFF2-40B4-BE49-F238E27FC236}">
                <a16:creationId xmlns:a16="http://schemas.microsoft.com/office/drawing/2014/main" id="{1149C5E4-EC40-194B-B404-ED6C93E0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841" y="3388845"/>
            <a:ext cx="323590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Address 4: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used only in ad hoc mode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F74D66-AC0A-4948-956A-137D269B89FE}"/>
              </a:ext>
            </a:extLst>
          </p:cNvPr>
          <p:cNvGrpSpPr/>
          <p:nvPr/>
        </p:nvGrpSpPr>
        <p:grpSpPr>
          <a:xfrm>
            <a:off x="1939636" y="1546513"/>
            <a:ext cx="8091055" cy="854364"/>
            <a:chOff x="1981199" y="2322368"/>
            <a:chExt cx="8091055" cy="8543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229BFC-8C9D-5341-AFF9-493C1C33ECA0}"/>
                </a:ext>
              </a:extLst>
            </p:cNvPr>
            <p:cNvSpPr/>
            <p:nvPr/>
          </p:nvSpPr>
          <p:spPr>
            <a:xfrm>
              <a:off x="1981199" y="2369127"/>
              <a:ext cx="8091055" cy="748146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7F13F-1490-C040-9619-96164A9D583F}"/>
                </a:ext>
              </a:extLst>
            </p:cNvPr>
            <p:cNvCxnSpPr/>
            <p:nvPr/>
          </p:nvCxnSpPr>
          <p:spPr>
            <a:xfrm>
              <a:off x="2826327" y="234141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A45C04-3EEC-A54A-B447-129E48EA93A7}"/>
                </a:ext>
              </a:extLst>
            </p:cNvPr>
            <p:cNvCxnSpPr/>
            <p:nvPr/>
          </p:nvCxnSpPr>
          <p:spPr>
            <a:xfrm>
              <a:off x="36740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30F2417-8AA1-B34D-BAED-58697FAA172F}"/>
                </a:ext>
              </a:extLst>
            </p:cNvPr>
            <p:cNvCxnSpPr/>
            <p:nvPr/>
          </p:nvCxnSpPr>
          <p:spPr>
            <a:xfrm>
              <a:off x="4515427" y="23731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8036314-22EF-A546-8B34-64A33BD2787D}"/>
                </a:ext>
              </a:extLst>
            </p:cNvPr>
            <p:cNvCxnSpPr/>
            <p:nvPr/>
          </p:nvCxnSpPr>
          <p:spPr>
            <a:xfrm>
              <a:off x="5347277" y="23604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4173DD-F5BD-B547-999E-4FA4E0302BE7}"/>
                </a:ext>
              </a:extLst>
            </p:cNvPr>
            <p:cNvCxnSpPr/>
            <p:nvPr/>
          </p:nvCxnSpPr>
          <p:spPr>
            <a:xfrm>
              <a:off x="6185477" y="23477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C004E3-DD67-494B-96F9-992882A2BB95}"/>
                </a:ext>
              </a:extLst>
            </p:cNvPr>
            <p:cNvCxnSpPr/>
            <p:nvPr/>
          </p:nvCxnSpPr>
          <p:spPr>
            <a:xfrm>
              <a:off x="7023677" y="23350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C4A59E-2798-E14B-8864-897D2A4077AB}"/>
                </a:ext>
              </a:extLst>
            </p:cNvPr>
            <p:cNvCxnSpPr/>
            <p:nvPr/>
          </p:nvCxnSpPr>
          <p:spPr>
            <a:xfrm>
              <a:off x="7861877" y="23223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5D32E6D-CD0F-B947-BECB-0BB4432C2069}"/>
                </a:ext>
              </a:extLst>
            </p:cNvPr>
            <p:cNvCxnSpPr/>
            <p:nvPr/>
          </p:nvCxnSpPr>
          <p:spPr>
            <a:xfrm>
              <a:off x="92366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19FB91BB-3917-6C4C-A950-F94A76A4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85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frame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control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F3F7D97F-8B3D-E248-8ED4-6A7E4027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duration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91218FF9-7C58-A646-B5C2-DE83E6B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4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1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D7D7633B-DBB6-0847-9C11-53C1398B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6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2</a:t>
            </a:r>
          </a:p>
        </p:txBody>
      </p:sp>
      <p:sp>
        <p:nvSpPr>
          <p:cNvPr id="119" name="Rectangle 7">
            <a:extLst>
              <a:ext uri="{FF2B5EF4-FFF2-40B4-BE49-F238E27FC236}">
                <a16:creationId xmlns:a16="http://schemas.microsoft.com/office/drawing/2014/main" id="{E39443BA-2E24-114F-85CB-5CA6A7DF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2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4</a:t>
            </a: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5B42CCAD-488D-4840-9DA3-9D221E25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8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address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3</a:t>
            </a:r>
          </a:p>
        </p:txBody>
      </p:sp>
      <p:sp>
        <p:nvSpPr>
          <p:cNvPr id="121" name="Rectangle 9">
            <a:extLst>
              <a:ext uri="{FF2B5EF4-FFF2-40B4-BE49-F238E27FC236}">
                <a16:creationId xmlns:a16="http://schemas.microsoft.com/office/drawing/2014/main" id="{5ABA6D97-54D1-3B48-8E35-4BD2C716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2" name="Rectangle 10">
            <a:extLst>
              <a:ext uri="{FF2B5EF4-FFF2-40B4-BE49-F238E27FC236}">
                <a16:creationId xmlns:a16="http://schemas.microsoft.com/office/drawing/2014/main" id="{B26FE9E4-8E06-0D45-A2FC-D385D56A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30" y="1672504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payload</a:t>
            </a:r>
          </a:p>
        </p:txBody>
      </p:sp>
      <p:sp>
        <p:nvSpPr>
          <p:cNvPr id="123" name="Rectangle 11">
            <a:extLst>
              <a:ext uri="{FF2B5EF4-FFF2-40B4-BE49-F238E27FC236}">
                <a16:creationId xmlns:a16="http://schemas.microsoft.com/office/drawing/2014/main" id="{99410C58-51A8-2F4C-AAF8-53D3A0A0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CRC</a:t>
            </a:r>
          </a:p>
        </p:txBody>
      </p:sp>
      <p:sp>
        <p:nvSpPr>
          <p:cNvPr id="133" name="Text Box 21">
            <a:extLst>
              <a:ext uri="{FF2B5EF4-FFF2-40B4-BE49-F238E27FC236}">
                <a16:creationId xmlns:a16="http://schemas.microsoft.com/office/drawing/2014/main" id="{42BF6590-B2B6-1548-BA6F-9A4B4FEF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992" y="1705119"/>
            <a:ext cx="857927" cy="54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seq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041B5-9738-A742-BCFC-9F35F63D2AE4}"/>
              </a:ext>
            </a:extLst>
          </p:cNvPr>
          <p:cNvGrpSpPr/>
          <p:nvPr/>
        </p:nvGrpSpPr>
        <p:grpSpPr>
          <a:xfrm>
            <a:off x="1873822" y="2507673"/>
            <a:ext cx="3199209" cy="3495460"/>
            <a:chOff x="1873822" y="2507673"/>
            <a:chExt cx="3199209" cy="3495460"/>
          </a:xfrm>
        </p:grpSpPr>
        <p:sp>
          <p:nvSpPr>
            <p:cNvPr id="134" name="Text Box 52">
              <a:extLst>
                <a:ext uri="{FF2B5EF4-FFF2-40B4-BE49-F238E27FC236}">
                  <a16:creationId xmlns:a16="http://schemas.microsoft.com/office/drawing/2014/main" id="{F97A879F-B7E1-CE4E-8035-D753916E8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822" y="4913604"/>
              <a:ext cx="3199209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2: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of wireless host or AP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transmitting this frame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320556-572C-904C-8890-04AFCC19201A}"/>
                </a:ext>
              </a:extLst>
            </p:cNvPr>
            <p:cNvCxnSpPr>
              <a:cxnSpLocks/>
            </p:cNvCxnSpPr>
            <p:nvPr/>
          </p:nvCxnSpPr>
          <p:spPr>
            <a:xfrm>
              <a:off x="4904509" y="2507673"/>
              <a:ext cx="0" cy="249381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AB3E1-AF2C-8D47-847E-1949D73810EB}"/>
              </a:ext>
            </a:extLst>
          </p:cNvPr>
          <p:cNvGrpSpPr/>
          <p:nvPr/>
        </p:nvGrpSpPr>
        <p:grpSpPr>
          <a:xfrm>
            <a:off x="5552352" y="2500745"/>
            <a:ext cx="3854882" cy="3077369"/>
            <a:chOff x="5552352" y="2500745"/>
            <a:chExt cx="3854882" cy="3077369"/>
          </a:xfrm>
        </p:grpSpPr>
        <p:sp>
          <p:nvSpPr>
            <p:cNvPr id="139" name="Text Box 57">
              <a:extLst>
                <a:ext uri="{FF2B5EF4-FFF2-40B4-BE49-F238E27FC236}">
                  <a16:creationId xmlns:a16="http://schemas.microsoft.com/office/drawing/2014/main" id="{1DD1FB07-4CE6-6A40-AF67-3866E5A19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52" y="4488585"/>
              <a:ext cx="3854882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Address 3: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MAC address of router interface to which AP is attached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EAC2366-7D3C-584C-B185-DBF8143021CB}"/>
                </a:ext>
              </a:extLst>
            </p:cNvPr>
            <p:cNvCxnSpPr/>
            <p:nvPr/>
          </p:nvCxnSpPr>
          <p:spPr>
            <a:xfrm>
              <a:off x="5708072" y="2500745"/>
              <a:ext cx="0" cy="1981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990687-2977-D243-A059-3ABE1E9EFB59}"/>
              </a:ext>
            </a:extLst>
          </p:cNvPr>
          <p:cNvCxnSpPr/>
          <p:nvPr/>
        </p:nvCxnSpPr>
        <p:spPr>
          <a:xfrm>
            <a:off x="7426036" y="2521527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EE2B4BE-9FE0-934B-A00D-AA5706A4320B}"/>
              </a:ext>
            </a:extLst>
          </p:cNvPr>
          <p:cNvCxnSpPr/>
          <p:nvPr/>
        </p:nvCxnSpPr>
        <p:spPr>
          <a:xfrm>
            <a:off x="3990109" y="2514600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53" name="Oval 3">
            <a:extLst>
              <a:ext uri="{FF2B5EF4-FFF2-40B4-BE49-F238E27FC236}">
                <a16:creationId xmlns:a16="http://schemas.microsoft.com/office/drawing/2014/main" id="{B7A96E68-A308-AB4B-BFE7-48079654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606" y="1243734"/>
            <a:ext cx="2454275" cy="237490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4" name="Line 23">
            <a:extLst>
              <a:ext uri="{FF2B5EF4-FFF2-40B4-BE49-F238E27FC236}">
                <a16:creationId xmlns:a16="http://schemas.microsoft.com/office/drawing/2014/main" id="{CF0F70EE-5942-ED42-A710-11B04F52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218" y="275662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5" name="Line 25">
            <a:extLst>
              <a:ext uri="{FF2B5EF4-FFF2-40B4-BE49-F238E27FC236}">
                <a16:creationId xmlns:a16="http://schemas.microsoft.com/office/drawing/2014/main" id="{FB9261F9-19E3-3F45-A421-E07670FFA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618" y="2299422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56" name="Group 26">
            <a:extLst>
              <a:ext uri="{FF2B5EF4-FFF2-40B4-BE49-F238E27FC236}">
                <a16:creationId xmlns:a16="http://schemas.microsoft.com/office/drawing/2014/main" id="{98651068-8E3D-424E-841A-8FC5D31E7DCB}"/>
              </a:ext>
            </a:extLst>
          </p:cNvPr>
          <p:cNvGrpSpPr>
            <a:grpSpLocks/>
          </p:cNvGrpSpPr>
          <p:nvPr/>
        </p:nvGrpSpPr>
        <p:grpSpPr bwMode="auto">
          <a:xfrm>
            <a:off x="7751618" y="1461222"/>
            <a:ext cx="2362200" cy="1762125"/>
            <a:chOff x="3744" y="1392"/>
            <a:chExt cx="1488" cy="1110"/>
          </a:xfrm>
        </p:grpSpPr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595F32E8-46BF-C049-B7C7-F4B1041C6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" name="Text Box 28">
              <a:extLst>
                <a:ext uri="{FF2B5EF4-FFF2-40B4-BE49-F238E27FC236}">
                  <a16:creationId xmlns:a16="http://schemas.microsoft.com/office/drawing/2014/main" id="{4AB99EA9-F357-9548-B945-07E6DF27B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175" name="Text Box 90">
            <a:extLst>
              <a:ext uri="{FF2B5EF4-FFF2-40B4-BE49-F238E27FC236}">
                <a16:creationId xmlns:a16="http://schemas.microsoft.com/office/drawing/2014/main" id="{A047F41D-21DF-1444-AE83-8E520251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018" y="2375622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176" name="Text Box 93">
            <a:extLst>
              <a:ext uri="{FF2B5EF4-FFF2-40B4-BE49-F238E27FC236}">
                <a16:creationId xmlns:a16="http://schemas.microsoft.com/office/drawing/2014/main" id="{6162A70C-059D-A34A-A4F8-748DEDB3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343" y="2404197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235" name="Group 361">
            <a:extLst>
              <a:ext uri="{FF2B5EF4-FFF2-40B4-BE49-F238E27FC236}">
                <a16:creationId xmlns:a16="http://schemas.microsoft.com/office/drawing/2014/main" id="{AB253F13-6F20-9B48-99C2-8CFAB9B9621B}"/>
              </a:ext>
            </a:extLst>
          </p:cNvPr>
          <p:cNvGrpSpPr>
            <a:grpSpLocks/>
          </p:cNvGrpSpPr>
          <p:nvPr/>
        </p:nvGrpSpPr>
        <p:grpSpPr bwMode="auto">
          <a:xfrm>
            <a:off x="5043343" y="2262909"/>
            <a:ext cx="762000" cy="663575"/>
            <a:chOff x="2967" y="478"/>
            <a:chExt cx="788" cy="625"/>
          </a:xfrm>
        </p:grpSpPr>
        <p:pic>
          <p:nvPicPr>
            <p:cNvPr id="236" name="Picture 358" descr="access_point_stylized_small">
              <a:extLst>
                <a:ext uri="{FF2B5EF4-FFF2-40B4-BE49-F238E27FC236}">
                  <a16:creationId xmlns:a16="http://schemas.microsoft.com/office/drawing/2014/main" id="{D8C6CEEA-B59C-7440-A2B8-1739DCE47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" name="Picture 360" descr="antenna_radiation_stylized">
              <a:extLst>
                <a:ext uri="{FF2B5EF4-FFF2-40B4-BE49-F238E27FC236}">
                  <a16:creationId xmlns:a16="http://schemas.microsoft.com/office/drawing/2014/main" id="{BA954DF7-8433-CE47-9A43-1EE15247B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8" name="Group 356">
            <a:extLst>
              <a:ext uri="{FF2B5EF4-FFF2-40B4-BE49-F238E27FC236}">
                <a16:creationId xmlns:a16="http://schemas.microsoft.com/office/drawing/2014/main" id="{F8DDEC3C-1463-5049-B71D-D1BE466265B6}"/>
              </a:ext>
            </a:extLst>
          </p:cNvPr>
          <p:cNvGrpSpPr>
            <a:grpSpLocks/>
          </p:cNvGrpSpPr>
          <p:nvPr/>
        </p:nvGrpSpPr>
        <p:grpSpPr bwMode="auto">
          <a:xfrm>
            <a:off x="3641581" y="1826347"/>
            <a:ext cx="609600" cy="598487"/>
            <a:chOff x="313" y="1497"/>
            <a:chExt cx="1152" cy="1014"/>
          </a:xfrm>
        </p:grpSpPr>
        <p:pic>
          <p:nvPicPr>
            <p:cNvPr id="239" name="Picture 354" descr="laptop_stylized_small">
              <a:extLst>
                <a:ext uri="{FF2B5EF4-FFF2-40B4-BE49-F238E27FC236}">
                  <a16:creationId xmlns:a16="http://schemas.microsoft.com/office/drawing/2014/main" id="{41223405-6AE5-D043-BD4D-754C2C6C7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Picture 355" descr="antenna_stylized">
              <a:extLst>
                <a:ext uri="{FF2B5EF4-FFF2-40B4-BE49-F238E27FC236}">
                  <a16:creationId xmlns:a16="http://schemas.microsoft.com/office/drawing/2014/main" id="{599C7169-19C2-D445-B264-3F99F4859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1" name="Group 356">
            <a:extLst>
              <a:ext uri="{FF2B5EF4-FFF2-40B4-BE49-F238E27FC236}">
                <a16:creationId xmlns:a16="http://schemas.microsoft.com/office/drawing/2014/main" id="{F4AC70A4-8006-0644-AD0C-79A8B7F00630}"/>
              </a:ext>
            </a:extLst>
          </p:cNvPr>
          <p:cNvGrpSpPr>
            <a:grpSpLocks/>
          </p:cNvGrpSpPr>
          <p:nvPr/>
        </p:nvGrpSpPr>
        <p:grpSpPr bwMode="auto">
          <a:xfrm>
            <a:off x="4606781" y="1521547"/>
            <a:ext cx="609600" cy="598487"/>
            <a:chOff x="313" y="1497"/>
            <a:chExt cx="1152" cy="1014"/>
          </a:xfrm>
        </p:grpSpPr>
        <p:pic>
          <p:nvPicPr>
            <p:cNvPr id="242" name="Picture 354" descr="laptop_stylized_small">
              <a:extLst>
                <a:ext uri="{FF2B5EF4-FFF2-40B4-BE49-F238E27FC236}">
                  <a16:creationId xmlns:a16="http://schemas.microsoft.com/office/drawing/2014/main" id="{94842939-7F21-5D4A-AADF-2CEDD791A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Picture 355" descr="antenna_stylized">
              <a:extLst>
                <a:ext uri="{FF2B5EF4-FFF2-40B4-BE49-F238E27FC236}">
                  <a16:creationId xmlns:a16="http://schemas.microsoft.com/office/drawing/2014/main" id="{7E14D177-A278-4649-8D0E-872D36C8F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78C56C5-3B29-FD46-96F7-E9E78AB6A338}"/>
              </a:ext>
            </a:extLst>
          </p:cNvPr>
          <p:cNvGrpSpPr/>
          <p:nvPr/>
        </p:nvGrpSpPr>
        <p:grpSpPr>
          <a:xfrm>
            <a:off x="6501251" y="2534801"/>
            <a:ext cx="744676" cy="388508"/>
            <a:chOff x="7493876" y="2774731"/>
            <a:chExt cx="1481958" cy="894622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BF137484-35D9-3F4B-BDAF-EF21E940A3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8F34669-DAD9-C54C-9FD2-DB5AEF5F5BE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F91C6595-D489-B54A-9BCA-B4076579BE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B3407232-FD70-FE40-8726-32C3F367EE1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34FA0FD-F651-2543-9A5D-F7D024838DF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3FE3217-2BFB-6242-A96B-672A1B494D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28DC3D07-988E-8F4B-8CD2-B49D927D66E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B2884A-380E-2540-845B-4FE280BD341C}"/>
              </a:ext>
            </a:extLst>
          </p:cNvPr>
          <p:cNvGrpSpPr/>
          <p:nvPr/>
        </p:nvGrpSpPr>
        <p:grpSpPr>
          <a:xfrm>
            <a:off x="2100263" y="2823297"/>
            <a:ext cx="5330680" cy="3529506"/>
            <a:chOff x="368445" y="2795588"/>
            <a:chExt cx="5330680" cy="3529506"/>
          </a:xfrm>
        </p:grpSpPr>
        <p:sp>
          <p:nvSpPr>
            <p:cNvPr id="180" name="Freeform 95">
              <a:extLst>
                <a:ext uri="{FF2B5EF4-FFF2-40B4-BE49-F238E27FC236}">
                  <a16:creationId xmlns:a16="http://schemas.microsoft.com/office/drawing/2014/main" id="{2B24C659-126D-274C-92C8-EBCD8D0E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35" y="2795588"/>
              <a:ext cx="5201966" cy="2502842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3852 w 9712"/>
                <a:gd name="connsiteY0" fmla="*/ 0 h 9452"/>
                <a:gd name="connsiteX1" fmla="*/ 20 w 9712"/>
                <a:gd name="connsiteY1" fmla="*/ 8663 h 9452"/>
                <a:gd name="connsiteX2" fmla="*/ 4918 w 9712"/>
                <a:gd name="connsiteY2" fmla="*/ 9234 h 9452"/>
                <a:gd name="connsiteX3" fmla="*/ 9712 w 9712"/>
                <a:gd name="connsiteY3" fmla="*/ 8663 h 9452"/>
                <a:gd name="connsiteX4" fmla="*/ 4410 w 9712"/>
                <a:gd name="connsiteY4" fmla="*/ 450 h 9452"/>
                <a:gd name="connsiteX5" fmla="*/ 3852 w 9712"/>
                <a:gd name="connsiteY5" fmla="*/ 0 h 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2" h="9452">
                  <a:moveTo>
                    <a:pt x="3852" y="0"/>
                  </a:moveTo>
                  <a:cubicBezTo>
                    <a:pt x="3432" y="3339"/>
                    <a:pt x="2673" y="6379"/>
                    <a:pt x="20" y="8663"/>
                  </a:cubicBezTo>
                  <a:cubicBezTo>
                    <a:pt x="-288" y="9838"/>
                    <a:pt x="3214" y="9342"/>
                    <a:pt x="4918" y="9234"/>
                  </a:cubicBezTo>
                  <a:cubicBezTo>
                    <a:pt x="6534" y="9234"/>
                    <a:pt x="9570" y="10000"/>
                    <a:pt x="9712" y="8663"/>
                  </a:cubicBezTo>
                  <a:cubicBezTo>
                    <a:pt x="5589" y="6007"/>
                    <a:pt x="5429" y="3489"/>
                    <a:pt x="4410" y="450"/>
                  </a:cubicBezTo>
                  <a:cubicBezTo>
                    <a:pt x="4131" y="150"/>
                    <a:pt x="4244" y="402"/>
                    <a:pt x="385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1A1298-7DB2-5D45-8DE9-1494E6DFC21C}"/>
                </a:ext>
              </a:extLst>
            </p:cNvPr>
            <p:cNvGrpSpPr/>
            <p:nvPr/>
          </p:nvGrpSpPr>
          <p:grpSpPr>
            <a:xfrm>
              <a:off x="368445" y="5045075"/>
              <a:ext cx="5330680" cy="1280019"/>
              <a:chOff x="368445" y="5045075"/>
              <a:chExt cx="5330680" cy="1280019"/>
            </a:xfrm>
          </p:grpSpPr>
          <p:sp>
            <p:nvSpPr>
              <p:cNvPr id="179" name="Rectangle 98">
                <a:extLst>
                  <a:ext uri="{FF2B5EF4-FFF2-40B4-BE49-F238E27FC236}">
                    <a16:creationId xmlns:a16="http://schemas.microsoft.com/office/drawing/2014/main" id="{A56CA818-F42A-A34C-A29C-DE8D5184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25" y="5118100"/>
                <a:ext cx="5207000" cy="427037"/>
              </a:xfrm>
              <a:prstGeom prst="rect">
                <a:avLst/>
              </a:prstGeom>
              <a:solidFill>
                <a:srgbClr val="37CC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182" name="Text Box 97">
                <a:extLst>
                  <a:ext uri="{FF2B5EF4-FFF2-40B4-BE49-F238E27FC236}">
                    <a16:creationId xmlns:a16="http://schemas.microsoft.com/office/drawing/2014/main" id="{99E37682-4092-B349-959B-B7A07F9684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14" y="5135540"/>
                <a:ext cx="15678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AP MAC addr</a:t>
                </a:r>
              </a:p>
            </p:txBody>
          </p:sp>
          <p:sp>
            <p:nvSpPr>
              <p:cNvPr id="183" name="Line 99">
                <a:extLst>
                  <a:ext uri="{FF2B5EF4-FFF2-40B4-BE49-F238E27FC236}">
                    <a16:creationId xmlns:a16="http://schemas.microsoft.com/office/drawing/2014/main" id="{A7E45ADB-234A-7147-9FBB-CDB696DC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4" name="Line 100">
                <a:extLst>
                  <a:ext uri="{FF2B5EF4-FFF2-40B4-BE49-F238E27FC236}">
                    <a16:creationId xmlns:a16="http://schemas.microsoft.com/office/drawing/2014/main" id="{912BD2E0-B5DA-2B4C-8601-BA84D4345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5" name="Line 101">
                <a:extLst>
                  <a:ext uri="{FF2B5EF4-FFF2-40B4-BE49-F238E27FC236}">
                    <a16:creationId xmlns:a16="http://schemas.microsoft.com/office/drawing/2014/main" id="{6045170B-2B50-6044-B356-6291516AC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202" name="Freeform 109">
                <a:extLst>
                  <a:ext uri="{FF2B5EF4-FFF2-40B4-BE49-F238E27FC236}">
                    <a16:creationId xmlns:a16="http://schemas.microsoft.com/office/drawing/2014/main" id="{5B12B7D0-E5F1-0C45-B08B-A4227BB6A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03" name="Freeform 110">
                <a:extLst>
                  <a:ext uri="{FF2B5EF4-FFF2-40B4-BE49-F238E27FC236}">
                    <a16:creationId xmlns:a16="http://schemas.microsoft.com/office/drawing/2014/main" id="{B204B39D-9790-8748-9630-B9ACA89A1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189" name="Line 115">
                <a:extLst>
                  <a:ext uri="{FF2B5EF4-FFF2-40B4-BE49-F238E27FC236}">
                    <a16:creationId xmlns:a16="http://schemas.microsoft.com/office/drawing/2014/main" id="{15E43E4C-A6B4-D247-8DC9-3A0F7A28C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650" y="5127625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91" name="Text Box 120">
                <a:extLst>
                  <a:ext uri="{FF2B5EF4-FFF2-40B4-BE49-F238E27FC236}">
                    <a16:creationId xmlns:a16="http://schemas.microsoft.com/office/drawing/2014/main" id="{C1446D21-DDBA-2A4B-9DC2-2D6A2EE8F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363" y="555783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1</a:t>
                </a:r>
              </a:p>
            </p:txBody>
          </p:sp>
          <p:sp>
            <p:nvSpPr>
              <p:cNvPr id="192" name="Text Box 121">
                <a:extLst>
                  <a:ext uri="{FF2B5EF4-FFF2-40B4-BE49-F238E27FC236}">
                    <a16:creationId xmlns:a16="http://schemas.microsoft.com/office/drawing/2014/main" id="{1DF9D129-3B51-0242-AB99-D4CD1E3FB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732" y="5554391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2</a:t>
                </a:r>
              </a:p>
            </p:txBody>
          </p:sp>
          <p:sp>
            <p:nvSpPr>
              <p:cNvPr id="193" name="Text Box 122">
                <a:extLst>
                  <a:ext uri="{FF2B5EF4-FFF2-40B4-BE49-F238E27FC236}">
                    <a16:creationId xmlns:a16="http://schemas.microsoft.com/office/drawing/2014/main" id="{DFD8E956-8FF5-3B49-8EB6-7A4311C7C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991" y="555631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address 3</a:t>
                </a:r>
              </a:p>
            </p:txBody>
          </p:sp>
          <p:sp>
            <p:nvSpPr>
              <p:cNvPr id="194" name="Text Box 123">
                <a:extLst>
                  <a:ext uri="{FF2B5EF4-FFF2-40B4-BE49-F238E27FC236}">
                    <a16:creationId xmlns:a16="http://schemas.microsoft.com/office/drawing/2014/main" id="{4D2811B5-20D9-1B48-9276-6B9303C66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45" y="5924984"/>
                <a:ext cx="219002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i="1" dirty="0">
                    <a:latin typeface="+mn-lt"/>
                    <a:cs typeface="Arial" charset="0"/>
                  </a:rPr>
                  <a:t>802.</a:t>
                </a:r>
                <a:r>
                  <a:rPr lang="en-US" sz="2000" i="1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11 WiFi  </a:t>
                </a:r>
                <a:r>
                  <a:rPr lang="en-US" sz="2000" i="1" dirty="0">
                    <a:latin typeface="+mn-lt"/>
                    <a:cs typeface="Arial" charset="0"/>
                  </a:rPr>
                  <a:t>frame</a:t>
                </a:r>
              </a:p>
            </p:txBody>
          </p:sp>
          <p:grpSp>
            <p:nvGrpSpPr>
              <p:cNvPr id="186" name="Group 106">
                <a:extLst>
                  <a:ext uri="{FF2B5EF4-FFF2-40B4-BE49-F238E27FC236}">
                    <a16:creationId xmlns:a16="http://schemas.microsoft.com/office/drawing/2014/main" id="{17B65AEF-31B7-C147-8148-5B39C6D1B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150" y="5451475"/>
                <a:ext cx="155575" cy="180975"/>
                <a:chOff x="1308" y="3186"/>
                <a:chExt cx="98" cy="114"/>
              </a:xfrm>
            </p:grpSpPr>
            <p:sp>
              <p:nvSpPr>
                <p:cNvPr id="205" name="Freeform 103">
                  <a:extLst>
                    <a:ext uri="{FF2B5EF4-FFF2-40B4-BE49-F238E27FC236}">
                      <a16:creationId xmlns:a16="http://schemas.microsoft.com/office/drawing/2014/main" id="{85891912-5908-E645-943A-A39490100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6" name="Freeform 104">
                  <a:extLst>
                    <a:ext uri="{FF2B5EF4-FFF2-40B4-BE49-F238E27FC236}">
                      <a16:creationId xmlns:a16="http://schemas.microsoft.com/office/drawing/2014/main" id="{985D0E83-0F8B-A748-8659-3680E3889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88" name="Group 111">
                <a:extLst>
                  <a:ext uri="{FF2B5EF4-FFF2-40B4-BE49-F238E27FC236}">
                    <a16:creationId xmlns:a16="http://schemas.microsoft.com/office/drawing/2014/main" id="{E23E9D92-2A84-8A4C-81D3-CC52DF6E5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2900" y="5045075"/>
                <a:ext cx="155575" cy="180975"/>
                <a:chOff x="1308" y="3186"/>
                <a:chExt cx="98" cy="114"/>
              </a:xfrm>
            </p:grpSpPr>
            <p:sp>
              <p:nvSpPr>
                <p:cNvPr id="199" name="Freeform 113">
                  <a:extLst>
                    <a:ext uri="{FF2B5EF4-FFF2-40B4-BE49-F238E27FC236}">
                      <a16:creationId xmlns:a16="http://schemas.microsoft.com/office/drawing/2014/main" id="{482288A7-63C1-3842-A3D4-7AFC97C53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0" name="Freeform 114">
                  <a:extLst>
                    <a:ext uri="{FF2B5EF4-FFF2-40B4-BE49-F238E27FC236}">
                      <a16:creationId xmlns:a16="http://schemas.microsoft.com/office/drawing/2014/main" id="{2617F009-AE0F-7B4D-8569-49CFF3AE43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90" name="Group 116">
                <a:extLst>
                  <a:ext uri="{FF2B5EF4-FFF2-40B4-BE49-F238E27FC236}">
                    <a16:creationId xmlns:a16="http://schemas.microsoft.com/office/drawing/2014/main" id="{98525C45-9EC9-3645-AFDF-7B23C730A1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2425" y="5445125"/>
                <a:ext cx="155575" cy="180975"/>
                <a:chOff x="1308" y="3186"/>
                <a:chExt cx="98" cy="114"/>
              </a:xfrm>
            </p:grpSpPr>
            <p:sp>
              <p:nvSpPr>
                <p:cNvPr id="196" name="Freeform 118">
                  <a:extLst>
                    <a:ext uri="{FF2B5EF4-FFF2-40B4-BE49-F238E27FC236}">
                      <a16:creationId xmlns:a16="http://schemas.microsoft.com/office/drawing/2014/main" id="{1178950C-6B09-FC4A-8FA4-A3D624FA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197" name="Freeform 119">
                  <a:extLst>
                    <a:ext uri="{FF2B5EF4-FFF2-40B4-BE49-F238E27FC236}">
                      <a16:creationId xmlns:a16="http://schemas.microsoft.com/office/drawing/2014/main" id="{39622EC3-01B1-9041-A890-8B3802C9A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sp>
            <p:nvSpPr>
              <p:cNvPr id="265" name="Text Box 97">
                <a:extLst>
                  <a:ext uri="{FF2B5EF4-FFF2-40B4-BE49-F238E27FC236}">
                    <a16:creationId xmlns:a16="http://schemas.microsoft.com/office/drawing/2014/main" id="{97547A4A-C168-4144-8E1C-3C58665A4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967" y="5133945"/>
                <a:ext cx="155497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R1 MAC addr</a:t>
                </a:r>
              </a:p>
            </p:txBody>
          </p:sp>
          <p:sp>
            <p:nvSpPr>
              <p:cNvPr id="266" name="Text Box 97">
                <a:extLst>
                  <a:ext uri="{FF2B5EF4-FFF2-40B4-BE49-F238E27FC236}">
                    <a16:creationId xmlns:a16="http://schemas.microsoft.com/office/drawing/2014/main" id="{9777CB94-1BA4-D64D-AF85-CA4652069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185" y="5133945"/>
                <a:ext cx="157581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H1 MAC addr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2B9E-07A1-0342-B5B4-6E8382B56B25}"/>
              </a:ext>
            </a:extLst>
          </p:cNvPr>
          <p:cNvGrpSpPr/>
          <p:nvPr/>
        </p:nvGrpSpPr>
        <p:grpSpPr>
          <a:xfrm>
            <a:off x="4261427" y="2394529"/>
            <a:ext cx="780829" cy="709297"/>
            <a:chOff x="2529609" y="2366820"/>
            <a:chExt cx="780829" cy="709297"/>
          </a:xfrm>
        </p:grpSpPr>
        <p:grpSp>
          <p:nvGrpSpPr>
            <p:cNvPr id="244" name="Group 201">
              <a:extLst>
                <a:ext uri="{FF2B5EF4-FFF2-40B4-BE49-F238E27FC236}">
                  <a16:creationId xmlns:a16="http://schemas.microsoft.com/office/drawing/2014/main" id="{F4E36E31-7823-F04D-8F5F-0E7E175E3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20BA22F2-F413-E249-ABFC-E76A5831E9C1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39A92026-28D3-FE4B-B67A-72B3F50015DF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88118C1-D479-6A46-AA1D-D9592C2919CC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4CFF042-2F20-3542-AEBF-68F7A356B7FB}"/>
                </a:ext>
              </a:extLst>
            </p:cNvPr>
            <p:cNvSpPr/>
            <p:nvPr/>
          </p:nvSpPr>
          <p:spPr>
            <a:xfrm rot="1799862">
              <a:off x="2529609" y="236682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74" name="Freeform 95">
            <a:extLst>
              <a:ext uri="{FF2B5EF4-FFF2-40B4-BE49-F238E27FC236}">
                <a16:creationId xmlns:a16="http://schemas.microsoft.com/office/drawing/2014/main" id="{8D3DFAB1-B173-2B41-8696-E7AE73A78390}"/>
              </a:ext>
            </a:extLst>
          </p:cNvPr>
          <p:cNvSpPr>
            <a:spLocks/>
          </p:cNvSpPr>
          <p:nvPr/>
        </p:nvSpPr>
        <p:spPr bwMode="auto">
          <a:xfrm>
            <a:off x="6068173" y="3172859"/>
            <a:ext cx="4544256" cy="1101192"/>
          </a:xfrm>
          <a:custGeom>
            <a:avLst/>
            <a:gdLst>
              <a:gd name="T0" fmla="*/ 1397 w 3374"/>
              <a:gd name="T1" fmla="*/ 0 h 1668"/>
              <a:gd name="T2" fmla="*/ 104 w 3374"/>
              <a:gd name="T3" fmla="*/ 1445 h 1668"/>
              <a:gd name="T4" fmla="*/ 1294 w 3374"/>
              <a:gd name="T5" fmla="*/ 1418 h 1668"/>
              <a:gd name="T6" fmla="*/ 3374 w 3374"/>
              <a:gd name="T7" fmla="*/ 1445 h 1668"/>
              <a:gd name="T8" fmla="*/ 1585 w 3374"/>
              <a:gd name="T9" fmla="*/ 75 h 1668"/>
              <a:gd name="T10" fmla="*/ 1397 w 3374"/>
              <a:gd name="T11" fmla="*/ 0 h 16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3852 w 9712"/>
              <a:gd name="connsiteY0" fmla="*/ 0 h 9452"/>
              <a:gd name="connsiteX1" fmla="*/ 20 w 9712"/>
              <a:gd name="connsiteY1" fmla="*/ 8663 h 9452"/>
              <a:gd name="connsiteX2" fmla="*/ 4918 w 9712"/>
              <a:gd name="connsiteY2" fmla="*/ 9234 h 9452"/>
              <a:gd name="connsiteX3" fmla="*/ 9712 w 9712"/>
              <a:gd name="connsiteY3" fmla="*/ 8663 h 9452"/>
              <a:gd name="connsiteX4" fmla="*/ 4410 w 9712"/>
              <a:gd name="connsiteY4" fmla="*/ 450 h 9452"/>
              <a:gd name="connsiteX5" fmla="*/ 3852 w 9712"/>
              <a:gd name="connsiteY5" fmla="*/ 0 h 9452"/>
              <a:gd name="connsiteX0" fmla="*/ 3945 w 9979"/>
              <a:gd name="connsiteY0" fmla="*/ 0 h 10000"/>
              <a:gd name="connsiteX1" fmla="*/ 0 w 9979"/>
              <a:gd name="connsiteY1" fmla="*/ 9165 h 10000"/>
              <a:gd name="connsiteX2" fmla="*/ 5043 w 9979"/>
              <a:gd name="connsiteY2" fmla="*/ 9769 h 10000"/>
              <a:gd name="connsiteX3" fmla="*/ 9979 w 9979"/>
              <a:gd name="connsiteY3" fmla="*/ 9165 h 10000"/>
              <a:gd name="connsiteX4" fmla="*/ 4520 w 9979"/>
              <a:gd name="connsiteY4" fmla="*/ 476 h 10000"/>
              <a:gd name="connsiteX5" fmla="*/ 3945 w 9979"/>
              <a:gd name="connsiteY5" fmla="*/ 0 h 10000"/>
              <a:gd name="connsiteX0" fmla="*/ 3953 w 10000"/>
              <a:gd name="connsiteY0" fmla="*/ 0 h 9782"/>
              <a:gd name="connsiteX1" fmla="*/ 0 w 10000"/>
              <a:gd name="connsiteY1" fmla="*/ 9165 h 9782"/>
              <a:gd name="connsiteX2" fmla="*/ 5054 w 10000"/>
              <a:gd name="connsiteY2" fmla="*/ 9769 h 9782"/>
              <a:gd name="connsiteX3" fmla="*/ 10000 w 10000"/>
              <a:gd name="connsiteY3" fmla="*/ 9165 h 9782"/>
              <a:gd name="connsiteX4" fmla="*/ 4530 w 10000"/>
              <a:gd name="connsiteY4" fmla="*/ 476 h 9782"/>
              <a:gd name="connsiteX5" fmla="*/ 3953 w 10000"/>
              <a:gd name="connsiteY5" fmla="*/ 0 h 9782"/>
              <a:gd name="connsiteX0" fmla="*/ 3953 w 10000"/>
              <a:gd name="connsiteY0" fmla="*/ 0 h 10509"/>
              <a:gd name="connsiteX1" fmla="*/ 0 w 10000"/>
              <a:gd name="connsiteY1" fmla="*/ 9369 h 10509"/>
              <a:gd name="connsiteX2" fmla="*/ 10000 w 10000"/>
              <a:gd name="connsiteY2" fmla="*/ 9369 h 10509"/>
              <a:gd name="connsiteX3" fmla="*/ 4530 w 10000"/>
              <a:gd name="connsiteY3" fmla="*/ 487 h 10509"/>
              <a:gd name="connsiteX4" fmla="*/ 3953 w 10000"/>
              <a:gd name="connsiteY4" fmla="*/ 0 h 10509"/>
              <a:gd name="connsiteX0" fmla="*/ 3953 w 10109"/>
              <a:gd name="connsiteY0" fmla="*/ 0 h 10566"/>
              <a:gd name="connsiteX1" fmla="*/ 0 w 10109"/>
              <a:gd name="connsiteY1" fmla="*/ 9369 h 10566"/>
              <a:gd name="connsiteX2" fmla="*/ 10109 w 10109"/>
              <a:gd name="connsiteY2" fmla="*/ 9482 h 10566"/>
              <a:gd name="connsiteX3" fmla="*/ 4530 w 10109"/>
              <a:gd name="connsiteY3" fmla="*/ 487 h 10566"/>
              <a:gd name="connsiteX4" fmla="*/ 3953 w 10109"/>
              <a:gd name="connsiteY4" fmla="*/ 0 h 10566"/>
              <a:gd name="connsiteX0" fmla="*/ 3953 w 10109"/>
              <a:gd name="connsiteY0" fmla="*/ 0 h 10168"/>
              <a:gd name="connsiteX1" fmla="*/ 0 w 10109"/>
              <a:gd name="connsiteY1" fmla="*/ 9369 h 10168"/>
              <a:gd name="connsiteX2" fmla="*/ 10109 w 10109"/>
              <a:gd name="connsiteY2" fmla="*/ 9482 h 10168"/>
              <a:gd name="connsiteX3" fmla="*/ 4530 w 10109"/>
              <a:gd name="connsiteY3" fmla="*/ 487 h 10168"/>
              <a:gd name="connsiteX4" fmla="*/ 3953 w 10109"/>
              <a:gd name="connsiteY4" fmla="*/ 0 h 10168"/>
              <a:gd name="connsiteX0" fmla="*/ 3953 w 10109"/>
              <a:gd name="connsiteY0" fmla="*/ 0 h 9677"/>
              <a:gd name="connsiteX1" fmla="*/ 0 w 10109"/>
              <a:gd name="connsiteY1" fmla="*/ 9369 h 9677"/>
              <a:gd name="connsiteX2" fmla="*/ 10109 w 10109"/>
              <a:gd name="connsiteY2" fmla="*/ 9482 h 9677"/>
              <a:gd name="connsiteX3" fmla="*/ 4530 w 10109"/>
              <a:gd name="connsiteY3" fmla="*/ 487 h 9677"/>
              <a:gd name="connsiteX4" fmla="*/ 3953 w 10109"/>
              <a:gd name="connsiteY4" fmla="*/ 0 h 9677"/>
              <a:gd name="connsiteX0" fmla="*/ 3948 w 10038"/>
              <a:gd name="connsiteY0" fmla="*/ 0 h 10000"/>
              <a:gd name="connsiteX1" fmla="*/ 38 w 10038"/>
              <a:gd name="connsiteY1" fmla="*/ 9682 h 10000"/>
              <a:gd name="connsiteX2" fmla="*/ 10038 w 10038"/>
              <a:gd name="connsiteY2" fmla="*/ 9798 h 10000"/>
              <a:gd name="connsiteX3" fmla="*/ 4519 w 10038"/>
              <a:gd name="connsiteY3" fmla="*/ 503 h 10000"/>
              <a:gd name="connsiteX4" fmla="*/ 3948 w 10038"/>
              <a:gd name="connsiteY4" fmla="*/ 0 h 10000"/>
              <a:gd name="connsiteX0" fmla="*/ 66 w 11856"/>
              <a:gd name="connsiteY0" fmla="*/ 6001 h 9510"/>
              <a:gd name="connsiteX1" fmla="*/ 1856 w 11856"/>
              <a:gd name="connsiteY1" fmla="*/ 9192 h 9510"/>
              <a:gd name="connsiteX2" fmla="*/ 11856 w 11856"/>
              <a:gd name="connsiteY2" fmla="*/ 9308 h 9510"/>
              <a:gd name="connsiteX3" fmla="*/ 6337 w 11856"/>
              <a:gd name="connsiteY3" fmla="*/ 13 h 9510"/>
              <a:gd name="connsiteX4" fmla="*/ 66 w 11856"/>
              <a:gd name="connsiteY4" fmla="*/ 6001 h 9510"/>
              <a:gd name="connsiteX0" fmla="*/ 0 w 9944"/>
              <a:gd name="connsiteY0" fmla="*/ 6309 h 9999"/>
              <a:gd name="connsiteX1" fmla="*/ 1509 w 9944"/>
              <a:gd name="connsiteY1" fmla="*/ 9665 h 9999"/>
              <a:gd name="connsiteX2" fmla="*/ 9944 w 9944"/>
              <a:gd name="connsiteY2" fmla="*/ 9787 h 9999"/>
              <a:gd name="connsiteX3" fmla="*/ 5289 w 9944"/>
              <a:gd name="connsiteY3" fmla="*/ 13 h 9999"/>
              <a:gd name="connsiteX4" fmla="*/ 0 w 9944"/>
              <a:gd name="connsiteY4" fmla="*/ 6309 h 9999"/>
              <a:gd name="connsiteX0" fmla="*/ 0 w 10061"/>
              <a:gd name="connsiteY0" fmla="*/ 6556 h 10000"/>
              <a:gd name="connsiteX1" fmla="*/ 1578 w 10061"/>
              <a:gd name="connsiteY1" fmla="*/ 9666 h 10000"/>
              <a:gd name="connsiteX2" fmla="*/ 10061 w 10061"/>
              <a:gd name="connsiteY2" fmla="*/ 9788 h 10000"/>
              <a:gd name="connsiteX3" fmla="*/ 5380 w 10061"/>
              <a:gd name="connsiteY3" fmla="*/ 13 h 10000"/>
              <a:gd name="connsiteX4" fmla="*/ 0 w 10061"/>
              <a:gd name="connsiteY4" fmla="*/ 6556 h 10000"/>
              <a:gd name="connsiteX0" fmla="*/ 0 w 10061"/>
              <a:gd name="connsiteY0" fmla="*/ 934 h 4378"/>
              <a:gd name="connsiteX1" fmla="*/ 1578 w 10061"/>
              <a:gd name="connsiteY1" fmla="*/ 4044 h 4378"/>
              <a:gd name="connsiteX2" fmla="*/ 10061 w 10061"/>
              <a:gd name="connsiteY2" fmla="*/ 4166 h 4378"/>
              <a:gd name="connsiteX3" fmla="*/ 1586 w 10061"/>
              <a:gd name="connsiteY3" fmla="*/ 49 h 4378"/>
              <a:gd name="connsiteX4" fmla="*/ 0 w 10061"/>
              <a:gd name="connsiteY4" fmla="*/ 934 h 4378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021 h 9889"/>
              <a:gd name="connsiteX1" fmla="*/ 1568 w 10000"/>
              <a:gd name="connsiteY1" fmla="*/ 9125 h 9889"/>
              <a:gd name="connsiteX2" fmla="*/ 10000 w 10000"/>
              <a:gd name="connsiteY2" fmla="*/ 9404 h 9889"/>
              <a:gd name="connsiteX3" fmla="*/ 1576 w 10000"/>
              <a:gd name="connsiteY3" fmla="*/ 0 h 9889"/>
              <a:gd name="connsiteX4" fmla="*/ 0 w 10000"/>
              <a:gd name="connsiteY4" fmla="*/ 2021 h 9889"/>
              <a:gd name="connsiteX0" fmla="*/ 0 w 10000"/>
              <a:gd name="connsiteY0" fmla="*/ 2044 h 10000"/>
              <a:gd name="connsiteX1" fmla="*/ 1568 w 10000"/>
              <a:gd name="connsiteY1" fmla="*/ 9227 h 10000"/>
              <a:gd name="connsiteX2" fmla="*/ 10000 w 10000"/>
              <a:gd name="connsiteY2" fmla="*/ 9510 h 10000"/>
              <a:gd name="connsiteX3" fmla="*/ 1576 w 10000"/>
              <a:gd name="connsiteY3" fmla="*/ 0 h 10000"/>
              <a:gd name="connsiteX4" fmla="*/ 0 w 10000"/>
              <a:gd name="connsiteY4" fmla="*/ 2044 h 10000"/>
              <a:gd name="connsiteX0" fmla="*/ 0 w 10000"/>
              <a:gd name="connsiteY0" fmla="*/ 766 h 8722"/>
              <a:gd name="connsiteX1" fmla="*/ 1568 w 10000"/>
              <a:gd name="connsiteY1" fmla="*/ 7949 h 8722"/>
              <a:gd name="connsiteX2" fmla="*/ 10000 w 10000"/>
              <a:gd name="connsiteY2" fmla="*/ 8232 h 8722"/>
              <a:gd name="connsiteX3" fmla="*/ 299 w 10000"/>
              <a:gd name="connsiteY3" fmla="*/ 0 h 8722"/>
              <a:gd name="connsiteX4" fmla="*/ 0 w 10000"/>
              <a:gd name="connsiteY4" fmla="*/ 766 h 8722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3621 h 12743"/>
              <a:gd name="connsiteX1" fmla="*/ 1568 w 10000"/>
              <a:gd name="connsiteY1" fmla="*/ 11857 h 12743"/>
              <a:gd name="connsiteX2" fmla="*/ 10000 w 10000"/>
              <a:gd name="connsiteY2" fmla="*/ 12181 h 12743"/>
              <a:gd name="connsiteX3" fmla="*/ 223 w 10000"/>
              <a:gd name="connsiteY3" fmla="*/ 0 h 12743"/>
              <a:gd name="connsiteX4" fmla="*/ 0 w 10000"/>
              <a:gd name="connsiteY4" fmla="*/ 3621 h 12743"/>
              <a:gd name="connsiteX0" fmla="*/ 0 w 9975"/>
              <a:gd name="connsiteY0" fmla="*/ 4071 h 12743"/>
              <a:gd name="connsiteX1" fmla="*/ 1543 w 9975"/>
              <a:gd name="connsiteY1" fmla="*/ 11857 h 12743"/>
              <a:gd name="connsiteX2" fmla="*/ 9975 w 9975"/>
              <a:gd name="connsiteY2" fmla="*/ 12181 h 12743"/>
              <a:gd name="connsiteX3" fmla="*/ 198 w 9975"/>
              <a:gd name="connsiteY3" fmla="*/ 0 h 12743"/>
              <a:gd name="connsiteX4" fmla="*/ 0 w 9975"/>
              <a:gd name="connsiteY4" fmla="*/ 4071 h 12743"/>
              <a:gd name="connsiteX0" fmla="*/ 0 w 10000"/>
              <a:gd name="connsiteY0" fmla="*/ 3195 h 10158"/>
              <a:gd name="connsiteX1" fmla="*/ 1564 w 10000"/>
              <a:gd name="connsiteY1" fmla="*/ 9623 h 10158"/>
              <a:gd name="connsiteX2" fmla="*/ 10000 w 10000"/>
              <a:gd name="connsiteY2" fmla="*/ 9559 h 10158"/>
              <a:gd name="connsiteX3" fmla="*/ 198 w 10000"/>
              <a:gd name="connsiteY3" fmla="*/ 0 h 10158"/>
              <a:gd name="connsiteX4" fmla="*/ 0 w 10000"/>
              <a:gd name="connsiteY4" fmla="*/ 3195 h 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58">
                <a:moveTo>
                  <a:pt x="0" y="3195"/>
                </a:moveTo>
                <a:cubicBezTo>
                  <a:pt x="1468" y="8160"/>
                  <a:pt x="1171" y="7364"/>
                  <a:pt x="1564" y="9623"/>
                </a:cubicBezTo>
                <a:cubicBezTo>
                  <a:pt x="4053" y="10463"/>
                  <a:pt x="6106" y="10217"/>
                  <a:pt x="10000" y="9559"/>
                </a:cubicBezTo>
                <a:cubicBezTo>
                  <a:pt x="5956" y="7036"/>
                  <a:pt x="5102" y="6655"/>
                  <a:pt x="198" y="0"/>
                </a:cubicBezTo>
                <a:cubicBezTo>
                  <a:pt x="190" y="370"/>
                  <a:pt x="110" y="3058"/>
                  <a:pt x="0" y="3195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C6F506-D4B2-2F48-B517-CECE0BDE4622}"/>
              </a:ext>
            </a:extLst>
          </p:cNvPr>
          <p:cNvGrpSpPr/>
          <p:nvPr/>
        </p:nvGrpSpPr>
        <p:grpSpPr>
          <a:xfrm>
            <a:off x="6768233" y="3686981"/>
            <a:ext cx="4062542" cy="1287589"/>
            <a:chOff x="6006234" y="5127854"/>
            <a:chExt cx="4062542" cy="1287589"/>
          </a:xfrm>
        </p:grpSpPr>
        <p:sp>
          <p:nvSpPr>
            <p:cNvPr id="276" name="Rectangle 98">
              <a:extLst>
                <a:ext uri="{FF2B5EF4-FFF2-40B4-BE49-F238E27FC236}">
                  <a16:creationId xmlns:a16="http://schemas.microsoft.com/office/drawing/2014/main" id="{2054129D-824B-5344-8E0B-EABE7500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234" y="5651006"/>
              <a:ext cx="3872057" cy="427037"/>
            </a:xfrm>
            <a:prstGeom prst="rect">
              <a:avLst/>
            </a:prstGeom>
            <a:solidFill>
              <a:srgbClr val="37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sp>
          <p:nvSpPr>
            <p:cNvPr id="277" name="Text Box 97">
              <a:extLst>
                <a:ext uri="{FF2B5EF4-FFF2-40B4-BE49-F238E27FC236}">
                  <a16:creationId xmlns:a16="http://schemas.microsoft.com/office/drawing/2014/main" id="{503A90C1-9EFB-CE45-9EB5-047998889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9923" y="5668446"/>
              <a:ext cx="155497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R1 MAC addr</a:t>
              </a:r>
            </a:p>
          </p:txBody>
        </p:sp>
        <p:sp>
          <p:nvSpPr>
            <p:cNvPr id="278" name="Line 99">
              <a:extLst>
                <a:ext uri="{FF2B5EF4-FFF2-40B4-BE49-F238E27FC236}">
                  <a16:creationId xmlns:a16="http://schemas.microsoft.com/office/drawing/2014/main" id="{D942D462-67C1-CF41-A18D-5974FFBD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6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79" name="Line 100">
              <a:extLst>
                <a:ext uri="{FF2B5EF4-FFF2-40B4-BE49-F238E27FC236}">
                  <a16:creationId xmlns:a16="http://schemas.microsoft.com/office/drawing/2014/main" id="{B8155F34-9B46-AD43-839C-595546281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0" name="Line 101">
              <a:extLst>
                <a:ext uri="{FF2B5EF4-FFF2-40B4-BE49-F238E27FC236}">
                  <a16:creationId xmlns:a16="http://schemas.microsoft.com/office/drawing/2014/main" id="{5ABC89EB-D0EA-1B43-B0FA-FCC2EA53E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4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2" name="Freeform 109">
              <a:extLst>
                <a:ext uri="{FF2B5EF4-FFF2-40B4-BE49-F238E27FC236}">
                  <a16:creationId xmlns:a16="http://schemas.microsoft.com/office/drawing/2014/main" id="{3AB1364D-3D42-A745-AD15-8892A920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259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3" name="Freeform 110">
              <a:extLst>
                <a:ext uri="{FF2B5EF4-FFF2-40B4-BE49-F238E27FC236}">
                  <a16:creationId xmlns:a16="http://schemas.microsoft.com/office/drawing/2014/main" id="{0FAF8692-1DCB-1749-9859-0620715A4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634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5" name="Text Box 120">
              <a:extLst>
                <a:ext uri="{FF2B5EF4-FFF2-40B4-BE49-F238E27FC236}">
                  <a16:creationId xmlns:a16="http://schemas.microsoft.com/office/drawing/2014/main" id="{9306CA36-D876-0445-8578-5CD270886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654" y="6076889"/>
              <a:ext cx="142000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dest addr</a:t>
              </a:r>
            </a:p>
          </p:txBody>
        </p:sp>
        <p:sp>
          <p:nvSpPr>
            <p:cNvPr id="286" name="Text Box 121">
              <a:extLst>
                <a:ext uri="{FF2B5EF4-FFF2-40B4-BE49-F238E27FC236}">
                  <a16:creationId xmlns:a16="http://schemas.microsoft.com/office/drawing/2014/main" id="{6F530F5A-E5CF-0A42-B630-34F70C712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3604" y="6059588"/>
              <a:ext cx="16180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MAC source addr</a:t>
              </a:r>
            </a:p>
          </p:txBody>
        </p:sp>
        <p:sp>
          <p:nvSpPr>
            <p:cNvPr id="288" name="Text Box 123">
              <a:extLst>
                <a:ext uri="{FF2B5EF4-FFF2-40B4-BE49-F238E27FC236}">
                  <a16:creationId xmlns:a16="http://schemas.microsoft.com/office/drawing/2014/main" id="{44EC8747-7E4F-994A-BBDB-60F53B156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5936" y="5127854"/>
              <a:ext cx="2412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dirty="0">
                  <a:latin typeface="+mn-lt"/>
                  <a:cs typeface="Arial" charset="0"/>
                </a:rPr>
                <a:t>802.</a:t>
              </a:r>
              <a:r>
                <a:rPr lang="en-US" sz="2000" i="1" dirty="0">
                  <a:solidFill>
                    <a:srgbClr val="C00000"/>
                  </a:solidFill>
                  <a:latin typeface="+mn-lt"/>
                  <a:cs typeface="Arial" charset="0"/>
                </a:rPr>
                <a:t>3 Ethernet </a:t>
              </a:r>
              <a:r>
                <a:rPr lang="en-US" sz="2000" i="1" dirty="0">
                  <a:latin typeface="+mn-lt"/>
                  <a:cs typeface="Arial" charset="0"/>
                </a:rPr>
                <a:t>frame</a:t>
              </a:r>
            </a:p>
          </p:txBody>
        </p:sp>
        <p:grpSp>
          <p:nvGrpSpPr>
            <p:cNvPr id="290" name="Group 106">
              <a:extLst>
                <a:ext uri="{FF2B5EF4-FFF2-40B4-BE49-F238E27FC236}">
                  <a16:creationId xmlns:a16="http://schemas.microsoft.com/office/drawing/2014/main" id="{50A4880A-F6B6-C848-8B6A-BA6069E26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9259" y="5984381"/>
              <a:ext cx="155575" cy="180975"/>
              <a:chOff x="1308" y="3186"/>
              <a:chExt cx="98" cy="114"/>
            </a:xfrm>
          </p:grpSpPr>
          <p:sp>
            <p:nvSpPr>
              <p:cNvPr id="301" name="Freeform 103">
                <a:extLst>
                  <a:ext uri="{FF2B5EF4-FFF2-40B4-BE49-F238E27FC236}">
                    <a16:creationId xmlns:a16="http://schemas.microsoft.com/office/drawing/2014/main" id="{E674A07B-5999-F04A-8DAF-6D062B87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2" name="Freeform 104">
                <a:extLst>
                  <a:ext uri="{FF2B5EF4-FFF2-40B4-BE49-F238E27FC236}">
                    <a16:creationId xmlns:a16="http://schemas.microsoft.com/office/drawing/2014/main" id="{E747EB20-D4B2-C24D-AE0D-70BF4BDC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2" name="Rectangle 108">
              <a:extLst>
                <a:ext uri="{FF2B5EF4-FFF2-40B4-BE49-F238E27FC236}">
                  <a16:creationId xmlns:a16="http://schemas.microsoft.com/office/drawing/2014/main" id="{DE6CFC50-D52A-C14C-9CED-A1B31DA7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939" y="5660497"/>
              <a:ext cx="98425" cy="45719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grpSp>
          <p:nvGrpSpPr>
            <p:cNvPr id="293" name="Group 111">
              <a:extLst>
                <a:ext uri="{FF2B5EF4-FFF2-40B4-BE49-F238E27FC236}">
                  <a16:creationId xmlns:a16="http://schemas.microsoft.com/office/drawing/2014/main" id="{693E5EF3-D758-FD49-92AB-8D7115C68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38539" y="5595092"/>
              <a:ext cx="155575" cy="180975"/>
              <a:chOff x="1308" y="3186"/>
              <a:chExt cx="98" cy="114"/>
            </a:xfrm>
          </p:grpSpPr>
          <p:sp>
            <p:nvSpPr>
              <p:cNvPr id="299" name="Freeform 113">
                <a:extLst>
                  <a:ext uri="{FF2B5EF4-FFF2-40B4-BE49-F238E27FC236}">
                    <a16:creationId xmlns:a16="http://schemas.microsoft.com/office/drawing/2014/main" id="{4FA8A3B1-9397-EB4B-A890-1C5784F2F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0" name="Freeform 114">
                <a:extLst>
                  <a:ext uri="{FF2B5EF4-FFF2-40B4-BE49-F238E27FC236}">
                    <a16:creationId xmlns:a16="http://schemas.microsoft.com/office/drawing/2014/main" id="{CB4B9DC2-5FF6-0F4E-872C-579E8A0E2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294" name="Group 116">
              <a:extLst>
                <a:ext uri="{FF2B5EF4-FFF2-40B4-BE49-F238E27FC236}">
                  <a16:creationId xmlns:a16="http://schemas.microsoft.com/office/drawing/2014/main" id="{6E743344-CBA3-A94A-85D7-5A2C4050B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8064" y="5995142"/>
              <a:ext cx="155575" cy="180975"/>
              <a:chOff x="1308" y="3186"/>
              <a:chExt cx="98" cy="114"/>
            </a:xfrm>
          </p:grpSpPr>
          <p:sp>
            <p:nvSpPr>
              <p:cNvPr id="297" name="Freeform 118">
                <a:extLst>
                  <a:ext uri="{FF2B5EF4-FFF2-40B4-BE49-F238E27FC236}">
                    <a16:creationId xmlns:a16="http://schemas.microsoft.com/office/drawing/2014/main" id="{FB7C593C-D274-8E48-B89D-13D998D44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98" name="Freeform 119">
                <a:extLst>
                  <a:ext uri="{FF2B5EF4-FFF2-40B4-BE49-F238E27FC236}">
                    <a16:creationId xmlns:a16="http://schemas.microsoft.com/office/drawing/2014/main" id="{8D2EC2B4-3A1C-1D4D-85C2-9A5DF63C5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6" name="Text Box 97">
              <a:extLst>
                <a:ext uri="{FF2B5EF4-FFF2-40B4-BE49-F238E27FC236}">
                  <a16:creationId xmlns:a16="http://schemas.microsoft.com/office/drawing/2014/main" id="{E3F43EF0-B1BC-BD4D-A49F-AB61AEBEC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2294" y="5666851"/>
              <a:ext cx="15758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H2 MAC addr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CA38E7A-FC0F-6C42-8DD4-233196E59530}"/>
              </a:ext>
            </a:extLst>
          </p:cNvPr>
          <p:cNvGrpSpPr/>
          <p:nvPr/>
        </p:nvGrpSpPr>
        <p:grpSpPr>
          <a:xfrm>
            <a:off x="5698628" y="2762261"/>
            <a:ext cx="780829" cy="768052"/>
            <a:chOff x="2503903" y="2308065"/>
            <a:chExt cx="780829" cy="768052"/>
          </a:xfrm>
        </p:grpSpPr>
        <p:grpSp>
          <p:nvGrpSpPr>
            <p:cNvPr id="268" name="Group 201">
              <a:extLst>
                <a:ext uri="{FF2B5EF4-FFF2-40B4-BE49-F238E27FC236}">
                  <a16:creationId xmlns:a16="http://schemas.microsoft.com/office/drawing/2014/main" id="{C8F461B9-B587-5B42-A071-B814C4851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7677FA0C-FC02-EC40-8C41-900467A289CC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81413985-B0EB-8C49-979D-3E27D22DC910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196084B-5FBD-5D4C-BD9B-EFB4F3348461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A10FF69E-EA7D-3C46-9A1C-E99FF9395C03}"/>
                </a:ext>
              </a:extLst>
            </p:cNvPr>
            <p:cNvSpPr/>
            <p:nvPr/>
          </p:nvSpPr>
          <p:spPr>
            <a:xfrm>
              <a:off x="2503903" y="2308065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7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 frame: addressing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76EB89-DE31-9F4D-9B79-C314F4806345}"/>
              </a:ext>
            </a:extLst>
          </p:cNvPr>
          <p:cNvGrpSpPr/>
          <p:nvPr/>
        </p:nvGrpSpPr>
        <p:grpSpPr>
          <a:xfrm>
            <a:off x="2193926" y="2445464"/>
            <a:ext cx="7481098" cy="403388"/>
            <a:chOff x="2290908" y="1240118"/>
            <a:chExt cx="7481098" cy="403388"/>
          </a:xfrm>
        </p:grpSpPr>
        <p:sp>
          <p:nvSpPr>
            <p:cNvPr id="124" name="Text Box 12">
              <a:extLst>
                <a:ext uri="{FF2B5EF4-FFF2-40B4-BE49-F238E27FC236}">
                  <a16:creationId xmlns:a16="http://schemas.microsoft.com/office/drawing/2014/main" id="{EB802AA9-5C9F-1F41-8DAA-4DADB50C3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5" name="Text Box 13">
              <a:extLst>
                <a:ext uri="{FF2B5EF4-FFF2-40B4-BE49-F238E27FC236}">
                  <a16:creationId xmlns:a16="http://schemas.microsoft.com/office/drawing/2014/main" id="{976031FD-0DE5-5B4A-80BD-BD79CEF9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6" name="Text Box 14">
              <a:extLst>
                <a:ext uri="{FF2B5EF4-FFF2-40B4-BE49-F238E27FC236}">
                  <a16:creationId xmlns:a16="http://schemas.microsoft.com/office/drawing/2014/main" id="{FC24CF30-0DB1-DC4B-A5A5-09191098D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061DB4A9-0D08-7F4F-A90E-91ADB310D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8" name="Text Box 16">
              <a:extLst>
                <a:ext uri="{FF2B5EF4-FFF2-40B4-BE49-F238E27FC236}">
                  <a16:creationId xmlns:a16="http://schemas.microsoft.com/office/drawing/2014/main" id="{2D692E38-D5F5-884C-8D26-3DC54A227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9" name="Text Box 17">
              <a:extLst>
                <a:ext uri="{FF2B5EF4-FFF2-40B4-BE49-F238E27FC236}">
                  <a16:creationId xmlns:a16="http://schemas.microsoft.com/office/drawing/2014/main" id="{2E76FE38-B6C0-E94A-A8BE-2F6C0BAB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7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30" name="Text Box 18">
              <a:extLst>
                <a:ext uri="{FF2B5EF4-FFF2-40B4-BE49-F238E27FC236}">
                  <a16:creationId xmlns:a16="http://schemas.microsoft.com/office/drawing/2014/main" id="{32F7DF4E-4B6B-D24E-83B6-A3737523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1796" y="12433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31" name="Text Box 19">
              <a:extLst>
                <a:ext uri="{FF2B5EF4-FFF2-40B4-BE49-F238E27FC236}">
                  <a16:creationId xmlns:a16="http://schemas.microsoft.com/office/drawing/2014/main" id="{388E12FB-1C38-A247-889D-979C8164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708" y="1240482"/>
              <a:ext cx="10278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0 - 2312</a:t>
              </a:r>
            </a:p>
          </p:txBody>
        </p:sp>
        <p:sp>
          <p:nvSpPr>
            <p:cNvPr id="132" name="Text Box 20">
              <a:extLst>
                <a:ext uri="{FF2B5EF4-FFF2-40B4-BE49-F238E27FC236}">
                  <a16:creationId xmlns:a16="http://schemas.microsoft.com/office/drawing/2014/main" id="{18BB5749-AEFF-2549-A25A-F61CA6314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7496" y="1240118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BF75EA-252E-EC4E-9450-4659C118C568}"/>
              </a:ext>
            </a:extLst>
          </p:cNvPr>
          <p:cNvGrpSpPr/>
          <p:nvPr/>
        </p:nvGrpSpPr>
        <p:grpSpPr>
          <a:xfrm>
            <a:off x="1842654" y="2807276"/>
            <a:ext cx="8130594" cy="854364"/>
            <a:chOff x="1939636" y="1546513"/>
            <a:chExt cx="8130594" cy="8543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F74D66-AC0A-4948-956A-137D269B89FE}"/>
                </a:ext>
              </a:extLst>
            </p:cNvPr>
            <p:cNvGrpSpPr/>
            <p:nvPr/>
          </p:nvGrpSpPr>
          <p:grpSpPr>
            <a:xfrm>
              <a:off x="1939636" y="1546513"/>
              <a:ext cx="8091055" cy="854364"/>
              <a:chOff x="1981199" y="2322368"/>
              <a:chExt cx="8091055" cy="85436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229BFC-8C9D-5341-AFF9-493C1C33ECA0}"/>
                  </a:ext>
                </a:extLst>
              </p:cNvPr>
              <p:cNvSpPr/>
              <p:nvPr/>
            </p:nvSpPr>
            <p:spPr>
              <a:xfrm>
                <a:off x="1981199" y="2369127"/>
                <a:ext cx="8091055" cy="748146"/>
              </a:xfrm>
              <a:prstGeom prst="rect">
                <a:avLst/>
              </a:prstGeom>
              <a:solidFill>
                <a:srgbClr val="37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67F13F-1490-C040-9619-96164A9D583F}"/>
                  </a:ext>
                </a:extLst>
              </p:cNvPr>
              <p:cNvCxnSpPr/>
              <p:nvPr/>
            </p:nvCxnSpPr>
            <p:spPr>
              <a:xfrm>
                <a:off x="2826327" y="234141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AA45C04-3EEC-A54A-B447-129E48EA93A7}"/>
                  </a:ext>
                </a:extLst>
              </p:cNvPr>
              <p:cNvCxnSpPr/>
              <p:nvPr/>
            </p:nvCxnSpPr>
            <p:spPr>
              <a:xfrm>
                <a:off x="36740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30F2417-8AA1-B34D-BAED-58697FAA172F}"/>
                  </a:ext>
                </a:extLst>
              </p:cNvPr>
              <p:cNvCxnSpPr/>
              <p:nvPr/>
            </p:nvCxnSpPr>
            <p:spPr>
              <a:xfrm>
                <a:off x="4515427" y="23731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8036314-22EF-A546-8B34-64A33BD2787D}"/>
                  </a:ext>
                </a:extLst>
              </p:cNvPr>
              <p:cNvCxnSpPr/>
              <p:nvPr/>
            </p:nvCxnSpPr>
            <p:spPr>
              <a:xfrm>
                <a:off x="5347277" y="23604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34173DD-F5BD-B547-999E-4FA4E0302BE7}"/>
                  </a:ext>
                </a:extLst>
              </p:cNvPr>
              <p:cNvCxnSpPr/>
              <p:nvPr/>
            </p:nvCxnSpPr>
            <p:spPr>
              <a:xfrm>
                <a:off x="6185477" y="23477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CC004E3-DD67-494B-96F9-992882A2BB95}"/>
                  </a:ext>
                </a:extLst>
              </p:cNvPr>
              <p:cNvCxnSpPr/>
              <p:nvPr/>
            </p:nvCxnSpPr>
            <p:spPr>
              <a:xfrm>
                <a:off x="7023677" y="23350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EC4A59E-2798-E14B-8864-897D2A4077AB}"/>
                  </a:ext>
                </a:extLst>
              </p:cNvPr>
              <p:cNvCxnSpPr/>
              <p:nvPr/>
            </p:nvCxnSpPr>
            <p:spPr>
              <a:xfrm>
                <a:off x="7861877" y="23223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5D32E6D-CD0F-B947-BECB-0BB4432C2069}"/>
                  </a:ext>
                </a:extLst>
              </p:cNvPr>
              <p:cNvCxnSpPr/>
              <p:nvPr/>
            </p:nvCxnSpPr>
            <p:spPr>
              <a:xfrm>
                <a:off x="92366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19FB91BB-3917-6C4C-A950-F94A76A4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485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frame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control</a:t>
              </a: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F3F7D97F-8B3D-E248-8ED4-6A7E4027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duration</a:t>
              </a: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91218FF9-7C58-A646-B5C2-DE83E6B6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4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1</a:t>
              </a:r>
            </a:p>
          </p:txBody>
        </p:sp>
        <p:sp>
          <p:nvSpPr>
            <p:cNvPr id="118" name="Rectangle 6">
              <a:extLst>
                <a:ext uri="{FF2B5EF4-FFF2-40B4-BE49-F238E27FC236}">
                  <a16:creationId xmlns:a16="http://schemas.microsoft.com/office/drawing/2014/main" id="{D7D7633B-DBB6-0847-9C11-53C1398B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6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2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E39443BA-2E24-114F-85CB-5CA6A7D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2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4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5B42CCAD-488D-4840-9DA3-9D221E25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8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address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3</a:t>
              </a:r>
            </a:p>
          </p:txBody>
        </p:sp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5ABA6D97-54D1-3B48-8E35-4BD2C716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2" name="Rectangle 10">
              <a:extLst>
                <a:ext uri="{FF2B5EF4-FFF2-40B4-BE49-F238E27FC236}">
                  <a16:creationId xmlns:a16="http://schemas.microsoft.com/office/drawing/2014/main" id="{B26FE9E4-8E06-0D45-A2FC-D385D56A7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430" y="1672504"/>
              <a:ext cx="1371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payload</a:t>
              </a:r>
            </a:p>
          </p:txBody>
        </p:sp>
        <p:sp>
          <p:nvSpPr>
            <p:cNvPr id="123" name="Rectangle 11">
              <a:extLst>
                <a:ext uri="{FF2B5EF4-FFF2-40B4-BE49-F238E27FC236}">
                  <a16:creationId xmlns:a16="http://schemas.microsoft.com/office/drawing/2014/main" id="{99410C58-51A8-2F4C-AAF8-53D3A0A0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CRC</a:t>
              </a:r>
            </a:p>
          </p:txBody>
        </p:sp>
        <p:sp>
          <p:nvSpPr>
            <p:cNvPr id="133" name="Text Box 21">
              <a:extLst>
                <a:ext uri="{FF2B5EF4-FFF2-40B4-BE49-F238E27FC236}">
                  <a16:creationId xmlns:a16="http://schemas.microsoft.com/office/drawing/2014/main" id="{42BF6590-B2B6-1548-BA6F-9A4B4FEF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992" y="1705119"/>
              <a:ext cx="857927" cy="54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control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481F62-6A16-EA44-8755-766D3E98624A}"/>
              </a:ext>
            </a:extLst>
          </p:cNvPr>
          <p:cNvGrpSpPr/>
          <p:nvPr/>
        </p:nvGrpSpPr>
        <p:grpSpPr>
          <a:xfrm>
            <a:off x="2700050" y="1584472"/>
            <a:ext cx="3120341" cy="1172583"/>
            <a:chOff x="2700050" y="1584472"/>
            <a:chExt cx="3120341" cy="1172583"/>
          </a:xfrm>
        </p:grpSpPr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466552B5-10BD-034F-BE84-61973FDE6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050" y="1584472"/>
              <a:ext cx="3120341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duration of reserved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transmission time (RTS/CTS)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4A699-96FE-A54C-83F0-23EFCCB129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327" y="2133600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66252-5813-E043-BE6E-1062BD068D6D}"/>
              </a:ext>
            </a:extLst>
          </p:cNvPr>
          <p:cNvGrpSpPr/>
          <p:nvPr/>
        </p:nvGrpSpPr>
        <p:grpSpPr>
          <a:xfrm>
            <a:off x="6050830" y="1584904"/>
            <a:ext cx="3938298" cy="1186006"/>
            <a:chOff x="6050830" y="1584904"/>
            <a:chExt cx="3938298" cy="1186006"/>
          </a:xfrm>
        </p:grpSpPr>
        <p:sp>
          <p:nvSpPr>
            <p:cNvPr id="99" name="Text Box 51">
              <a:extLst>
                <a:ext uri="{FF2B5EF4-FFF2-40B4-BE49-F238E27FC236}">
                  <a16:creationId xmlns:a16="http://schemas.microsoft.com/office/drawing/2014/main" id="{1806EBB6-EA72-2242-848C-6ACE6989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0830" y="1584904"/>
              <a:ext cx="3938298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frame sequence # (for reliable data transfer)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9823E0-05D7-C643-9172-A5A4EF953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79127" y="2147455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C239E-B80C-764B-8459-185695EFB5C4}"/>
              </a:ext>
            </a:extLst>
          </p:cNvPr>
          <p:cNvGrpSpPr/>
          <p:nvPr/>
        </p:nvGrpSpPr>
        <p:grpSpPr>
          <a:xfrm>
            <a:off x="1731386" y="3602038"/>
            <a:ext cx="8562541" cy="1852978"/>
            <a:chOff x="1731386" y="3602038"/>
            <a:chExt cx="8562541" cy="1852978"/>
          </a:xfrm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CEF30CE9-5F52-B34B-917D-7F82AB5D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395" y="3602038"/>
              <a:ext cx="8503916" cy="1054105"/>
            </a:xfrm>
            <a:custGeom>
              <a:avLst/>
              <a:gdLst>
                <a:gd name="T0" fmla="*/ 2147483647 w 5489"/>
                <a:gd name="T1" fmla="*/ 0 h 672"/>
                <a:gd name="T2" fmla="*/ 0 w 5489"/>
                <a:gd name="T3" fmla="*/ 2147483647 h 672"/>
                <a:gd name="T4" fmla="*/ 2147483647 w 5489"/>
                <a:gd name="T5" fmla="*/ 2147483647 h 672"/>
                <a:gd name="T6" fmla="*/ 2147483647 w 5489"/>
                <a:gd name="T7" fmla="*/ 0 h 672"/>
                <a:gd name="T8" fmla="*/ 2147483647 w 5489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17 w 9823"/>
                <a:gd name="connsiteY0" fmla="*/ 0 h 10000"/>
                <a:gd name="connsiteX1" fmla="*/ 0 w 9823"/>
                <a:gd name="connsiteY1" fmla="*/ 9881 h 10000"/>
                <a:gd name="connsiteX2" fmla="*/ 9823 w 9823"/>
                <a:gd name="connsiteY2" fmla="*/ 10000 h 10000"/>
                <a:gd name="connsiteX3" fmla="*/ 1064 w 9823"/>
                <a:gd name="connsiteY3" fmla="*/ 0 h 10000"/>
                <a:gd name="connsiteX4" fmla="*/ 117 w 9823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9935"/>
                <a:gd name="connsiteY0" fmla="*/ 0 h 9881"/>
                <a:gd name="connsiteX1" fmla="*/ 0 w 9935"/>
                <a:gd name="connsiteY1" fmla="*/ 9881 h 9881"/>
                <a:gd name="connsiteX2" fmla="*/ 9935 w 9935"/>
                <a:gd name="connsiteY2" fmla="*/ 9741 h 9881"/>
                <a:gd name="connsiteX3" fmla="*/ 1083 w 9935"/>
                <a:gd name="connsiteY3" fmla="*/ 0 h 9881"/>
                <a:gd name="connsiteX4" fmla="*/ 119 w 9935"/>
                <a:gd name="connsiteY4" fmla="*/ 0 h 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5" h="9881">
                  <a:moveTo>
                    <a:pt x="119" y="0"/>
                  </a:moveTo>
                  <a:cubicBezTo>
                    <a:pt x="176" y="5632"/>
                    <a:pt x="105" y="6587"/>
                    <a:pt x="0" y="9881"/>
                  </a:cubicBezTo>
                  <a:lnTo>
                    <a:pt x="9935" y="9741"/>
                  </a:lnTo>
                  <a:cubicBezTo>
                    <a:pt x="5001" y="7179"/>
                    <a:pt x="1810" y="6071"/>
                    <a:pt x="1083" y="0"/>
                  </a:cubicBezTo>
                  <a:lnTo>
                    <a:pt x="11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Text Box 35">
              <a:extLst>
                <a:ext uri="{FF2B5EF4-FFF2-40B4-BE49-F238E27FC236}">
                  <a16:creationId xmlns:a16="http://schemas.microsoft.com/office/drawing/2014/main" id="{53FD5931-3A00-834B-92F9-42D38A57C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420" y="43068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EC678FA1-C5C0-6C47-843B-4CA7E01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545" y="431165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3" name="Text Box 37">
              <a:extLst>
                <a:ext uri="{FF2B5EF4-FFF2-40B4-BE49-F238E27FC236}">
                  <a16:creationId xmlns:a16="http://schemas.microsoft.com/office/drawing/2014/main" id="{73CD0239-48E1-BA4E-8364-EEDAE67E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84" name="Text Box 38">
              <a:extLst>
                <a:ext uri="{FF2B5EF4-FFF2-40B4-BE49-F238E27FC236}">
                  <a16:creationId xmlns:a16="http://schemas.microsoft.com/office/drawing/2014/main" id="{63B34AE6-45A8-E24F-8C2D-0A064EACB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5" name="Text Box 39">
              <a:extLst>
                <a:ext uri="{FF2B5EF4-FFF2-40B4-BE49-F238E27FC236}">
                  <a16:creationId xmlns:a16="http://schemas.microsoft.com/office/drawing/2014/main" id="{70E9A9E2-9CF9-DE4D-B967-2CF05E2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8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6" name="Text Box 40">
              <a:extLst>
                <a:ext uri="{FF2B5EF4-FFF2-40B4-BE49-F238E27FC236}">
                  <a16:creationId xmlns:a16="http://schemas.microsoft.com/office/drawing/2014/main" id="{62D927A6-2642-A749-9E6B-75DBDEEBE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8870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7" name="Text Box 41">
              <a:extLst>
                <a:ext uri="{FF2B5EF4-FFF2-40B4-BE49-F238E27FC236}">
                  <a16:creationId xmlns:a16="http://schemas.microsoft.com/office/drawing/2014/main" id="{A9E87E57-8333-154C-B8A6-66FFECC9E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8" name="Text Box 42">
              <a:extLst>
                <a:ext uri="{FF2B5EF4-FFF2-40B4-BE49-F238E27FC236}">
                  <a16:creationId xmlns:a16="http://schemas.microsoft.com/office/drawing/2014/main" id="{A8F5AC11-3127-4643-9CFE-0B9A54E4F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9" name="Text Box 43">
              <a:extLst>
                <a:ext uri="{FF2B5EF4-FFF2-40B4-BE49-F238E27FC236}">
                  <a16:creationId xmlns:a16="http://schemas.microsoft.com/office/drawing/2014/main" id="{7E1214D8-0AB4-1746-A9BB-6443784BF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4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0" name="Text Box 44">
              <a:extLst>
                <a:ext uri="{FF2B5EF4-FFF2-40B4-BE49-F238E27FC236}">
                  <a16:creationId xmlns:a16="http://schemas.microsoft.com/office/drawing/2014/main" id="{A329D889-7CB9-8E45-8A33-0F8F98F6C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1" name="Text Box 45">
              <a:extLst>
                <a:ext uri="{FF2B5EF4-FFF2-40B4-BE49-F238E27FC236}">
                  <a16:creationId xmlns:a16="http://schemas.microsoft.com/office/drawing/2014/main" id="{5F2F18C5-CFCE-984B-A25E-FA1146FF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9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045020-1F30-1044-80B0-00A4722275EF}"/>
                </a:ext>
              </a:extLst>
            </p:cNvPr>
            <p:cNvGrpSpPr/>
            <p:nvPr/>
          </p:nvGrpSpPr>
          <p:grpSpPr>
            <a:xfrm>
              <a:off x="1731386" y="4613565"/>
              <a:ext cx="8562541" cy="841451"/>
              <a:chOff x="1759095" y="5313789"/>
              <a:chExt cx="8562541" cy="84145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31C23F7-E53D-CD43-92F8-40A0BF77312B}"/>
                  </a:ext>
                </a:extLst>
              </p:cNvPr>
              <p:cNvGrpSpPr/>
              <p:nvPr/>
            </p:nvGrpSpPr>
            <p:grpSpPr>
              <a:xfrm>
                <a:off x="1773382" y="5313789"/>
                <a:ext cx="8548254" cy="841451"/>
                <a:chOff x="1981199" y="2335068"/>
                <a:chExt cx="8091055" cy="841451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BB4EFDE-B2A2-BB4D-A337-29A3AC337197}"/>
                    </a:ext>
                  </a:extLst>
                </p:cNvPr>
                <p:cNvSpPr/>
                <p:nvPr/>
              </p:nvSpPr>
              <p:spPr>
                <a:xfrm>
                  <a:off x="1981199" y="2369127"/>
                  <a:ext cx="8091055" cy="748146"/>
                </a:xfrm>
                <a:prstGeom prst="rect">
                  <a:avLst/>
                </a:prstGeom>
                <a:solidFill>
                  <a:srgbClr val="37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58D0690-BF56-004A-BEE6-13BC6AC33DD7}"/>
                    </a:ext>
                  </a:extLst>
                </p:cNvPr>
                <p:cNvCxnSpPr/>
                <p:nvPr/>
              </p:nvCxnSpPr>
              <p:spPr>
                <a:xfrm>
                  <a:off x="2908926" y="2360389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433DD97-F55E-FF4F-BAB7-B51DEF3F12C1}"/>
                    </a:ext>
                  </a:extLst>
                </p:cNvPr>
                <p:cNvCxnSpPr/>
                <p:nvPr/>
              </p:nvCxnSpPr>
              <p:spPr>
                <a:xfrm>
                  <a:off x="3846433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7EB1677-CF4B-304D-8344-1D6A48C73499}"/>
                    </a:ext>
                  </a:extLst>
                </p:cNvPr>
                <p:cNvCxnSpPr/>
                <p:nvPr/>
              </p:nvCxnSpPr>
              <p:spPr>
                <a:xfrm>
                  <a:off x="4849415" y="236178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486CB61-ADA1-4C44-AA59-CA6AC729D3CC}"/>
                    </a:ext>
                  </a:extLst>
                </p:cNvPr>
                <p:cNvCxnSpPr/>
                <p:nvPr/>
              </p:nvCxnSpPr>
              <p:spPr>
                <a:xfrm>
                  <a:off x="5508884" y="2364262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F5CB440-3829-EC4F-9D71-5137826D002C}"/>
                    </a:ext>
                  </a:extLst>
                </p:cNvPr>
                <p:cNvCxnSpPr/>
                <p:nvPr/>
              </p:nvCxnSpPr>
              <p:spPr>
                <a:xfrm>
                  <a:off x="6153156" y="2351563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5030AA9F-FEDB-3E43-9B6E-1F428D9BBDDE}"/>
                    </a:ext>
                  </a:extLst>
                </p:cNvPr>
                <p:cNvCxnSpPr/>
                <p:nvPr/>
              </p:nvCxnSpPr>
              <p:spPr>
                <a:xfrm>
                  <a:off x="6808202" y="2335068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2A65CE1C-2920-3A4C-86B8-96B1654CE85C}"/>
                    </a:ext>
                  </a:extLst>
                </p:cNvPr>
                <p:cNvCxnSpPr/>
                <p:nvPr/>
              </p:nvCxnSpPr>
              <p:spPr>
                <a:xfrm>
                  <a:off x="7456064" y="235651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D3881CA-1CB0-F049-B8DB-8860D858E81C}"/>
                    </a:ext>
                  </a:extLst>
                </p:cNvPr>
                <p:cNvCxnSpPr/>
                <p:nvPr/>
              </p:nvCxnSpPr>
              <p:spPr>
                <a:xfrm>
                  <a:off x="9394667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C0F3B53-3CF4-F54B-9BB3-6F8E6C9C8C84}"/>
                    </a:ext>
                  </a:extLst>
                </p:cNvPr>
                <p:cNvCxnSpPr/>
                <p:nvPr/>
              </p:nvCxnSpPr>
              <p:spPr>
                <a:xfrm>
                  <a:off x="8103090" y="236473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253BA72-E8E0-6D48-B97E-7D2981750E39}"/>
                    </a:ext>
                  </a:extLst>
                </p:cNvPr>
                <p:cNvCxnSpPr/>
                <p:nvPr/>
              </p:nvCxnSpPr>
              <p:spPr>
                <a:xfrm>
                  <a:off x="8750116" y="237295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24">
                <a:extLst>
                  <a:ext uri="{FF2B5EF4-FFF2-40B4-BE49-F238E27FC236}">
                    <a16:creationId xmlns:a16="http://schemas.microsoft.com/office/drawing/2014/main" id="{5B7BB24E-E2F2-D34E-AA02-9031EC032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6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type</a:t>
                </a:r>
              </a:p>
            </p:txBody>
          </p:sp>
          <p:sp>
            <p:nvSpPr>
              <p:cNvPr id="71" name="Rectangle 25">
                <a:extLst>
                  <a:ext uri="{FF2B5EF4-FFF2-40B4-BE49-F238E27FC236}">
                    <a16:creationId xmlns:a16="http://schemas.microsoft.com/office/drawing/2014/main" id="{90761904-FD12-544B-802D-B98DE312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2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from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2" name="Rectangle 26">
                <a:extLst>
                  <a:ext uri="{FF2B5EF4-FFF2-40B4-BE49-F238E27FC236}">
                    <a16:creationId xmlns:a16="http://schemas.microsoft.com/office/drawing/2014/main" id="{15E0B19B-CA4A-8349-9F78-C811A3F2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295" y="5419734"/>
                <a:ext cx="1066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subtype</a:t>
                </a:r>
              </a:p>
            </p:txBody>
          </p:sp>
          <p:sp>
            <p:nvSpPr>
              <p:cNvPr id="73" name="Rectangle 27">
                <a:extLst>
                  <a:ext uri="{FF2B5EF4-FFF2-40B4-BE49-F238E27FC236}">
                    <a16:creationId xmlns:a16="http://schemas.microsoft.com/office/drawing/2014/main" id="{0A7D32A6-B9BA-C848-B12F-36A36EF59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to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F6B08CED-355E-9C41-B908-1FE074BB9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8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frag</a:t>
                </a:r>
              </a:p>
            </p:txBody>
          </p:sp>
          <p:sp>
            <p:nvSpPr>
              <p:cNvPr id="75" name="Rectangle 29">
                <a:extLst>
                  <a:ext uri="{FF2B5EF4-FFF2-40B4-BE49-F238E27FC236}">
                    <a16:creationId xmlns:a16="http://schemas.microsoft.com/office/drawing/2014/main" id="{3239D4B5-2716-2F4F-994A-65F60610A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1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WEP</a:t>
                </a:r>
              </a:p>
            </p:txBody>
          </p:sp>
          <p:sp>
            <p:nvSpPr>
              <p:cNvPr id="76" name="Rectangle 30">
                <a:extLst>
                  <a:ext uri="{FF2B5EF4-FFF2-40B4-BE49-F238E27FC236}">
                    <a16:creationId xmlns:a16="http://schemas.microsoft.com/office/drawing/2014/main" id="{79FBC908-4253-FF4D-BDE4-2A6D42E6F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6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more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data</a:t>
                </a:r>
              </a:p>
            </p:txBody>
          </p:sp>
          <p:sp>
            <p:nvSpPr>
              <p:cNvPr id="77" name="Rectangle 31">
                <a:extLst>
                  <a:ext uri="{FF2B5EF4-FFF2-40B4-BE49-F238E27FC236}">
                    <a16:creationId xmlns:a16="http://schemas.microsoft.com/office/drawing/2014/main" id="{45AEEAE0-E39F-B343-BA24-1BAE29DF1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02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power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mgt</a:t>
                </a:r>
              </a:p>
            </p:txBody>
          </p:sp>
          <p:sp>
            <p:nvSpPr>
              <p:cNvPr id="78" name="Rectangle 32">
                <a:extLst>
                  <a:ext uri="{FF2B5EF4-FFF2-40B4-BE49-F238E27FC236}">
                    <a16:creationId xmlns:a16="http://schemas.microsoft.com/office/drawing/2014/main" id="{719D6A34-C2FA-A04D-8269-B9CC9EC8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44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retry</a:t>
                </a:r>
              </a:p>
            </p:txBody>
          </p:sp>
          <p:sp>
            <p:nvSpPr>
              <p:cNvPr id="79" name="Rectangle 33">
                <a:extLst>
                  <a:ext uri="{FF2B5EF4-FFF2-40B4-BE49-F238E27FC236}">
                    <a16:creationId xmlns:a16="http://schemas.microsoft.com/office/drawing/2014/main" id="{3249B43F-ECA4-CB4E-AA0D-67E39F50F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7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rsvd</a:t>
                </a:r>
              </a:p>
            </p:txBody>
          </p:sp>
          <p:sp>
            <p:nvSpPr>
              <p:cNvPr id="80" name="Rectangle 34">
                <a:extLst>
                  <a:ext uri="{FF2B5EF4-FFF2-40B4-BE49-F238E27FC236}">
                    <a16:creationId xmlns:a16="http://schemas.microsoft.com/office/drawing/2014/main" id="{6F674E7D-980F-DF40-AC5B-C5B6C0BF0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0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protocol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version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C6ACE3-E36F-FB48-876E-AF096FDEF49F}"/>
              </a:ext>
            </a:extLst>
          </p:cNvPr>
          <p:cNvGrpSpPr/>
          <p:nvPr/>
        </p:nvGrpSpPr>
        <p:grpSpPr>
          <a:xfrm>
            <a:off x="3033424" y="5444836"/>
            <a:ext cx="4794394" cy="820183"/>
            <a:chOff x="3033424" y="5444836"/>
            <a:chExt cx="4794394" cy="820183"/>
          </a:xfrm>
        </p:grpSpPr>
        <p:sp>
          <p:nvSpPr>
            <p:cNvPr id="94" name="Text Box 54">
              <a:extLst>
                <a:ext uri="{FF2B5EF4-FFF2-40B4-BE49-F238E27FC236}">
                  <a16:creationId xmlns:a16="http://schemas.microsoft.com/office/drawing/2014/main" id="{19BE8EC4-BB2C-9741-A9CC-22E32A55E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424" y="5895687"/>
              <a:ext cx="47943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frame type (RTS, CTS, ACK, data)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B042EA-AE0D-F84D-99DD-E2C3B9B3C6BA}"/>
                </a:ext>
              </a:extLst>
            </p:cNvPr>
            <p:cNvCxnSpPr/>
            <p:nvPr/>
          </p:nvCxnSpPr>
          <p:spPr>
            <a:xfrm>
              <a:off x="3172690" y="5444836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BAF512-C8A6-DA43-8BCB-1FA12D23AE36}"/>
              </a:ext>
            </a:extLst>
          </p:cNvPr>
          <p:cNvCxnSpPr/>
          <p:nvPr/>
        </p:nvCxnSpPr>
        <p:spPr>
          <a:xfrm>
            <a:off x="8839201" y="2036617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mobility within same subnet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88" name="Rectangle 94">
            <a:extLst>
              <a:ext uri="{FF2B5EF4-FFF2-40B4-BE49-F238E27FC236}">
                <a16:creationId xmlns:a16="http://schemas.microsoft.com/office/drawing/2014/main" id="{E8104397-62D4-C04B-8226-F7E8D683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7" y="1630364"/>
            <a:ext cx="6276109" cy="14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3200" kern="0" dirty="0">
                <a:cs typeface="+mn-cs"/>
              </a:rPr>
              <a:t>H1 remains in same IP subnet: IP address can remain same</a:t>
            </a:r>
          </a:p>
        </p:txBody>
      </p:sp>
      <p:sp>
        <p:nvSpPr>
          <p:cNvPr id="189" name="Oval 5">
            <a:extLst>
              <a:ext uri="{FF2B5EF4-FFF2-40B4-BE49-F238E27FC236}">
                <a16:creationId xmlns:a16="http://schemas.microsoft.com/office/drawing/2014/main" id="{E2CE2EC5-620F-E54F-B9EA-02D8B9AE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581" y="3304454"/>
            <a:ext cx="2154237" cy="2093912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0" name="Oval 38">
            <a:extLst>
              <a:ext uri="{FF2B5EF4-FFF2-40B4-BE49-F238E27FC236}">
                <a16:creationId xmlns:a16="http://schemas.microsoft.com/office/drawing/2014/main" id="{D1509085-9257-3E44-A009-17299DD9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018" y="3366366"/>
            <a:ext cx="2278063" cy="205105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1" name="Line 59">
            <a:extLst>
              <a:ext uri="{FF2B5EF4-FFF2-40B4-BE49-F238E27FC236}">
                <a16:creationId xmlns:a16="http://schemas.microsoft.com/office/drawing/2014/main" id="{A4709C92-11AC-8542-B325-4752E923B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4331" y="4350616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2" name="Line 60">
            <a:extLst>
              <a:ext uri="{FF2B5EF4-FFF2-40B4-BE49-F238E27FC236}">
                <a16:creationId xmlns:a16="http://schemas.microsoft.com/office/drawing/2014/main" id="{B460EAFF-5508-934B-BC24-F69CF89B4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6968" y="4253779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3" name="Line 61">
            <a:extLst>
              <a:ext uri="{FF2B5EF4-FFF2-40B4-BE49-F238E27FC236}">
                <a16:creationId xmlns:a16="http://schemas.microsoft.com/office/drawing/2014/main" id="{962E3F34-4245-8745-B799-8F77F819F8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61256" y="4329979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4" name="Line 62">
            <a:extLst>
              <a:ext uri="{FF2B5EF4-FFF2-40B4-BE49-F238E27FC236}">
                <a16:creationId xmlns:a16="http://schemas.microsoft.com/office/drawing/2014/main" id="{D1C42226-6B61-1F48-8833-667C71DE2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4106" y="4396654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7CC44369-B7A0-A840-AB3C-3D2AA59099A5}"/>
              </a:ext>
            </a:extLst>
          </p:cNvPr>
          <p:cNvGrpSpPr>
            <a:grpSpLocks/>
          </p:cNvGrpSpPr>
          <p:nvPr/>
        </p:nvGrpSpPr>
        <p:grpSpPr bwMode="auto">
          <a:xfrm>
            <a:off x="10347181" y="3791816"/>
            <a:ext cx="333375" cy="369888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442D4EB7-8C5E-AE45-95FA-53BBA106A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9AB30AE8-78B7-0C4A-99E9-432AE99B6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403">
            <a:extLst>
              <a:ext uri="{FF2B5EF4-FFF2-40B4-BE49-F238E27FC236}">
                <a16:creationId xmlns:a16="http://schemas.microsoft.com/office/drawing/2014/main" id="{D4C2B17F-E486-A74C-ACB3-22180C649EA8}"/>
              </a:ext>
            </a:extLst>
          </p:cNvPr>
          <p:cNvGrpSpPr>
            <a:grpSpLocks/>
          </p:cNvGrpSpPr>
          <p:nvPr/>
        </p:nvGrpSpPr>
        <p:grpSpPr bwMode="auto">
          <a:xfrm>
            <a:off x="7310293" y="4280766"/>
            <a:ext cx="525463" cy="392113"/>
            <a:chOff x="2751" y="1851"/>
            <a:chExt cx="462" cy="478"/>
          </a:xfrm>
        </p:grpSpPr>
        <p:pic>
          <p:nvPicPr>
            <p:cNvPr id="199" name="Picture 364" descr="iphone_stylized_small">
              <a:extLst>
                <a:ext uri="{FF2B5EF4-FFF2-40B4-BE49-F238E27FC236}">
                  <a16:creationId xmlns:a16="http://schemas.microsoft.com/office/drawing/2014/main" id="{70B61669-9CBA-9A45-A1F7-CB7BE2890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402" descr="antenna_radiation_stylized">
              <a:extLst>
                <a:ext uri="{FF2B5EF4-FFF2-40B4-BE49-F238E27FC236}">
                  <a16:creationId xmlns:a16="http://schemas.microsoft.com/office/drawing/2014/main" id="{95B2CF85-D6F9-3C45-82AE-BE6CCC2D1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356">
            <a:extLst>
              <a:ext uri="{FF2B5EF4-FFF2-40B4-BE49-F238E27FC236}">
                <a16:creationId xmlns:a16="http://schemas.microsoft.com/office/drawing/2014/main" id="{54FFC2F7-E02D-9B4A-BD18-207692835D1B}"/>
              </a:ext>
            </a:extLst>
          </p:cNvPr>
          <p:cNvGrpSpPr>
            <a:grpSpLocks/>
          </p:cNvGrpSpPr>
          <p:nvPr/>
        </p:nvGrpSpPr>
        <p:grpSpPr bwMode="auto">
          <a:xfrm>
            <a:off x="9686781" y="4717329"/>
            <a:ext cx="363537" cy="338137"/>
            <a:chOff x="313" y="1497"/>
            <a:chExt cx="1152" cy="1014"/>
          </a:xfrm>
        </p:grpSpPr>
        <p:pic>
          <p:nvPicPr>
            <p:cNvPr id="202" name="Picture 354" descr="laptop_stylized_small">
              <a:extLst>
                <a:ext uri="{FF2B5EF4-FFF2-40B4-BE49-F238E27FC236}">
                  <a16:creationId xmlns:a16="http://schemas.microsoft.com/office/drawing/2014/main" id="{E9F03CB4-23B3-644C-A297-0CD7CECFA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355" descr="antenna_stylized">
              <a:extLst>
                <a:ext uri="{FF2B5EF4-FFF2-40B4-BE49-F238E27FC236}">
                  <a16:creationId xmlns:a16="http://schemas.microsoft.com/office/drawing/2014/main" id="{DC4D9032-CD73-E44F-838A-5A62AD62B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356">
            <a:extLst>
              <a:ext uri="{FF2B5EF4-FFF2-40B4-BE49-F238E27FC236}">
                <a16:creationId xmlns:a16="http://schemas.microsoft.com/office/drawing/2014/main" id="{17142C00-F874-1C40-8F3A-E139AD111DA2}"/>
              </a:ext>
            </a:extLst>
          </p:cNvPr>
          <p:cNvGrpSpPr>
            <a:grpSpLocks/>
          </p:cNvGrpSpPr>
          <p:nvPr/>
        </p:nvGrpSpPr>
        <p:grpSpPr bwMode="auto">
          <a:xfrm>
            <a:off x="8458056" y="4737966"/>
            <a:ext cx="376237" cy="347663"/>
            <a:chOff x="313" y="1497"/>
            <a:chExt cx="1152" cy="1014"/>
          </a:xfrm>
        </p:grpSpPr>
        <p:pic>
          <p:nvPicPr>
            <p:cNvPr id="205" name="Picture 354" descr="laptop_stylized_small">
              <a:extLst>
                <a:ext uri="{FF2B5EF4-FFF2-40B4-BE49-F238E27FC236}">
                  <a16:creationId xmlns:a16="http://schemas.microsoft.com/office/drawing/2014/main" id="{7F20D8A4-3D47-3946-A573-1AD3562D0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" name="Picture 355" descr="antenna_stylized">
              <a:extLst>
                <a:ext uri="{FF2B5EF4-FFF2-40B4-BE49-F238E27FC236}">
                  <a16:creationId xmlns:a16="http://schemas.microsoft.com/office/drawing/2014/main" id="{67AABA1F-5FAC-2942-BF1D-EFCC4EFED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7" name="Group 356">
            <a:extLst>
              <a:ext uri="{FF2B5EF4-FFF2-40B4-BE49-F238E27FC236}">
                <a16:creationId xmlns:a16="http://schemas.microsoft.com/office/drawing/2014/main" id="{0C5308A1-08F3-644B-9D98-F048A52200AE}"/>
              </a:ext>
            </a:extLst>
          </p:cNvPr>
          <p:cNvGrpSpPr>
            <a:grpSpLocks/>
          </p:cNvGrpSpPr>
          <p:nvPr/>
        </p:nvGrpSpPr>
        <p:grpSpPr bwMode="auto">
          <a:xfrm>
            <a:off x="7735743" y="4757016"/>
            <a:ext cx="384175" cy="438150"/>
            <a:chOff x="313" y="1497"/>
            <a:chExt cx="1152" cy="1014"/>
          </a:xfrm>
        </p:grpSpPr>
        <p:pic>
          <p:nvPicPr>
            <p:cNvPr id="208" name="Picture 354" descr="laptop_stylized_small">
              <a:extLst>
                <a:ext uri="{FF2B5EF4-FFF2-40B4-BE49-F238E27FC236}">
                  <a16:creationId xmlns:a16="http://schemas.microsoft.com/office/drawing/2014/main" id="{BC06E0D9-E110-2A43-B122-AF55EE0D9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" name="Picture 355" descr="antenna_stylized">
              <a:extLst>
                <a:ext uri="{FF2B5EF4-FFF2-40B4-BE49-F238E27FC236}">
                  <a16:creationId xmlns:a16="http://schemas.microsoft.com/office/drawing/2014/main" id="{C89AA88C-C4B8-8949-AFA1-194666A85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0" name="Group 403">
            <a:extLst>
              <a:ext uri="{FF2B5EF4-FFF2-40B4-BE49-F238E27FC236}">
                <a16:creationId xmlns:a16="http://schemas.microsoft.com/office/drawing/2014/main" id="{09653B46-850D-B34B-A333-FF785A38F2AF}"/>
              </a:ext>
            </a:extLst>
          </p:cNvPr>
          <p:cNvGrpSpPr>
            <a:grpSpLocks/>
          </p:cNvGrpSpPr>
          <p:nvPr/>
        </p:nvGrpSpPr>
        <p:grpSpPr bwMode="auto">
          <a:xfrm>
            <a:off x="7634143" y="3599729"/>
            <a:ext cx="487363" cy="401637"/>
            <a:chOff x="2751" y="1851"/>
            <a:chExt cx="462" cy="478"/>
          </a:xfrm>
        </p:grpSpPr>
        <p:pic>
          <p:nvPicPr>
            <p:cNvPr id="211" name="Picture 364" descr="iphone_stylized_small">
              <a:extLst>
                <a:ext uri="{FF2B5EF4-FFF2-40B4-BE49-F238E27FC236}">
                  <a16:creationId xmlns:a16="http://schemas.microsoft.com/office/drawing/2014/main" id="{7DA8D35C-6543-3A42-9742-E2E3D5877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" name="Picture 402" descr="antenna_radiation_stylized">
              <a:extLst>
                <a:ext uri="{FF2B5EF4-FFF2-40B4-BE49-F238E27FC236}">
                  <a16:creationId xmlns:a16="http://schemas.microsoft.com/office/drawing/2014/main" id="{E527D1A0-DF96-A24E-A250-AE8FCCAC2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3" name="Group 403">
            <a:extLst>
              <a:ext uri="{FF2B5EF4-FFF2-40B4-BE49-F238E27FC236}">
                <a16:creationId xmlns:a16="http://schemas.microsoft.com/office/drawing/2014/main" id="{0D00461F-B3AF-9941-A57B-09D12FEFF1AE}"/>
              </a:ext>
            </a:extLst>
          </p:cNvPr>
          <p:cNvGrpSpPr>
            <a:grpSpLocks/>
          </p:cNvGrpSpPr>
          <p:nvPr/>
        </p:nvGrpSpPr>
        <p:grpSpPr bwMode="auto">
          <a:xfrm>
            <a:off x="10194781" y="4260129"/>
            <a:ext cx="527050" cy="392112"/>
            <a:chOff x="2751" y="1851"/>
            <a:chExt cx="462" cy="478"/>
          </a:xfrm>
        </p:grpSpPr>
        <p:pic>
          <p:nvPicPr>
            <p:cNvPr id="214" name="Picture 364" descr="iphone_stylized_small">
              <a:extLst>
                <a:ext uri="{FF2B5EF4-FFF2-40B4-BE49-F238E27FC236}">
                  <a16:creationId xmlns:a16="http://schemas.microsoft.com/office/drawing/2014/main" id="{0B12D8AF-A0CE-4F45-AF57-E28723EB9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" name="Picture 402" descr="antenna_radiation_stylized">
              <a:extLst>
                <a:ext uri="{FF2B5EF4-FFF2-40B4-BE49-F238E27FC236}">
                  <a16:creationId xmlns:a16="http://schemas.microsoft.com/office/drawing/2014/main" id="{46FC5F48-CB87-5C41-99FC-3BCDC023F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6" name="Group 356">
            <a:extLst>
              <a:ext uri="{FF2B5EF4-FFF2-40B4-BE49-F238E27FC236}">
                <a16:creationId xmlns:a16="http://schemas.microsoft.com/office/drawing/2014/main" id="{EF1B7B94-588F-494F-9020-382DD24CFB54}"/>
              </a:ext>
            </a:extLst>
          </p:cNvPr>
          <p:cNvGrpSpPr>
            <a:grpSpLocks/>
          </p:cNvGrpSpPr>
          <p:nvPr/>
        </p:nvGrpSpPr>
        <p:grpSpPr bwMode="auto">
          <a:xfrm>
            <a:off x="8762856" y="4117254"/>
            <a:ext cx="376237" cy="349250"/>
            <a:chOff x="313" y="1497"/>
            <a:chExt cx="1152" cy="1014"/>
          </a:xfrm>
        </p:grpSpPr>
        <p:pic>
          <p:nvPicPr>
            <p:cNvPr id="217" name="Picture 354" descr="laptop_stylized_small">
              <a:extLst>
                <a:ext uri="{FF2B5EF4-FFF2-40B4-BE49-F238E27FC236}">
                  <a16:creationId xmlns:a16="http://schemas.microsoft.com/office/drawing/2014/main" id="{B0E9D6DF-EBAE-B549-8616-532393572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8" name="Picture 355" descr="antenna_stylized">
              <a:extLst>
                <a:ext uri="{FF2B5EF4-FFF2-40B4-BE49-F238E27FC236}">
                  <a16:creationId xmlns:a16="http://schemas.microsoft.com/office/drawing/2014/main" id="{E8FD3309-5FE1-4947-B75E-69677EB64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9" name="Group 361">
            <a:extLst>
              <a:ext uri="{FF2B5EF4-FFF2-40B4-BE49-F238E27FC236}">
                <a16:creationId xmlns:a16="http://schemas.microsoft.com/office/drawing/2014/main" id="{7F5370CA-ACA4-D749-BE51-501F13B7D1B3}"/>
              </a:ext>
            </a:extLst>
          </p:cNvPr>
          <p:cNvGrpSpPr>
            <a:grpSpLocks/>
          </p:cNvGrpSpPr>
          <p:nvPr/>
        </p:nvGrpSpPr>
        <p:grpSpPr bwMode="auto">
          <a:xfrm>
            <a:off x="7857981" y="3934691"/>
            <a:ext cx="762000" cy="663575"/>
            <a:chOff x="2967" y="478"/>
            <a:chExt cx="788" cy="625"/>
          </a:xfrm>
        </p:grpSpPr>
        <p:pic>
          <p:nvPicPr>
            <p:cNvPr id="220" name="Picture 358" descr="access_point_stylized_small">
              <a:extLst>
                <a:ext uri="{FF2B5EF4-FFF2-40B4-BE49-F238E27FC236}">
                  <a16:creationId xmlns:a16="http://schemas.microsoft.com/office/drawing/2014/main" id="{58364FA5-EE4A-B94A-A430-6F642FEFA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1" name="Picture 360" descr="antenna_radiation_stylized">
              <a:extLst>
                <a:ext uri="{FF2B5EF4-FFF2-40B4-BE49-F238E27FC236}">
                  <a16:creationId xmlns:a16="http://schemas.microsoft.com/office/drawing/2014/main" id="{09DBF651-42C4-1E4D-B0A7-71F524D44C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61">
            <a:extLst>
              <a:ext uri="{FF2B5EF4-FFF2-40B4-BE49-F238E27FC236}">
                <a16:creationId xmlns:a16="http://schemas.microsoft.com/office/drawing/2014/main" id="{AFE507DA-FAD2-E54D-9B67-4939D0AEC972}"/>
              </a:ext>
            </a:extLst>
          </p:cNvPr>
          <p:cNvGrpSpPr>
            <a:grpSpLocks/>
          </p:cNvGrpSpPr>
          <p:nvPr/>
        </p:nvGrpSpPr>
        <p:grpSpPr bwMode="auto">
          <a:xfrm>
            <a:off x="9494693" y="3955329"/>
            <a:ext cx="762000" cy="661987"/>
            <a:chOff x="2967" y="478"/>
            <a:chExt cx="788" cy="625"/>
          </a:xfrm>
        </p:grpSpPr>
        <p:pic>
          <p:nvPicPr>
            <p:cNvPr id="223" name="Picture 358" descr="access_point_stylized_small">
              <a:extLst>
                <a:ext uri="{FF2B5EF4-FFF2-40B4-BE49-F238E27FC236}">
                  <a16:creationId xmlns:a16="http://schemas.microsoft.com/office/drawing/2014/main" id="{87737A86-699B-594B-A92D-20AD981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60" descr="antenna_radiation_stylized">
              <a:extLst>
                <a:ext uri="{FF2B5EF4-FFF2-40B4-BE49-F238E27FC236}">
                  <a16:creationId xmlns:a16="http://schemas.microsoft.com/office/drawing/2014/main" id="{B6EBEF08-76CD-2542-8BFB-2F4D1BD20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" name="Text Box 18">
            <a:extLst>
              <a:ext uri="{FF2B5EF4-FFF2-40B4-BE49-F238E27FC236}">
                <a16:creationId xmlns:a16="http://schemas.microsoft.com/office/drawing/2014/main" id="{C31820A0-72CC-3A4E-AEA6-2BBE3F7C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181" y="5018954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26" name="Text Box 20">
            <a:extLst>
              <a:ext uri="{FF2B5EF4-FFF2-40B4-BE49-F238E27FC236}">
                <a16:creationId xmlns:a16="http://schemas.microsoft.com/office/drawing/2014/main" id="{9C01AE67-4B1E-994D-8207-331C3F38A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3018" y="5012604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27" name="Text Box 20">
            <a:extLst>
              <a:ext uri="{FF2B5EF4-FFF2-40B4-BE49-F238E27FC236}">
                <a16:creationId xmlns:a16="http://schemas.microsoft.com/office/drawing/2014/main" id="{5E18D396-0F78-954D-970D-210CAA30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693" y="5114204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7EE9AA76-AC1D-9241-98D2-1E941BC5A3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72406" y="3121891"/>
            <a:ext cx="744537" cy="116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Line 13">
            <a:extLst>
              <a:ext uri="{FF2B5EF4-FFF2-40B4-BE49-F238E27FC236}">
                <a16:creationId xmlns:a16="http://schemas.microsoft.com/office/drawing/2014/main" id="{9A8A2E92-6E86-034D-B48F-383F5CFB12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6268" y="3142529"/>
            <a:ext cx="657225" cy="1138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Rectangle 94">
            <a:extLst>
              <a:ext uri="{FF2B5EF4-FFF2-40B4-BE49-F238E27FC236}">
                <a16:creationId xmlns:a16="http://schemas.microsoft.com/office/drawing/2014/main" id="{14E85F17-476D-674D-82E5-21016265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28" y="2627891"/>
            <a:ext cx="6276108" cy="90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3200" kern="0" dirty="0">
                <a:cs typeface="+mn-cs"/>
              </a:rPr>
              <a:t>switch: which AP is associated with H1?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8C1FA5F-2E38-2E42-969A-52F0A0118526}"/>
              </a:ext>
            </a:extLst>
          </p:cNvPr>
          <p:cNvGrpSpPr/>
          <p:nvPr/>
        </p:nvGrpSpPr>
        <p:grpSpPr>
          <a:xfrm>
            <a:off x="8482451" y="1855928"/>
            <a:ext cx="744676" cy="388508"/>
            <a:chOff x="7493876" y="2774731"/>
            <a:chExt cx="1481958" cy="894622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293EA6C3-A897-6A4E-8FA5-3E87A8F03D6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491AEEA-3306-584C-A791-3F623A7248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103D392-A969-2B4C-9C4C-6096FA2585B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87941F28-572E-2946-A963-5A01D2241E4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D70E8420-5955-2A42-B6BA-72225B7A16F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0F35D7A5-5A4A-EB40-AA19-5FFF8E987A6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C80064F8-68C9-3341-83C0-994A4C78114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5C4FEDC-5F6D-524A-829B-E1DBA32EA31B}"/>
              </a:ext>
            </a:extLst>
          </p:cNvPr>
          <p:cNvGrpSpPr/>
          <p:nvPr/>
        </p:nvGrpSpPr>
        <p:grpSpPr>
          <a:xfrm>
            <a:off x="8491494" y="2852015"/>
            <a:ext cx="711278" cy="420709"/>
            <a:chOff x="3668110" y="2448910"/>
            <a:chExt cx="3794234" cy="2165130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01D497C-998D-B04C-A06D-FEE9D6913F04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736A6D30-7D30-9F48-A3CD-EC233AB6A751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8407862-B01E-F64C-A31D-B84CEA6BE32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88" name="Freeform 287">
                <a:extLst>
                  <a:ext uri="{FF2B5EF4-FFF2-40B4-BE49-F238E27FC236}">
                    <a16:creationId xmlns:a16="http://schemas.microsoft.com/office/drawing/2014/main" id="{CC49FF30-78BA-B94B-9DEE-3A23AC0AB14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4D525185-A44E-4F4B-963A-FFE4F23CBF4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8DCF8E70-0D16-4545-889A-A299897DF76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38514A0E-369B-5240-B6B1-7EF2DDD72E6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8" name="Rectangle 94">
            <a:extLst>
              <a:ext uri="{FF2B5EF4-FFF2-40B4-BE49-F238E27FC236}">
                <a16:creationId xmlns:a16="http://schemas.microsoft.com/office/drawing/2014/main" id="{11AE9146-15D4-564E-826D-6483A9DC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83" y="3537600"/>
            <a:ext cx="5334000" cy="20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685800" lvl="1" indent="-228600">
              <a:lnSpc>
                <a:spcPct val="90000"/>
              </a:lnSpc>
              <a:spcBef>
                <a:spcPts val="600"/>
              </a:spcBef>
              <a:tabLst>
                <a:tab pos="746125" algn="l"/>
              </a:tabLst>
              <a:defRPr/>
            </a:pPr>
            <a:r>
              <a:rPr lang="en-US" sz="2800" kern="0" dirty="0"/>
              <a:t>self-learning (Ch. 6): switch will see frame from H1 and “remember” which switch port can be used to reach H1</a:t>
            </a:r>
          </a:p>
        </p:txBody>
      </p:sp>
    </p:spTree>
    <p:extLst>
      <p:ext uri="{BB962C8B-B14F-4D97-AF65-F5344CB8AC3E}">
        <p14:creationId xmlns:p14="http://schemas.microsoft.com/office/powerpoint/2010/main" val="38308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Personal area networks: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68820" y="1464542"/>
            <a:ext cx="6869834" cy="50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less than 10 m diameter</a:t>
            </a:r>
          </a:p>
          <a:p>
            <a:pPr marL="285750" indent="-285750">
              <a:defRPr/>
            </a:pPr>
            <a:r>
              <a:rPr lang="en-US" sz="3200" dirty="0"/>
              <a:t>replacement for cables (mouse, keyboard, headphones)</a:t>
            </a:r>
          </a:p>
          <a:p>
            <a:pPr marL="285750" indent="-285750">
              <a:defRPr/>
            </a:pPr>
            <a:r>
              <a:rPr lang="en-US" sz="3200" dirty="0"/>
              <a:t>ad hoc: no infrastructure</a:t>
            </a:r>
          </a:p>
          <a:p>
            <a:pPr marL="285750" indent="-285750">
              <a:defRPr/>
            </a:pPr>
            <a:r>
              <a:rPr lang="en-US" sz="3200" dirty="0"/>
              <a:t>2.4-2.5 GHz ISM radio band, up to 3 Mbps</a:t>
            </a:r>
          </a:p>
          <a:p>
            <a:pPr marL="285750" indent="-285750">
              <a:defRPr/>
            </a:pPr>
            <a:r>
              <a:rPr lang="en-US" sz="3200" dirty="0"/>
              <a:t>master controller / clients devices: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dirty="0"/>
              <a:t>master polls clients, grants requests for client transmissions</a:t>
            </a: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radius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coverage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master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client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parked device (inactive)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4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867338" y="2227006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Mobility: impact on higher-layer protocols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3B252E-B5AF-BD4D-8DC3-4FE3280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Personal area networks: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41111" y="1464542"/>
            <a:ext cx="6371071" cy="528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TDM, </a:t>
            </a:r>
            <a:r>
              <a:rPr lang="en-US" dirty="0"/>
              <a:t>625 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sec sec. slot</a:t>
            </a:r>
          </a:p>
          <a:p>
            <a:pPr marL="285750" indent="-285750">
              <a:defRPr/>
            </a:pPr>
            <a:r>
              <a:rPr lang="en-US" sz="2800" dirty="0"/>
              <a:t>FDM: sender uses </a:t>
            </a:r>
            <a:r>
              <a:rPr lang="en-US" dirty="0"/>
              <a:t>79 frequency channels in known, pseudo-random order slot-to-slot (spread spectrum)</a:t>
            </a:r>
          </a:p>
          <a:p>
            <a:pPr marL="628650" lvl="1" indent="-285750">
              <a:defRPr/>
            </a:pPr>
            <a:r>
              <a:rPr lang="en-US" dirty="0"/>
              <a:t>other devices/equipment not in piconet only interfere in some slots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C00000"/>
                </a:solidFill>
              </a:rPr>
              <a:t>parked mode: </a:t>
            </a:r>
            <a:r>
              <a:rPr lang="en-US" dirty="0"/>
              <a:t>clients can “go to sleep” (park) and later wakeup (to preserve battery)</a:t>
            </a:r>
          </a:p>
          <a:p>
            <a:pPr marL="457200" indent="-457200">
              <a:defRPr/>
            </a:pPr>
            <a:r>
              <a:rPr lang="en-US" sz="2800" dirty="0">
                <a:solidFill>
                  <a:srgbClr val="C00000"/>
                </a:solidFill>
              </a:rPr>
              <a:t>boo</a:t>
            </a:r>
            <a:r>
              <a:rPr lang="en-US" dirty="0">
                <a:solidFill>
                  <a:srgbClr val="C00000"/>
                </a:solidFill>
              </a:rPr>
              <a:t>tstrapping: </a:t>
            </a:r>
            <a:r>
              <a:rPr lang="en-US" dirty="0"/>
              <a:t>nodes self-assemble (plug and play) into piconet</a:t>
            </a:r>
            <a:endParaRPr lang="en-US" sz="2800" dirty="0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radius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coverage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master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client device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parked device (inactive)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2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658938"/>
            <a:ext cx="5903912" cy="1897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587500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458913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857375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778000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895968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4526141" cy="26490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2778769" y="2297321"/>
            <a:ext cx="448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 Cellular Vehicle-to-everything (C-V2X)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5CB13613C4743A19BC4C5851BDAB1" ma:contentTypeVersion="4" ma:contentTypeDescription="Create a new document." ma:contentTypeScope="" ma:versionID="a7d5227d1c25b83a6c60b1eef942a272">
  <xsd:schema xmlns:xsd="http://www.w3.org/2001/XMLSchema" xmlns:xs="http://www.w3.org/2001/XMLSchema" xmlns:p="http://schemas.microsoft.com/office/2006/metadata/properties" xmlns:ns2="04133916-f001-4eb0-bffa-f8dd2881b258" targetNamespace="http://schemas.microsoft.com/office/2006/metadata/properties" ma:root="true" ma:fieldsID="c6ebf6bd55cf27c414cb78e52abf26d0" ns2:_="">
    <xsd:import namespace="04133916-f001-4eb0-bffa-f8dd2881b2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33916-f001-4eb0-bffa-f8dd2881b2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D3D4E6-F688-4BAF-A62E-5B19DB6C31C5}"/>
</file>

<file path=customXml/itemProps2.xml><?xml version="1.0" encoding="utf-8"?>
<ds:datastoreItem xmlns:ds="http://schemas.openxmlformats.org/officeDocument/2006/customXml" ds:itemID="{A25894C9-2A49-4973-BE49-511AF13C779C}"/>
</file>

<file path=customXml/itemProps3.xml><?xml version="1.0" encoding="utf-8"?>
<ds:datastoreItem xmlns:ds="http://schemas.openxmlformats.org/officeDocument/2006/customXml" ds:itemID="{CA41004B-E3C4-446E-AEE9-3A3B35E0245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27756</TotalTime>
  <Words>2134</Words>
  <Application>Microsoft Office PowerPoint</Application>
  <PresentationFormat>Widescreen</PresentationFormat>
  <Paragraphs>539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Gill Sans MT</vt:lpstr>
      <vt:lpstr>Symbol</vt:lpstr>
      <vt:lpstr>Wingdings</vt:lpstr>
      <vt:lpstr>Office Theme</vt:lpstr>
      <vt:lpstr>PowerPoint Presentation</vt:lpstr>
      <vt:lpstr>Wireless and Mobile Networks: context</vt:lpstr>
      <vt:lpstr>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outline</vt:lpstr>
      <vt:lpstr>Wireless link characteristics (1)</vt:lpstr>
      <vt:lpstr>Wireless link characteristics (3)</vt:lpstr>
      <vt:lpstr>Code Division Multiple Access (CDMA)</vt:lpstr>
      <vt:lpstr>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802.11 frame: addressing</vt:lpstr>
      <vt:lpstr>802.11 frame: addressing</vt:lpstr>
      <vt:lpstr>802.11: mobility within same subnet</vt:lpstr>
      <vt:lpstr>Personal area networks: Bluetooth</vt:lpstr>
      <vt:lpstr>Personal area networks: Bluetooth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SaleeRaza</cp:lastModifiedBy>
  <cp:revision>981</cp:revision>
  <dcterms:created xsi:type="dcterms:W3CDTF">2020-01-18T07:24:59Z</dcterms:created>
  <dcterms:modified xsi:type="dcterms:W3CDTF">2022-06-28T07:03:06Z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0x0101003945CB13613C4743A19BC4C5851BDAB1</vt:lpwstr>
  </property>
</Properties>
</file>