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320-349B-419D-998C-A1D41B37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DE59-645A-4419-AF4A-56067A0C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2DD4-C579-4FB3-9B24-4E605BB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C669-9AEB-4652-A4FA-C8775FE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C882-5605-4D28-8872-8490CB8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7973-7698-4AD4-A02D-D45A9033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B439-9E41-4EE0-92F9-17B3B451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791F-F122-4E1B-8B66-14EF85D9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81AE-4302-41CB-83D1-269C90C1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BBEF-C191-4FCC-BCE5-EC73A99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B8BF9-9157-4AB0-8A76-782B9DE0A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778D-6814-4CF6-9B8A-57704EBC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5BCA-FD07-447C-9BC3-5DD8547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C4BF-77A8-46FA-995F-1E733132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D3D9-ECBC-4260-8681-040689B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1EB-FC98-4481-8FFD-B3CFB185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85B3-47A1-4EC8-A42C-6721E62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2652-6AC7-4AE4-9158-C975CF2C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AC6C-DB0E-4571-BA92-2C174A9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5667-8CFE-4C83-9805-7C1356FA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ED3E-1F26-4F9B-BF6E-506F919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8072-54BA-405D-BB0A-D9760AE5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1B8F-A5B3-4E16-8A30-F60F447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B88-802F-41DA-BE33-F06E09AC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73FC-F636-42ED-B59A-EA05F25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A449-5674-429E-A070-0C72413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CF2A-BDA5-43E5-B7AF-78D2D250E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7DE2-7BC7-499F-8068-333F670E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6790B-6489-4464-BDC0-DB29800B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52D0-0EDF-4E3B-939D-B1A3CEAC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9B4-10D4-427C-96C9-88270FB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24B-3E9F-4E92-9D12-F65FD74D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36A6-4A92-42B7-B2B3-AB9FF24C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D1E8-8EED-4A75-988D-4BFA0E73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CA00E-4543-4747-8044-29BB21E76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64462-9A44-4160-850E-AFBF1FA42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7DC91-070F-4A29-B4D8-C66EEA45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907C4-F744-41D8-AF54-C2BFCD4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41CAB-70D5-455D-82BE-0DCE2160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46A3-C3F2-480A-9A06-66BE2ECB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3DF03-29BF-437B-95BC-1615F1F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490D-3C7E-440C-B47E-C5202F75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DF1A8-0218-4CEA-922B-5E70D1E1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04515-C175-4727-B693-1D795246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672A5-5522-4194-9AAD-69D91F3A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7E120-FF90-4BF4-AADE-ACDD39D9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7041-B3BD-48A7-AEA7-9ACD8B91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DEAE-51C4-4736-94AA-ED8D0308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04446-FD6B-410C-A689-642866F7B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F73A-0EF3-4BAD-9DC5-14ADF55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D045-4024-402E-BB0F-C1D76163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F3B0-66B9-4537-8811-18ECA231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4E38-7930-4AE3-8275-F3090F7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74707-AAB1-4DB2-8108-3EA5C968E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4E274-1276-498A-8F68-9565D095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EB2E-8C80-4A9F-94D2-89F9BCB3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B7F5-E3B7-4EC6-A04B-0D69151A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EC7B-EFA9-4E7D-A669-F4457FB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0ABF9-88EF-4CB4-B972-53BF6109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6923-1673-4542-B4E9-33A81110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6BA0-F481-4975-8395-341D82C9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549B-AB25-47F3-981F-84C818097FD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9AE5-0B9A-41CC-AFD6-0A290B3F4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0FE2-8CD6-4EB5-957B-DABA529C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F6E2-11DA-4BBC-9E01-164ACB14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329E-A260-4BFF-818A-CF1D99047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234E-2E97-462A-977C-A1A67CFF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F4D1-323D-482B-AAAB-3D281B57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0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Extended Network Prefix length = subnet mask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B6E3E-AFCF-45BA-ABEE-FB33BC128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68" y="3275082"/>
            <a:ext cx="9748917" cy="3040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FEF72-E174-47ED-B956-72CA781F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67" y="1152939"/>
            <a:ext cx="9602252" cy="1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7A66-A0B4-4A92-AF08-545219B9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Design Considerations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0D8F-CABF-47EE-9896-14579C72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253331"/>
            <a:ext cx="10515600" cy="4351338"/>
          </a:xfrm>
        </p:spPr>
        <p:txBody>
          <a:bodyPr/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ApolloMT-SemiBold"/>
              </a:rPr>
              <a:t>1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How many total subnets does the organization need today?</a:t>
            </a:r>
          </a:p>
          <a:p>
            <a:pPr lvl="1"/>
            <a:r>
              <a:rPr lang="en-US" sz="1400" dirty="0">
                <a:solidFill>
                  <a:srgbClr val="242021"/>
                </a:solidFill>
                <a:latin typeface="ApolloMT"/>
              </a:rPr>
              <a:t>Lets 9 are required , 16 will be considered</a:t>
            </a:r>
          </a:p>
          <a:p>
            <a:r>
              <a:rPr lang="en-US" sz="1800" b="1" i="0" dirty="0">
                <a:solidFill>
                  <a:srgbClr val="242021"/>
                </a:solidFill>
                <a:effectLst/>
                <a:latin typeface="ApolloMT-SemiBold"/>
              </a:rPr>
              <a:t>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How many total subnets will the organization need in the future?</a:t>
            </a:r>
          </a:p>
          <a:p>
            <a:pPr lvl="1"/>
            <a:r>
              <a:rPr lang="en-US" sz="1400" dirty="0">
                <a:solidFill>
                  <a:srgbClr val="242021"/>
                </a:solidFill>
                <a:latin typeface="ApolloMT"/>
              </a:rPr>
              <a:t>BUT in two years might be 18, so make it 32 say</a:t>
            </a:r>
          </a:p>
          <a:p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ApolloMT-SemiBold"/>
              </a:rPr>
              <a:t>3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How many hosts are on the organization’s largest subnet today?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ApolloMT-SemiBold"/>
              </a:rPr>
              <a:t>4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How many hosts will there be on the organization’s largest subnet in the future?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Lets understand with example</a:t>
            </a:r>
          </a:p>
        </p:txBody>
      </p:sp>
    </p:spTree>
    <p:extLst>
      <p:ext uri="{BB962C8B-B14F-4D97-AF65-F5344CB8AC3E}">
        <p14:creationId xmlns:p14="http://schemas.microsoft.com/office/powerpoint/2010/main" val="116395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4AC6-C0FD-47AE-8EB1-99B55499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69A-B919-437E-B552-CF0505A3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An organization is assigned the network number 193.1.1.0/24 and it needs to define six subnets. The largest subnet is required to support 25 hosts.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D7231-6D8A-4D24-AF80-A61FC9BE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6" y="2599082"/>
            <a:ext cx="7504503" cy="28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7C9-AB10-4DF3-AF50-B28BA3B2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E0A4B-64FD-425E-89A5-E06637BF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22" y="1496680"/>
            <a:ext cx="9177998" cy="33240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8515E-8773-4861-9E04-3F5CFA62387B}"/>
              </a:ext>
            </a:extLst>
          </p:cNvPr>
          <p:cNvSpPr txBox="1"/>
          <p:nvPr/>
        </p:nvSpPr>
        <p:spPr>
          <a:xfrm>
            <a:off x="970722" y="5291520"/>
            <a:ext cx="10624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An easy way to verify that the subnets are correct is to ensure that they are all multiples of the Subnet #1 address. In this example, all subnets are multiples of 32: 0, 32, 64, 96, and so 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8A6-6182-4A18-8A9D-46A7BBF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All-0s Subnet and All-1s Subnet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7D6E6-0100-40C5-8B53-7EE8451E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0" y="1828770"/>
            <a:ext cx="538162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4108A-1142-46BF-9808-88356F8D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4" y="3971956"/>
            <a:ext cx="5400675" cy="108585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D2D211E-5128-4EE0-891D-96ACA252317A}"/>
              </a:ext>
            </a:extLst>
          </p:cNvPr>
          <p:cNvSpPr/>
          <p:nvPr/>
        </p:nvSpPr>
        <p:spPr>
          <a:xfrm>
            <a:off x="6696222" y="1589649"/>
            <a:ext cx="745587" cy="3587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78900-118D-4FD4-8636-07F6D66FA336}"/>
              </a:ext>
            </a:extLst>
          </p:cNvPr>
          <p:cNvSpPr txBox="1"/>
          <p:nvPr/>
        </p:nvSpPr>
        <p:spPr>
          <a:xfrm>
            <a:off x="7639374" y="3198614"/>
            <a:ext cx="351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situations confusing for router</a:t>
            </a:r>
          </a:p>
        </p:txBody>
      </p:sp>
    </p:spTree>
    <p:extLst>
      <p:ext uri="{BB962C8B-B14F-4D97-AF65-F5344CB8AC3E}">
        <p14:creationId xmlns:p14="http://schemas.microsoft.com/office/powerpoint/2010/main" val="417836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8AE1-094E-4348-BF5A-DECD4D5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Host Addresses for Each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AD02-3DB5-489F-8167-126C5E84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In general, to define the address assigned to Host #N of a particular subnet, the network administrator places the binary representation of N into the subnet’s host number field. For example, to define the address assigned to Host #15 on Subnet #2, the network administrator simply places the binary representation of 15 (011112 ) into the 5-bits of Subnet #2’s host number field.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B26E-1F86-48B1-99EB-0D6C7098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2" y="2885246"/>
            <a:ext cx="5848255" cy="38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F8AE1-094E-4348-BF5A-DECD4D5B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Defining Host Addresses for Each Subnet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B26E-1F86-48B1-99EB-0D6C7098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89936"/>
            <a:ext cx="6780700" cy="44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F8AE1-094E-4348-BF5A-DECD4D5B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Defining Host Addresses for Each Subnet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384D0-0C8D-4CDE-B622-64E86284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43668"/>
            <a:ext cx="6780700" cy="43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C555-2AF2-487A-BFF3-4BCB88FE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Broadcast Address for Each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C02-3158-44BE-8816-2B4E99B4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The broadcast address for Subnet #2 is the all-1s host address or: </a:t>
            </a:r>
          </a:p>
          <a:p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11000001.00000001.00000001.010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ApolloMT-SemiBold"/>
              </a:rPr>
              <a:t>11111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= 193.1.1.95 </a:t>
            </a:r>
          </a:p>
          <a:p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Note that the broadcast address for Subnet #2 is exactly one less than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the base address for Subnet #3 (193.1.1.96). This is always the case-the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broadcast address for Subnet #n is one less than the base address for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Subnet #(n+1).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The broadcast address for Subnet #6 is simply the all-1s host address</a:t>
            </a:r>
            <a:br>
              <a:rPr lang="en-US" sz="1800" b="0" i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or: </a:t>
            </a:r>
            <a:br>
              <a:rPr lang="en-US" sz="1800" b="0" i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11000001.00000001.00000001.110 </a:t>
            </a:r>
            <a:r>
              <a:rPr lang="en-US" sz="1800" b="1" i="0">
                <a:solidFill>
                  <a:srgbClr val="242021"/>
                </a:solidFill>
                <a:effectLst/>
                <a:latin typeface="ApolloMT-SemiBold"/>
              </a:rPr>
              <a:t>11111 </a:t>
            </a:r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= 193.1.1.223 </a:t>
            </a:r>
          </a:p>
          <a:p>
            <a:br>
              <a:rPr lang="en-US" sz="1800" b="0" i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Again, the broadcast address for Subnet #6 is exactly one less than the</a:t>
            </a:r>
            <a:br>
              <a:rPr lang="en-US" sz="1800" b="0" i="0">
                <a:solidFill>
                  <a:srgbClr val="242021"/>
                </a:solidFill>
                <a:effectLst/>
                <a:latin typeface="ApolloMT"/>
              </a:rPr>
            </a:br>
            <a:r>
              <a:rPr lang="en-US" sz="1800" b="0" i="0">
                <a:solidFill>
                  <a:srgbClr val="242021"/>
                </a:solidFill>
                <a:effectLst/>
                <a:latin typeface="ApolloMT"/>
              </a:rPr>
              <a:t>base address for Subnet #7 (193.1.1.224). 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C32-1D77-4C29-A8D6-6829DE9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2021"/>
                </a:solidFill>
                <a:latin typeface="Frutiger-Light"/>
              </a:rPr>
              <a:t>Classful IP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1AC1-E56C-4AC2-BD98-7179D6BC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When IP was first standardized in September 1981, the specification required that each system attached to an IP-based Internet be assigned a unique, 32-bit Internet address value.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The first part of an Internet address identifies the network on which the host resides, while the second part identifies the particular host on the given network.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This creates the two-level addressing hierarchy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All hosts on a given network share the same network prefix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but must have a unique host number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C8004-9F19-4FBF-87E6-661F39D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60" y="3828153"/>
            <a:ext cx="4448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5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C32-1D77-4C29-A8D6-6829DE9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2021"/>
                </a:solidFill>
                <a:latin typeface="Frutiger-Light"/>
              </a:rPr>
              <a:t>Primary Address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1AC1-E56C-4AC2-BD98-7179D6BC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Networks vary in sizes</a:t>
            </a:r>
            <a:br>
              <a:rPr lang="en-US" dirty="0"/>
            </a:br>
            <a:r>
              <a:rPr lang="en-US" dirty="0"/>
              <a:t>make three classes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A880F-FD55-4225-B725-98ED5FB0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39" y="1690688"/>
            <a:ext cx="7603435" cy="49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C1B-B565-4440-91F8-0DA4A0B0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networks/host?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7541A0-12ED-4AF4-A19A-38C4FB92B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40766"/>
              </p:ext>
            </p:extLst>
          </p:nvPr>
        </p:nvGraphicFramePr>
        <p:xfrm>
          <a:off x="838200" y="1825625"/>
          <a:ext cx="105155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230620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596312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34985616"/>
                    </a:ext>
                  </a:extLst>
                </a:gridCol>
              </a:tblGrid>
              <a:tr h="360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41217"/>
                  </a:ext>
                </a:extLst>
              </a:tr>
              <a:tr h="551594">
                <a:tc>
                  <a:txBody>
                    <a:bodyPr/>
                    <a:lstStyle/>
                    <a:p>
                      <a:r>
                        <a:rPr lang="en-US" dirty="0"/>
                        <a:t>Class A (High order bit =1)   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dirty="0"/>
                        <a:t>-2</a:t>
                      </a:r>
                    </a:p>
                    <a:p>
                      <a:r>
                        <a:rPr lang="en-US" dirty="0"/>
                        <a:t>127=Loopback, 0=Default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-2</a:t>
                      </a:r>
                    </a:p>
                    <a:p>
                      <a:r>
                        <a:rPr lang="en-US" dirty="0"/>
                        <a:t>All 0s= This network</a:t>
                      </a:r>
                    </a:p>
                    <a:p>
                      <a:r>
                        <a:rPr lang="en-US" dirty="0"/>
                        <a:t>All 1s =Broadcast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7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B (High order bits=10)   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 (High order bits=110) 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806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088040D-516B-4255-9BAE-7BACDB0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31" y="4204266"/>
            <a:ext cx="5057775" cy="15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68BCE-B530-4A6D-A030-C236F8624118}"/>
              </a:ext>
            </a:extLst>
          </p:cNvPr>
          <p:cNvSpPr txBox="1"/>
          <p:nvPr/>
        </p:nvSpPr>
        <p:spPr>
          <a:xfrm>
            <a:off x="3959611" y="5864372"/>
            <a:ext cx="42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Dotted Decimal Notation (Easy for Humans)</a:t>
            </a:r>
          </a:p>
        </p:txBody>
      </p:sp>
    </p:spTree>
    <p:extLst>
      <p:ext uri="{BB962C8B-B14F-4D97-AF65-F5344CB8AC3E}">
        <p14:creationId xmlns:p14="http://schemas.microsoft.com/office/powerpoint/2010/main" val="35564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C1B-B565-4440-91F8-0DA4A0B0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Dotted Decimal Notation ranges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7C14E-FC76-4804-BBB3-32568502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21"/>
            <a:ext cx="10159861" cy="30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58CE-C686-4BE3-95F8-3EA53EE3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Classful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0026-41A2-47C0-BE9F-34C471BE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required vs. what is asked by organization </a:t>
            </a:r>
            <a:r>
              <a:rPr lang="en-US" dirty="0">
                <a:sym typeface="Wingdings" panose="05000000000000000000" pitchFamily="2" charset="2"/>
              </a:rPr>
              <a:t> rapid depletion</a:t>
            </a:r>
          </a:p>
          <a:p>
            <a:r>
              <a:rPr lang="en-US" dirty="0">
                <a:sym typeface="Wingdings" panose="05000000000000000000" pitchFamily="2" charset="2"/>
              </a:rPr>
              <a:t>Only 2</a:t>
            </a:r>
            <a:r>
              <a:rPr lang="en-US" baseline="30000" dirty="0">
                <a:sym typeface="Wingdings" panose="05000000000000000000" pitchFamily="2" charset="2"/>
              </a:rPr>
              <a:t>32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/>
              <a:t>4,294,967,296 ) </a:t>
            </a:r>
            <a:r>
              <a:rPr lang="en-US" dirty="0">
                <a:sym typeface="Wingdings" panose="05000000000000000000" pitchFamily="2" charset="2"/>
              </a:rPr>
              <a:t>addresses available</a:t>
            </a:r>
          </a:p>
          <a:p>
            <a:r>
              <a:rPr lang="en-US" dirty="0">
                <a:sym typeface="Wingdings" panose="05000000000000000000" pitchFamily="2" charset="2"/>
              </a:rPr>
              <a:t>No network class to support medium sized organization (say 400 hosts /network)   [lets allocate /16   premature depletion]</a:t>
            </a:r>
          </a:p>
          <a:p>
            <a:r>
              <a:rPr lang="en-US" dirty="0">
                <a:sym typeface="Wingdings" panose="05000000000000000000" pitchFamily="2" charset="2"/>
              </a:rPr>
              <a:t>Router lengthy tables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new network, organization requires other network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3205-C9BC-4938-8D30-47A8852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D34A-EEBD-4502-8655-2D4560A1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44"/>
            <a:ext cx="10515600" cy="4991031"/>
          </a:xfrm>
        </p:spPr>
        <p:txBody>
          <a:bodyPr>
            <a:normAutofit/>
          </a:bodyPr>
          <a:lstStyle/>
          <a:p>
            <a:r>
              <a:rPr lang="en-US" dirty="0"/>
              <a:t>Divide the class further </a:t>
            </a:r>
            <a:r>
              <a:rPr lang="en-US" dirty="0">
                <a:sym typeface="Wingdings" panose="05000000000000000000" pitchFamily="2" charset="2"/>
              </a:rPr>
              <a:t> 3 level hierarchy</a:t>
            </a:r>
            <a:endParaRPr lang="en-US" dirty="0"/>
          </a:p>
          <a:p>
            <a:r>
              <a:rPr lang="en-US" dirty="0"/>
              <a:t>Make routing tables short</a:t>
            </a:r>
          </a:p>
          <a:p>
            <a:pPr lvl="1"/>
            <a:r>
              <a:rPr lang="en-US" dirty="0"/>
              <a:t>Internet router has one entry</a:t>
            </a:r>
          </a:p>
          <a:p>
            <a:pPr lvl="1"/>
            <a:r>
              <a:rPr lang="en-US" dirty="0"/>
              <a:t>Subnetting private to organization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Organization can deploy additional networks without getting more network number from ICANN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F94C-F755-4DBA-829D-0D0CB047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05" y="3429000"/>
            <a:ext cx="6725770" cy="21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2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3205-C9BC-4938-8D30-47A8852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D34A-EEBD-4502-8655-2D4560A1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44"/>
            <a:ext cx="10515600" cy="499103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Organization can deploy additional networks without getting more network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number from ICANN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="0" i="0" dirty="0">
              <a:solidFill>
                <a:srgbClr val="242021"/>
              </a:solidFill>
              <a:effectLst/>
              <a:latin typeface="ApolloMT"/>
            </a:endParaRPr>
          </a:p>
          <a:p>
            <a:pPr lvl="1"/>
            <a:r>
              <a:rPr lang="en-US" sz="2400" b="0" i="0" dirty="0">
                <a:solidFill>
                  <a:srgbClr val="242021"/>
                </a:solidFill>
                <a:effectLst/>
                <a:latin typeface="ApolloMT"/>
              </a:rPr>
              <a:t>routing advertisements for all of the subnets are combined into a single routing table entry</a:t>
            </a:r>
            <a:r>
              <a:rPr lang="en-US" dirty="0"/>
              <a:t> </a:t>
            </a:r>
            <a:br>
              <a:rPr lang="en-US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F0FD7-6D5B-4C15-9D9B-E67BA9CD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04" y="1926427"/>
            <a:ext cx="7242144" cy="3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F4D1-323D-482B-AAAB-3D281B57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0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Extended Network Prefix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E7AD-7E8D-4061-80A0-03301B93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Internet routers use only the network prefix of the destination address to route traffic to a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ApolloMT"/>
              </a:rPr>
              <a:t>subnetted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 environment.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Routers within the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ApolloMT"/>
              </a:rPr>
              <a:t>subnetted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polloMT"/>
              </a:rPr>
              <a:t> environment use the extended network prefix to route traffic between the individual subnets.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SUBNET MASK </a:t>
            </a:r>
            <a:r>
              <a:rPr lang="en-US" sz="2000" dirty="0">
                <a:sym typeface="Wingdings" panose="05000000000000000000" pitchFamily="2" charset="2"/>
              </a:rPr>
              <a:t> To identify extended network prefix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D3D87-4672-46F5-8A21-A1F94846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64" y="2638425"/>
            <a:ext cx="9602252" cy="144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FEF72-E174-47ED-B956-72CA781F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4638261"/>
            <a:ext cx="9602252" cy="1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5CB13613C4743A19BC4C5851BDAB1" ma:contentTypeVersion="4" ma:contentTypeDescription="Create a new document." ma:contentTypeScope="" ma:versionID="a7d5227d1c25b83a6c60b1eef942a272">
  <xsd:schema xmlns:xsd="http://www.w3.org/2001/XMLSchema" xmlns:xs="http://www.w3.org/2001/XMLSchema" xmlns:p="http://schemas.microsoft.com/office/2006/metadata/properties" xmlns:ns2="04133916-f001-4eb0-bffa-f8dd2881b258" targetNamespace="http://schemas.microsoft.com/office/2006/metadata/properties" ma:root="true" ma:fieldsID="c6ebf6bd55cf27c414cb78e52abf26d0" ns2:_="">
    <xsd:import namespace="04133916-f001-4eb0-bffa-f8dd2881b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3916-f001-4eb0-bffa-f8dd2881b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CE2F9F-8002-41E0-AA50-3B55F28D6215}"/>
</file>

<file path=customXml/itemProps2.xml><?xml version="1.0" encoding="utf-8"?>
<ds:datastoreItem xmlns:ds="http://schemas.openxmlformats.org/officeDocument/2006/customXml" ds:itemID="{703D17E7-6C8F-4EE2-AE34-5C60CA9D1505}"/>
</file>

<file path=customXml/itemProps3.xml><?xml version="1.0" encoding="utf-8"?>
<ds:datastoreItem xmlns:ds="http://schemas.openxmlformats.org/officeDocument/2006/customXml" ds:itemID="{09E6D9E6-25E1-42DB-832A-85239334CDDB}"/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763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ApolloMT</vt:lpstr>
      <vt:lpstr>ApolloMT-SemiBold</vt:lpstr>
      <vt:lpstr>Arial</vt:lpstr>
      <vt:lpstr>Calibri</vt:lpstr>
      <vt:lpstr>Calibri Light</vt:lpstr>
      <vt:lpstr>Frutiger-Light</vt:lpstr>
      <vt:lpstr>Office Theme</vt:lpstr>
      <vt:lpstr>Subnetting</vt:lpstr>
      <vt:lpstr>Classful IP Addressing</vt:lpstr>
      <vt:lpstr>Primary Address Classes</vt:lpstr>
      <vt:lpstr>How many networks/host?</vt:lpstr>
      <vt:lpstr>Dotted Decimal Notation ranges</vt:lpstr>
      <vt:lpstr>Limitations to Classful Addressing</vt:lpstr>
      <vt:lpstr>Subnetting</vt:lpstr>
      <vt:lpstr>Subnetting</vt:lpstr>
      <vt:lpstr>  Extended Network Prefix  </vt:lpstr>
      <vt:lpstr>  Extended Network Prefix length = subnet mask  </vt:lpstr>
      <vt:lpstr>Subnet Design Considerations </vt:lpstr>
      <vt:lpstr>Example</vt:lpstr>
      <vt:lpstr>Example cont…</vt:lpstr>
      <vt:lpstr>The All-0s Subnet and All-1s Subnet</vt:lpstr>
      <vt:lpstr>Defining Host Addresses for Each Subnet</vt:lpstr>
      <vt:lpstr>Defining Host Addresses for Each Subnet</vt:lpstr>
      <vt:lpstr>Defining Host Addresses for Each Subnet</vt:lpstr>
      <vt:lpstr>Defining the Broadcast Address for Each Subnet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SaleeRaza</dc:creator>
  <cp:lastModifiedBy>SaleeRaza</cp:lastModifiedBy>
  <cp:revision>23</cp:revision>
  <dcterms:created xsi:type="dcterms:W3CDTF">2022-04-27T07:24:33Z</dcterms:created>
  <dcterms:modified xsi:type="dcterms:W3CDTF">2022-04-27T08:38:11Z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0x0101003945CB13613C4743A19BC4C5851BDAB1</vt:lpwstr>
  </property>
</Properties>
</file>