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sldIdLst>
    <p:sldId id="256" r:id="rId5"/>
    <p:sldId id="257" r:id="rId6"/>
    <p:sldId id="258" r:id="rId7"/>
    <p:sldId id="259" r:id="rId8"/>
    <p:sldId id="260" r:id="rId9"/>
    <p:sldId id="261" r:id="rId10"/>
    <p:sldId id="262" r:id="rId11"/>
    <p:sldId id="263" r:id="rId12"/>
    <p:sldId id="267" r:id="rId13"/>
    <p:sldId id="268" r:id="rId14"/>
    <p:sldId id="269" r:id="rId15"/>
    <p:sldId id="264" r:id="rId16"/>
    <p:sldId id="270" r:id="rId17"/>
    <p:sldId id="271"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53DE78-67DB-48A4-B9D3-5CF67E873333}" v="3" dt="2021-01-11T06:40:10.226"/>
    <p1510:client id="{37F4B852-48AF-DF5D-F5A8-55792D2BA67B}" v="1" dt="2020-10-24T04:49:44.920"/>
    <p1510:client id="{5829683C-FD7C-47B0-9977-83946034FDD7}" v="1" dt="2020-10-24T04:08:20.2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19-BCS-113" userId="S::sp19-bcs-113@isbstudent.comsats.edu.pk::260cc0dd-5619-40d1-b2a2-5ed5aa1c1db5" providerId="AD" clId="Web-{37F4B852-48AF-DF5D-F5A8-55792D2BA67B}"/>
    <pc:docChg chg="modSld">
      <pc:chgData name="SP19-BCS-113" userId="S::sp19-bcs-113@isbstudent.comsats.edu.pk::260cc0dd-5619-40d1-b2a2-5ed5aa1c1db5" providerId="AD" clId="Web-{37F4B852-48AF-DF5D-F5A8-55792D2BA67B}" dt="2020-10-24T04:49:44.920" v="0" actId="1076"/>
      <pc:docMkLst>
        <pc:docMk/>
      </pc:docMkLst>
      <pc:sldChg chg="modSp">
        <pc:chgData name="SP19-BCS-113" userId="S::sp19-bcs-113@isbstudent.comsats.edu.pk::260cc0dd-5619-40d1-b2a2-5ed5aa1c1db5" providerId="AD" clId="Web-{37F4B852-48AF-DF5D-F5A8-55792D2BA67B}" dt="2020-10-24T04:49:44.920" v="0" actId="1076"/>
        <pc:sldMkLst>
          <pc:docMk/>
          <pc:sldMk cId="3505988142" sldId="263"/>
        </pc:sldMkLst>
        <pc:picChg chg="mod">
          <ac:chgData name="SP19-BCS-113" userId="S::sp19-bcs-113@isbstudent.comsats.edu.pk::260cc0dd-5619-40d1-b2a2-5ed5aa1c1db5" providerId="AD" clId="Web-{37F4B852-48AF-DF5D-F5A8-55792D2BA67B}" dt="2020-10-24T04:49:44.920" v="0" actId="1076"/>
          <ac:picMkLst>
            <pc:docMk/>
            <pc:sldMk cId="3505988142" sldId="263"/>
            <ac:picMk id="4" creationId="{00000000-0000-0000-0000-000000000000}"/>
          </ac:picMkLst>
        </pc:picChg>
      </pc:sldChg>
    </pc:docChg>
  </pc:docChgLst>
  <pc:docChgLst>
    <pc:chgData name="FATIMA MUSHTAQ" userId="S::sp19-bcs-078@isbstudent.comsats.edu.pk::1024b6d5-9733-4bb4-bc7b-c67466039b3e" providerId="AD" clId="Web-{1E53DE78-67DB-48A4-B9D3-5CF67E873333}"/>
    <pc:docChg chg="modSld">
      <pc:chgData name="FATIMA MUSHTAQ" userId="S::sp19-bcs-078@isbstudent.comsats.edu.pk::1024b6d5-9733-4bb4-bc7b-c67466039b3e" providerId="AD" clId="Web-{1E53DE78-67DB-48A4-B9D3-5CF67E873333}" dt="2021-01-11T06:40:10.226" v="2" actId="20577"/>
      <pc:docMkLst>
        <pc:docMk/>
      </pc:docMkLst>
      <pc:sldChg chg="modSp">
        <pc:chgData name="FATIMA MUSHTAQ" userId="S::sp19-bcs-078@isbstudent.comsats.edu.pk::1024b6d5-9733-4bb4-bc7b-c67466039b3e" providerId="AD" clId="Web-{1E53DE78-67DB-48A4-B9D3-5CF67E873333}" dt="2021-01-11T06:37:45.519" v="1" actId="20577"/>
        <pc:sldMkLst>
          <pc:docMk/>
          <pc:sldMk cId="2829446765" sldId="257"/>
        </pc:sldMkLst>
        <pc:spChg chg="mod">
          <ac:chgData name="FATIMA MUSHTAQ" userId="S::sp19-bcs-078@isbstudent.comsats.edu.pk::1024b6d5-9733-4bb4-bc7b-c67466039b3e" providerId="AD" clId="Web-{1E53DE78-67DB-48A4-B9D3-5CF67E873333}" dt="2021-01-11T06:37:45.519" v="1" actId="20577"/>
          <ac:spMkLst>
            <pc:docMk/>
            <pc:sldMk cId="2829446765" sldId="257"/>
            <ac:spMk id="3" creationId="{00000000-0000-0000-0000-000000000000}"/>
          </ac:spMkLst>
        </pc:spChg>
      </pc:sldChg>
    </pc:docChg>
  </pc:docChgLst>
  <pc:docChgLst>
    <pc:chgData name="FATIMA MUSHTAQ" userId="S::sp19-bcs-078@isbstudent.comsats.edu.pk::1024b6d5-9733-4bb4-bc7b-c67466039b3e" providerId="AD" clId="Web-{5829683C-FD7C-47B0-9977-83946034FDD7}"/>
    <pc:docChg chg="modSld">
      <pc:chgData name="FATIMA MUSHTAQ" userId="S::sp19-bcs-078@isbstudent.comsats.edu.pk::1024b6d5-9733-4bb4-bc7b-c67466039b3e" providerId="AD" clId="Web-{5829683C-FD7C-47B0-9977-83946034FDD7}" dt="2020-10-24T04:08:20.227" v="0" actId="1076"/>
      <pc:docMkLst>
        <pc:docMk/>
      </pc:docMkLst>
      <pc:sldChg chg="modSp">
        <pc:chgData name="FATIMA MUSHTAQ" userId="S::sp19-bcs-078@isbstudent.comsats.edu.pk::1024b6d5-9733-4bb4-bc7b-c67466039b3e" providerId="AD" clId="Web-{5829683C-FD7C-47B0-9977-83946034FDD7}" dt="2020-10-24T04:08:20.227" v="0" actId="1076"/>
        <pc:sldMkLst>
          <pc:docMk/>
          <pc:sldMk cId="3505988142" sldId="263"/>
        </pc:sldMkLst>
        <pc:picChg chg="mod">
          <ac:chgData name="FATIMA MUSHTAQ" userId="S::sp19-bcs-078@isbstudent.comsats.edu.pk::1024b6d5-9733-4bb4-bc7b-c67466039b3e" providerId="AD" clId="Web-{5829683C-FD7C-47B0-9977-83946034FDD7}" dt="2020-10-24T04:08:20.227" v="0" actId="1076"/>
          <ac:picMkLst>
            <pc:docMk/>
            <pc:sldMk cId="3505988142" sldId="263"/>
            <ac:picMk id="4" creationId="{00000000-0000-0000-0000-000000000000}"/>
          </ac:picMkLst>
        </pc:pic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1D496-E0BE-4D78-BA56-5D5F87FE4197}" type="datetimeFigureOut">
              <a:rPr lang="en-US" smtClean="0"/>
              <a:t>1/10/2021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7E232-5D70-4633-A898-D9B6C34A29CA}" type="slidenum">
              <a:rPr lang="en-US" smtClean="0"/>
              <a:t>‹#›</a:t>
            </a:fld>
            <a:endParaRPr lang="en-US"/>
          </a:p>
        </p:txBody>
      </p:sp>
    </p:spTree>
    <p:extLst>
      <p:ext uri="{BB962C8B-B14F-4D97-AF65-F5344CB8AC3E}">
        <p14:creationId xmlns:p14="http://schemas.microsoft.com/office/powerpoint/2010/main" val="2724252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69031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AEF102B-3B12-486A-A5A1-49DDE884F25A}"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F087346-6136-40C7-9EE3-038DD29184DF}" type="slidenum">
              <a:rPr lang="en-US" smtClean="0"/>
              <a:t>‹#›</a:t>
            </a:fld>
            <a:endParaRPr lang="en-US"/>
          </a:p>
        </p:txBody>
      </p:sp>
    </p:spTree>
    <p:extLst>
      <p:ext uri="{BB962C8B-B14F-4D97-AF65-F5344CB8AC3E}">
        <p14:creationId xmlns:p14="http://schemas.microsoft.com/office/powerpoint/2010/main" val="85462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EF102B-3B12-486A-A5A1-49DDE884F25A}"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087346-6136-40C7-9EE3-038DD29184DF}" type="slidenum">
              <a:rPr lang="en-US" smtClean="0"/>
              <a:t>‹#›</a:t>
            </a:fld>
            <a:endParaRPr lang="en-US"/>
          </a:p>
        </p:txBody>
      </p:sp>
    </p:spTree>
    <p:extLst>
      <p:ext uri="{BB962C8B-B14F-4D97-AF65-F5344CB8AC3E}">
        <p14:creationId xmlns:p14="http://schemas.microsoft.com/office/powerpoint/2010/main" val="373369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EF102B-3B12-486A-A5A1-49DDE884F25A}"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087346-6136-40C7-9EE3-038DD29184D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901824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AEF102B-3B12-486A-A5A1-49DDE884F25A}" type="datetimeFigureOut">
              <a:rPr lang="en-US" smtClean="0"/>
              <a:t>1/10/2021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087346-6136-40C7-9EE3-038DD29184DF}" type="slidenum">
              <a:rPr lang="en-US" smtClean="0"/>
              <a:t>‹#›</a:t>
            </a:fld>
            <a:endParaRPr lang="en-US"/>
          </a:p>
        </p:txBody>
      </p:sp>
    </p:spTree>
    <p:extLst>
      <p:ext uri="{BB962C8B-B14F-4D97-AF65-F5344CB8AC3E}">
        <p14:creationId xmlns:p14="http://schemas.microsoft.com/office/powerpoint/2010/main" val="2137126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AEF102B-3B12-486A-A5A1-49DDE884F25A}" type="datetimeFigureOut">
              <a:rPr lang="en-US" smtClean="0"/>
              <a:t>1/10/2021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087346-6136-40C7-9EE3-038DD29184D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541334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AEF102B-3B12-486A-A5A1-49DDE884F25A}" type="datetimeFigureOut">
              <a:rPr lang="en-US" smtClean="0"/>
              <a:t>1/10/2021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087346-6136-40C7-9EE3-038DD29184DF}" type="slidenum">
              <a:rPr lang="en-US" smtClean="0"/>
              <a:t>‹#›</a:t>
            </a:fld>
            <a:endParaRPr lang="en-US"/>
          </a:p>
        </p:txBody>
      </p:sp>
    </p:spTree>
    <p:extLst>
      <p:ext uri="{BB962C8B-B14F-4D97-AF65-F5344CB8AC3E}">
        <p14:creationId xmlns:p14="http://schemas.microsoft.com/office/powerpoint/2010/main" val="1848582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EF102B-3B12-486A-A5A1-49DDE884F25A}"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087346-6136-40C7-9EE3-038DD29184DF}" type="slidenum">
              <a:rPr lang="en-US" smtClean="0"/>
              <a:t>‹#›</a:t>
            </a:fld>
            <a:endParaRPr lang="en-US"/>
          </a:p>
        </p:txBody>
      </p:sp>
    </p:spTree>
    <p:extLst>
      <p:ext uri="{BB962C8B-B14F-4D97-AF65-F5344CB8AC3E}">
        <p14:creationId xmlns:p14="http://schemas.microsoft.com/office/powerpoint/2010/main" val="3437003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EF102B-3B12-486A-A5A1-49DDE884F25A}"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087346-6136-40C7-9EE3-038DD29184DF}" type="slidenum">
              <a:rPr lang="en-US" smtClean="0"/>
              <a:t>‹#›</a:t>
            </a:fld>
            <a:endParaRPr lang="en-US"/>
          </a:p>
        </p:txBody>
      </p:sp>
    </p:spTree>
    <p:extLst>
      <p:ext uri="{BB962C8B-B14F-4D97-AF65-F5344CB8AC3E}">
        <p14:creationId xmlns:p14="http://schemas.microsoft.com/office/powerpoint/2010/main" val="36240000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89884" cy="914400"/>
          </a:xfrm>
        </p:spPr>
        <p:txBody>
          <a:bodyPr/>
          <a:lstStyle/>
          <a:p>
            <a:r>
              <a:rPr lang="en-US"/>
              <a:t>Click to edit Master title style</a:t>
            </a:r>
          </a:p>
        </p:txBody>
      </p:sp>
      <p:sp>
        <p:nvSpPr>
          <p:cNvPr id="3" name="Text Placeholder 2"/>
          <p:cNvSpPr>
            <a:spLocks noGrp="1"/>
          </p:cNvSpPr>
          <p:nvPr>
            <p:ph type="body" sz="half" idx="1"/>
          </p:nvPr>
        </p:nvSpPr>
        <p:spPr>
          <a:xfrm>
            <a:off x="406400" y="1219200"/>
            <a:ext cx="55372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219200"/>
            <a:ext cx="55372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4876800" y="6381750"/>
            <a:ext cx="2540000" cy="457200"/>
          </a:xfrm>
        </p:spPr>
        <p:txBody>
          <a:bodyPr/>
          <a:lstStyle>
            <a:lvl1pPr>
              <a:defRPr/>
            </a:lvl1pPr>
          </a:lstStyle>
          <a:p>
            <a:r>
              <a:rPr lang="en-US"/>
              <a:t>Comp 122</a:t>
            </a:r>
          </a:p>
        </p:txBody>
      </p:sp>
    </p:spTree>
    <p:extLst>
      <p:ext uri="{BB962C8B-B14F-4D97-AF65-F5344CB8AC3E}">
        <p14:creationId xmlns:p14="http://schemas.microsoft.com/office/powerpoint/2010/main" val="291336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EF102B-3B12-486A-A5A1-49DDE884F25A}"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087346-6136-40C7-9EE3-038DD29184DF}" type="slidenum">
              <a:rPr lang="en-US" smtClean="0"/>
              <a:t>‹#›</a:t>
            </a:fld>
            <a:endParaRPr lang="en-US"/>
          </a:p>
        </p:txBody>
      </p:sp>
    </p:spTree>
    <p:extLst>
      <p:ext uri="{BB962C8B-B14F-4D97-AF65-F5344CB8AC3E}">
        <p14:creationId xmlns:p14="http://schemas.microsoft.com/office/powerpoint/2010/main" val="551938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EF102B-3B12-486A-A5A1-49DDE884F25A}"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087346-6136-40C7-9EE3-038DD29184DF}" type="slidenum">
              <a:rPr lang="en-US" smtClean="0"/>
              <a:t>‹#›</a:t>
            </a:fld>
            <a:endParaRPr lang="en-US"/>
          </a:p>
        </p:txBody>
      </p:sp>
    </p:spTree>
    <p:extLst>
      <p:ext uri="{BB962C8B-B14F-4D97-AF65-F5344CB8AC3E}">
        <p14:creationId xmlns:p14="http://schemas.microsoft.com/office/powerpoint/2010/main" val="283574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EF102B-3B12-486A-A5A1-49DDE884F25A}" type="datetimeFigureOut">
              <a:rPr lang="en-US" smtClean="0"/>
              <a:t>1/10/2021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F087346-6136-40C7-9EE3-038DD29184DF}" type="slidenum">
              <a:rPr lang="en-US" smtClean="0"/>
              <a:t>‹#›</a:t>
            </a:fld>
            <a:endParaRPr lang="en-US"/>
          </a:p>
        </p:txBody>
      </p:sp>
    </p:spTree>
    <p:extLst>
      <p:ext uri="{BB962C8B-B14F-4D97-AF65-F5344CB8AC3E}">
        <p14:creationId xmlns:p14="http://schemas.microsoft.com/office/powerpoint/2010/main" val="1660357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EF102B-3B12-486A-A5A1-49DDE884F25A}" type="datetimeFigureOut">
              <a:rPr lang="en-US" smtClean="0"/>
              <a:t>1/10/2021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F087346-6136-40C7-9EE3-038DD29184DF}" type="slidenum">
              <a:rPr lang="en-US" smtClean="0"/>
              <a:t>‹#›</a:t>
            </a:fld>
            <a:endParaRPr lang="en-US"/>
          </a:p>
        </p:txBody>
      </p:sp>
    </p:spTree>
    <p:extLst>
      <p:ext uri="{BB962C8B-B14F-4D97-AF65-F5344CB8AC3E}">
        <p14:creationId xmlns:p14="http://schemas.microsoft.com/office/powerpoint/2010/main" val="1553116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EF102B-3B12-486A-A5A1-49DDE884F25A}" type="datetimeFigureOut">
              <a:rPr lang="en-US" smtClean="0"/>
              <a:t>1/10/2021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F087346-6136-40C7-9EE3-038DD29184DF}" type="slidenum">
              <a:rPr lang="en-US" smtClean="0"/>
              <a:t>‹#›</a:t>
            </a:fld>
            <a:endParaRPr lang="en-US"/>
          </a:p>
        </p:txBody>
      </p:sp>
    </p:spTree>
    <p:extLst>
      <p:ext uri="{BB962C8B-B14F-4D97-AF65-F5344CB8AC3E}">
        <p14:creationId xmlns:p14="http://schemas.microsoft.com/office/powerpoint/2010/main" val="3049663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EF102B-3B12-486A-A5A1-49DDE884F25A}" type="datetimeFigureOut">
              <a:rPr lang="en-US" smtClean="0"/>
              <a:t>1/10/2021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F087346-6136-40C7-9EE3-038DD29184DF}" type="slidenum">
              <a:rPr lang="en-US" smtClean="0"/>
              <a:t>‹#›</a:t>
            </a:fld>
            <a:endParaRPr lang="en-US"/>
          </a:p>
        </p:txBody>
      </p:sp>
    </p:spTree>
    <p:extLst>
      <p:ext uri="{BB962C8B-B14F-4D97-AF65-F5344CB8AC3E}">
        <p14:creationId xmlns:p14="http://schemas.microsoft.com/office/powerpoint/2010/main" val="338496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EF102B-3B12-486A-A5A1-49DDE884F25A}" type="datetimeFigureOut">
              <a:rPr lang="en-US" smtClean="0"/>
              <a:t>1/10/2021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F087346-6136-40C7-9EE3-038DD29184DF}" type="slidenum">
              <a:rPr lang="en-US" smtClean="0"/>
              <a:t>‹#›</a:t>
            </a:fld>
            <a:endParaRPr lang="en-US"/>
          </a:p>
        </p:txBody>
      </p:sp>
    </p:spTree>
    <p:extLst>
      <p:ext uri="{BB962C8B-B14F-4D97-AF65-F5344CB8AC3E}">
        <p14:creationId xmlns:p14="http://schemas.microsoft.com/office/powerpoint/2010/main" val="2573317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EF102B-3B12-486A-A5A1-49DDE884F25A}" type="datetimeFigureOut">
              <a:rPr lang="en-US" smtClean="0"/>
              <a:t>1/10/2021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087346-6136-40C7-9EE3-038DD29184DF}" type="slidenum">
              <a:rPr lang="en-US" smtClean="0"/>
              <a:t>‹#›</a:t>
            </a:fld>
            <a:endParaRPr lang="en-US"/>
          </a:p>
        </p:txBody>
      </p:sp>
    </p:spTree>
    <p:extLst>
      <p:ext uri="{BB962C8B-B14F-4D97-AF65-F5344CB8AC3E}">
        <p14:creationId xmlns:p14="http://schemas.microsoft.com/office/powerpoint/2010/main" val="459360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AEF102B-3B12-486A-A5A1-49DDE884F25A}" type="datetimeFigureOut">
              <a:rPr lang="en-US" smtClean="0"/>
              <a:t>1/10/2021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F087346-6136-40C7-9EE3-038DD29184DF}" type="slidenum">
              <a:rPr lang="en-US" smtClean="0"/>
              <a:t>‹#›</a:t>
            </a:fld>
            <a:endParaRPr lang="en-US"/>
          </a:p>
        </p:txBody>
      </p:sp>
    </p:spTree>
    <p:extLst>
      <p:ext uri="{BB962C8B-B14F-4D97-AF65-F5344CB8AC3E}">
        <p14:creationId xmlns:p14="http://schemas.microsoft.com/office/powerpoint/2010/main" val="28816492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7.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1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geeksquiz.com/c-program-swap-two-numbe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Asymptotic Analysis</a:t>
            </a:r>
          </a:p>
        </p:txBody>
      </p:sp>
      <p:sp>
        <p:nvSpPr>
          <p:cNvPr id="3" name="Subtitle 2"/>
          <p:cNvSpPr>
            <a:spLocks noGrp="1"/>
          </p:cNvSpPr>
          <p:nvPr>
            <p:ph type="subTitle" idx="1"/>
          </p:nvPr>
        </p:nvSpPr>
        <p:spPr/>
        <p:txBody>
          <a:bodyPr/>
          <a:lstStyle/>
          <a:p>
            <a:r>
              <a:rPr lang="en-US"/>
              <a:t>Lecture 3</a:t>
            </a:r>
          </a:p>
        </p:txBody>
      </p:sp>
    </p:spTree>
    <p:extLst>
      <p:ext uri="{BB962C8B-B14F-4D97-AF65-F5344CB8AC3E}">
        <p14:creationId xmlns:p14="http://schemas.microsoft.com/office/powerpoint/2010/main" val="1974002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Cont</a:t>
            </a:r>
            <a:r>
              <a:rPr lang="en-US"/>
              <a:t>…</a:t>
            </a:r>
          </a:p>
        </p:txBody>
      </p:sp>
      <p:sp>
        <p:nvSpPr>
          <p:cNvPr id="3" name="Content Placeholder 2"/>
          <p:cNvSpPr>
            <a:spLocks noGrp="1"/>
          </p:cNvSpPr>
          <p:nvPr>
            <p:ph idx="1"/>
          </p:nvPr>
        </p:nvSpPr>
        <p:spPr/>
        <p:txBody>
          <a:bodyPr/>
          <a:lstStyle/>
          <a:p>
            <a:pPr>
              <a:lnSpc>
                <a:spcPct val="150000"/>
              </a:lnSpc>
            </a:pPr>
            <a:r>
              <a:rPr lang="en-US" b="1">
                <a:solidFill>
                  <a:schemeClr val="tx1"/>
                </a:solidFill>
                <a:latin typeface="Arial" panose="020B0604020202020204" pitchFamily="34" charset="0"/>
                <a:cs typeface="Arial" panose="020B0604020202020204" pitchFamily="34" charset="0"/>
              </a:rPr>
              <a:t>2) O(n):</a:t>
            </a:r>
            <a:r>
              <a:rPr lang="en-US">
                <a:solidFill>
                  <a:schemeClr val="tx1"/>
                </a:solidFill>
                <a:latin typeface="Arial" panose="020B0604020202020204" pitchFamily="34" charset="0"/>
                <a:cs typeface="Arial" panose="020B0604020202020204" pitchFamily="34" charset="0"/>
              </a:rPr>
              <a:t> Time Complexity of a loop is considered as O(n) if the loop variables is incremented / decremented by a constant amount. For example following functions have O(n) time complexity.</a:t>
            </a:r>
          </a:p>
          <a:p>
            <a:pPr>
              <a:lnSpc>
                <a:spcPct val="150000"/>
              </a:lnSpc>
            </a:pPr>
            <a:endParaRPr lang="en-US">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duotone>
              <a:prstClr val="black"/>
              <a:schemeClr val="accent2">
                <a:tint val="45000"/>
                <a:satMod val="400000"/>
              </a:schemeClr>
            </a:duotone>
          </a:blip>
          <a:stretch>
            <a:fillRect/>
          </a:stretch>
        </p:blipFill>
        <p:spPr>
          <a:xfrm>
            <a:off x="4121803" y="3591884"/>
            <a:ext cx="4930050" cy="2319338"/>
          </a:xfrm>
          <a:prstGeom prst="rect">
            <a:avLst/>
          </a:prstGeom>
        </p:spPr>
      </p:pic>
    </p:spTree>
    <p:extLst>
      <p:ext uri="{BB962C8B-B14F-4D97-AF65-F5344CB8AC3E}">
        <p14:creationId xmlns:p14="http://schemas.microsoft.com/office/powerpoint/2010/main" val="2246174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Cont</a:t>
            </a:r>
            <a:r>
              <a:rPr lang="en-US"/>
              <a:t>…</a:t>
            </a:r>
          </a:p>
        </p:txBody>
      </p:sp>
      <p:sp>
        <p:nvSpPr>
          <p:cNvPr id="3" name="Content Placeholder 2"/>
          <p:cNvSpPr>
            <a:spLocks noGrp="1"/>
          </p:cNvSpPr>
          <p:nvPr>
            <p:ph idx="1"/>
          </p:nvPr>
        </p:nvSpPr>
        <p:spPr/>
        <p:txBody>
          <a:bodyPr/>
          <a:lstStyle/>
          <a:p>
            <a:pPr>
              <a:lnSpc>
                <a:spcPct val="150000"/>
              </a:lnSpc>
            </a:pPr>
            <a:r>
              <a:rPr lang="en-US" b="1">
                <a:solidFill>
                  <a:schemeClr val="tx1"/>
                </a:solidFill>
              </a:rPr>
              <a:t>3) O(</a:t>
            </a:r>
            <a:r>
              <a:rPr lang="en-US" b="1" err="1">
                <a:solidFill>
                  <a:schemeClr val="tx1"/>
                </a:solidFill>
              </a:rPr>
              <a:t>n</a:t>
            </a:r>
            <a:r>
              <a:rPr lang="en-US" b="1" baseline="30000" err="1">
                <a:solidFill>
                  <a:schemeClr val="tx1"/>
                </a:solidFill>
              </a:rPr>
              <a:t>c</a:t>
            </a:r>
            <a:r>
              <a:rPr lang="en-US" b="1">
                <a:solidFill>
                  <a:schemeClr val="tx1"/>
                </a:solidFill>
              </a:rPr>
              <a:t>)</a:t>
            </a:r>
            <a:r>
              <a:rPr lang="en-US">
                <a:solidFill>
                  <a:schemeClr val="tx1"/>
                </a:solidFill>
              </a:rPr>
              <a:t>: Time complexity of nested loops is equal to the number of times the innermost statement is executed. For example the following sample loops have O(n</a:t>
            </a:r>
            <a:r>
              <a:rPr lang="en-US" baseline="30000">
                <a:solidFill>
                  <a:schemeClr val="tx1"/>
                </a:solidFill>
              </a:rPr>
              <a:t>2</a:t>
            </a:r>
            <a:r>
              <a:rPr lang="en-US">
                <a:solidFill>
                  <a:schemeClr val="tx1"/>
                </a:solidFill>
              </a:rPr>
              <a:t>) time complexity.</a:t>
            </a:r>
          </a:p>
          <a:p>
            <a:pPr>
              <a:lnSpc>
                <a:spcPct val="150000"/>
              </a:lnSpc>
            </a:pPr>
            <a:endParaRPr lang="en-US">
              <a:solidFill>
                <a:schemeClr val="tx1"/>
              </a:solidFill>
            </a:endParaRPr>
          </a:p>
          <a:p>
            <a:pPr>
              <a:lnSpc>
                <a:spcPct val="150000"/>
              </a:lnSpc>
            </a:pPr>
            <a:endParaRPr lang="en-US">
              <a:solidFill>
                <a:schemeClr val="tx1"/>
              </a:solidFill>
            </a:endParaRPr>
          </a:p>
          <a:p>
            <a:pPr>
              <a:lnSpc>
                <a:spcPct val="150000"/>
              </a:lnSpc>
            </a:pPr>
            <a:endParaRPr lang="en-US">
              <a:solidFill>
                <a:schemeClr val="tx1"/>
              </a:solidFill>
            </a:endParaRPr>
          </a:p>
          <a:p>
            <a:pPr>
              <a:lnSpc>
                <a:spcPct val="150000"/>
              </a:lnSpc>
            </a:pPr>
            <a:endParaRPr lang="en-US">
              <a:solidFill>
                <a:schemeClr val="tx1"/>
              </a:solidFill>
            </a:endParaRPr>
          </a:p>
        </p:txBody>
      </p:sp>
      <p:pic>
        <p:nvPicPr>
          <p:cNvPr id="4" name="Picture 3"/>
          <p:cNvPicPr>
            <a:picLocks noChangeAspect="1"/>
          </p:cNvPicPr>
          <p:nvPr/>
        </p:nvPicPr>
        <p:blipFill>
          <a:blip r:embed="rId2">
            <a:duotone>
              <a:prstClr val="black"/>
              <a:schemeClr val="accent2">
                <a:tint val="45000"/>
                <a:satMod val="400000"/>
              </a:schemeClr>
            </a:duotone>
          </a:blip>
          <a:stretch>
            <a:fillRect/>
          </a:stretch>
        </p:blipFill>
        <p:spPr>
          <a:xfrm>
            <a:off x="4133289" y="3648915"/>
            <a:ext cx="4768664" cy="2863595"/>
          </a:xfrm>
          <a:prstGeom prst="rect">
            <a:avLst/>
          </a:prstGeom>
        </p:spPr>
      </p:pic>
    </p:spTree>
    <p:extLst>
      <p:ext uri="{BB962C8B-B14F-4D97-AF65-F5344CB8AC3E}">
        <p14:creationId xmlns:p14="http://schemas.microsoft.com/office/powerpoint/2010/main" val="1984669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Cont</a:t>
            </a:r>
            <a:r>
              <a:rPr lang="en-US"/>
              <a:t>…</a:t>
            </a:r>
          </a:p>
        </p:txBody>
      </p:sp>
      <p:sp>
        <p:nvSpPr>
          <p:cNvPr id="3" name="Content Placeholder 2"/>
          <p:cNvSpPr>
            <a:spLocks noGrp="1"/>
          </p:cNvSpPr>
          <p:nvPr>
            <p:ph idx="1"/>
          </p:nvPr>
        </p:nvSpPr>
        <p:spPr>
          <a:xfrm>
            <a:off x="2318755" y="1905000"/>
            <a:ext cx="8915400" cy="3777622"/>
          </a:xfrm>
        </p:spPr>
        <p:txBody>
          <a:bodyPr/>
          <a:lstStyle/>
          <a:p>
            <a:pPr>
              <a:lnSpc>
                <a:spcPct val="150000"/>
              </a:lnSpc>
            </a:pPr>
            <a:r>
              <a:rPr lang="en-US" b="1">
                <a:solidFill>
                  <a:schemeClr val="tx1"/>
                </a:solidFill>
                <a:latin typeface="Arial" panose="020B0604020202020204" pitchFamily="34" charset="0"/>
                <a:cs typeface="Arial" panose="020B0604020202020204" pitchFamily="34" charset="0"/>
              </a:rPr>
              <a:t> O(</a:t>
            </a:r>
            <a:r>
              <a:rPr lang="en-US" b="1" err="1">
                <a:solidFill>
                  <a:schemeClr val="tx1"/>
                </a:solidFill>
                <a:latin typeface="Arial" panose="020B0604020202020204" pitchFamily="34" charset="0"/>
                <a:cs typeface="Arial" panose="020B0604020202020204" pitchFamily="34" charset="0"/>
              </a:rPr>
              <a:t>Logn</a:t>
            </a:r>
            <a:r>
              <a:rPr lang="en-US" b="1">
                <a:solidFill>
                  <a:schemeClr val="tx1"/>
                </a:solidFill>
                <a:latin typeface="Arial" panose="020B0604020202020204" pitchFamily="34" charset="0"/>
                <a:cs typeface="Arial" panose="020B0604020202020204" pitchFamily="34" charset="0"/>
              </a:rPr>
              <a:t>)</a:t>
            </a:r>
            <a:r>
              <a:rPr lang="en-US">
                <a:solidFill>
                  <a:schemeClr val="tx1"/>
                </a:solidFill>
                <a:latin typeface="Arial" panose="020B0604020202020204" pitchFamily="34" charset="0"/>
                <a:cs typeface="Arial" panose="020B0604020202020204" pitchFamily="34" charset="0"/>
              </a:rPr>
              <a:t> Time Complexity of a loop is considered as O(</a:t>
            </a:r>
            <a:r>
              <a:rPr lang="en-US" err="1">
                <a:solidFill>
                  <a:schemeClr val="tx1"/>
                </a:solidFill>
                <a:latin typeface="Arial" panose="020B0604020202020204" pitchFamily="34" charset="0"/>
                <a:cs typeface="Arial" panose="020B0604020202020204" pitchFamily="34" charset="0"/>
              </a:rPr>
              <a:t>Logn</a:t>
            </a:r>
            <a:r>
              <a:rPr lang="en-US">
                <a:solidFill>
                  <a:schemeClr val="tx1"/>
                </a:solidFill>
                <a:latin typeface="Arial" panose="020B0604020202020204" pitchFamily="34" charset="0"/>
                <a:cs typeface="Arial" panose="020B0604020202020204" pitchFamily="34" charset="0"/>
              </a:rPr>
              <a:t>) if the loop variables is divided / multiplied by a constant amount.</a:t>
            </a:r>
          </a:p>
          <a:p>
            <a:endParaRPr lang="en-US">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duotone>
              <a:prstClr val="black"/>
              <a:schemeClr val="accent2">
                <a:tint val="45000"/>
                <a:satMod val="400000"/>
              </a:schemeClr>
            </a:duotone>
          </a:blip>
          <a:stretch>
            <a:fillRect/>
          </a:stretch>
        </p:blipFill>
        <p:spPr>
          <a:xfrm>
            <a:off x="4121238" y="3372855"/>
            <a:ext cx="4600915" cy="2113545"/>
          </a:xfrm>
          <a:prstGeom prst="rect">
            <a:avLst/>
          </a:prstGeom>
        </p:spPr>
      </p:pic>
    </p:spTree>
    <p:extLst>
      <p:ext uri="{BB962C8B-B14F-4D97-AF65-F5344CB8AC3E}">
        <p14:creationId xmlns:p14="http://schemas.microsoft.com/office/powerpoint/2010/main" val="1075154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ctrTitle"/>
          </p:nvPr>
        </p:nvSpPr>
        <p:spPr/>
        <p:txBody>
          <a:bodyPr/>
          <a:lstStyle/>
          <a:p>
            <a:r>
              <a:rPr lang="en-US"/>
              <a:t>Summations – Review </a:t>
            </a:r>
          </a:p>
        </p:txBody>
      </p:sp>
    </p:spTree>
    <p:extLst>
      <p:ext uri="{BB962C8B-B14F-4D97-AF65-F5344CB8AC3E}">
        <p14:creationId xmlns:p14="http://schemas.microsoft.com/office/powerpoint/2010/main" val="1510650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t>Review on Summations</a:t>
            </a:r>
          </a:p>
        </p:txBody>
      </p:sp>
      <p:sp>
        <p:nvSpPr>
          <p:cNvPr id="376835" name="Rectangle 3"/>
          <p:cNvSpPr>
            <a:spLocks noGrp="1" noChangeArrowheads="1"/>
          </p:cNvSpPr>
          <p:nvPr>
            <p:ph type="body" idx="1"/>
          </p:nvPr>
        </p:nvSpPr>
        <p:spPr>
          <a:xfrm>
            <a:off x="2259013" y="1679575"/>
            <a:ext cx="7772400" cy="5178425"/>
          </a:xfrm>
        </p:spPr>
        <p:txBody>
          <a:bodyPr/>
          <a:lstStyle/>
          <a:p>
            <a:pPr>
              <a:lnSpc>
                <a:spcPct val="150000"/>
              </a:lnSpc>
            </a:pPr>
            <a:r>
              <a:rPr lang="en-US">
                <a:solidFill>
                  <a:schemeClr val="tx1"/>
                </a:solidFill>
                <a:latin typeface="Arial" panose="020B0604020202020204" pitchFamily="34" charset="0"/>
                <a:cs typeface="Arial" panose="020B0604020202020204" pitchFamily="34" charset="0"/>
              </a:rPr>
              <a:t>Why do we need summation formulas? </a:t>
            </a:r>
          </a:p>
          <a:p>
            <a:pPr marL="0" indent="0">
              <a:lnSpc>
                <a:spcPct val="150000"/>
              </a:lnSpc>
              <a:buNone/>
            </a:pPr>
            <a:endParaRPr lang="en-US">
              <a:solidFill>
                <a:schemeClr val="tx1"/>
              </a:solidFill>
              <a:latin typeface="Arial" panose="020B0604020202020204" pitchFamily="34" charset="0"/>
              <a:cs typeface="Arial" panose="020B0604020202020204" pitchFamily="34" charset="0"/>
            </a:endParaRPr>
          </a:p>
          <a:p>
            <a:pPr marL="0" indent="0">
              <a:lnSpc>
                <a:spcPct val="150000"/>
              </a:lnSpc>
              <a:buNone/>
            </a:pPr>
            <a:r>
              <a:rPr lang="en-US">
                <a:solidFill>
                  <a:schemeClr val="tx1"/>
                </a:solidFill>
                <a:latin typeface="Arial" panose="020B0604020202020204" pitchFamily="34" charset="0"/>
                <a:cs typeface="Arial" panose="020B0604020202020204" pitchFamily="34" charset="0"/>
              </a:rPr>
              <a:t>             Recall insertion sort </a:t>
            </a:r>
          </a:p>
          <a:p>
            <a:pPr lvl="1">
              <a:lnSpc>
                <a:spcPct val="150000"/>
              </a:lnSpc>
              <a:buFont typeface="Wingdings" panose="05000000000000000000" pitchFamily="2" charset="2"/>
              <a:buNone/>
            </a:pPr>
            <a:endParaRPr lang="en-US" b="1" u="sng">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7617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0"/>
          </p:nvPr>
        </p:nvSpPr>
        <p:spPr/>
        <p:txBody>
          <a:bodyPr/>
          <a:lstStyle/>
          <a:p>
            <a:r>
              <a:rPr lang="en-US"/>
              <a:t>Comp 122</a:t>
            </a:r>
          </a:p>
        </p:txBody>
      </p:sp>
      <p:sp>
        <p:nvSpPr>
          <p:cNvPr id="378882" name="Rectangle 2"/>
          <p:cNvSpPr>
            <a:spLocks noGrp="1" noChangeArrowheads="1"/>
          </p:cNvSpPr>
          <p:nvPr>
            <p:ph type="title"/>
          </p:nvPr>
        </p:nvSpPr>
        <p:spPr/>
        <p:txBody>
          <a:bodyPr/>
          <a:lstStyle/>
          <a:p>
            <a:r>
              <a:rPr lang="en-US"/>
              <a:t>Review on Summations</a:t>
            </a:r>
          </a:p>
        </p:txBody>
      </p:sp>
      <p:sp>
        <p:nvSpPr>
          <p:cNvPr id="378883" name="Rectangle 3"/>
          <p:cNvSpPr>
            <a:spLocks noGrp="1" noChangeArrowheads="1"/>
          </p:cNvSpPr>
          <p:nvPr>
            <p:ph type="body" sz="half" idx="1"/>
          </p:nvPr>
        </p:nvSpPr>
        <p:spPr>
          <a:xfrm>
            <a:off x="1828801" y="1219200"/>
            <a:ext cx="8277225" cy="4876800"/>
          </a:xfrm>
        </p:spPr>
        <p:txBody>
          <a:bodyPr>
            <a:normAutofit fontScale="92500" lnSpcReduction="10000"/>
          </a:bodyPr>
          <a:lstStyle/>
          <a:p>
            <a:r>
              <a:rPr lang="en-US" sz="2400" b="1">
                <a:solidFill>
                  <a:srgbClr val="CC0000"/>
                </a:solidFill>
              </a:rPr>
              <a:t>Constant Series:</a:t>
            </a:r>
            <a:r>
              <a:rPr lang="en-US" sz="2400"/>
              <a:t> For integers </a:t>
            </a:r>
            <a:r>
              <a:rPr lang="en-US" sz="2400" i="1"/>
              <a:t>a </a:t>
            </a:r>
            <a:r>
              <a:rPr lang="en-US" sz="2400"/>
              <a:t>and </a:t>
            </a:r>
            <a:r>
              <a:rPr lang="en-US" sz="2400" i="1"/>
              <a:t>b</a:t>
            </a:r>
            <a:r>
              <a:rPr lang="en-US" sz="2400"/>
              <a:t>, </a:t>
            </a:r>
            <a:r>
              <a:rPr lang="en-US" sz="2400" i="1"/>
              <a:t>a </a:t>
            </a:r>
            <a:r>
              <a:rPr lang="en-US" sz="2400">
                <a:sym typeface="Symbol" panose="05050102010706020507" pitchFamily="18" charset="2"/>
              </a:rPr>
              <a:t> </a:t>
            </a:r>
            <a:r>
              <a:rPr lang="en-US" sz="2400" i="1">
                <a:sym typeface="Symbol" panose="05050102010706020507" pitchFamily="18" charset="2"/>
              </a:rPr>
              <a:t>b</a:t>
            </a:r>
            <a:r>
              <a:rPr lang="en-US" sz="2400">
                <a:sym typeface="Symbol" panose="05050102010706020507" pitchFamily="18" charset="2"/>
              </a:rPr>
              <a:t>,</a:t>
            </a:r>
            <a:endParaRPr lang="en-US" sz="1400" i="1" baseline="30000">
              <a:solidFill>
                <a:srgbClr val="3DDE2C"/>
              </a:solidFill>
            </a:endParaRPr>
          </a:p>
          <a:p>
            <a:pPr>
              <a:lnSpc>
                <a:spcPct val="90000"/>
              </a:lnSpc>
              <a:spcBef>
                <a:spcPct val="0"/>
              </a:spcBef>
              <a:buFont typeface="Wingdings" panose="05000000000000000000" pitchFamily="2" charset="2"/>
              <a:buNone/>
            </a:pPr>
            <a:endParaRPr lang="en-US" sz="1400" i="1" baseline="30000">
              <a:solidFill>
                <a:srgbClr val="3DDE2C"/>
              </a:solidFill>
            </a:endParaRPr>
          </a:p>
          <a:p>
            <a:pPr>
              <a:lnSpc>
                <a:spcPct val="90000"/>
              </a:lnSpc>
              <a:spcBef>
                <a:spcPct val="0"/>
              </a:spcBef>
              <a:buFont typeface="Wingdings" panose="05000000000000000000" pitchFamily="2" charset="2"/>
              <a:buNone/>
            </a:pPr>
            <a:endParaRPr lang="en-US" sz="1400" i="1" baseline="30000">
              <a:solidFill>
                <a:srgbClr val="3DDE2C"/>
              </a:solidFill>
            </a:endParaRPr>
          </a:p>
          <a:p>
            <a:pPr>
              <a:lnSpc>
                <a:spcPct val="90000"/>
              </a:lnSpc>
              <a:spcBef>
                <a:spcPct val="0"/>
              </a:spcBef>
              <a:buFont typeface="Wingdings" panose="05000000000000000000" pitchFamily="2" charset="2"/>
              <a:buNone/>
            </a:pPr>
            <a:endParaRPr lang="en-US" sz="1400" i="1" baseline="30000">
              <a:solidFill>
                <a:srgbClr val="3DDE2C"/>
              </a:solidFill>
            </a:endParaRPr>
          </a:p>
          <a:p>
            <a:pPr>
              <a:lnSpc>
                <a:spcPct val="90000"/>
              </a:lnSpc>
              <a:spcBef>
                <a:spcPct val="0"/>
              </a:spcBef>
              <a:buFont typeface="Wingdings" panose="05000000000000000000" pitchFamily="2" charset="2"/>
              <a:buNone/>
            </a:pPr>
            <a:endParaRPr lang="en-US" sz="1400" i="1" baseline="30000">
              <a:solidFill>
                <a:srgbClr val="3DDE2C"/>
              </a:solidFill>
            </a:endParaRPr>
          </a:p>
          <a:p>
            <a:pPr>
              <a:buFont typeface="Wingdings" panose="05000000000000000000" pitchFamily="2" charset="2"/>
              <a:buNone/>
            </a:pPr>
            <a:endParaRPr lang="en-US" sz="2400"/>
          </a:p>
          <a:p>
            <a:endParaRPr lang="en-US" sz="2400"/>
          </a:p>
          <a:p>
            <a:r>
              <a:rPr lang="en-US" sz="2400" b="1">
                <a:solidFill>
                  <a:srgbClr val="CC0000"/>
                </a:solidFill>
              </a:rPr>
              <a:t>Linear Series (Arithmetic Series):</a:t>
            </a:r>
            <a:r>
              <a:rPr lang="en-US" sz="2400"/>
              <a:t>  For </a:t>
            </a:r>
            <a:r>
              <a:rPr lang="en-US" sz="2400" i="1"/>
              <a:t>n</a:t>
            </a:r>
            <a:r>
              <a:rPr lang="en-US" sz="2400"/>
              <a:t> </a:t>
            </a:r>
            <a:r>
              <a:rPr lang="en-US" sz="2400">
                <a:sym typeface="Symbol" panose="05050102010706020507" pitchFamily="18" charset="2"/>
              </a:rPr>
              <a:t></a:t>
            </a:r>
            <a:r>
              <a:rPr lang="en-US" sz="2400"/>
              <a:t> 0,</a:t>
            </a:r>
          </a:p>
          <a:p>
            <a:endParaRPr lang="en-US" sz="2400"/>
          </a:p>
          <a:p>
            <a:endParaRPr lang="en-US" sz="2400"/>
          </a:p>
          <a:p>
            <a:endParaRPr lang="en-US" sz="2400" b="1">
              <a:solidFill>
                <a:srgbClr val="CC0000"/>
              </a:solidFill>
            </a:endParaRPr>
          </a:p>
          <a:p>
            <a:r>
              <a:rPr lang="en-US" sz="2400" b="1">
                <a:solidFill>
                  <a:srgbClr val="CC0000"/>
                </a:solidFill>
              </a:rPr>
              <a:t>Quadratic Series: </a:t>
            </a:r>
            <a:r>
              <a:rPr lang="en-US" sz="2400"/>
              <a:t> For </a:t>
            </a:r>
            <a:r>
              <a:rPr lang="en-US" sz="2400" i="1"/>
              <a:t>n</a:t>
            </a:r>
            <a:r>
              <a:rPr lang="en-US" sz="2400"/>
              <a:t> </a:t>
            </a:r>
            <a:r>
              <a:rPr lang="en-US" sz="2400">
                <a:sym typeface="Symbol" panose="05050102010706020507" pitchFamily="18" charset="2"/>
              </a:rPr>
              <a:t></a:t>
            </a:r>
            <a:r>
              <a:rPr lang="en-US" sz="2400"/>
              <a:t> 0,</a:t>
            </a:r>
          </a:p>
          <a:p>
            <a:endParaRPr lang="en-US" sz="2400"/>
          </a:p>
          <a:p>
            <a:pPr>
              <a:buFont typeface="Wingdings" panose="05000000000000000000" pitchFamily="2" charset="2"/>
              <a:buNone/>
            </a:pPr>
            <a:r>
              <a:rPr lang="en-US" sz="2000"/>
              <a:t>                             </a:t>
            </a:r>
            <a:endParaRPr lang="en-US" sz="2000" i="1"/>
          </a:p>
          <a:p>
            <a:pPr>
              <a:buFont typeface="Wingdings" panose="05000000000000000000" pitchFamily="2" charset="2"/>
              <a:buNone/>
            </a:pPr>
            <a:endParaRPr lang="en-US" sz="1400" i="1" baseline="30000">
              <a:solidFill>
                <a:srgbClr val="3DDE2C"/>
              </a:solidFill>
            </a:endParaRPr>
          </a:p>
        </p:txBody>
      </p:sp>
      <p:graphicFrame>
        <p:nvGraphicFramePr>
          <p:cNvPr id="378887" name="Object 7"/>
          <p:cNvGraphicFramePr>
            <a:graphicFrameLocks noChangeAspect="1"/>
          </p:cNvGraphicFramePr>
          <p:nvPr/>
        </p:nvGraphicFramePr>
        <p:xfrm>
          <a:off x="4722813" y="1825625"/>
          <a:ext cx="1739900" cy="812800"/>
        </p:xfrm>
        <a:graphic>
          <a:graphicData uri="http://schemas.openxmlformats.org/presentationml/2006/ole">
            <mc:AlternateContent xmlns:mc="http://schemas.openxmlformats.org/markup-compatibility/2006">
              <mc:Choice xmlns:v="urn:schemas-microsoft-com:vml" Requires="v">
                <p:oleObj spid="_x0000_s35841" name="Equation" r:id="rId3" imgW="1739880" imgH="812520" progId="Equation.3">
                  <p:embed/>
                </p:oleObj>
              </mc:Choice>
              <mc:Fallback>
                <p:oleObj name="Equation" r:id="rId3" imgW="1739880" imgH="8125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2813" y="1825625"/>
                        <a:ext cx="1739900" cy="8128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888" name="Object 8"/>
          <p:cNvGraphicFramePr>
            <a:graphicFrameLocks noChangeAspect="1"/>
          </p:cNvGraphicFramePr>
          <p:nvPr/>
        </p:nvGraphicFramePr>
        <p:xfrm>
          <a:off x="4067175" y="3656013"/>
          <a:ext cx="3479800" cy="812800"/>
        </p:xfrm>
        <a:graphic>
          <a:graphicData uri="http://schemas.openxmlformats.org/presentationml/2006/ole">
            <mc:AlternateContent xmlns:mc="http://schemas.openxmlformats.org/markup-compatibility/2006">
              <mc:Choice xmlns:v="urn:schemas-microsoft-com:vml" Requires="v">
                <p:oleObj spid="_x0000_s35842" name="Equation" r:id="rId5" imgW="3479760" imgH="812520" progId="Equation.3">
                  <p:embed/>
                </p:oleObj>
              </mc:Choice>
              <mc:Fallback>
                <p:oleObj name="Equation" r:id="rId5" imgW="3479760" imgH="8125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175" y="3656013"/>
                        <a:ext cx="3479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889" name="Object 9"/>
          <p:cNvGraphicFramePr>
            <a:graphicFrameLocks noGrp="1" noChangeAspect="1"/>
          </p:cNvGraphicFramePr>
          <p:nvPr>
            <p:ph sz="half" idx="2"/>
          </p:nvPr>
        </p:nvGraphicFramePr>
        <p:xfrm>
          <a:off x="4067175" y="5159375"/>
          <a:ext cx="4152900" cy="685800"/>
        </p:xfrm>
        <a:graphic>
          <a:graphicData uri="http://schemas.openxmlformats.org/presentationml/2006/ole">
            <mc:AlternateContent xmlns:mc="http://schemas.openxmlformats.org/markup-compatibility/2006">
              <mc:Choice xmlns:v="urn:schemas-microsoft-com:vml" Requires="v">
                <p:oleObj spid="_x0000_s35843" name="Equation" r:id="rId7" imgW="4927320" imgH="812520" progId="Equation.3">
                  <p:embed/>
                </p:oleObj>
              </mc:Choice>
              <mc:Fallback>
                <p:oleObj name="Equation" r:id="rId7" imgW="4927320" imgH="8125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7175" y="5159375"/>
                        <a:ext cx="41529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07212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0"/>
          </p:nvPr>
        </p:nvSpPr>
        <p:spPr/>
        <p:txBody>
          <a:bodyPr/>
          <a:lstStyle/>
          <a:p>
            <a:r>
              <a:rPr lang="en-US"/>
              <a:t>Comp 122</a:t>
            </a:r>
          </a:p>
        </p:txBody>
      </p:sp>
      <p:sp>
        <p:nvSpPr>
          <p:cNvPr id="420866" name="Rectangle 2"/>
          <p:cNvSpPr>
            <a:spLocks noGrp="1" noChangeArrowheads="1"/>
          </p:cNvSpPr>
          <p:nvPr>
            <p:ph type="title"/>
          </p:nvPr>
        </p:nvSpPr>
        <p:spPr/>
        <p:txBody>
          <a:bodyPr/>
          <a:lstStyle/>
          <a:p>
            <a:r>
              <a:rPr lang="en-US"/>
              <a:t>Review on Summations</a:t>
            </a:r>
          </a:p>
        </p:txBody>
      </p:sp>
      <p:sp>
        <p:nvSpPr>
          <p:cNvPr id="420867" name="Rectangle 3"/>
          <p:cNvSpPr>
            <a:spLocks noGrp="1" noChangeArrowheads="1"/>
          </p:cNvSpPr>
          <p:nvPr>
            <p:ph type="body" idx="1"/>
          </p:nvPr>
        </p:nvSpPr>
        <p:spPr>
          <a:xfrm>
            <a:off x="2259013" y="1239838"/>
            <a:ext cx="7772400" cy="4114800"/>
          </a:xfrm>
        </p:spPr>
        <p:txBody>
          <a:bodyPr>
            <a:normAutofit fontScale="85000" lnSpcReduction="20000"/>
          </a:bodyPr>
          <a:lstStyle/>
          <a:p>
            <a:r>
              <a:rPr lang="en-US" sz="2400" b="1">
                <a:solidFill>
                  <a:srgbClr val="CC0000"/>
                </a:solidFill>
              </a:rPr>
              <a:t>Cubic Series: </a:t>
            </a:r>
            <a:r>
              <a:rPr lang="en-US" sz="2400"/>
              <a:t> For </a:t>
            </a:r>
            <a:r>
              <a:rPr lang="en-US" sz="2400" i="1"/>
              <a:t>n</a:t>
            </a:r>
            <a:r>
              <a:rPr lang="en-US" sz="2400"/>
              <a:t> </a:t>
            </a:r>
            <a:r>
              <a:rPr lang="en-US" sz="2400">
                <a:sym typeface="Symbol" panose="05050102010706020507" pitchFamily="18" charset="2"/>
              </a:rPr>
              <a:t></a:t>
            </a:r>
            <a:r>
              <a:rPr lang="en-US" sz="2400"/>
              <a:t> 0,</a:t>
            </a:r>
          </a:p>
          <a:p>
            <a:endParaRPr lang="en-US" sz="2400"/>
          </a:p>
          <a:p>
            <a:endParaRPr lang="en-US" sz="2400"/>
          </a:p>
          <a:p>
            <a:endParaRPr lang="en-US" sz="2400"/>
          </a:p>
          <a:p>
            <a:endParaRPr lang="en-US" sz="2400" b="1">
              <a:solidFill>
                <a:srgbClr val="CC0000"/>
              </a:solidFill>
            </a:endParaRPr>
          </a:p>
          <a:p>
            <a:r>
              <a:rPr lang="en-US" sz="2400" b="1">
                <a:solidFill>
                  <a:srgbClr val="CC0000"/>
                </a:solidFill>
              </a:rPr>
              <a:t>Geometric Series:</a:t>
            </a:r>
            <a:r>
              <a:rPr lang="en-US" sz="2400"/>
              <a:t>  For real </a:t>
            </a:r>
            <a:r>
              <a:rPr lang="en-US" sz="2400" i="1"/>
              <a:t>x</a:t>
            </a:r>
            <a:r>
              <a:rPr lang="en-US" sz="2400"/>
              <a:t> </a:t>
            </a:r>
            <a:r>
              <a:rPr lang="en-US" sz="2400">
                <a:sym typeface="Symbol" panose="05050102010706020507" pitchFamily="18" charset="2"/>
              </a:rPr>
              <a:t></a:t>
            </a:r>
            <a:r>
              <a:rPr lang="en-US" sz="2400"/>
              <a:t> 1,</a:t>
            </a:r>
          </a:p>
          <a:p>
            <a:endParaRPr lang="en-US" sz="2400"/>
          </a:p>
          <a:p>
            <a:endParaRPr lang="en-US" sz="2400"/>
          </a:p>
          <a:p>
            <a:pPr>
              <a:buFont typeface="Wingdings" panose="05000000000000000000" pitchFamily="2" charset="2"/>
              <a:buNone/>
            </a:pPr>
            <a:r>
              <a:rPr lang="en-US" sz="2400"/>
              <a:t>     </a:t>
            </a:r>
          </a:p>
          <a:p>
            <a:pPr>
              <a:buFont typeface="Wingdings" panose="05000000000000000000" pitchFamily="2" charset="2"/>
              <a:buNone/>
            </a:pPr>
            <a:r>
              <a:rPr lang="en-US" sz="2400"/>
              <a:t>       For |</a:t>
            </a:r>
            <a:r>
              <a:rPr lang="en-US" sz="2400" i="1"/>
              <a:t>x</a:t>
            </a:r>
            <a:r>
              <a:rPr lang="en-US" sz="2400"/>
              <a:t>| &lt; 1,</a:t>
            </a:r>
          </a:p>
          <a:p>
            <a:pPr>
              <a:buFont typeface="Wingdings" panose="05000000000000000000" pitchFamily="2" charset="2"/>
              <a:buNone/>
            </a:pPr>
            <a:r>
              <a:rPr lang="en-US" sz="2000" i="1" baseline="-20000">
                <a:solidFill>
                  <a:srgbClr val="3DDE2C"/>
                </a:solidFill>
              </a:rPr>
              <a:t>      </a:t>
            </a:r>
            <a:endParaRPr lang="en-US" sz="1000" i="1" baseline="30000">
              <a:solidFill>
                <a:srgbClr val="3DDE2C"/>
              </a:solidFill>
            </a:endParaRPr>
          </a:p>
        </p:txBody>
      </p:sp>
      <p:graphicFrame>
        <p:nvGraphicFramePr>
          <p:cNvPr id="420868" name="Object 4"/>
          <p:cNvGraphicFramePr>
            <a:graphicFrameLocks noChangeAspect="1"/>
          </p:cNvGraphicFramePr>
          <p:nvPr/>
        </p:nvGraphicFramePr>
        <p:xfrm>
          <a:off x="3968750" y="1797050"/>
          <a:ext cx="4254500" cy="825500"/>
        </p:xfrm>
        <a:graphic>
          <a:graphicData uri="http://schemas.openxmlformats.org/presentationml/2006/ole">
            <mc:AlternateContent xmlns:mc="http://schemas.openxmlformats.org/markup-compatibility/2006">
              <mc:Choice xmlns:v="urn:schemas-microsoft-com:vml" Requires="v">
                <p:oleObj spid="_x0000_s36865" name="Equation" r:id="rId3" imgW="4254480" imgH="825480" progId="Equation.3">
                  <p:embed/>
                </p:oleObj>
              </mc:Choice>
              <mc:Fallback>
                <p:oleObj name="Equation" r:id="rId3" imgW="4254480" imgH="825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8750" y="1797050"/>
                        <a:ext cx="42545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0870" name="Object 6"/>
          <p:cNvGraphicFramePr>
            <a:graphicFrameLocks noChangeAspect="1"/>
          </p:cNvGraphicFramePr>
          <p:nvPr/>
        </p:nvGraphicFramePr>
        <p:xfrm>
          <a:off x="3632200" y="3873500"/>
          <a:ext cx="4330700" cy="825500"/>
        </p:xfrm>
        <a:graphic>
          <a:graphicData uri="http://schemas.openxmlformats.org/presentationml/2006/ole">
            <mc:AlternateContent xmlns:mc="http://schemas.openxmlformats.org/markup-compatibility/2006">
              <mc:Choice xmlns:v="urn:schemas-microsoft-com:vml" Requires="v">
                <p:oleObj spid="_x0000_s36866" name="Equation" r:id="rId5" imgW="4330440" imgH="825480" progId="Equation.3">
                  <p:embed/>
                </p:oleObj>
              </mc:Choice>
              <mc:Fallback>
                <p:oleObj name="Equation" r:id="rId5" imgW="4330440" imgH="825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2200" y="3873500"/>
                        <a:ext cx="43307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0871" name="Object 7"/>
          <p:cNvGraphicFramePr>
            <a:graphicFrameLocks noChangeAspect="1"/>
          </p:cNvGraphicFramePr>
          <p:nvPr/>
        </p:nvGraphicFramePr>
        <p:xfrm>
          <a:off x="4548188" y="5130800"/>
          <a:ext cx="1549400" cy="812800"/>
        </p:xfrm>
        <a:graphic>
          <a:graphicData uri="http://schemas.openxmlformats.org/presentationml/2006/ole">
            <mc:AlternateContent xmlns:mc="http://schemas.openxmlformats.org/markup-compatibility/2006">
              <mc:Choice xmlns:v="urn:schemas-microsoft-com:vml" Requires="v">
                <p:oleObj spid="_x0000_s36867" name="Equation" r:id="rId7" imgW="1549080" imgH="812520" progId="Equation.3">
                  <p:embed/>
                </p:oleObj>
              </mc:Choice>
              <mc:Fallback>
                <p:oleObj name="Equation" r:id="rId7" imgW="1549080" imgH="8125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8188" y="5130800"/>
                        <a:ext cx="15494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41557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Cont</a:t>
            </a:r>
            <a:r>
              <a:rPr lang="en-US"/>
              <a:t>….</a:t>
            </a:r>
          </a:p>
        </p:txBody>
      </p:sp>
      <p:sp>
        <p:nvSpPr>
          <p:cNvPr id="3" name="Content Placeholder 2"/>
          <p:cNvSpPr>
            <a:spLocks noGrp="1"/>
          </p:cNvSpPr>
          <p:nvPr>
            <p:ph idx="1"/>
          </p:nvPr>
        </p:nvSpPr>
        <p:spPr>
          <a:xfrm>
            <a:off x="2589212" y="1596980"/>
            <a:ext cx="8915400" cy="4314242"/>
          </a:xfrm>
        </p:spPr>
        <p:txBody>
          <a:bodyPr vert="horz" lIns="91440" tIns="45720" rIns="91440" bIns="45720" rtlCol="0" anchor="t">
            <a:normAutofit/>
          </a:bodyPr>
          <a:lstStyle/>
          <a:p>
            <a:pPr algn="just">
              <a:lnSpc>
                <a:spcPct val="150000"/>
              </a:lnSpc>
            </a:pPr>
            <a:endParaRPr lang="en-US">
              <a:solidFill>
                <a:schemeClr val="tx1"/>
              </a:solidFill>
              <a:latin typeface="Arial" panose="020B0604020202020204" pitchFamily="34" charset="0"/>
              <a:cs typeface="Arial" panose="020B0604020202020204" pitchFamily="34" charset="0"/>
            </a:endParaRPr>
          </a:p>
          <a:p>
            <a:pPr algn="just">
              <a:lnSpc>
                <a:spcPct val="150000"/>
              </a:lnSpc>
            </a:pPr>
            <a:r>
              <a:rPr lang="en-US">
                <a:solidFill>
                  <a:schemeClr val="tx1"/>
                </a:solidFill>
                <a:latin typeface="Arial" panose="020B0604020202020204" pitchFamily="34" charset="0"/>
                <a:cs typeface="Arial" panose="020B0604020202020204" pitchFamily="34" charset="0"/>
              </a:rPr>
              <a:t>The complexity of an algorithm describes the efficiency of the algorithm in terms of the amount of the memory required to process the data and the processing time.</a:t>
            </a:r>
          </a:p>
          <a:p>
            <a:pPr algn="just">
              <a:lnSpc>
                <a:spcPct val="150000"/>
              </a:lnSpc>
            </a:pPr>
            <a:endParaRPr lang="en-US">
              <a:solidFill>
                <a:schemeClr val="tx1"/>
              </a:solidFill>
              <a:latin typeface="Arial" panose="020B0604020202020204" pitchFamily="34" charset="0"/>
              <a:cs typeface="Arial" panose="020B0604020202020204" pitchFamily="34" charset="0"/>
            </a:endParaRPr>
          </a:p>
          <a:p>
            <a:pPr algn="just">
              <a:lnSpc>
                <a:spcPct val="150000"/>
              </a:lnSpc>
            </a:pPr>
            <a:r>
              <a:rPr lang="en-US">
                <a:solidFill>
                  <a:schemeClr val="tx1"/>
                </a:solidFill>
                <a:latin typeface="Arial" panose="020B0604020202020204" pitchFamily="34" charset="0"/>
                <a:cs typeface="Arial" panose="020B0604020202020204" pitchFamily="34" charset="0"/>
              </a:rPr>
              <a:t>Complexity of an algorithm is analyzed in two </a:t>
            </a:r>
          </a:p>
          <a:p>
            <a:pPr marL="0" indent="0" algn="just">
              <a:lnSpc>
                <a:spcPct val="150000"/>
              </a:lnSpc>
              <a:buNone/>
            </a:pPr>
            <a:r>
              <a:rPr lang="en-US">
                <a:solidFill>
                  <a:schemeClr val="tx1"/>
                </a:solidFill>
                <a:latin typeface="Arial" panose="020B0604020202020204" pitchFamily="34" charset="0"/>
                <a:cs typeface="Arial" panose="020B0604020202020204" pitchFamily="34" charset="0"/>
              </a:rPr>
              <a:t>                           perspectives: </a:t>
            </a:r>
            <a:r>
              <a:rPr lang="en-US" b="1">
                <a:solidFill>
                  <a:schemeClr val="tx1"/>
                </a:solidFill>
                <a:latin typeface="Arial" panose="020B0604020202020204" pitchFamily="34" charset="0"/>
                <a:cs typeface="Arial" panose="020B0604020202020204" pitchFamily="34" charset="0"/>
              </a:rPr>
              <a:t>Time</a:t>
            </a:r>
            <a:r>
              <a:rPr lang="en-US">
                <a:solidFill>
                  <a:schemeClr val="tx1"/>
                </a:solidFill>
                <a:latin typeface="Arial" panose="020B0604020202020204" pitchFamily="34" charset="0"/>
                <a:cs typeface="Arial" panose="020B0604020202020204" pitchFamily="34" charset="0"/>
              </a:rPr>
              <a:t> and </a:t>
            </a:r>
            <a:r>
              <a:rPr lang="en-US" b="1">
                <a:solidFill>
                  <a:schemeClr val="tx1"/>
                </a:solidFill>
                <a:latin typeface="Arial" panose="020B0604020202020204" pitchFamily="34" charset="0"/>
                <a:cs typeface="Arial" panose="020B0604020202020204" pitchFamily="34" charset="0"/>
              </a:rPr>
              <a:t>Space</a:t>
            </a:r>
            <a:r>
              <a:rPr lang="en-US">
                <a:solidFill>
                  <a:schemeClr val="tx1"/>
                </a:solidFill>
                <a:latin typeface="Arial" panose="020B0604020202020204" pitchFamily="34" charset="0"/>
                <a:cs typeface="Arial" panose="020B0604020202020204" pitchFamily="34" charset="0"/>
              </a:rPr>
              <a:t>.</a:t>
            </a:r>
          </a:p>
          <a:p>
            <a:pPr algn="just">
              <a:lnSpc>
                <a:spcPct val="150000"/>
              </a:lnSpc>
            </a:pPr>
            <a:endParaRPr lang="en-US">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9446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Cont</a:t>
            </a:r>
            <a:r>
              <a:rPr lang="en-US"/>
              <a:t>…</a:t>
            </a:r>
          </a:p>
        </p:txBody>
      </p:sp>
      <p:sp>
        <p:nvSpPr>
          <p:cNvPr id="3" name="Content Placeholder 2"/>
          <p:cNvSpPr>
            <a:spLocks noGrp="1"/>
          </p:cNvSpPr>
          <p:nvPr>
            <p:ph idx="1"/>
          </p:nvPr>
        </p:nvSpPr>
        <p:spPr>
          <a:xfrm>
            <a:off x="1816480" y="1905000"/>
            <a:ext cx="8915400" cy="3777622"/>
          </a:xfrm>
        </p:spPr>
        <p:txBody>
          <a:bodyPr/>
          <a:lstStyle/>
          <a:p>
            <a:pPr marL="0" indent="0" algn="just">
              <a:lnSpc>
                <a:spcPct val="150000"/>
              </a:lnSpc>
              <a:buNone/>
            </a:pPr>
            <a:r>
              <a:rPr lang="en-US">
                <a:solidFill>
                  <a:schemeClr val="tx1"/>
                </a:solidFill>
                <a:latin typeface="Arial" panose="020B0604020202020204" pitchFamily="34" charset="0"/>
                <a:cs typeface="Arial" panose="020B0604020202020204" pitchFamily="34" charset="0"/>
              </a:rPr>
              <a:t>Time Complexity</a:t>
            </a:r>
          </a:p>
          <a:p>
            <a:pPr algn="just">
              <a:lnSpc>
                <a:spcPct val="150000"/>
              </a:lnSpc>
            </a:pPr>
            <a:r>
              <a:rPr lang="en-US">
                <a:solidFill>
                  <a:schemeClr val="tx1"/>
                </a:solidFill>
                <a:latin typeface="Arial" panose="020B0604020202020204" pitchFamily="34" charset="0"/>
                <a:cs typeface="Arial" panose="020B0604020202020204" pitchFamily="34" charset="0"/>
              </a:rPr>
              <a:t>It’s a function describing the amount of time required to run an algorithm in terms of the size of the input. "Time" can mean the number of memory accesses performed, the number of comparisons between integers, the number of times some inner loop is executed, or some other natural unit related to the amount of real time the algorithm will take.</a:t>
            </a:r>
          </a:p>
          <a:p>
            <a:pPr algn="just">
              <a:lnSpc>
                <a:spcPct val="150000"/>
              </a:lnSpc>
            </a:pPr>
            <a:endParaRPr lang="en-US">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5528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Cont</a:t>
            </a:r>
            <a:r>
              <a:rPr lang="en-US"/>
              <a:t>…</a:t>
            </a:r>
          </a:p>
        </p:txBody>
      </p:sp>
      <p:sp>
        <p:nvSpPr>
          <p:cNvPr id="3" name="Content Placeholder 2"/>
          <p:cNvSpPr>
            <a:spLocks noGrp="1"/>
          </p:cNvSpPr>
          <p:nvPr>
            <p:ph idx="1"/>
          </p:nvPr>
        </p:nvSpPr>
        <p:spPr/>
        <p:txBody>
          <a:bodyPr/>
          <a:lstStyle/>
          <a:p>
            <a:pPr algn="just">
              <a:lnSpc>
                <a:spcPct val="150000"/>
              </a:lnSpc>
            </a:pPr>
            <a:r>
              <a:rPr lang="en-US">
                <a:solidFill>
                  <a:schemeClr val="tx1"/>
                </a:solidFill>
                <a:latin typeface="Arial" panose="020B0604020202020204" pitchFamily="34" charset="0"/>
                <a:cs typeface="Arial" panose="020B0604020202020204" pitchFamily="34" charset="0"/>
              </a:rPr>
              <a:t>Space Complexity</a:t>
            </a:r>
          </a:p>
          <a:p>
            <a:pPr algn="just">
              <a:lnSpc>
                <a:spcPct val="150000"/>
              </a:lnSpc>
            </a:pPr>
            <a:r>
              <a:rPr lang="en-US">
                <a:solidFill>
                  <a:schemeClr val="tx1"/>
                </a:solidFill>
                <a:latin typeface="Arial" panose="020B0604020202020204" pitchFamily="34" charset="0"/>
                <a:cs typeface="Arial" panose="020B0604020202020204" pitchFamily="34" charset="0"/>
              </a:rPr>
              <a:t>It’s a function describing the amount of memory an algorithm takes in terms of the size of input to the algorithm. We often speak of "extra" memory needed, not counting the memory needed to store the input itself. Again, we use natural (but fixed-length) units to measure this.</a:t>
            </a:r>
          </a:p>
          <a:p>
            <a:pPr marL="0" indent="0" algn="just">
              <a:lnSpc>
                <a:spcPct val="150000"/>
              </a:lnSpc>
              <a:buNone/>
            </a:pPr>
            <a:endParaRPr lang="en-US">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2231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rPr>
              <a:t>Asymptotic Notations</a:t>
            </a:r>
            <a:br>
              <a:rPr lang="en-US">
                <a:solidFill>
                  <a:schemeClr val="tx1"/>
                </a:solidFill>
              </a:rPr>
            </a:br>
            <a:endParaRPr lang="en-US">
              <a:solidFill>
                <a:schemeClr val="tx1"/>
              </a:solidFill>
            </a:endParaRPr>
          </a:p>
        </p:txBody>
      </p:sp>
      <p:sp>
        <p:nvSpPr>
          <p:cNvPr id="3" name="Content Placeholder 2"/>
          <p:cNvSpPr>
            <a:spLocks noGrp="1"/>
          </p:cNvSpPr>
          <p:nvPr>
            <p:ph idx="1"/>
          </p:nvPr>
        </p:nvSpPr>
        <p:spPr>
          <a:xfrm>
            <a:off x="2035420" y="1905000"/>
            <a:ext cx="8915400" cy="3777622"/>
          </a:xfrm>
        </p:spPr>
        <p:txBody>
          <a:bodyPr>
            <a:normAutofit fontScale="92500" lnSpcReduction="20000"/>
          </a:bodyPr>
          <a:lstStyle/>
          <a:p>
            <a:pPr algn="just">
              <a:lnSpc>
                <a:spcPct val="150000"/>
              </a:lnSpc>
            </a:pPr>
            <a:r>
              <a:rPr lang="en-US">
                <a:solidFill>
                  <a:schemeClr val="tx1"/>
                </a:solidFill>
                <a:latin typeface="Arial" panose="020B0604020202020204" pitchFamily="34" charset="0"/>
                <a:cs typeface="Arial" panose="020B0604020202020204" pitchFamily="34" charset="0"/>
              </a:rPr>
              <a:t>Execution time of an algorithm depends on the instruction set, processor speed, disk I/O speed, etc. Hence, we estimate the efficiency of an algorithm asymptotically.</a:t>
            </a:r>
          </a:p>
          <a:p>
            <a:pPr algn="just">
              <a:lnSpc>
                <a:spcPct val="150000"/>
              </a:lnSpc>
            </a:pPr>
            <a:r>
              <a:rPr lang="en-US">
                <a:solidFill>
                  <a:schemeClr val="tx1"/>
                </a:solidFill>
                <a:latin typeface="Arial" panose="020B0604020202020204" pitchFamily="34" charset="0"/>
                <a:cs typeface="Arial" panose="020B0604020202020204" pitchFamily="34" charset="0"/>
              </a:rPr>
              <a:t>Time function of an algorithm is represented by </a:t>
            </a:r>
            <a:r>
              <a:rPr lang="en-US" b="1">
                <a:solidFill>
                  <a:schemeClr val="tx1"/>
                </a:solidFill>
                <a:latin typeface="Arial" panose="020B0604020202020204" pitchFamily="34" charset="0"/>
                <a:cs typeface="Arial" panose="020B0604020202020204" pitchFamily="34" charset="0"/>
              </a:rPr>
              <a:t>T(n)</a:t>
            </a:r>
            <a:r>
              <a:rPr lang="en-US">
                <a:solidFill>
                  <a:schemeClr val="tx1"/>
                </a:solidFill>
                <a:latin typeface="Arial" panose="020B0604020202020204" pitchFamily="34" charset="0"/>
                <a:cs typeface="Arial" panose="020B0604020202020204" pitchFamily="34" charset="0"/>
              </a:rPr>
              <a:t>, where </a:t>
            </a:r>
            <a:r>
              <a:rPr lang="en-US" b="1">
                <a:solidFill>
                  <a:schemeClr val="tx1"/>
                </a:solidFill>
                <a:latin typeface="Arial" panose="020B0604020202020204" pitchFamily="34" charset="0"/>
                <a:cs typeface="Arial" panose="020B0604020202020204" pitchFamily="34" charset="0"/>
              </a:rPr>
              <a:t>n</a:t>
            </a:r>
            <a:r>
              <a:rPr lang="en-US">
                <a:solidFill>
                  <a:schemeClr val="tx1"/>
                </a:solidFill>
                <a:latin typeface="Arial" panose="020B0604020202020204" pitchFamily="34" charset="0"/>
                <a:cs typeface="Arial" panose="020B0604020202020204" pitchFamily="34" charset="0"/>
              </a:rPr>
              <a:t> is the input size.</a:t>
            </a:r>
          </a:p>
          <a:p>
            <a:pPr algn="just">
              <a:lnSpc>
                <a:spcPct val="150000"/>
              </a:lnSpc>
            </a:pPr>
            <a:r>
              <a:rPr lang="en-US">
                <a:solidFill>
                  <a:schemeClr val="tx1"/>
                </a:solidFill>
                <a:latin typeface="Arial" panose="020B0604020202020204" pitchFamily="34" charset="0"/>
                <a:cs typeface="Arial" panose="020B0604020202020204" pitchFamily="34" charset="0"/>
              </a:rPr>
              <a:t>Different types of asymptotic notations are used to represent the complexity of an algorithm. Following asymptotic notations are used to calculate the running time complexity of an algorithm.</a:t>
            </a:r>
          </a:p>
          <a:p>
            <a:pPr algn="just">
              <a:lnSpc>
                <a:spcPct val="150000"/>
              </a:lnSpc>
            </a:pPr>
            <a:r>
              <a:rPr lang="en-US" b="1">
                <a:solidFill>
                  <a:schemeClr val="tx1"/>
                </a:solidFill>
                <a:latin typeface="Arial" panose="020B0604020202020204" pitchFamily="34" charset="0"/>
                <a:cs typeface="Arial" panose="020B0604020202020204" pitchFamily="34" charset="0"/>
              </a:rPr>
              <a:t>O</a:t>
            </a:r>
            <a:r>
              <a:rPr lang="en-US">
                <a:solidFill>
                  <a:schemeClr val="tx1"/>
                </a:solidFill>
                <a:latin typeface="Arial" panose="020B0604020202020204" pitchFamily="34" charset="0"/>
                <a:cs typeface="Arial" panose="020B0604020202020204" pitchFamily="34" charset="0"/>
              </a:rPr>
              <a:t> − Big Oh</a:t>
            </a:r>
          </a:p>
          <a:p>
            <a:pPr algn="just">
              <a:lnSpc>
                <a:spcPct val="150000"/>
              </a:lnSpc>
            </a:pPr>
            <a:r>
              <a:rPr lang="en-US" b="1">
                <a:solidFill>
                  <a:schemeClr val="tx1"/>
                </a:solidFill>
                <a:latin typeface="Arial" panose="020B0604020202020204" pitchFamily="34" charset="0"/>
                <a:cs typeface="Arial" panose="020B0604020202020204" pitchFamily="34" charset="0"/>
              </a:rPr>
              <a:t>Ω</a:t>
            </a:r>
            <a:r>
              <a:rPr lang="en-US">
                <a:solidFill>
                  <a:schemeClr val="tx1"/>
                </a:solidFill>
                <a:latin typeface="Arial" panose="020B0604020202020204" pitchFamily="34" charset="0"/>
                <a:cs typeface="Arial" panose="020B0604020202020204" pitchFamily="34" charset="0"/>
              </a:rPr>
              <a:t> − Big omega</a:t>
            </a:r>
          </a:p>
          <a:p>
            <a:pPr algn="just">
              <a:lnSpc>
                <a:spcPct val="150000"/>
              </a:lnSpc>
            </a:pPr>
            <a:r>
              <a:rPr lang="en-US" b="1">
                <a:solidFill>
                  <a:schemeClr val="tx1"/>
                </a:solidFill>
                <a:latin typeface="Arial" panose="020B0604020202020204" pitchFamily="34" charset="0"/>
                <a:cs typeface="Arial" panose="020B0604020202020204" pitchFamily="34" charset="0"/>
              </a:rPr>
              <a:t>θ</a:t>
            </a:r>
            <a:r>
              <a:rPr lang="en-US">
                <a:solidFill>
                  <a:schemeClr val="tx1"/>
                </a:solidFill>
                <a:latin typeface="Arial" panose="020B0604020202020204" pitchFamily="34" charset="0"/>
                <a:cs typeface="Arial" panose="020B0604020202020204" pitchFamily="34" charset="0"/>
              </a:rPr>
              <a:t> − Big theta</a:t>
            </a:r>
          </a:p>
          <a:p>
            <a:pPr algn="just">
              <a:lnSpc>
                <a:spcPct val="150000"/>
              </a:lnSpc>
            </a:pPr>
            <a:endParaRPr lang="en-US">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6271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solidFill>
                  <a:schemeClr val="tx1"/>
                </a:solidFill>
                <a:latin typeface="Arial" panose="020B0604020202020204" pitchFamily="34" charset="0"/>
                <a:cs typeface="Arial" panose="020B0604020202020204" pitchFamily="34" charset="0"/>
              </a:rPr>
              <a:t>O: Asymptotic Upper Bound</a:t>
            </a:r>
            <a:br>
              <a:rPr lang="en-US">
                <a:solidFill>
                  <a:schemeClr val="tx1"/>
                </a:solidFill>
                <a:latin typeface="Arial" panose="020B0604020202020204" pitchFamily="34" charset="0"/>
                <a:cs typeface="Arial" panose="020B0604020202020204" pitchFamily="34" charset="0"/>
              </a:rPr>
            </a:br>
            <a:endParaRPr lang="en-US"/>
          </a:p>
        </p:txBody>
      </p:sp>
      <p:pic>
        <p:nvPicPr>
          <p:cNvPr id="6" name="Content Placeholder 5"/>
          <p:cNvPicPr>
            <a:picLocks noGrp="1" noChangeAspect="1"/>
          </p:cNvPicPr>
          <p:nvPr>
            <p:ph idx="1"/>
          </p:nvPr>
        </p:nvPicPr>
        <p:blipFill>
          <a:blip r:embed="rId2"/>
          <a:stretch>
            <a:fillRect/>
          </a:stretch>
        </p:blipFill>
        <p:spPr>
          <a:xfrm>
            <a:off x="2399741" y="1621665"/>
            <a:ext cx="7993509" cy="4878482"/>
          </a:xfrm>
          <a:prstGeom prst="rect">
            <a:avLst/>
          </a:prstGeom>
        </p:spPr>
      </p:pic>
    </p:spTree>
    <p:extLst>
      <p:ext uri="{BB962C8B-B14F-4D97-AF65-F5344CB8AC3E}">
        <p14:creationId xmlns:p14="http://schemas.microsoft.com/office/powerpoint/2010/main" val="1780045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latin typeface="Arial" panose="020B0604020202020204" pitchFamily="34" charset="0"/>
                <a:cs typeface="Arial" panose="020B0604020202020204" pitchFamily="34" charset="0"/>
              </a:rPr>
              <a:t>Ω: </a:t>
            </a:r>
            <a:r>
              <a:rPr lang="en-US">
                <a:latin typeface="Arial" panose="020B0604020202020204" pitchFamily="34" charset="0"/>
                <a:cs typeface="Arial" panose="020B0604020202020204" pitchFamily="34" charset="0"/>
              </a:rPr>
              <a:t>Asymptotic Lower Bound</a:t>
            </a:r>
            <a:br>
              <a:rPr lang="en-US">
                <a:latin typeface="Arial" panose="020B0604020202020204" pitchFamily="34" charset="0"/>
                <a:cs typeface="Arial" panose="020B0604020202020204" pitchFamily="34" charset="0"/>
              </a:rPr>
            </a:br>
            <a:endParaRPr lang="en-US">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2763613" y="2037030"/>
            <a:ext cx="7820273" cy="3874373"/>
          </a:xfrm>
          <a:prstGeom prst="rect">
            <a:avLst/>
          </a:prstGeom>
        </p:spPr>
      </p:pic>
    </p:spTree>
    <p:extLst>
      <p:ext uri="{BB962C8B-B14F-4D97-AF65-F5344CB8AC3E}">
        <p14:creationId xmlns:p14="http://schemas.microsoft.com/office/powerpoint/2010/main" val="2225869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latin typeface="Arial" panose="020B0604020202020204" pitchFamily="34" charset="0"/>
                <a:cs typeface="Arial" panose="020B0604020202020204" pitchFamily="34" charset="0"/>
              </a:rPr>
              <a:t>θ: </a:t>
            </a:r>
            <a:r>
              <a:rPr lang="en-US">
                <a:latin typeface="Arial" panose="020B0604020202020204" pitchFamily="34" charset="0"/>
                <a:cs typeface="Arial" panose="020B0604020202020204" pitchFamily="34" charset="0"/>
              </a:rPr>
              <a:t>Asymptotic Tight Bound</a:t>
            </a:r>
            <a:br>
              <a:rPr lang="en-US">
                <a:latin typeface="Arial" panose="020B0604020202020204" pitchFamily="34" charset="0"/>
                <a:cs typeface="Arial" panose="020B0604020202020204" pitchFamily="34" charset="0"/>
              </a:rPr>
            </a:br>
            <a:endParaRPr lang="en-US">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2056172" y="1377567"/>
            <a:ext cx="8152326" cy="4392769"/>
          </a:xfrm>
          <a:prstGeom prst="rect">
            <a:avLst/>
          </a:prstGeom>
        </p:spPr>
      </p:pic>
    </p:spTree>
    <p:extLst>
      <p:ext uri="{BB962C8B-B14F-4D97-AF65-F5344CB8AC3E}">
        <p14:creationId xmlns:p14="http://schemas.microsoft.com/office/powerpoint/2010/main" val="3505988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Analysis</a:t>
            </a:r>
          </a:p>
        </p:txBody>
      </p:sp>
      <p:sp>
        <p:nvSpPr>
          <p:cNvPr id="6" name="Content Placeholder 5"/>
          <p:cNvSpPr>
            <a:spLocks noGrp="1"/>
          </p:cNvSpPr>
          <p:nvPr>
            <p:ph idx="1"/>
          </p:nvPr>
        </p:nvSpPr>
        <p:spPr>
          <a:xfrm>
            <a:off x="1822730" y="1636058"/>
            <a:ext cx="8719764" cy="4536141"/>
          </a:xfrm>
        </p:spPr>
        <p:txBody>
          <a:bodyPr>
            <a:normAutofit/>
          </a:bodyPr>
          <a:lstStyle/>
          <a:p>
            <a:pPr algn="just">
              <a:lnSpc>
                <a:spcPct val="150000"/>
              </a:lnSpc>
            </a:pPr>
            <a:r>
              <a:rPr lang="en-US" b="1">
                <a:solidFill>
                  <a:schemeClr val="tx1"/>
                </a:solidFill>
                <a:latin typeface="Arial" panose="020B0604020202020204" pitchFamily="34" charset="0"/>
                <a:cs typeface="Arial" panose="020B0604020202020204" pitchFamily="34" charset="0"/>
              </a:rPr>
              <a:t>1) O(1): </a:t>
            </a:r>
            <a:r>
              <a:rPr lang="en-US">
                <a:solidFill>
                  <a:schemeClr val="tx1"/>
                </a:solidFill>
                <a:latin typeface="Arial" panose="020B0604020202020204" pitchFamily="34" charset="0"/>
                <a:cs typeface="Arial" panose="020B0604020202020204" pitchFamily="34" charset="0"/>
              </a:rPr>
              <a:t>Time complexity of a function (or set of statements) is considered as O(1) if it doesn’t contain loop, recursion and call to any other non-constant time function.</a:t>
            </a:r>
          </a:p>
          <a:p>
            <a:pPr algn="just">
              <a:lnSpc>
                <a:spcPct val="150000"/>
              </a:lnSpc>
            </a:pPr>
            <a:endParaRPr lang="en-US">
              <a:solidFill>
                <a:schemeClr val="tx1"/>
              </a:solidFill>
              <a:latin typeface="Arial" panose="020B0604020202020204" pitchFamily="34" charset="0"/>
              <a:cs typeface="Arial" panose="020B0604020202020204" pitchFamily="34" charset="0"/>
            </a:endParaRPr>
          </a:p>
          <a:p>
            <a:pPr algn="just">
              <a:lnSpc>
                <a:spcPct val="150000"/>
              </a:lnSpc>
            </a:pPr>
            <a:r>
              <a:rPr lang="en-US">
                <a:solidFill>
                  <a:schemeClr val="tx1"/>
                </a:solidFill>
                <a:latin typeface="Arial" panose="020B0604020202020204" pitchFamily="34" charset="0"/>
                <a:cs typeface="Arial" panose="020B0604020202020204" pitchFamily="34" charset="0"/>
              </a:rPr>
              <a:t>Set of non-recursive and non-loop statements</a:t>
            </a:r>
          </a:p>
          <a:p>
            <a:pPr algn="just">
              <a:lnSpc>
                <a:spcPct val="150000"/>
              </a:lnSpc>
            </a:pPr>
            <a:r>
              <a:rPr lang="en-US">
                <a:solidFill>
                  <a:schemeClr val="tx1"/>
                </a:solidFill>
                <a:latin typeface="Arial" panose="020B0604020202020204" pitchFamily="34" charset="0"/>
                <a:cs typeface="Arial" panose="020B0604020202020204" pitchFamily="34" charset="0"/>
              </a:rPr>
              <a:t>For example </a:t>
            </a:r>
            <a:r>
              <a:rPr lang="en-US">
                <a:solidFill>
                  <a:schemeClr val="tx1"/>
                </a:solidFill>
                <a:latin typeface="Arial" panose="020B0604020202020204" pitchFamily="34" charset="0"/>
                <a:cs typeface="Arial" panose="020B0604020202020204" pitchFamily="34" charset="0"/>
                <a:hlinkClick r:id="rId2"/>
              </a:rPr>
              <a:t>swap() function</a:t>
            </a:r>
            <a:r>
              <a:rPr lang="en-US">
                <a:solidFill>
                  <a:schemeClr val="tx1"/>
                </a:solidFill>
                <a:latin typeface="Arial" panose="020B0604020202020204" pitchFamily="34" charset="0"/>
                <a:cs typeface="Arial" panose="020B0604020202020204" pitchFamily="34" charset="0"/>
              </a:rPr>
              <a:t> has O(1) time complexity.  </a:t>
            </a:r>
          </a:p>
          <a:p>
            <a:pPr marL="0" indent="0" algn="just">
              <a:lnSpc>
                <a:spcPct val="150000"/>
              </a:lnSpc>
              <a:buNone/>
            </a:pPr>
            <a:br>
              <a:rPr lang="en-US">
                <a:solidFill>
                  <a:schemeClr val="tx1"/>
                </a:solidFill>
                <a:latin typeface="Arial" panose="020B0604020202020204" pitchFamily="34" charset="0"/>
                <a:cs typeface="Arial" panose="020B0604020202020204" pitchFamily="34" charset="0"/>
              </a:rPr>
            </a:br>
            <a:endParaRPr lang="en-US">
              <a:solidFill>
                <a:schemeClr val="tx1"/>
              </a:solidFill>
              <a:latin typeface="Arial" panose="020B0604020202020204" pitchFamily="34" charset="0"/>
              <a:cs typeface="Arial" panose="020B0604020202020204" pitchFamily="34" charset="0"/>
            </a:endParaRPr>
          </a:p>
          <a:p>
            <a:pPr algn="just">
              <a:lnSpc>
                <a:spcPct val="150000"/>
              </a:lnSpc>
            </a:pPr>
            <a:endParaRPr lang="en-US">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241167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C93C27AFCF8D14F8C7EA148905CC029" ma:contentTypeVersion="10" ma:contentTypeDescription="Create a new document." ma:contentTypeScope="" ma:versionID="7b7f2348b9595e37bdb0cf34a5c51627">
  <xsd:schema xmlns:xsd="http://www.w3.org/2001/XMLSchema" xmlns:xs="http://www.w3.org/2001/XMLSchema" xmlns:p="http://schemas.microsoft.com/office/2006/metadata/properties" xmlns:ns2="b80cef12-35f9-4a5a-adf7-d4b4305aa23d" targetNamespace="http://schemas.microsoft.com/office/2006/metadata/properties" ma:root="true" ma:fieldsID="be3378a4f934360ca1b05f1bc48ef50b" ns2:_="">
    <xsd:import namespace="b80cef12-35f9-4a5a-adf7-d4b4305aa23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0cef12-35f9-4a5a-adf7-d4b4305aa2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EA34B2-8868-402F-8AF5-0E5088F0FC3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4CCBDFB-9F10-406C-8D52-BBCF6B66D9EB}"/>
</file>

<file path=customXml/itemProps3.xml><?xml version="1.0" encoding="utf-8"?>
<ds:datastoreItem xmlns:ds="http://schemas.openxmlformats.org/officeDocument/2006/customXml" ds:itemID="{67B327C4-23BE-4448-870A-91BFAA7D70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Application>Microsoft Office PowerPoint</Application>
  <PresentationFormat>Widescreen</PresentationFormat>
  <Slides>16</Slides>
  <Notes>1</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Wisp</vt:lpstr>
      <vt:lpstr>Asymptotic Analysis</vt:lpstr>
      <vt:lpstr>Cont….</vt:lpstr>
      <vt:lpstr>Cont…</vt:lpstr>
      <vt:lpstr>Cont…</vt:lpstr>
      <vt:lpstr>Asymptotic Notations </vt:lpstr>
      <vt:lpstr>O: Asymptotic Upper Bound </vt:lpstr>
      <vt:lpstr>Ω: Asymptotic Lower Bound </vt:lpstr>
      <vt:lpstr>θ: Asymptotic Tight Bound </vt:lpstr>
      <vt:lpstr>Analysis</vt:lpstr>
      <vt:lpstr>Cont…</vt:lpstr>
      <vt:lpstr>Cont…</vt:lpstr>
      <vt:lpstr>Cont…</vt:lpstr>
      <vt:lpstr>Summations – Review </vt:lpstr>
      <vt:lpstr>Review on Summations</vt:lpstr>
      <vt:lpstr>Review on Summations</vt:lpstr>
      <vt:lpstr>Review on Summations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Asymptotic Analysis</dc:title>
  <dc:creator>Windows User</dc:creator>
  <cp:revision>1</cp:revision>
  <dcterms:created xsi:type="dcterms:W3CDTF">2020-02-20T10:58:57Z</dcterms:created>
  <dcterms:modified xsi:type="dcterms:W3CDTF">2021-01-11T06:40:11Z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0x010100EC93C27AFCF8D14F8C7EA148905CC029</vt:lpwstr>
  </property>
</Properties>
</file>