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3" r:id="rId10"/>
    <p:sldId id="264" r:id="rId11"/>
    <p:sldId id="265" r:id="rId12"/>
    <p:sldId id="266" r:id="rId13"/>
    <p:sldId id="267" r:id="rId14"/>
    <p:sldId id="268" r:id="rId15"/>
    <p:sldId id="269" r:id="rId16"/>
    <p:sldId id="261" r:id="rId17"/>
    <p:sldId id="262"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1F5E8-5CC6-400F-88D0-6214771F847A}" v="9" dt="2020-04-24T11:58:36.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TAYYAB PARACHA" userId="S::fa18-bcs-118@isbstudent.comsats.edu.pk::901fef56-4b70-42cc-a3f5-41e82fb73bba" providerId="AD" clId="Web-{28F1F5E8-5CC6-400F-88D0-6214771F847A}"/>
    <pc:docChg chg="modSld">
      <pc:chgData name="MUHAMMAD TAYYAB PARACHA" userId="S::fa18-bcs-118@isbstudent.comsats.edu.pk::901fef56-4b70-42cc-a3f5-41e82fb73bba" providerId="AD" clId="Web-{28F1F5E8-5CC6-400F-88D0-6214771F847A}" dt="2020-04-24T11:58:36.248" v="7" actId="20577"/>
      <pc:docMkLst>
        <pc:docMk/>
      </pc:docMkLst>
      <pc:sldChg chg="modSp">
        <pc:chgData name="MUHAMMAD TAYYAB PARACHA" userId="S::fa18-bcs-118@isbstudent.comsats.edu.pk::901fef56-4b70-42cc-a3f5-41e82fb73bba" providerId="AD" clId="Web-{28F1F5E8-5CC6-400F-88D0-6214771F847A}" dt="2020-04-24T11:58:36.248" v="6" actId="20577"/>
        <pc:sldMkLst>
          <pc:docMk/>
          <pc:sldMk cId="4044454929" sldId="273"/>
        </pc:sldMkLst>
        <pc:spChg chg="mod">
          <ac:chgData name="MUHAMMAD TAYYAB PARACHA" userId="S::fa18-bcs-118@isbstudent.comsats.edu.pk::901fef56-4b70-42cc-a3f5-41e82fb73bba" providerId="AD" clId="Web-{28F1F5E8-5CC6-400F-88D0-6214771F847A}" dt="2020-04-24T11:58:36.248" v="6" actId="20577"/>
          <ac:spMkLst>
            <pc:docMk/>
            <pc:sldMk cId="4044454929" sldId="273"/>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386F2B-A18A-4568-A1A8-A056850161DE}"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398803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86F2B-A18A-4568-A1A8-A056850161DE}"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289737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86F2B-A18A-4568-A1A8-A056850161DE}"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067BD1-014B-4F48-84F1-ADCDC4F0D18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7603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386F2B-A18A-4568-A1A8-A056850161DE}"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2560535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386F2B-A18A-4568-A1A8-A056850161DE}"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067BD1-014B-4F48-84F1-ADCDC4F0D18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735657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B386F2B-A18A-4568-A1A8-A056850161DE}"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3765041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86F2B-A18A-4568-A1A8-A056850161DE}"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1358000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86F2B-A18A-4568-A1A8-A056850161DE}"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48517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86F2B-A18A-4568-A1A8-A056850161DE}"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143610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86F2B-A18A-4568-A1A8-A056850161DE}"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860904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386F2B-A18A-4568-A1A8-A056850161DE}"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343204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386F2B-A18A-4568-A1A8-A056850161DE}"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305361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386F2B-A18A-4568-A1A8-A056850161DE}"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28535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86F2B-A18A-4568-A1A8-A056850161DE}"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402014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86F2B-A18A-4568-A1A8-A056850161DE}"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252323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86F2B-A18A-4568-A1A8-A056850161DE}"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067BD1-014B-4F48-84F1-ADCDC4F0D180}" type="slidenum">
              <a:rPr lang="en-US" smtClean="0"/>
              <a:t>‹#›</a:t>
            </a:fld>
            <a:endParaRPr lang="en-US"/>
          </a:p>
        </p:txBody>
      </p:sp>
    </p:spTree>
    <p:extLst>
      <p:ext uri="{BB962C8B-B14F-4D97-AF65-F5344CB8AC3E}">
        <p14:creationId xmlns:p14="http://schemas.microsoft.com/office/powerpoint/2010/main" val="268328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386F2B-A18A-4568-A1A8-A056850161DE}" type="datetimeFigureOut">
              <a:rPr lang="en-US" smtClean="0"/>
              <a:t>4/24/2020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067BD1-014B-4F48-84F1-ADCDC4F0D180}" type="slidenum">
              <a:rPr lang="en-US" smtClean="0"/>
              <a:t>‹#›</a:t>
            </a:fld>
            <a:endParaRPr lang="en-US"/>
          </a:p>
        </p:txBody>
      </p:sp>
    </p:spTree>
    <p:extLst>
      <p:ext uri="{BB962C8B-B14F-4D97-AF65-F5344CB8AC3E}">
        <p14:creationId xmlns:p14="http://schemas.microsoft.com/office/powerpoint/2010/main" val="3781084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quiz.geeksforgeeks.org/linear-sear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Binary Search</a:t>
            </a:r>
          </a:p>
        </p:txBody>
      </p:sp>
      <p:sp>
        <p:nvSpPr>
          <p:cNvPr id="3" name="Subtitle 2"/>
          <p:cNvSpPr>
            <a:spLocks noGrp="1"/>
          </p:cNvSpPr>
          <p:nvPr>
            <p:ph type="subTitle" idx="1"/>
          </p:nvPr>
        </p:nvSpPr>
        <p:spPr/>
        <p:txBody>
          <a:bodyPr/>
          <a:lstStyle/>
          <a:p>
            <a:r>
              <a:rPr lang="en-US"/>
              <a:t>Lecture 5</a:t>
            </a:r>
          </a:p>
        </p:txBody>
      </p:sp>
    </p:spTree>
    <p:extLst>
      <p:ext uri="{BB962C8B-B14F-4D97-AF65-F5344CB8AC3E}">
        <p14:creationId xmlns:p14="http://schemas.microsoft.com/office/powerpoint/2010/main" val="3910911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905000" y="1719264"/>
            <a:ext cx="6324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Search right subarray:</a:t>
            </a:r>
          </a:p>
          <a:p>
            <a:endParaRPr lang="en-US" sz="2800"/>
          </a:p>
          <a:p>
            <a:endParaRPr lang="en-US" sz="2800"/>
          </a:p>
          <a:p>
            <a:endParaRPr lang="en-US" sz="2800"/>
          </a:p>
          <a:p>
            <a:endParaRPr lang="en-US" sz="2800"/>
          </a:p>
          <a:p>
            <a:endParaRPr lang="en-US" sz="2800"/>
          </a:p>
          <a:p>
            <a:endParaRPr lang="en-US" sz="2800"/>
          </a:p>
        </p:txBody>
      </p:sp>
      <p:sp>
        <p:nvSpPr>
          <p:cNvPr id="97283" name="Rectangle 3"/>
          <p:cNvSpPr>
            <a:spLocks noGrp="1" noChangeArrowheads="1"/>
          </p:cNvSpPr>
          <p:nvPr>
            <p:ph type="title"/>
          </p:nvPr>
        </p:nvSpPr>
        <p:spPr>
          <a:xfrm>
            <a:off x="2209800" y="381000"/>
            <a:ext cx="7772400" cy="1143000"/>
          </a:xfrm>
        </p:spPr>
        <p:txBody>
          <a:bodyPr/>
          <a:lstStyle/>
          <a:p>
            <a:r>
              <a:rPr lang="en-US"/>
              <a:t>Search for target = 7</a:t>
            </a:r>
          </a:p>
        </p:txBody>
      </p:sp>
      <p:sp>
        <p:nvSpPr>
          <p:cNvPr id="97284" name="Text Box 4"/>
          <p:cNvSpPr txBox="1">
            <a:spLocks noChangeArrowheads="1"/>
          </p:cNvSpPr>
          <p:nvPr/>
        </p:nvSpPr>
        <p:spPr bwMode="auto">
          <a:xfrm>
            <a:off x="1905000" y="3657601"/>
            <a:ext cx="376417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Search right subtree:</a:t>
            </a:r>
          </a:p>
          <a:p>
            <a:endParaRPr lang="en-US" sz="2800"/>
          </a:p>
          <a:p>
            <a:endParaRPr lang="en-US" sz="2800"/>
          </a:p>
          <a:p>
            <a:endParaRPr lang="en-US" sz="2800"/>
          </a:p>
          <a:p>
            <a:endParaRPr lang="en-US" sz="2800"/>
          </a:p>
          <a:p>
            <a:endParaRPr lang="en-US" sz="2800"/>
          </a:p>
          <a:p>
            <a:endParaRPr lang="en-US" sz="2800"/>
          </a:p>
        </p:txBody>
      </p:sp>
      <p:sp>
        <p:nvSpPr>
          <p:cNvPr id="97285" name="Rectangle 5"/>
          <p:cNvSpPr>
            <a:spLocks noChangeArrowheads="1"/>
          </p:cNvSpPr>
          <p:nvPr/>
        </p:nvSpPr>
        <p:spPr bwMode="auto">
          <a:xfrm>
            <a:off x="19812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97286" name="Rectangle 6"/>
          <p:cNvSpPr>
            <a:spLocks noChangeArrowheads="1"/>
          </p:cNvSpPr>
          <p:nvPr/>
        </p:nvSpPr>
        <p:spPr bwMode="auto">
          <a:xfrm>
            <a:off x="26670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7287" name="Rectangle 7"/>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7288" name="Rectangle 8"/>
          <p:cNvSpPr>
            <a:spLocks noChangeArrowheads="1"/>
          </p:cNvSpPr>
          <p:nvPr/>
        </p:nvSpPr>
        <p:spPr bwMode="auto">
          <a:xfrm>
            <a:off x="40386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7289" name="Rectangle 9"/>
          <p:cNvSpPr>
            <a:spLocks noChangeArrowheads="1"/>
          </p:cNvSpPr>
          <p:nvPr/>
        </p:nvSpPr>
        <p:spPr bwMode="auto">
          <a:xfrm>
            <a:off x="47244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97290" name="Rectangle 10"/>
          <p:cNvSpPr>
            <a:spLocks noChangeArrowheads="1"/>
          </p:cNvSpPr>
          <p:nvPr/>
        </p:nvSpPr>
        <p:spPr bwMode="auto">
          <a:xfrm>
            <a:off x="54102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97291" name="Rectangle 11"/>
          <p:cNvSpPr>
            <a:spLocks noChangeArrowheads="1"/>
          </p:cNvSpPr>
          <p:nvPr/>
        </p:nvSpPr>
        <p:spPr bwMode="auto">
          <a:xfrm>
            <a:off x="60960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
        <p:nvSpPr>
          <p:cNvPr id="97292" name="Line 12"/>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3" name="Line 13"/>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4" name="Line 14"/>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5" name="Line 15"/>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6" name="Line 16"/>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7" name="Line 17"/>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8" name="Rectangle 18"/>
          <p:cNvSpPr>
            <a:spLocks noChangeArrowheads="1"/>
          </p:cNvSpPr>
          <p:nvPr/>
        </p:nvSpPr>
        <p:spPr bwMode="auto">
          <a:xfrm>
            <a:off x="2667000" y="5492750"/>
            <a:ext cx="609600" cy="5270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97299" name="Rectangle 19"/>
          <p:cNvSpPr>
            <a:spLocks noChangeArrowheads="1"/>
          </p:cNvSpPr>
          <p:nvPr/>
        </p:nvSpPr>
        <p:spPr bwMode="auto">
          <a:xfrm>
            <a:off x="3276600" y="46021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7300" name="Rectangle 20"/>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7301" name="Rectangle 21"/>
          <p:cNvSpPr>
            <a:spLocks noChangeArrowheads="1"/>
          </p:cNvSpPr>
          <p:nvPr/>
        </p:nvSpPr>
        <p:spPr bwMode="auto">
          <a:xfrm>
            <a:off x="4495800" y="4216400"/>
            <a:ext cx="609600" cy="5270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7302" name="Rectangle 22"/>
          <p:cNvSpPr>
            <a:spLocks noChangeArrowheads="1"/>
          </p:cNvSpPr>
          <p:nvPr/>
        </p:nvSpPr>
        <p:spPr bwMode="auto">
          <a:xfrm>
            <a:off x="5105400" y="54530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97303" name="Rectangle 23"/>
          <p:cNvSpPr>
            <a:spLocks noChangeArrowheads="1"/>
          </p:cNvSpPr>
          <p:nvPr/>
        </p:nvSpPr>
        <p:spPr bwMode="auto">
          <a:xfrm>
            <a:off x="5715000" y="46021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97304" name="Rectangle 24"/>
          <p:cNvSpPr>
            <a:spLocks noChangeArrowheads="1"/>
          </p:cNvSpPr>
          <p:nvPr/>
        </p:nvSpPr>
        <p:spPr bwMode="auto">
          <a:xfrm>
            <a:off x="6324600" y="54530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
        <p:nvSpPr>
          <p:cNvPr id="97305" name="AutoShape 25"/>
          <p:cNvSpPr>
            <a:spLocks/>
          </p:cNvSpPr>
          <p:nvPr/>
        </p:nvSpPr>
        <p:spPr bwMode="auto">
          <a:xfrm rot="-5400000">
            <a:off x="3429000" y="2895600"/>
            <a:ext cx="533400" cy="685800"/>
          </a:xfrm>
          <a:prstGeom prst="leftBrace">
            <a:avLst>
              <a:gd name="adj1" fmla="val 1071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8668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Binary Search: Analysis</a:t>
            </a:r>
          </a:p>
        </p:txBody>
      </p:sp>
      <p:sp>
        <p:nvSpPr>
          <p:cNvPr id="98307" name="Rectangle 3"/>
          <p:cNvSpPr>
            <a:spLocks noGrp="1" noChangeArrowheads="1"/>
          </p:cNvSpPr>
          <p:nvPr>
            <p:ph type="body" idx="1"/>
          </p:nvPr>
        </p:nvSpPr>
        <p:spPr/>
        <p:txBody>
          <a:bodyPr/>
          <a:lstStyle/>
          <a:p>
            <a:pPr algn="just">
              <a:lnSpc>
                <a:spcPct val="90000"/>
              </a:lnSpc>
            </a:pPr>
            <a:r>
              <a:rPr lang="en-US">
                <a:latin typeface="Arial" panose="020B0604020202020204" pitchFamily="34" charset="0"/>
                <a:cs typeface="Arial" panose="020B0604020202020204" pitchFamily="34" charset="0"/>
              </a:rPr>
              <a:t>Worst case complexity? </a:t>
            </a:r>
          </a:p>
          <a:p>
            <a:pPr algn="just">
              <a:lnSpc>
                <a:spcPct val="90000"/>
              </a:lnSpc>
            </a:pPr>
            <a:r>
              <a:rPr lang="en-US">
                <a:latin typeface="Arial" panose="020B0604020202020204" pitchFamily="34" charset="0"/>
                <a:cs typeface="Arial" panose="020B0604020202020204" pitchFamily="34" charset="0"/>
              </a:rPr>
              <a:t>What is the maximum depth of recursive calls in binary search as function of </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a:t>
            </a:r>
          </a:p>
          <a:p>
            <a:pPr algn="just">
              <a:lnSpc>
                <a:spcPct val="90000"/>
              </a:lnSpc>
            </a:pPr>
            <a:r>
              <a:rPr lang="en-US">
                <a:latin typeface="Arial" panose="020B0604020202020204" pitchFamily="34" charset="0"/>
                <a:cs typeface="Arial" panose="020B0604020202020204" pitchFamily="34" charset="0"/>
              </a:rPr>
              <a:t>Each level in the recursion, we split the array in half (divide by two). </a:t>
            </a:r>
          </a:p>
          <a:p>
            <a:pPr algn="just">
              <a:lnSpc>
                <a:spcPct val="90000"/>
              </a:lnSpc>
            </a:pPr>
            <a:r>
              <a:rPr lang="en-US">
                <a:latin typeface="Arial" panose="020B0604020202020204" pitchFamily="34" charset="0"/>
                <a:cs typeface="Arial" panose="020B0604020202020204" pitchFamily="34" charset="0"/>
              </a:rPr>
              <a:t>Therefore maximum recursion depth (log</a:t>
            </a:r>
            <a:r>
              <a:rPr lang="en-US" baseline="-25000">
                <a:latin typeface="Arial" panose="020B0604020202020204" pitchFamily="34" charset="0"/>
                <a:cs typeface="Arial" panose="020B0604020202020204" pitchFamily="34" charset="0"/>
              </a:rPr>
              <a:t>2</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 and worst case = O(log</a:t>
            </a:r>
            <a:r>
              <a:rPr lang="en-US" baseline="-25000">
                <a:latin typeface="Arial" panose="020B0604020202020204" pitchFamily="34" charset="0"/>
                <a:cs typeface="Arial" panose="020B0604020202020204" pitchFamily="34" charset="0"/>
              </a:rPr>
              <a:t>2</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a:t>
            </a:r>
          </a:p>
          <a:p>
            <a:pPr algn="just">
              <a:lnSpc>
                <a:spcPct val="90000"/>
              </a:lnSpc>
            </a:pPr>
            <a:r>
              <a:rPr lang="en-US">
                <a:latin typeface="Arial" panose="020B0604020202020204" pitchFamily="34" charset="0"/>
                <a:cs typeface="Arial" panose="020B0604020202020204" pitchFamily="34" charset="0"/>
              </a:rPr>
              <a:t>Average case is also = O(log</a:t>
            </a:r>
            <a:r>
              <a:rPr lang="en-US" baseline="-25000">
                <a:latin typeface="Arial" panose="020B0604020202020204" pitchFamily="34" charset="0"/>
                <a:cs typeface="Arial" panose="020B0604020202020204" pitchFamily="34" charset="0"/>
              </a:rPr>
              <a:t>2</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0945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867995" y="1223493"/>
            <a:ext cx="5730540" cy="4676305"/>
          </a:xfrm>
        </p:spPr>
        <p:txBody>
          <a:bodyPr>
            <a:normAutofit/>
          </a:bodyPr>
          <a:lstStyle/>
          <a:p>
            <a:pPr>
              <a:lnSpc>
                <a:spcPct val="90000"/>
              </a:lnSpc>
              <a:buFontTx/>
              <a:buNone/>
            </a:pPr>
            <a:r>
              <a:rPr lang="en-US" sz="1400">
                <a:solidFill>
                  <a:schemeClr val="tx1"/>
                </a:solidFill>
                <a:latin typeface="Arial" panose="020B0604020202020204" pitchFamily="34" charset="0"/>
                <a:cs typeface="Arial" panose="020B0604020202020204" pitchFamily="34" charset="0"/>
              </a:rPr>
              <a:t>	if(size == 0) found = false;</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else {</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middle = first + size/2;</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if(target == a[middle]){</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location = middle;</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found = true;</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else if (target &lt; a[middle])   </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search(a, first, size/2, target, found, location);</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else </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search(a, middle+1, (size-1)/2, target, found, location);</a:t>
            </a:r>
          </a:p>
          <a:p>
            <a:pPr>
              <a:lnSpc>
                <a:spcPct val="90000"/>
              </a:lnSpc>
              <a:buFontTx/>
              <a:buNone/>
            </a:pPr>
            <a:r>
              <a:rPr lang="en-US" sz="1400">
                <a:solidFill>
                  <a:schemeClr val="tx1"/>
                </a:solidFill>
                <a:latin typeface="Arial" panose="020B0604020202020204" pitchFamily="34" charset="0"/>
                <a:cs typeface="Arial" panose="020B0604020202020204" pitchFamily="34" charset="0"/>
              </a:rPr>
              <a:t>	}</a:t>
            </a:r>
          </a:p>
          <a:p>
            <a:pPr>
              <a:lnSpc>
                <a:spcPct val="90000"/>
              </a:lnSpc>
              <a:buFontTx/>
              <a:buNone/>
            </a:pPr>
            <a:endParaRPr lang="en-US" sz="1400">
              <a:solidFill>
                <a:schemeClr val="tx1"/>
              </a:solidFill>
              <a:latin typeface="Arial" panose="020B0604020202020204" pitchFamily="34" charset="0"/>
              <a:cs typeface="Arial" panose="020B0604020202020204" pitchFamily="34" charset="0"/>
            </a:endParaRPr>
          </a:p>
          <a:p>
            <a:endParaRPr lang="en-US" sz="1400"/>
          </a:p>
        </p:txBody>
      </p:sp>
      <p:sp>
        <p:nvSpPr>
          <p:cNvPr id="7" name="Content Placeholder 6"/>
          <p:cNvSpPr>
            <a:spLocks noGrp="1"/>
          </p:cNvSpPr>
          <p:nvPr>
            <p:ph sz="quarter" idx="4"/>
          </p:nvPr>
        </p:nvSpPr>
        <p:spPr>
          <a:xfrm>
            <a:off x="7598535" y="1223492"/>
            <a:ext cx="4010126" cy="4676305"/>
          </a:xfrm>
        </p:spPr>
        <p:txBody>
          <a:bodyPr/>
          <a:lstStyle/>
          <a:p>
            <a:r>
              <a:rPr lang="en-US"/>
              <a:t>1 unit time</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endParaRPr lang="en-US"/>
          </a:p>
          <a:p>
            <a:r>
              <a:rPr lang="en-US"/>
              <a:t>n/2 </a:t>
            </a:r>
          </a:p>
        </p:txBody>
      </p:sp>
      <p:sp>
        <p:nvSpPr>
          <p:cNvPr id="8" name="Right Brace 7"/>
          <p:cNvSpPr/>
          <p:nvPr/>
        </p:nvSpPr>
        <p:spPr>
          <a:xfrm>
            <a:off x="7830355" y="1596980"/>
            <a:ext cx="103031" cy="21378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8564452" y="3876541"/>
            <a:ext cx="165278" cy="8092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653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 </a:t>
            </a:r>
          </a:p>
        </p:txBody>
      </p:sp>
      <p:pic>
        <p:nvPicPr>
          <p:cNvPr id="4" name="Content Placeholder 3"/>
          <p:cNvPicPr>
            <a:picLocks noGrp="1" noChangeAspect="1"/>
          </p:cNvPicPr>
          <p:nvPr>
            <p:ph idx="1"/>
          </p:nvPr>
        </p:nvPicPr>
        <p:blipFill>
          <a:blip r:embed="rId2"/>
          <a:stretch>
            <a:fillRect/>
          </a:stretch>
        </p:blipFill>
        <p:spPr>
          <a:xfrm>
            <a:off x="2200633" y="2072984"/>
            <a:ext cx="8490635" cy="3786903"/>
          </a:xfrm>
          <a:prstGeom prst="rect">
            <a:avLst/>
          </a:prstGeom>
        </p:spPr>
      </p:pic>
    </p:spTree>
    <p:extLst>
      <p:ext uri="{BB962C8B-B14F-4D97-AF65-F5344CB8AC3E}">
        <p14:creationId xmlns:p14="http://schemas.microsoft.com/office/powerpoint/2010/main" val="376360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Complexity of Recursive Functions</a:t>
            </a:r>
          </a:p>
        </p:txBody>
      </p:sp>
      <p:pic>
        <p:nvPicPr>
          <p:cNvPr id="4" name="Content Placeholder 3"/>
          <p:cNvPicPr>
            <a:picLocks noGrp="1" noChangeAspect="1"/>
          </p:cNvPicPr>
          <p:nvPr>
            <p:ph idx="1"/>
          </p:nvPr>
        </p:nvPicPr>
        <p:blipFill>
          <a:blip r:embed="rId2"/>
          <a:stretch>
            <a:fillRect/>
          </a:stretch>
        </p:blipFill>
        <p:spPr>
          <a:xfrm>
            <a:off x="3018039" y="1905000"/>
            <a:ext cx="6010051" cy="3026535"/>
          </a:xfrm>
          <a:prstGeom prst="rect">
            <a:avLst/>
          </a:prstGeom>
        </p:spPr>
      </p:pic>
    </p:spTree>
    <p:extLst>
      <p:ext uri="{BB962C8B-B14F-4D97-AF65-F5344CB8AC3E}">
        <p14:creationId xmlns:p14="http://schemas.microsoft.com/office/powerpoint/2010/main" val="210743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189967" y="684108"/>
            <a:ext cx="867980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63480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92F33"/>
                </a:solidFill>
                <a:effectLst/>
                <a:cs typeface="Arial" panose="020B0604020202020204" pitchFamily="34" charset="0"/>
              </a:rPr>
              <a:t>Let the function T(</a:t>
            </a:r>
            <a:r>
              <a:rPr kumimoji="0" lang="en-US" sz="1600" b="0" i="1" u="none" strike="noStrike" cap="none" normalizeH="0" baseline="0">
                <a:ln>
                  <a:noFill/>
                </a:ln>
                <a:solidFill>
                  <a:srgbClr val="292F33"/>
                </a:solidFill>
                <a:effectLst/>
                <a:cs typeface="Arial" panose="020B0604020202020204" pitchFamily="34" charset="0"/>
              </a:rPr>
              <a:t>n</a:t>
            </a:r>
            <a:r>
              <a:rPr kumimoji="0" lang="en-US" sz="1600" b="0" i="0" u="none" strike="noStrike" cap="none" normalizeH="0" baseline="0">
                <a:ln>
                  <a:noFill/>
                </a:ln>
                <a:solidFill>
                  <a:srgbClr val="292F33"/>
                </a:solidFill>
                <a:effectLst/>
                <a:cs typeface="Arial" panose="020B0604020202020204" pitchFamily="34" charset="0"/>
              </a:rPr>
              <a:t>) denote the number of elementary operations performed by the function call Sum(n).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92F33"/>
                </a:solidFill>
                <a:effectLst/>
                <a:cs typeface="Arial" panose="020B0604020202020204" pitchFamily="34" charset="0"/>
              </a:rPr>
              <a:t>We identify two properties of T(</a:t>
            </a:r>
            <a:r>
              <a:rPr kumimoji="0" lang="en-US" sz="1600" b="0" i="1" u="none" strike="noStrike" cap="none" normalizeH="0" baseline="0">
                <a:ln>
                  <a:noFill/>
                </a:ln>
                <a:solidFill>
                  <a:srgbClr val="292F33"/>
                </a:solidFill>
                <a:effectLst/>
                <a:cs typeface="Arial" panose="020B0604020202020204" pitchFamily="34" charset="0"/>
              </a:rPr>
              <a:t>n</a:t>
            </a:r>
            <a:r>
              <a:rPr kumimoji="0" lang="en-US" sz="1600" b="0" i="0" u="none" strike="noStrike" cap="none" normalizeH="0" baseline="0">
                <a:ln>
                  <a:noFill/>
                </a:ln>
                <a:solidFill>
                  <a:srgbClr val="292F33"/>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a:ln>
                  <a:noFill/>
                </a:ln>
                <a:solidFill>
                  <a:srgbClr val="292F33"/>
                </a:solidFill>
                <a:effectLst/>
                <a:cs typeface="Arial" panose="020B0604020202020204" pitchFamily="34" charset="0"/>
              </a:rPr>
              <a:t>Since Sum(1) is computed using a fixed number of operations </a:t>
            </a:r>
            <a:r>
              <a:rPr kumimoji="0" lang="en-US" sz="1600" b="0" i="1" u="none" strike="noStrike" cap="none" normalizeH="0" baseline="0">
                <a:ln>
                  <a:noFill/>
                </a:ln>
                <a:solidFill>
                  <a:srgbClr val="292F33"/>
                </a:solidFill>
                <a:effectLst/>
                <a:cs typeface="Arial" panose="020B0604020202020204" pitchFamily="34" charset="0"/>
              </a:rPr>
              <a:t>k</a:t>
            </a:r>
            <a:r>
              <a:rPr kumimoji="0" lang="en-US" sz="1600" b="0" i="0" u="none" strike="noStrike" cap="none" normalizeH="0" baseline="-30000">
                <a:ln>
                  <a:noFill/>
                </a:ln>
                <a:solidFill>
                  <a:srgbClr val="292F33"/>
                </a:solidFill>
                <a:effectLst/>
                <a:cs typeface="Arial" panose="020B0604020202020204" pitchFamily="34" charset="0"/>
              </a:rPr>
              <a:t>1</a:t>
            </a:r>
            <a:r>
              <a:rPr kumimoji="0" lang="en-US" sz="1600" b="0" i="0" u="none" strike="noStrike" cap="none" normalizeH="0" baseline="0">
                <a:ln>
                  <a:noFill/>
                </a:ln>
                <a:solidFill>
                  <a:srgbClr val="292F33"/>
                </a:solidFill>
                <a:effectLst/>
                <a:cs typeface="Arial" panose="020B0604020202020204" pitchFamily="34" charset="0"/>
              </a:rPr>
              <a:t>, T(1) = </a:t>
            </a:r>
            <a:r>
              <a:rPr kumimoji="0" lang="en-US" sz="1600" b="0" i="1" u="none" strike="noStrike" cap="none" normalizeH="0" baseline="0">
                <a:ln>
                  <a:noFill/>
                </a:ln>
                <a:solidFill>
                  <a:srgbClr val="292F33"/>
                </a:solidFill>
                <a:effectLst/>
                <a:cs typeface="Arial" panose="020B0604020202020204" pitchFamily="34" charset="0"/>
              </a:rPr>
              <a:t>k</a:t>
            </a:r>
            <a:r>
              <a:rPr kumimoji="0" lang="en-US" sz="1600" b="0" i="0" u="none" strike="noStrike" cap="none" normalizeH="0" baseline="-30000">
                <a:ln>
                  <a:noFill/>
                </a:ln>
                <a:solidFill>
                  <a:srgbClr val="292F33"/>
                </a:solidFill>
                <a:effectLst/>
                <a:cs typeface="Arial" panose="020B0604020202020204" pitchFamily="34" charset="0"/>
              </a:rPr>
              <a:t>1</a:t>
            </a:r>
            <a:r>
              <a:rPr kumimoji="0" lang="en-US" sz="1600" b="0" i="0" u="none" strike="noStrike" cap="none" normalizeH="0" baseline="0">
                <a:ln>
                  <a:noFill/>
                </a:ln>
                <a:solidFill>
                  <a:srgbClr val="292F33"/>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a:ln>
                <a:noFill/>
              </a:ln>
              <a:solidFill>
                <a:srgbClr val="292F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a:ln>
                  <a:noFill/>
                </a:ln>
                <a:solidFill>
                  <a:srgbClr val="292F33"/>
                </a:solidFill>
                <a:effectLst/>
                <a:cs typeface="Arial" panose="020B0604020202020204" pitchFamily="34" charset="0"/>
              </a:rPr>
              <a:t>If </a:t>
            </a:r>
            <a:r>
              <a:rPr kumimoji="0" lang="en-US" sz="1600" b="0" i="1" u="none" strike="noStrike" cap="none" normalizeH="0" baseline="0">
                <a:ln>
                  <a:noFill/>
                </a:ln>
                <a:solidFill>
                  <a:srgbClr val="292F33"/>
                </a:solidFill>
                <a:effectLst/>
                <a:cs typeface="Arial" panose="020B0604020202020204" pitchFamily="34" charset="0"/>
              </a:rPr>
              <a:t>n</a:t>
            </a:r>
            <a:r>
              <a:rPr kumimoji="0" lang="en-US" sz="1600" b="0" i="0" u="none" strike="noStrike" cap="none" normalizeH="0" baseline="0">
                <a:ln>
                  <a:noFill/>
                </a:ln>
                <a:solidFill>
                  <a:srgbClr val="292F33"/>
                </a:solidFill>
                <a:effectLst/>
                <a:cs typeface="Arial" panose="020B0604020202020204" pitchFamily="34" charset="0"/>
              </a:rPr>
              <a:t> &gt; 1 the function will perform a fixed number of operations </a:t>
            </a:r>
            <a:r>
              <a:rPr kumimoji="0" lang="en-US" sz="1600" b="0" i="1" u="none" strike="noStrike" cap="none" normalizeH="0" baseline="0">
                <a:ln>
                  <a:noFill/>
                </a:ln>
                <a:solidFill>
                  <a:srgbClr val="292F33"/>
                </a:solidFill>
                <a:effectLst/>
                <a:cs typeface="Arial" panose="020B0604020202020204" pitchFamily="34" charset="0"/>
              </a:rPr>
              <a:t>k</a:t>
            </a:r>
            <a:r>
              <a:rPr kumimoji="0" lang="en-US" sz="1600" b="0" i="0" u="none" strike="noStrike" cap="none" normalizeH="0" baseline="-30000">
                <a:ln>
                  <a:noFill/>
                </a:ln>
                <a:solidFill>
                  <a:srgbClr val="292F33"/>
                </a:solidFill>
                <a:effectLst/>
                <a:cs typeface="Arial" panose="020B0604020202020204" pitchFamily="34" charset="0"/>
              </a:rPr>
              <a:t>2</a:t>
            </a:r>
            <a:r>
              <a:rPr kumimoji="0" lang="en-US" sz="1600" b="0" i="0" u="none" strike="noStrike" cap="none" normalizeH="0" baseline="0">
                <a:ln>
                  <a:noFill/>
                </a:ln>
                <a:solidFill>
                  <a:srgbClr val="292F33"/>
                </a:solidFill>
                <a:effectLst/>
                <a:cs typeface="Arial" panose="020B0604020202020204" pitchFamily="34" charset="0"/>
              </a:rPr>
              <a:t>, and in addition, it will make a recursive call to Sum(n-1). This recursive call will perform T(</a:t>
            </a:r>
            <a:r>
              <a:rPr kumimoji="0" lang="en-US" sz="1600" b="0" i="1" u="none" strike="noStrike" cap="none" normalizeH="0" baseline="0">
                <a:ln>
                  <a:noFill/>
                </a:ln>
                <a:solidFill>
                  <a:srgbClr val="292F33"/>
                </a:solidFill>
                <a:effectLst/>
                <a:cs typeface="Arial" panose="020B0604020202020204" pitchFamily="34" charset="0"/>
              </a:rPr>
              <a:t>n</a:t>
            </a:r>
            <a:r>
              <a:rPr kumimoji="0" lang="en-US" sz="1600" b="0" i="0" u="none" strike="noStrike" cap="none" normalizeH="0" baseline="0">
                <a:ln>
                  <a:noFill/>
                </a:ln>
                <a:solidFill>
                  <a:srgbClr val="292F33"/>
                </a:solidFill>
                <a:effectLst/>
                <a:cs typeface="Arial" panose="020B0604020202020204" pitchFamily="34" charset="0"/>
              </a:rPr>
              <a:t>-1) operations. </a:t>
            </a:r>
          </a:p>
          <a:p>
            <a:pPr marL="0" marR="0" lvl="0" indent="0" algn="l" defTabSz="914400" rtl="0" eaLnBrk="0" fontAlgn="base" latinLnBrk="0" hangingPunct="0">
              <a:lnSpc>
                <a:spcPct val="100000"/>
              </a:lnSpc>
              <a:spcBef>
                <a:spcPct val="0"/>
              </a:spcBef>
              <a:spcAft>
                <a:spcPct val="0"/>
              </a:spcAft>
              <a:buClrTx/>
              <a:buSzTx/>
              <a:buNone/>
              <a:tabLst/>
            </a:pPr>
            <a:r>
              <a:rPr kumimoji="0" lang="en-US" sz="1600" b="0" i="0" u="none" strike="noStrike" cap="none" normalizeH="0" baseline="0">
                <a:ln>
                  <a:noFill/>
                </a:ln>
                <a:solidFill>
                  <a:srgbClr val="292F33"/>
                </a:solidFill>
                <a:effectLst/>
                <a:cs typeface="Arial" panose="020B0604020202020204" pitchFamily="34" charset="0"/>
              </a:rPr>
              <a:t>In total, we get T(</a:t>
            </a:r>
            <a:r>
              <a:rPr kumimoji="0" lang="en-US" sz="1600" b="0" i="1" u="none" strike="noStrike" cap="none" normalizeH="0" baseline="0">
                <a:ln>
                  <a:noFill/>
                </a:ln>
                <a:solidFill>
                  <a:srgbClr val="292F33"/>
                </a:solidFill>
                <a:effectLst/>
                <a:cs typeface="Arial" panose="020B0604020202020204" pitchFamily="34" charset="0"/>
              </a:rPr>
              <a:t>n</a:t>
            </a:r>
            <a:r>
              <a:rPr kumimoji="0" lang="en-US" sz="1600" b="0" i="0" u="none" strike="noStrike" cap="none" normalizeH="0" baseline="0">
                <a:ln>
                  <a:noFill/>
                </a:ln>
                <a:solidFill>
                  <a:srgbClr val="292F33"/>
                </a:solidFill>
                <a:effectLst/>
                <a:cs typeface="Arial" panose="020B0604020202020204" pitchFamily="34" charset="0"/>
              </a:rPr>
              <a:t>) = </a:t>
            </a:r>
            <a:r>
              <a:rPr kumimoji="0" lang="en-US" sz="1600" b="0" i="1" u="none" strike="noStrike" cap="none" normalizeH="0" baseline="0">
                <a:ln>
                  <a:noFill/>
                </a:ln>
                <a:solidFill>
                  <a:srgbClr val="292F33"/>
                </a:solidFill>
                <a:effectLst/>
                <a:cs typeface="Arial" panose="020B0604020202020204" pitchFamily="34" charset="0"/>
              </a:rPr>
              <a:t>k</a:t>
            </a:r>
            <a:r>
              <a:rPr kumimoji="0" lang="en-US" sz="1600" b="0" i="0" u="none" strike="noStrike" cap="none" normalizeH="0" baseline="-30000">
                <a:ln>
                  <a:noFill/>
                </a:ln>
                <a:solidFill>
                  <a:srgbClr val="292F33"/>
                </a:solidFill>
                <a:effectLst/>
                <a:cs typeface="Arial" panose="020B0604020202020204" pitchFamily="34" charset="0"/>
              </a:rPr>
              <a:t>2</a:t>
            </a:r>
            <a:r>
              <a:rPr kumimoji="0" lang="en-US" sz="1600" b="0" i="0" u="none" strike="noStrike" cap="none" normalizeH="0" baseline="0">
                <a:ln>
                  <a:noFill/>
                </a:ln>
                <a:solidFill>
                  <a:srgbClr val="292F33"/>
                </a:solidFill>
                <a:effectLst/>
                <a:cs typeface="Arial" panose="020B0604020202020204" pitchFamily="34" charset="0"/>
              </a:rPr>
              <a:t> + T(</a:t>
            </a:r>
            <a:r>
              <a:rPr kumimoji="0" lang="en-US" sz="1600" b="0" i="1" u="none" strike="noStrike" cap="none" normalizeH="0" baseline="0">
                <a:ln>
                  <a:noFill/>
                </a:ln>
                <a:solidFill>
                  <a:srgbClr val="292F33"/>
                </a:solidFill>
                <a:effectLst/>
                <a:cs typeface="Arial" panose="020B0604020202020204" pitchFamily="34" charset="0"/>
              </a:rPr>
              <a:t>n</a:t>
            </a:r>
            <a:r>
              <a:rPr kumimoji="0" lang="en-US" sz="1600" b="0" i="0" u="none" strike="noStrike" cap="none" normalizeH="0" baseline="0">
                <a:ln>
                  <a:noFill/>
                </a:ln>
                <a:solidFill>
                  <a:srgbClr val="292F33"/>
                </a:solidFill>
                <a:effectLst/>
                <a:cs typeface="Arial" panose="020B0604020202020204" pitchFamily="34" charset="0"/>
              </a:rPr>
              <a:t>-1).</a:t>
            </a:r>
          </a:p>
          <a:p>
            <a:pPr marL="0" marR="0" lvl="0" indent="0" algn="l" defTabSz="914400" rtl="0" eaLnBrk="0" fontAlgn="base" latinLnBrk="0" hangingPunct="0">
              <a:lnSpc>
                <a:spcPct val="100000"/>
              </a:lnSpc>
              <a:spcBef>
                <a:spcPct val="0"/>
              </a:spcBef>
              <a:spcAft>
                <a:spcPct val="0"/>
              </a:spcAft>
              <a:buClrTx/>
              <a:buSzTx/>
              <a:buNone/>
              <a:tabLst/>
            </a:pPr>
            <a:endParaRPr kumimoji="0" lang="en-US" sz="1600" b="0" i="0" u="none" strike="noStrike" cap="none" normalizeH="0" baseline="0">
              <a:ln>
                <a:noFill/>
              </a:ln>
              <a:solidFill>
                <a:srgbClr val="292F33"/>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92F33"/>
                </a:solidFill>
                <a:effectLst/>
                <a:cs typeface="Arial" panose="020B0604020202020204" pitchFamily="34" charset="0"/>
              </a:rPr>
              <a:t>If we are only looking for an asymptotic estimate of the time complexity, we don’t need to specify the actual values of the constants </a:t>
            </a:r>
            <a:r>
              <a:rPr kumimoji="0" lang="en-US" sz="1600" b="0" i="1" u="none" strike="noStrike" cap="none" normalizeH="0" baseline="0">
                <a:ln>
                  <a:noFill/>
                </a:ln>
                <a:solidFill>
                  <a:srgbClr val="292F33"/>
                </a:solidFill>
                <a:effectLst/>
                <a:cs typeface="Arial" panose="020B0604020202020204" pitchFamily="34" charset="0"/>
              </a:rPr>
              <a:t>k</a:t>
            </a:r>
            <a:r>
              <a:rPr kumimoji="0" lang="en-US" sz="1600" b="0" i="0" u="none" strike="noStrike" cap="none" normalizeH="0" baseline="-30000">
                <a:ln>
                  <a:noFill/>
                </a:ln>
                <a:solidFill>
                  <a:srgbClr val="292F33"/>
                </a:solidFill>
                <a:effectLst/>
                <a:cs typeface="Arial" panose="020B0604020202020204" pitchFamily="34" charset="0"/>
              </a:rPr>
              <a:t>1</a:t>
            </a:r>
            <a:r>
              <a:rPr kumimoji="0" lang="en-US" sz="1600" b="0" i="0" u="none" strike="noStrike" cap="none" normalizeH="0" baseline="0">
                <a:ln>
                  <a:noFill/>
                </a:ln>
                <a:solidFill>
                  <a:srgbClr val="292F33"/>
                </a:solidFill>
                <a:effectLst/>
                <a:cs typeface="Arial" panose="020B0604020202020204" pitchFamily="34" charset="0"/>
              </a:rPr>
              <a:t> and </a:t>
            </a:r>
            <a:r>
              <a:rPr kumimoji="0" lang="en-US" sz="1600" b="0" i="1" u="none" strike="noStrike" cap="none" normalizeH="0" baseline="0">
                <a:ln>
                  <a:noFill/>
                </a:ln>
                <a:solidFill>
                  <a:srgbClr val="292F33"/>
                </a:solidFill>
                <a:effectLst/>
                <a:cs typeface="Arial" panose="020B0604020202020204" pitchFamily="34" charset="0"/>
              </a:rPr>
              <a:t>k</a:t>
            </a:r>
            <a:r>
              <a:rPr kumimoji="0" lang="en-US" sz="1600" b="0" i="0" u="none" strike="noStrike" cap="none" normalizeH="0" baseline="-30000">
                <a:ln>
                  <a:noFill/>
                </a:ln>
                <a:solidFill>
                  <a:srgbClr val="292F33"/>
                </a:solidFill>
                <a:effectLst/>
                <a:cs typeface="Arial" panose="020B0604020202020204" pitchFamily="34" charset="0"/>
              </a:rPr>
              <a:t>2</a:t>
            </a:r>
            <a:r>
              <a:rPr kumimoji="0" lang="en-US" sz="1600" b="0" i="0" u="none" strike="noStrike" cap="none" normalizeH="0" baseline="0">
                <a:ln>
                  <a:noFill/>
                </a:ln>
                <a:solidFill>
                  <a:srgbClr val="292F33"/>
                </a:solidFill>
                <a:effectLst/>
                <a:cs typeface="Arial" panose="020B0604020202020204" pitchFamily="34" charset="0"/>
              </a:rPr>
              <a:t>. Instead, we let </a:t>
            </a:r>
            <a:r>
              <a:rPr kumimoji="0" lang="en-US" sz="1600" b="0" i="1" u="none" strike="noStrike" cap="none" normalizeH="0" baseline="0">
                <a:ln>
                  <a:noFill/>
                </a:ln>
                <a:solidFill>
                  <a:srgbClr val="292F33"/>
                </a:solidFill>
                <a:effectLst/>
                <a:cs typeface="Arial" panose="020B0604020202020204" pitchFamily="34" charset="0"/>
              </a:rPr>
              <a:t>k</a:t>
            </a:r>
            <a:r>
              <a:rPr kumimoji="0" lang="en-US" sz="1600" b="0" i="0" u="none" strike="noStrike" cap="none" normalizeH="0" baseline="-30000">
                <a:ln>
                  <a:noFill/>
                </a:ln>
                <a:solidFill>
                  <a:srgbClr val="292F33"/>
                </a:solidFill>
                <a:effectLst/>
                <a:cs typeface="Arial" panose="020B0604020202020204" pitchFamily="34" charset="0"/>
              </a:rPr>
              <a:t>1</a:t>
            </a:r>
            <a:r>
              <a:rPr kumimoji="0" lang="en-US" sz="1600" b="0" i="0" u="none" strike="noStrike" cap="none" normalizeH="0" baseline="0">
                <a:ln>
                  <a:noFill/>
                </a:ln>
                <a:solidFill>
                  <a:srgbClr val="292F33"/>
                </a:solidFill>
                <a:effectLst/>
                <a:cs typeface="Arial" panose="020B0604020202020204" pitchFamily="34" charset="0"/>
              </a:rPr>
              <a:t> = </a:t>
            </a:r>
            <a:r>
              <a:rPr kumimoji="0" lang="en-US" sz="1600" b="0" i="1" u="none" strike="noStrike" cap="none" normalizeH="0" baseline="0">
                <a:ln>
                  <a:noFill/>
                </a:ln>
                <a:solidFill>
                  <a:srgbClr val="292F33"/>
                </a:solidFill>
                <a:effectLst/>
                <a:cs typeface="Arial" panose="020B0604020202020204" pitchFamily="34" charset="0"/>
              </a:rPr>
              <a:t>k</a:t>
            </a:r>
            <a:r>
              <a:rPr kumimoji="0" lang="en-US" sz="1600" b="0" i="0" u="none" strike="noStrike" cap="none" normalizeH="0" baseline="-30000">
                <a:ln>
                  <a:noFill/>
                </a:ln>
                <a:solidFill>
                  <a:srgbClr val="292F33"/>
                </a:solidFill>
                <a:effectLst/>
                <a:cs typeface="Arial" panose="020B0604020202020204" pitchFamily="34" charset="0"/>
              </a:rPr>
              <a:t>2</a:t>
            </a:r>
            <a:r>
              <a:rPr kumimoji="0" lang="en-US" sz="1600" b="0" i="0" u="none" strike="noStrike" cap="none" normalizeH="0" baseline="0">
                <a:ln>
                  <a:noFill/>
                </a:ln>
                <a:solidFill>
                  <a:srgbClr val="292F33"/>
                </a:solidFill>
                <a:effectLst/>
                <a:cs typeface="Arial" panose="020B0604020202020204" pitchFamily="34"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292F33"/>
                </a:solidFill>
                <a:effectLst/>
                <a:cs typeface="Arial" panose="020B0604020202020204" pitchFamily="34" charset="0"/>
              </a:rPr>
              <a:t>To find the time complexity for the Sum function can then be reduced to</a:t>
            </a:r>
            <a:r>
              <a:rPr kumimoji="0" lang="en-US" sz="1600" b="0" i="0" u="none" strike="noStrike" cap="none" normalizeH="0">
                <a:ln>
                  <a:noFill/>
                </a:ln>
                <a:solidFill>
                  <a:srgbClr val="292F33"/>
                </a:solidFill>
                <a:effectLst/>
                <a:cs typeface="Arial" panose="020B0604020202020204" pitchFamily="34" charset="0"/>
              </a:rPr>
              <a:t> </a:t>
            </a:r>
            <a:r>
              <a:rPr kumimoji="0" lang="en-US" sz="1600" b="0" i="0" u="none" strike="noStrike" cap="none" normalizeH="0" baseline="0">
                <a:ln>
                  <a:noFill/>
                </a:ln>
                <a:solidFill>
                  <a:srgbClr val="292F33"/>
                </a:solidFill>
                <a:effectLst/>
                <a:cs typeface="Arial" panose="020B0604020202020204" pitchFamily="34" charset="0"/>
              </a:rPr>
              <a:t>solving the recurrence relation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cs typeface="Arial" panose="020B0604020202020204" pitchFamily="34" charset="0"/>
            </a:endParaRPr>
          </a:p>
          <a:p>
            <a:pPr defTabSz="914400">
              <a:buClrTx/>
            </a:pPr>
            <a:r>
              <a:rPr kumimoji="0" lang="en-US" sz="1600" b="0" i="0" u="none" strike="noStrike" cap="none" normalizeH="0" baseline="0">
                <a:ln>
                  <a:noFill/>
                </a:ln>
                <a:solidFill>
                  <a:srgbClr val="292F33"/>
                </a:solidFill>
                <a:effectLst/>
                <a:cs typeface="Arial" panose="020B0604020202020204" pitchFamily="34" charset="0"/>
              </a:rPr>
              <a:t>T(1) = 1,  </a:t>
            </a:r>
          </a:p>
          <a:p>
            <a:pPr defTabSz="914400">
              <a:buClrTx/>
            </a:pPr>
            <a:r>
              <a:rPr kumimoji="0" lang="en-US" sz="1600" b="0" i="0" u="none" strike="noStrike" cap="none" normalizeH="0" baseline="0">
                <a:ln>
                  <a:noFill/>
                </a:ln>
                <a:solidFill>
                  <a:srgbClr val="292F33"/>
                </a:solidFill>
                <a:effectLst/>
                <a:cs typeface="Arial" panose="020B0604020202020204" pitchFamily="34" charset="0"/>
              </a:rPr>
              <a:t>T(</a:t>
            </a:r>
            <a:r>
              <a:rPr kumimoji="0" lang="en-US" sz="1600" b="0" i="1" u="none" strike="noStrike" cap="none" normalizeH="0" baseline="0">
                <a:ln>
                  <a:noFill/>
                </a:ln>
                <a:solidFill>
                  <a:srgbClr val="292F33"/>
                </a:solidFill>
                <a:effectLst/>
                <a:cs typeface="Arial" panose="020B0604020202020204" pitchFamily="34" charset="0"/>
              </a:rPr>
              <a:t>n</a:t>
            </a:r>
            <a:r>
              <a:rPr kumimoji="0" lang="en-US" sz="1600" b="0" i="0" u="none" strike="noStrike" cap="none" normalizeH="0" baseline="0">
                <a:ln>
                  <a:noFill/>
                </a:ln>
                <a:solidFill>
                  <a:srgbClr val="292F33"/>
                </a:solidFill>
                <a:effectLst/>
                <a:cs typeface="Arial" panose="020B0604020202020204" pitchFamily="34" charset="0"/>
              </a:rPr>
              <a:t>) = 1 + T(</a:t>
            </a:r>
            <a:r>
              <a:rPr kumimoji="0" lang="en-US" sz="1600" b="0" i="1" u="none" strike="noStrike" cap="none" normalizeH="0" baseline="0">
                <a:ln>
                  <a:noFill/>
                </a:ln>
                <a:solidFill>
                  <a:srgbClr val="292F33"/>
                </a:solidFill>
                <a:effectLst/>
                <a:cs typeface="Arial" panose="020B0604020202020204" pitchFamily="34" charset="0"/>
              </a:rPr>
              <a:t>n</a:t>
            </a:r>
            <a:r>
              <a:rPr kumimoji="0" lang="en-US" sz="1600" b="0" i="0" u="none" strike="noStrike" cap="none" normalizeH="0" baseline="0">
                <a:ln>
                  <a:noFill/>
                </a:ln>
                <a:solidFill>
                  <a:srgbClr val="292F33"/>
                </a:solidFill>
                <a:effectLst/>
                <a:cs typeface="Arial" panose="020B0604020202020204" pitchFamily="34" charset="0"/>
              </a:rPr>
              <a:t>-1), when </a:t>
            </a:r>
            <a:r>
              <a:rPr kumimoji="0" lang="en-US" sz="1600" b="0" i="1" u="none" strike="noStrike" cap="none" normalizeH="0" baseline="0">
                <a:ln>
                  <a:noFill/>
                </a:ln>
                <a:solidFill>
                  <a:srgbClr val="292F33"/>
                </a:solidFill>
                <a:effectLst/>
                <a:cs typeface="Arial" panose="020B0604020202020204" pitchFamily="34" charset="0"/>
              </a:rPr>
              <a:t>n</a:t>
            </a:r>
            <a:r>
              <a:rPr kumimoji="0" lang="en-US" sz="1600" b="0" i="0" u="none" strike="noStrike" cap="none" normalizeH="0" baseline="0">
                <a:ln>
                  <a:noFill/>
                </a:ln>
                <a:solidFill>
                  <a:srgbClr val="292F33"/>
                </a:solidFill>
                <a:effectLst/>
                <a:cs typeface="Arial" panose="020B0604020202020204" pitchFamily="34" charset="0"/>
              </a:rPr>
              <a:t> &gt; 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381401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2845" y="1232079"/>
            <a:ext cx="8915400" cy="3777622"/>
          </a:xfrm>
        </p:spPr>
        <p:txBody>
          <a:bodyPr>
            <a:normAutofit lnSpcReduction="10000"/>
          </a:bodyPr>
          <a:lstStyle/>
          <a:p>
            <a:r>
              <a:rPr lang="en-US">
                <a:latin typeface="Arial" panose="020B0604020202020204" pitchFamily="34" charset="0"/>
                <a:cs typeface="Arial" panose="020B0604020202020204" pitchFamily="34" charset="0"/>
              </a:rPr>
              <a:t>By repeatedly applying these relations, we can compute T(</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 for any positive number </a:t>
            </a:r>
            <a:r>
              <a:rPr lang="en-US" i="1">
                <a:latin typeface="Arial" panose="020B0604020202020204" pitchFamily="34" charset="0"/>
                <a:cs typeface="Arial" panose="020B0604020202020204" pitchFamily="34" charset="0"/>
              </a:rPr>
              <a:t>n</a:t>
            </a:r>
            <a:r>
              <a:rPr lang="en-US">
                <a:latin typeface="Arial" panose="020B0604020202020204" pitchFamily="34" charset="0"/>
                <a:cs typeface="Arial" panose="020B0604020202020204" pitchFamily="34" charset="0"/>
              </a:rPr>
              <a:t>.</a:t>
            </a:r>
          </a:p>
          <a:p>
            <a:r>
              <a:rPr lang="pt-BR">
                <a:latin typeface="Arial" panose="020B0604020202020204" pitchFamily="34" charset="0"/>
                <a:cs typeface="Arial" panose="020B0604020202020204" pitchFamily="34" charset="0"/>
              </a:rPr>
              <a:t>T(</a:t>
            </a:r>
            <a:r>
              <a:rPr lang="pt-BR" i="1">
                <a:latin typeface="Arial" panose="020B0604020202020204" pitchFamily="34" charset="0"/>
                <a:cs typeface="Arial" panose="020B0604020202020204" pitchFamily="34" charset="0"/>
              </a:rPr>
              <a:t>n</a:t>
            </a:r>
            <a:r>
              <a:rPr lang="pt-BR">
                <a:latin typeface="Arial" panose="020B0604020202020204" pitchFamily="34" charset="0"/>
                <a:cs typeface="Arial" panose="020B0604020202020204" pitchFamily="34" charset="0"/>
              </a:rPr>
              <a:t>) = (**) </a:t>
            </a:r>
          </a:p>
          <a:p>
            <a:pPr marL="0" indent="0">
              <a:buNone/>
            </a:pPr>
            <a:br>
              <a:rPr lang="pt-BR">
                <a:latin typeface="Arial" panose="020B0604020202020204" pitchFamily="34" charset="0"/>
                <a:cs typeface="Arial" panose="020B0604020202020204" pitchFamily="34" charset="0"/>
              </a:rPr>
            </a:br>
            <a:r>
              <a:rPr lang="pt-BR">
                <a:latin typeface="Arial" panose="020B0604020202020204" pitchFamily="34" charset="0"/>
                <a:cs typeface="Arial" panose="020B0604020202020204" pitchFamily="34" charset="0"/>
              </a:rPr>
              <a:t>     1 + T(</a:t>
            </a:r>
            <a:r>
              <a:rPr lang="pt-BR" i="1">
                <a:latin typeface="Arial" panose="020B0604020202020204" pitchFamily="34" charset="0"/>
                <a:cs typeface="Arial" panose="020B0604020202020204" pitchFamily="34" charset="0"/>
              </a:rPr>
              <a:t>n</a:t>
            </a:r>
            <a:r>
              <a:rPr lang="pt-BR">
                <a:latin typeface="Arial" panose="020B0604020202020204" pitchFamily="34" charset="0"/>
                <a:cs typeface="Arial" panose="020B0604020202020204" pitchFamily="34" charset="0"/>
              </a:rPr>
              <a:t>-1) = (**) </a:t>
            </a:r>
            <a:br>
              <a:rPr lang="pt-BR">
                <a:latin typeface="Arial" panose="020B0604020202020204" pitchFamily="34" charset="0"/>
                <a:cs typeface="Arial" panose="020B0604020202020204" pitchFamily="34" charset="0"/>
              </a:rPr>
            </a:br>
            <a:r>
              <a:rPr lang="pt-BR">
                <a:latin typeface="Arial" panose="020B0604020202020204" pitchFamily="34" charset="0"/>
                <a:cs typeface="Arial" panose="020B0604020202020204" pitchFamily="34" charset="0"/>
              </a:rPr>
              <a:t>     1 + (1 + T(</a:t>
            </a:r>
            <a:r>
              <a:rPr lang="pt-BR" i="1">
                <a:latin typeface="Arial" panose="020B0604020202020204" pitchFamily="34" charset="0"/>
                <a:cs typeface="Arial" panose="020B0604020202020204" pitchFamily="34" charset="0"/>
              </a:rPr>
              <a:t>n</a:t>
            </a:r>
            <a:r>
              <a:rPr lang="pt-BR">
                <a:latin typeface="Arial" panose="020B0604020202020204" pitchFamily="34" charset="0"/>
                <a:cs typeface="Arial" panose="020B0604020202020204" pitchFamily="34" charset="0"/>
              </a:rPr>
              <a:t>-2)) = 2 + T(</a:t>
            </a:r>
            <a:r>
              <a:rPr lang="pt-BR" i="1">
                <a:latin typeface="Arial" panose="020B0604020202020204" pitchFamily="34" charset="0"/>
                <a:cs typeface="Arial" panose="020B0604020202020204" pitchFamily="34" charset="0"/>
              </a:rPr>
              <a:t>n</a:t>
            </a:r>
            <a:r>
              <a:rPr lang="pt-BR">
                <a:latin typeface="Arial" panose="020B0604020202020204" pitchFamily="34" charset="0"/>
                <a:cs typeface="Arial" panose="020B0604020202020204" pitchFamily="34" charset="0"/>
              </a:rPr>
              <a:t>-2) = (**) </a:t>
            </a:r>
            <a:br>
              <a:rPr lang="pt-BR">
                <a:latin typeface="Arial" panose="020B0604020202020204" pitchFamily="34" charset="0"/>
                <a:cs typeface="Arial" panose="020B0604020202020204" pitchFamily="34" charset="0"/>
              </a:rPr>
            </a:br>
            <a:r>
              <a:rPr lang="pt-BR">
                <a:latin typeface="Arial" panose="020B0604020202020204" pitchFamily="34" charset="0"/>
                <a:cs typeface="Arial" panose="020B0604020202020204" pitchFamily="34" charset="0"/>
              </a:rPr>
              <a:t>     2 + (1 + T(</a:t>
            </a:r>
            <a:r>
              <a:rPr lang="pt-BR" i="1">
                <a:latin typeface="Arial" panose="020B0604020202020204" pitchFamily="34" charset="0"/>
                <a:cs typeface="Arial" panose="020B0604020202020204" pitchFamily="34" charset="0"/>
              </a:rPr>
              <a:t>n</a:t>
            </a:r>
            <a:r>
              <a:rPr lang="pt-BR">
                <a:latin typeface="Arial" panose="020B0604020202020204" pitchFamily="34" charset="0"/>
                <a:cs typeface="Arial" panose="020B0604020202020204" pitchFamily="34" charset="0"/>
              </a:rPr>
              <a:t>-3)) = 3 + T(</a:t>
            </a:r>
            <a:r>
              <a:rPr lang="pt-BR" i="1">
                <a:latin typeface="Arial" panose="020B0604020202020204" pitchFamily="34" charset="0"/>
                <a:cs typeface="Arial" panose="020B0604020202020204" pitchFamily="34" charset="0"/>
              </a:rPr>
              <a:t>n</a:t>
            </a:r>
            <a:r>
              <a:rPr lang="pt-BR">
                <a:latin typeface="Arial" panose="020B0604020202020204" pitchFamily="34" charset="0"/>
                <a:cs typeface="Arial" panose="020B0604020202020204" pitchFamily="34" charset="0"/>
              </a:rPr>
              <a:t>-3) = … </a:t>
            </a:r>
          </a:p>
          <a:p>
            <a:pPr marL="0" indent="0">
              <a:buNone/>
            </a:pPr>
            <a:br>
              <a:rPr lang="pt-BR">
                <a:latin typeface="Arial" panose="020B0604020202020204" pitchFamily="34" charset="0"/>
                <a:cs typeface="Arial" panose="020B0604020202020204" pitchFamily="34" charset="0"/>
              </a:rPr>
            </a:br>
            <a:r>
              <a:rPr lang="pt-BR">
                <a:latin typeface="Arial" panose="020B0604020202020204" pitchFamily="34" charset="0"/>
                <a:cs typeface="Arial" panose="020B0604020202020204" pitchFamily="34" charset="0"/>
              </a:rPr>
              <a:t>      k + T(</a:t>
            </a:r>
            <a:r>
              <a:rPr lang="pt-BR" i="1">
                <a:latin typeface="Arial" panose="020B0604020202020204" pitchFamily="34" charset="0"/>
                <a:cs typeface="Arial" panose="020B0604020202020204" pitchFamily="34" charset="0"/>
              </a:rPr>
              <a:t>n</a:t>
            </a:r>
            <a:r>
              <a:rPr lang="pt-BR">
                <a:latin typeface="Arial" panose="020B0604020202020204" pitchFamily="34" charset="0"/>
                <a:cs typeface="Arial" panose="020B0604020202020204" pitchFamily="34" charset="0"/>
              </a:rPr>
              <a:t>-</a:t>
            </a:r>
            <a:r>
              <a:rPr lang="pt-BR" i="1">
                <a:latin typeface="Arial" panose="020B0604020202020204" pitchFamily="34" charset="0"/>
                <a:cs typeface="Arial" panose="020B0604020202020204" pitchFamily="34" charset="0"/>
              </a:rPr>
              <a:t>k</a:t>
            </a:r>
            <a:r>
              <a:rPr lang="pt-BR">
                <a:latin typeface="Arial" panose="020B0604020202020204" pitchFamily="34" charset="0"/>
                <a:cs typeface="Arial" panose="020B0604020202020204" pitchFamily="34" charset="0"/>
              </a:rPr>
              <a:t>) = … </a:t>
            </a:r>
            <a:br>
              <a:rPr lang="pt-BR">
                <a:latin typeface="Arial" panose="020B0604020202020204" pitchFamily="34" charset="0"/>
                <a:cs typeface="Arial" panose="020B0604020202020204" pitchFamily="34" charset="0"/>
              </a:rPr>
            </a:br>
            <a:r>
              <a:rPr lang="pt-BR">
                <a:latin typeface="Arial" panose="020B0604020202020204" pitchFamily="34" charset="0"/>
                <a:cs typeface="Arial" panose="020B0604020202020204" pitchFamily="34" charset="0"/>
              </a:rPr>
              <a:t>      n - 1 + T(1) = (*) </a:t>
            </a:r>
          </a:p>
          <a:p>
            <a:pPr marL="0" indent="0">
              <a:buNone/>
            </a:pPr>
            <a:br>
              <a:rPr lang="pt-BR">
                <a:latin typeface="Arial" panose="020B0604020202020204" pitchFamily="34" charset="0"/>
                <a:cs typeface="Arial" panose="020B0604020202020204" pitchFamily="34" charset="0"/>
              </a:rPr>
            </a:br>
            <a:r>
              <a:rPr lang="pt-BR">
                <a:latin typeface="Arial" panose="020B0604020202020204" pitchFamily="34" charset="0"/>
                <a:cs typeface="Arial" panose="020B0604020202020204" pitchFamily="34" charset="0"/>
              </a:rPr>
              <a:t>      n - 1 + 1= Θ(</a:t>
            </a:r>
            <a:r>
              <a:rPr lang="pt-BR" i="1">
                <a:latin typeface="Arial" panose="020B0604020202020204" pitchFamily="34" charset="0"/>
                <a:cs typeface="Arial" panose="020B0604020202020204" pitchFamily="34" charset="0"/>
              </a:rPr>
              <a:t>n</a:t>
            </a:r>
            <a:r>
              <a:rPr lang="pt-BR">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8879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Binary search </a:t>
            </a:r>
          </a:p>
        </p:txBody>
      </p:sp>
      <p:sp>
        <p:nvSpPr>
          <p:cNvPr id="3" name="Content Placeholder 2"/>
          <p:cNvSpPr>
            <a:spLocks noGrp="1"/>
          </p:cNvSpPr>
          <p:nvPr>
            <p:ph idx="1"/>
          </p:nvPr>
        </p:nvSpPr>
        <p:spPr>
          <a:xfrm>
            <a:off x="2061179" y="1712889"/>
            <a:ext cx="5916630" cy="4520304"/>
          </a:xfrm>
        </p:spPr>
        <p:txBody>
          <a:bodyPr>
            <a:normAutofit fontScale="92500" lnSpcReduction="20000"/>
          </a:bodyPr>
          <a:lstStyle/>
          <a:p>
            <a:pPr algn="just"/>
            <a:r>
              <a:rPr lang="en-US">
                <a:solidFill>
                  <a:schemeClr val="tx1"/>
                </a:solidFill>
                <a:latin typeface="Arial" panose="020B0604020202020204" pitchFamily="34" charset="0"/>
                <a:cs typeface="Arial" panose="020B0604020202020204" pitchFamily="34" charset="0"/>
              </a:rPr>
              <a:t>Once again, we simplify the problem by only computing the asymptotic time complexity, and let all constants be 1. Then the recurrences become</a:t>
            </a:r>
          </a:p>
          <a:p>
            <a:r>
              <a:rPr lang="en-US">
                <a:solidFill>
                  <a:schemeClr val="tx1"/>
                </a:solidFill>
                <a:latin typeface="Arial" panose="020B0604020202020204" pitchFamily="34" charset="0"/>
                <a:cs typeface="Arial" panose="020B0604020202020204" pitchFamily="34" charset="0"/>
              </a:rPr>
              <a:t>T(1) = 1,  </a:t>
            </a:r>
          </a:p>
          <a:p>
            <a:r>
              <a:rPr lang="en-US">
                <a:solidFill>
                  <a:schemeClr val="tx1"/>
                </a:solidFill>
                <a:latin typeface="Arial" panose="020B0604020202020204" pitchFamily="34" charset="0"/>
                <a:cs typeface="Arial" panose="020B0604020202020204" pitchFamily="34" charset="0"/>
              </a:rPr>
              <a:t>T(</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 = 1 + T(</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/2), when </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 &gt; 1.  </a:t>
            </a:r>
          </a:p>
          <a:p>
            <a:endParaRPr lang="en-US">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None/>
            </a:pPr>
            <a:r>
              <a:rPr lang="en-US">
                <a:solidFill>
                  <a:schemeClr val="tx1"/>
                </a:solidFill>
                <a:latin typeface="Arial" panose="020B0604020202020204" pitchFamily="34" charset="0"/>
                <a:cs typeface="Arial" panose="020B0604020202020204" pitchFamily="34" charset="0"/>
              </a:rPr>
              <a:t>Once again, it’s possible to find a solution by repeated substitution.</a:t>
            </a:r>
          </a:p>
          <a:p>
            <a:pPr marL="0" lvl="0" indent="0" defTabSz="914400" eaLnBrk="0" fontAlgn="base" hangingPunct="0">
              <a:spcBef>
                <a:spcPct val="0"/>
              </a:spcBef>
              <a:spcAft>
                <a:spcPct val="0"/>
              </a:spcAft>
              <a:buClrTx/>
              <a:buNone/>
            </a:pPr>
            <a:endParaRPr lang="en-US">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None/>
            </a:pPr>
            <a:r>
              <a:rPr lang="en-US">
                <a:solidFill>
                  <a:schemeClr val="tx1"/>
                </a:solidFill>
                <a:latin typeface="Arial" panose="020B0604020202020204" pitchFamily="34" charset="0"/>
                <a:cs typeface="Arial" panose="020B0604020202020204" pitchFamily="34" charset="0"/>
              </a:rPr>
              <a:t>T(</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 = (**)</a:t>
            </a:r>
            <a:br>
              <a:rPr lang="en-US">
                <a:solidFill>
                  <a:schemeClr val="tx1"/>
                </a:solidFill>
                <a:latin typeface="Arial" panose="020B0604020202020204" pitchFamily="34" charset="0"/>
                <a:cs typeface="Arial" panose="020B0604020202020204" pitchFamily="34" charset="0"/>
              </a:rPr>
            </a:br>
            <a:r>
              <a:rPr lang="en-US">
                <a:solidFill>
                  <a:schemeClr val="tx1"/>
                </a:solidFill>
                <a:latin typeface="Arial" panose="020B0604020202020204" pitchFamily="34" charset="0"/>
                <a:cs typeface="Arial" panose="020B0604020202020204" pitchFamily="34" charset="0"/>
              </a:rPr>
              <a:t>1 + T(</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/2) = (**)</a:t>
            </a:r>
            <a:br>
              <a:rPr lang="en-US">
                <a:solidFill>
                  <a:schemeClr val="tx1"/>
                </a:solidFill>
                <a:latin typeface="Arial" panose="020B0604020202020204" pitchFamily="34" charset="0"/>
                <a:cs typeface="Arial" panose="020B0604020202020204" pitchFamily="34" charset="0"/>
              </a:rPr>
            </a:br>
            <a:r>
              <a:rPr lang="en-US">
                <a:solidFill>
                  <a:schemeClr val="tx1"/>
                </a:solidFill>
                <a:latin typeface="Arial" panose="020B0604020202020204" pitchFamily="34" charset="0"/>
                <a:cs typeface="Arial" panose="020B0604020202020204" pitchFamily="34" charset="0"/>
              </a:rPr>
              <a:t>1 + (1 + T(</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/4)) = 2 + T(</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/4) = (**)</a:t>
            </a:r>
            <a:br>
              <a:rPr lang="en-US">
                <a:solidFill>
                  <a:schemeClr val="tx1"/>
                </a:solidFill>
                <a:latin typeface="Arial" panose="020B0604020202020204" pitchFamily="34" charset="0"/>
                <a:cs typeface="Arial" panose="020B0604020202020204" pitchFamily="34" charset="0"/>
              </a:rPr>
            </a:br>
            <a:r>
              <a:rPr lang="en-US">
                <a:solidFill>
                  <a:schemeClr val="tx1"/>
                </a:solidFill>
                <a:latin typeface="Arial" panose="020B0604020202020204" pitchFamily="34" charset="0"/>
                <a:cs typeface="Arial" panose="020B0604020202020204" pitchFamily="34" charset="0"/>
              </a:rPr>
              <a:t>2 + (1 + T(</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/8)) = 3 + T(</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/8) = ...</a:t>
            </a:r>
          </a:p>
          <a:p>
            <a:pPr marL="0" lvl="0" indent="0" defTabSz="914400" eaLnBrk="0" fontAlgn="base" hangingPunct="0">
              <a:spcBef>
                <a:spcPct val="0"/>
              </a:spcBef>
              <a:spcAft>
                <a:spcPct val="0"/>
              </a:spcAft>
              <a:buClrTx/>
              <a:buNone/>
            </a:pPr>
            <a:br>
              <a:rPr lang="en-US">
                <a:solidFill>
                  <a:schemeClr val="tx1"/>
                </a:solidFill>
                <a:latin typeface="Arial" panose="020B0604020202020204" pitchFamily="34" charset="0"/>
                <a:cs typeface="Arial" panose="020B0604020202020204" pitchFamily="34" charset="0"/>
              </a:rPr>
            </a:br>
            <a:r>
              <a:rPr lang="en-US">
                <a:solidFill>
                  <a:schemeClr val="tx1"/>
                </a:solidFill>
                <a:latin typeface="Arial" panose="020B0604020202020204" pitchFamily="34" charset="0"/>
                <a:cs typeface="Arial" panose="020B0604020202020204" pitchFamily="34" charset="0"/>
              </a:rPr>
              <a:t>k + T(</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/2</a:t>
            </a:r>
            <a:r>
              <a:rPr lang="en-US" sz="900" baseline="30000">
                <a:solidFill>
                  <a:schemeClr val="tx1"/>
                </a:solidFill>
                <a:latin typeface="Arial" panose="020B0604020202020204" pitchFamily="34" charset="0"/>
                <a:cs typeface="Arial" panose="020B0604020202020204" pitchFamily="34" charset="0"/>
              </a:rPr>
              <a:t>k</a:t>
            </a:r>
            <a:r>
              <a:rPr lang="en-US" sz="1100">
                <a:solidFill>
                  <a:schemeClr val="tx1"/>
                </a:solidFill>
                <a:latin typeface="Arial" panose="020B0604020202020204" pitchFamily="34" charset="0"/>
                <a:cs typeface="Arial" panose="020B0604020202020204" pitchFamily="34" charset="0"/>
              </a:rPr>
              <a:t>) = ...</a:t>
            </a:r>
          </a:p>
          <a:p>
            <a:pPr marL="0" lvl="0" indent="0" defTabSz="914400" eaLnBrk="0" fontAlgn="base" hangingPunct="0">
              <a:spcBef>
                <a:spcPct val="0"/>
              </a:spcBef>
              <a:spcAft>
                <a:spcPct val="0"/>
              </a:spcAft>
              <a:buClrTx/>
              <a:buNone/>
            </a:pPr>
            <a:br>
              <a:rPr lang="en-US">
                <a:solidFill>
                  <a:schemeClr val="tx1"/>
                </a:solidFill>
                <a:latin typeface="Arial" panose="020B0604020202020204" pitchFamily="34" charset="0"/>
                <a:cs typeface="Arial" panose="020B0604020202020204" pitchFamily="34" charset="0"/>
              </a:rPr>
            </a:br>
            <a:r>
              <a:rPr lang="en-US" sz="1700">
                <a:solidFill>
                  <a:schemeClr val="tx1"/>
                </a:solidFill>
                <a:latin typeface="Arial" panose="020B0604020202020204" pitchFamily="34" charset="0"/>
                <a:cs typeface="Arial" panose="020B0604020202020204" pitchFamily="34" charset="0"/>
              </a:rPr>
              <a:t>log n + T(</a:t>
            </a:r>
            <a:r>
              <a:rPr lang="en-US" sz="1700" i="1">
                <a:solidFill>
                  <a:schemeClr val="tx1"/>
                </a:solidFill>
                <a:latin typeface="Arial" panose="020B0604020202020204" pitchFamily="34" charset="0"/>
                <a:cs typeface="Arial" panose="020B0604020202020204" pitchFamily="34" charset="0"/>
              </a:rPr>
              <a:t>n</a:t>
            </a:r>
            <a:r>
              <a:rPr lang="en-US" sz="1700">
                <a:solidFill>
                  <a:schemeClr val="tx1"/>
                </a:solidFill>
                <a:latin typeface="Arial" panose="020B0604020202020204" pitchFamily="34" charset="0"/>
                <a:cs typeface="Arial" panose="020B0604020202020204" pitchFamily="34" charset="0"/>
              </a:rPr>
              <a:t>/2</a:t>
            </a:r>
            <a:r>
              <a:rPr lang="en-US" sz="1700" baseline="30000">
                <a:solidFill>
                  <a:schemeClr val="tx1"/>
                </a:solidFill>
                <a:latin typeface="Arial" panose="020B0604020202020204" pitchFamily="34" charset="0"/>
                <a:cs typeface="Arial" panose="020B0604020202020204" pitchFamily="34" charset="0"/>
              </a:rPr>
              <a:t>log </a:t>
            </a:r>
            <a:r>
              <a:rPr lang="en-US" sz="1700" i="1" baseline="30000">
                <a:solidFill>
                  <a:schemeClr val="tx1"/>
                </a:solidFill>
                <a:latin typeface="Arial" panose="020B0604020202020204" pitchFamily="34" charset="0"/>
                <a:cs typeface="Arial" panose="020B0604020202020204" pitchFamily="34" charset="0"/>
              </a:rPr>
              <a:t>n</a:t>
            </a:r>
            <a:r>
              <a:rPr lang="en-US" sz="1700">
                <a:solidFill>
                  <a:schemeClr val="tx1"/>
                </a:solidFill>
                <a:latin typeface="Arial" panose="020B0604020202020204" pitchFamily="34" charset="0"/>
                <a:cs typeface="Arial" panose="020B0604020202020204" pitchFamily="34" charset="0"/>
              </a:rPr>
              <a:t>) = log n + T(1) </a:t>
            </a:r>
          </a:p>
          <a:p>
            <a:pPr marL="0" lvl="0" indent="0" defTabSz="914400" eaLnBrk="0" fontAlgn="base" hangingPunct="0">
              <a:spcBef>
                <a:spcPct val="0"/>
              </a:spcBef>
              <a:spcAft>
                <a:spcPct val="0"/>
              </a:spcAft>
              <a:buClrTx/>
              <a:buNone/>
            </a:pPr>
            <a:br>
              <a:rPr lang="en-US">
                <a:solidFill>
                  <a:schemeClr val="tx1"/>
                </a:solidFill>
                <a:latin typeface="Arial" panose="020B0604020202020204" pitchFamily="34" charset="0"/>
                <a:cs typeface="Arial" panose="020B0604020202020204" pitchFamily="34" charset="0"/>
              </a:rPr>
            </a:br>
            <a:r>
              <a:rPr lang="en-US">
                <a:solidFill>
                  <a:schemeClr val="tx1"/>
                </a:solidFill>
                <a:latin typeface="Arial" panose="020B0604020202020204" pitchFamily="34" charset="0"/>
                <a:cs typeface="Arial" panose="020B0604020202020204" pitchFamily="34" charset="0"/>
              </a:rPr>
              <a:t>log n + 1 = Θ(log </a:t>
            </a:r>
            <a:r>
              <a:rPr lang="en-US" i="1">
                <a:solidFill>
                  <a:schemeClr val="tx1"/>
                </a:solidFill>
                <a:latin typeface="Arial" panose="020B0604020202020204" pitchFamily="34" charset="0"/>
                <a:cs typeface="Arial" panose="020B0604020202020204" pitchFamily="34" charset="0"/>
              </a:rPr>
              <a:t>n</a:t>
            </a:r>
            <a:r>
              <a:rPr lang="en-US">
                <a:solidFill>
                  <a:schemeClr val="tx1"/>
                </a:solidFill>
                <a:latin typeface="Arial" panose="020B0604020202020204" pitchFamily="34" charset="0"/>
                <a:cs typeface="Arial" panose="020B0604020202020204" pitchFamily="34" charset="0"/>
              </a:rPr>
              <a:t>). </a:t>
            </a:r>
          </a:p>
          <a:p>
            <a:endParaRPr lang="en-US">
              <a:solidFill>
                <a:schemeClr val="tx1"/>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8087932" y="2676573"/>
            <a:ext cx="31273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a:ln>
                  <a:noFill/>
                </a:ln>
                <a:solidFill>
                  <a:srgbClr val="333333"/>
                </a:solidFill>
                <a:effectLst/>
                <a:cs typeface="Arial" panose="020B0604020202020204" pitchFamily="34" charset="0"/>
              </a:rPr>
              <a:t>Let's set the original statement equal to y.</a:t>
            </a:r>
            <a:br>
              <a:rPr kumimoji="0" lang="en-US" sz="1200" b="0" i="0" u="none" strike="noStrike" cap="none" normalizeH="0" baseline="0">
                <a:ln>
                  <a:noFill/>
                </a:ln>
                <a:solidFill>
                  <a:schemeClr val="tx1"/>
                </a:solidFill>
                <a:effectLst/>
                <a:cs typeface="Arial" panose="020B0604020202020204" pitchFamily="34" charset="0"/>
              </a:rPr>
            </a:br>
            <a:r>
              <a:rPr kumimoji="0" lang="en-US" sz="1200" b="0" i="0" u="none" strike="noStrike" cap="none" normalizeH="0" baseline="0">
                <a:ln>
                  <a:noFill/>
                </a:ln>
                <a:solidFill>
                  <a:srgbClr val="333333"/>
                </a:solidFill>
                <a:effectLst/>
                <a:cs typeface="Arial" panose="020B0604020202020204" pitchFamily="34" charset="0"/>
              </a:rPr>
              <a:t>y=2log^n</a:t>
            </a:r>
            <a:br>
              <a:rPr kumimoji="0" lang="en-US" sz="1200" b="0" i="0" u="none" strike="noStrike" cap="none" normalizeH="0" baseline="0">
                <a:ln>
                  <a:noFill/>
                </a:ln>
                <a:solidFill>
                  <a:schemeClr val="tx1"/>
                </a:solidFill>
                <a:effectLst/>
                <a:cs typeface="Arial" panose="020B0604020202020204" pitchFamily="34" charset="0"/>
              </a:rPr>
            </a:br>
            <a:br>
              <a:rPr kumimoji="0" lang="en-US" sz="1200" b="0" i="0" u="none" strike="noStrike" cap="none" normalizeH="0" baseline="0">
                <a:ln>
                  <a:noFill/>
                </a:ln>
                <a:solidFill>
                  <a:schemeClr val="tx1"/>
                </a:solidFill>
                <a:effectLst/>
                <a:cs typeface="Arial" panose="020B0604020202020204" pitchFamily="34" charset="0"/>
              </a:rPr>
            </a:br>
            <a:r>
              <a:rPr kumimoji="0" lang="en-US" sz="1200" b="0" i="0" u="none" strike="noStrike" cap="none" normalizeH="0" baseline="0">
                <a:ln>
                  <a:noFill/>
                </a:ln>
                <a:solidFill>
                  <a:srgbClr val="333333"/>
                </a:solidFill>
                <a:effectLst/>
                <a:cs typeface="Arial" panose="020B0604020202020204" pitchFamily="34" charset="0"/>
              </a:rPr>
              <a:t>Now, we can apply log base 2 to each side.</a:t>
            </a:r>
            <a:br>
              <a:rPr kumimoji="0" lang="en-US" sz="1200" b="0" i="0" u="none" strike="noStrike" cap="none" normalizeH="0" baseline="0">
                <a:ln>
                  <a:noFill/>
                </a:ln>
                <a:solidFill>
                  <a:schemeClr val="tx1"/>
                </a:solidFill>
                <a:effectLst/>
                <a:cs typeface="Arial" panose="020B0604020202020204" pitchFamily="34" charset="0"/>
              </a:rPr>
            </a:br>
            <a:r>
              <a:rPr lang="en-US" sz="1200">
                <a:solidFill>
                  <a:srgbClr val="333333"/>
                </a:solidFill>
                <a:cs typeface="Arial" panose="020B0604020202020204" pitchFamily="34" charset="0"/>
              </a:rPr>
              <a:t>l</a:t>
            </a:r>
            <a:r>
              <a:rPr kumimoji="0" lang="en-US" sz="1200" b="0" i="0" u="none" strike="noStrike" cap="none" normalizeH="0" baseline="0">
                <a:ln>
                  <a:noFill/>
                </a:ln>
                <a:solidFill>
                  <a:srgbClr val="333333"/>
                </a:solidFill>
                <a:effectLst/>
                <a:cs typeface="Arial" panose="020B0604020202020204" pitchFamily="34" charset="0"/>
              </a:rPr>
              <a:t>og2 y=log2 ⁡2log^⁡n</a:t>
            </a:r>
            <a:br>
              <a:rPr kumimoji="0" lang="en-US" sz="1200" b="0" i="0" u="none" strike="noStrike" cap="none" normalizeH="0" baseline="0">
                <a:ln>
                  <a:noFill/>
                </a:ln>
                <a:solidFill>
                  <a:schemeClr val="tx1"/>
                </a:solidFill>
                <a:effectLst/>
                <a:cs typeface="Arial" panose="020B0604020202020204" pitchFamily="34" charset="0"/>
              </a:rPr>
            </a:br>
            <a:br>
              <a:rPr kumimoji="0" lang="en-US" sz="1200" b="0" i="0" u="none" strike="noStrike" cap="none" normalizeH="0" baseline="0">
                <a:ln>
                  <a:noFill/>
                </a:ln>
                <a:solidFill>
                  <a:schemeClr val="tx1"/>
                </a:solidFill>
                <a:effectLst/>
                <a:cs typeface="Arial" panose="020B0604020202020204" pitchFamily="34" charset="0"/>
              </a:rPr>
            </a:br>
            <a:r>
              <a:rPr kumimoji="0" lang="en-US" sz="1200" b="0" i="0" u="none" strike="noStrike" cap="none" normalizeH="0" baseline="0">
                <a:ln>
                  <a:noFill/>
                </a:ln>
                <a:solidFill>
                  <a:srgbClr val="333333"/>
                </a:solidFill>
                <a:effectLst/>
                <a:cs typeface="Arial" panose="020B0604020202020204" pitchFamily="34" charset="0"/>
              </a:rPr>
              <a:t>Using the previously stated property of log,</a:t>
            </a:r>
            <a:br>
              <a:rPr kumimoji="0" lang="en-US" sz="1200" b="0" i="0" u="none" strike="noStrike" cap="none" normalizeH="0" baseline="0">
                <a:ln>
                  <a:noFill/>
                </a:ln>
                <a:solidFill>
                  <a:schemeClr val="tx1"/>
                </a:solidFill>
                <a:effectLst/>
                <a:cs typeface="Arial" panose="020B0604020202020204" pitchFamily="34" charset="0"/>
              </a:rPr>
            </a:br>
            <a:r>
              <a:rPr kumimoji="0" lang="en-US" sz="1200" b="0" i="0" u="none" strike="noStrike" cap="none" normalizeH="0" baseline="0">
                <a:ln>
                  <a:noFill/>
                </a:ln>
                <a:solidFill>
                  <a:srgbClr val="333333"/>
                </a:solidFill>
                <a:effectLst/>
                <a:cs typeface="Arial" panose="020B0604020202020204" pitchFamily="34" charset="0"/>
              </a:rPr>
              <a:t>log2 y=log2  nlog2 2</a:t>
            </a:r>
            <a:br>
              <a:rPr kumimoji="0" lang="en-US" sz="1200" b="0" i="0" u="none" strike="noStrike" cap="none" normalizeH="0" baseline="0">
                <a:ln>
                  <a:noFill/>
                </a:ln>
                <a:solidFill>
                  <a:schemeClr val="tx1"/>
                </a:solidFill>
                <a:effectLst/>
                <a:cs typeface="Arial" panose="020B0604020202020204" pitchFamily="34" charset="0"/>
              </a:rPr>
            </a:br>
            <a:br>
              <a:rPr kumimoji="0" lang="en-US" sz="1200" b="0" i="0" u="none" strike="noStrike" cap="none" normalizeH="0" baseline="0">
                <a:ln>
                  <a:noFill/>
                </a:ln>
                <a:solidFill>
                  <a:schemeClr val="tx1"/>
                </a:solidFill>
                <a:effectLst/>
                <a:cs typeface="Arial" panose="020B0604020202020204" pitchFamily="34" charset="0"/>
              </a:rPr>
            </a:br>
            <a:r>
              <a:rPr kumimoji="0" lang="en-US" sz="1200" b="0" i="0" u="none" strike="noStrike" cap="none" normalizeH="0" baseline="0">
                <a:ln>
                  <a:noFill/>
                </a:ln>
                <a:solidFill>
                  <a:srgbClr val="333333"/>
                </a:solidFill>
                <a:effectLst/>
                <a:cs typeface="Arial" panose="020B0604020202020204" pitchFamily="34" charset="0"/>
              </a:rPr>
              <a:t>Log base b of b will always equal 1.</a:t>
            </a:r>
            <a:br>
              <a:rPr kumimoji="0" lang="en-US" sz="1200" b="0" i="0" u="none" strike="noStrike" cap="none" normalizeH="0" baseline="0">
                <a:ln>
                  <a:noFill/>
                </a:ln>
                <a:solidFill>
                  <a:schemeClr val="tx1"/>
                </a:solidFill>
                <a:effectLst/>
                <a:cs typeface="Arial" panose="020B0604020202020204" pitchFamily="34" charset="0"/>
              </a:rPr>
            </a:br>
            <a:r>
              <a:rPr kumimoji="0" lang="en-US" sz="1200" b="0" i="0" u="none" strike="noStrike" cap="none" normalizeH="0" baseline="0">
                <a:ln>
                  <a:noFill/>
                </a:ln>
                <a:solidFill>
                  <a:srgbClr val="333333"/>
                </a:solidFill>
                <a:effectLst/>
                <a:cs typeface="Arial" panose="020B0604020202020204" pitchFamily="34" charset="0"/>
              </a:rPr>
              <a:t>log2 y=log2 ⁡n</a:t>
            </a:r>
            <a:br>
              <a:rPr kumimoji="0" lang="en-US" sz="1200" b="0" i="0" u="none" strike="noStrike" cap="none" normalizeH="0" baseline="0">
                <a:ln>
                  <a:noFill/>
                </a:ln>
                <a:solidFill>
                  <a:schemeClr val="tx1"/>
                </a:solidFill>
                <a:effectLst/>
                <a:cs typeface="Arial" panose="020B0604020202020204" pitchFamily="34" charset="0"/>
              </a:rPr>
            </a:br>
            <a:br>
              <a:rPr kumimoji="0" lang="en-US" sz="1200" b="0" i="0" u="none" strike="noStrike" cap="none" normalizeH="0" baseline="0">
                <a:ln>
                  <a:noFill/>
                </a:ln>
                <a:solidFill>
                  <a:schemeClr val="tx1"/>
                </a:solidFill>
                <a:effectLst/>
                <a:cs typeface="Arial" panose="020B0604020202020204" pitchFamily="34" charset="0"/>
              </a:rPr>
            </a:br>
            <a:r>
              <a:rPr kumimoji="0" lang="en-US" sz="1200" b="0" i="0" u="none" strike="noStrike" cap="none" normalizeH="0" baseline="0">
                <a:ln>
                  <a:noFill/>
                </a:ln>
                <a:solidFill>
                  <a:srgbClr val="333333"/>
                </a:solidFill>
                <a:effectLst/>
                <a:cs typeface="Arial" panose="020B0604020202020204" pitchFamily="34" charset="0"/>
              </a:rPr>
              <a:t>Therefore,</a:t>
            </a:r>
            <a:br>
              <a:rPr kumimoji="0" lang="en-US" sz="1200" b="0" i="0" u="none" strike="noStrike" cap="none" normalizeH="0" baseline="0">
                <a:ln>
                  <a:noFill/>
                </a:ln>
                <a:solidFill>
                  <a:schemeClr val="tx1"/>
                </a:solidFill>
                <a:effectLst/>
                <a:cs typeface="Arial" panose="020B0604020202020204" pitchFamily="34" charset="0"/>
              </a:rPr>
            </a:br>
            <a:r>
              <a:rPr kumimoji="0" lang="en-US" sz="1200" b="0" i="0" u="none" strike="noStrike" cap="none" normalizeH="0" baseline="0">
                <a:ln>
                  <a:noFill/>
                </a:ln>
                <a:solidFill>
                  <a:srgbClr val="333333"/>
                </a:solidFill>
                <a:effectLst/>
                <a:cs typeface="Arial" panose="020B0604020202020204" pitchFamily="34" charset="0"/>
              </a:rPr>
              <a:t>y=n</a:t>
            </a:r>
            <a:br>
              <a:rPr kumimoji="0" lang="en-US" sz="1200" b="0" i="0" u="none" strike="noStrike" cap="none" normalizeH="0" baseline="0">
                <a:ln>
                  <a:noFill/>
                </a:ln>
                <a:solidFill>
                  <a:schemeClr val="tx1"/>
                </a:solidFill>
                <a:effectLst/>
                <a:cs typeface="Arial" panose="020B0604020202020204" pitchFamily="34" charset="0"/>
              </a:rPr>
            </a:br>
            <a:endParaRPr kumimoji="0" lang="en-US" sz="1200" b="0" i="0" u="none" strike="noStrike" cap="none" normalizeH="0" baseline="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08609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END</a:t>
            </a:r>
            <a:br>
              <a:rPr lang="en-US"/>
            </a:b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44454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a:t>
            </a:r>
            <a:r>
              <a:rPr lang="en-US" err="1"/>
              <a:t>Seach</a:t>
            </a:r>
            <a:r>
              <a:rPr lang="en-US"/>
              <a:t> </a:t>
            </a:r>
          </a:p>
        </p:txBody>
      </p:sp>
      <p:sp>
        <p:nvSpPr>
          <p:cNvPr id="3" name="Content Placeholder 2"/>
          <p:cNvSpPr>
            <a:spLocks noGrp="1"/>
          </p:cNvSpPr>
          <p:nvPr>
            <p:ph idx="1"/>
          </p:nvPr>
        </p:nvSpPr>
        <p:spPr>
          <a:xfrm>
            <a:off x="1893753" y="2043448"/>
            <a:ext cx="8915400" cy="3777622"/>
          </a:xfrm>
        </p:spPr>
        <p:txBody>
          <a:bodyPr/>
          <a:lstStyle/>
          <a:p>
            <a:pPr algn="just" fontAlgn="base">
              <a:lnSpc>
                <a:spcPct val="150000"/>
              </a:lnSpc>
            </a:pPr>
            <a:r>
              <a:rPr lang="en-US">
                <a:solidFill>
                  <a:schemeClr val="tx1"/>
                </a:solidFill>
                <a:latin typeface="Arial" panose="020B0604020202020204" pitchFamily="34" charset="0"/>
                <a:cs typeface="Arial" panose="020B0604020202020204" pitchFamily="34" charset="0"/>
              </a:rPr>
              <a:t>A simple approach is to do </a:t>
            </a:r>
            <a:r>
              <a:rPr lang="en-US" b="1">
                <a:solidFill>
                  <a:schemeClr val="tx1"/>
                </a:solidFill>
                <a:latin typeface="Arial" panose="020B0604020202020204" pitchFamily="34" charset="0"/>
                <a:cs typeface="Arial" panose="020B0604020202020204" pitchFamily="34" charset="0"/>
                <a:hlinkClick r:id="rId2"/>
              </a:rPr>
              <a:t>linear search</a:t>
            </a:r>
            <a:r>
              <a:rPr lang="en-US" b="1">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rPr>
              <a:t>The time complexity of this algorithm is O(n). Another approach to perform the same task is using Binary Search.</a:t>
            </a:r>
          </a:p>
          <a:p>
            <a:pPr algn="just" fontAlgn="base">
              <a:lnSpc>
                <a:spcPct val="150000"/>
              </a:lnSpc>
            </a:pPr>
            <a:r>
              <a:rPr lang="en-US" b="1">
                <a:solidFill>
                  <a:schemeClr val="tx1"/>
                </a:solidFill>
                <a:latin typeface="Arial" panose="020B0604020202020204" pitchFamily="34" charset="0"/>
                <a:cs typeface="Arial" panose="020B0604020202020204" pitchFamily="34" charset="0"/>
              </a:rPr>
              <a:t>Binary Search:</a:t>
            </a:r>
            <a:r>
              <a:rPr lang="en-US">
                <a:solidFill>
                  <a:schemeClr val="tx1"/>
                </a:solidFill>
                <a:latin typeface="Arial" panose="020B0604020202020204" pitchFamily="34" charset="0"/>
                <a:cs typeface="Arial" panose="020B0604020202020204" pitchFamily="34" charset="0"/>
              </a:rPr>
              <a:t> Search a sorted array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p>
          <a:p>
            <a:pPr algn="just">
              <a:lnSpc>
                <a:spcPct val="150000"/>
              </a:lnSpc>
            </a:pP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92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Pseudo code</a:t>
            </a:r>
          </a:p>
        </p:txBody>
      </p:sp>
      <p:pic>
        <p:nvPicPr>
          <p:cNvPr id="4" name="Content Placeholder 3"/>
          <p:cNvPicPr>
            <a:picLocks noGrp="1" noChangeAspect="1"/>
          </p:cNvPicPr>
          <p:nvPr>
            <p:ph idx="1"/>
          </p:nvPr>
        </p:nvPicPr>
        <p:blipFill>
          <a:blip r:embed="rId2"/>
          <a:stretch>
            <a:fillRect/>
          </a:stretch>
        </p:blipFill>
        <p:spPr>
          <a:xfrm>
            <a:off x="2395470" y="1402723"/>
            <a:ext cx="7250805" cy="5101107"/>
          </a:xfrm>
          <a:prstGeom prst="rect">
            <a:avLst/>
          </a:prstGeom>
        </p:spPr>
      </p:pic>
    </p:spTree>
    <p:extLst>
      <p:ext uri="{BB962C8B-B14F-4D97-AF65-F5344CB8AC3E}">
        <p14:creationId xmlns:p14="http://schemas.microsoft.com/office/powerpoint/2010/main" val="335664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Code</a:t>
            </a:r>
          </a:p>
        </p:txBody>
      </p:sp>
      <p:sp>
        <p:nvSpPr>
          <p:cNvPr id="3" name="Content Placeholder 2"/>
          <p:cNvSpPr>
            <a:spLocks noGrp="1"/>
          </p:cNvSpPr>
          <p:nvPr>
            <p:ph idx="1"/>
          </p:nvPr>
        </p:nvSpPr>
        <p:spPr>
          <a:xfrm>
            <a:off x="1829359" y="1352282"/>
            <a:ext cx="8915400" cy="5254580"/>
          </a:xfrm>
        </p:spPr>
        <p:txBody>
          <a:bodyPr>
            <a:noAutofit/>
          </a:bodyPr>
          <a:lstStyle/>
          <a:p>
            <a:pPr>
              <a:lnSpc>
                <a:spcPct val="90000"/>
              </a:lnSpc>
              <a:buFontTx/>
              <a:buNone/>
            </a:pPr>
            <a:r>
              <a:rPr lang="en-US" sz="1200">
                <a:solidFill>
                  <a:schemeClr val="tx1"/>
                </a:solidFill>
                <a:latin typeface="Arial" panose="020B0604020202020204" pitchFamily="34" charset="0"/>
                <a:cs typeface="Arial" panose="020B0604020202020204" pitchFamily="34" charset="0"/>
              </a:rPr>
              <a:t>void search(</a:t>
            </a:r>
            <a:r>
              <a:rPr lang="en-US" sz="1200" err="1">
                <a:solidFill>
                  <a:schemeClr val="tx1"/>
                </a:solidFill>
                <a:latin typeface="Arial" panose="020B0604020202020204" pitchFamily="34" charset="0"/>
                <a:cs typeface="Arial" panose="020B0604020202020204" pitchFamily="34" charset="0"/>
              </a:rPr>
              <a:t>const</a:t>
            </a:r>
            <a:r>
              <a:rPr lang="en-US" sz="1200">
                <a:solidFill>
                  <a:schemeClr val="tx1"/>
                </a:solidFill>
                <a:latin typeface="Arial" panose="020B0604020202020204" pitchFamily="34" charset="0"/>
                <a:cs typeface="Arial" panose="020B0604020202020204" pitchFamily="34" charset="0"/>
              </a:rPr>
              <a:t> </a:t>
            </a:r>
            <a:r>
              <a:rPr lang="en-US" sz="1200" err="1">
                <a:solidFill>
                  <a:schemeClr val="tx1"/>
                </a:solidFill>
                <a:latin typeface="Arial" panose="020B0604020202020204" pitchFamily="34" charset="0"/>
                <a:cs typeface="Arial" panose="020B0604020202020204" pitchFamily="34" charset="0"/>
              </a:rPr>
              <a:t>int</a:t>
            </a:r>
            <a:r>
              <a:rPr lang="en-US" sz="1200">
                <a:solidFill>
                  <a:schemeClr val="tx1"/>
                </a:solidFill>
                <a:latin typeface="Arial" panose="020B0604020202020204" pitchFamily="34" charset="0"/>
                <a:cs typeface="Arial" panose="020B0604020202020204" pitchFamily="34" charset="0"/>
              </a:rPr>
              <a:t> a[ ], </a:t>
            </a:r>
            <a:r>
              <a:rPr lang="en-US" sz="1200" err="1">
                <a:solidFill>
                  <a:schemeClr val="tx1"/>
                </a:solidFill>
                <a:latin typeface="Arial" panose="020B0604020202020204" pitchFamily="34" charset="0"/>
                <a:cs typeface="Arial" panose="020B0604020202020204" pitchFamily="34" charset="0"/>
              </a:rPr>
              <a:t>size_t</a:t>
            </a:r>
            <a:r>
              <a:rPr lang="en-US" sz="1200">
                <a:solidFill>
                  <a:schemeClr val="tx1"/>
                </a:solidFill>
                <a:latin typeface="Arial" panose="020B0604020202020204" pitchFamily="34" charset="0"/>
                <a:cs typeface="Arial" panose="020B0604020202020204" pitchFamily="34" charset="0"/>
              </a:rPr>
              <a:t> first, </a:t>
            </a:r>
            <a:r>
              <a:rPr lang="en-US" sz="1200" err="1">
                <a:solidFill>
                  <a:schemeClr val="tx1"/>
                </a:solidFill>
                <a:latin typeface="Arial" panose="020B0604020202020204" pitchFamily="34" charset="0"/>
                <a:cs typeface="Arial" panose="020B0604020202020204" pitchFamily="34" charset="0"/>
              </a:rPr>
              <a:t>size_t</a:t>
            </a:r>
            <a:r>
              <a:rPr lang="en-US" sz="1200">
                <a:solidFill>
                  <a:schemeClr val="tx1"/>
                </a:solidFill>
                <a:latin typeface="Arial" panose="020B0604020202020204" pitchFamily="34" charset="0"/>
                <a:cs typeface="Arial" panose="020B0604020202020204" pitchFamily="34" charset="0"/>
              </a:rPr>
              <a:t> size, </a:t>
            </a:r>
            <a:r>
              <a:rPr lang="en-US" sz="1200" err="1">
                <a:solidFill>
                  <a:schemeClr val="tx1"/>
                </a:solidFill>
                <a:latin typeface="Arial" panose="020B0604020202020204" pitchFamily="34" charset="0"/>
                <a:cs typeface="Arial" panose="020B0604020202020204" pitchFamily="34" charset="0"/>
              </a:rPr>
              <a:t>int</a:t>
            </a:r>
            <a:r>
              <a:rPr lang="en-US" sz="1200">
                <a:solidFill>
                  <a:schemeClr val="tx1"/>
                </a:solidFill>
                <a:latin typeface="Arial" panose="020B0604020202020204" pitchFamily="34" charset="0"/>
                <a:cs typeface="Arial" panose="020B0604020202020204" pitchFamily="34" charset="0"/>
              </a:rPr>
              <a:t> target, </a:t>
            </a:r>
            <a:r>
              <a:rPr lang="en-US" sz="1200" err="1">
                <a:solidFill>
                  <a:schemeClr val="tx1"/>
                </a:solidFill>
                <a:latin typeface="Arial" panose="020B0604020202020204" pitchFamily="34" charset="0"/>
                <a:cs typeface="Arial" panose="020B0604020202020204" pitchFamily="34" charset="0"/>
              </a:rPr>
              <a:t>bool</a:t>
            </a:r>
            <a:r>
              <a:rPr lang="en-US" sz="1200">
                <a:solidFill>
                  <a:schemeClr val="tx1"/>
                </a:solidFill>
                <a:latin typeface="Arial" panose="020B0604020202020204" pitchFamily="34" charset="0"/>
                <a:cs typeface="Arial" panose="020B0604020202020204" pitchFamily="34" charset="0"/>
              </a:rPr>
              <a:t>&amp; found, </a:t>
            </a:r>
            <a:r>
              <a:rPr lang="en-US" sz="1200" err="1">
                <a:solidFill>
                  <a:schemeClr val="tx1"/>
                </a:solidFill>
                <a:latin typeface="Arial" panose="020B0604020202020204" pitchFamily="34" charset="0"/>
                <a:cs typeface="Arial" panose="020B0604020202020204" pitchFamily="34" charset="0"/>
              </a:rPr>
              <a:t>size_t</a:t>
            </a:r>
            <a:r>
              <a:rPr lang="en-US" sz="1200">
                <a:solidFill>
                  <a:schemeClr val="tx1"/>
                </a:solidFill>
                <a:latin typeface="Arial" panose="020B0604020202020204" pitchFamily="34" charset="0"/>
                <a:cs typeface="Arial" panose="020B0604020202020204" pitchFamily="34" charset="0"/>
              </a:rPr>
              <a:t>&amp; location)</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a:t>
            </a:r>
            <a:r>
              <a:rPr lang="en-US" sz="1200" err="1">
                <a:solidFill>
                  <a:schemeClr val="tx1"/>
                </a:solidFill>
                <a:latin typeface="Arial" panose="020B0604020202020204" pitchFamily="34" charset="0"/>
                <a:cs typeface="Arial" panose="020B0604020202020204" pitchFamily="34" charset="0"/>
              </a:rPr>
              <a:t>size_t</a:t>
            </a:r>
            <a:r>
              <a:rPr lang="en-US" sz="1200">
                <a:solidFill>
                  <a:schemeClr val="tx1"/>
                </a:solidFill>
                <a:latin typeface="Arial" panose="020B0604020202020204" pitchFamily="34" charset="0"/>
                <a:cs typeface="Arial" panose="020B0604020202020204" pitchFamily="34" charset="0"/>
              </a:rPr>
              <a:t> middle;</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if(size == 0) found = false;</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else {</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middle = first + size/2;</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if(target == a[middle]){</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location = middle;</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found = true;</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else if (target &lt; a[middle])   </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 target is less than middle, so search </a:t>
            </a:r>
            <a:r>
              <a:rPr lang="en-US" sz="1200" err="1">
                <a:solidFill>
                  <a:schemeClr val="tx1"/>
                </a:solidFill>
                <a:latin typeface="Arial" panose="020B0604020202020204" pitchFamily="34" charset="0"/>
                <a:cs typeface="Arial" panose="020B0604020202020204" pitchFamily="34" charset="0"/>
              </a:rPr>
              <a:t>subarray</a:t>
            </a:r>
            <a:r>
              <a:rPr lang="en-US" sz="1200">
                <a:solidFill>
                  <a:schemeClr val="tx1"/>
                </a:solidFill>
                <a:latin typeface="Arial" panose="020B0604020202020204" pitchFamily="34" charset="0"/>
                <a:cs typeface="Arial" panose="020B0604020202020204" pitchFamily="34" charset="0"/>
              </a:rPr>
              <a:t> before middle</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search(a, first, size/2, target, found, location);</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else </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 target is greater than middle, so search </a:t>
            </a:r>
            <a:r>
              <a:rPr lang="en-US" sz="1200" err="1">
                <a:solidFill>
                  <a:schemeClr val="tx1"/>
                </a:solidFill>
                <a:latin typeface="Arial" panose="020B0604020202020204" pitchFamily="34" charset="0"/>
                <a:cs typeface="Arial" panose="020B0604020202020204" pitchFamily="34" charset="0"/>
              </a:rPr>
              <a:t>subarray</a:t>
            </a:r>
            <a:r>
              <a:rPr lang="en-US" sz="1200">
                <a:solidFill>
                  <a:schemeClr val="tx1"/>
                </a:solidFill>
                <a:latin typeface="Arial" panose="020B0604020202020204" pitchFamily="34" charset="0"/>
                <a:cs typeface="Arial" panose="020B0604020202020204" pitchFamily="34" charset="0"/>
              </a:rPr>
              <a:t> after middle</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search(a, middle+1, (size-1)/2, target, found, location);</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	}</a:t>
            </a:r>
          </a:p>
          <a:p>
            <a:pPr>
              <a:lnSpc>
                <a:spcPct val="90000"/>
              </a:lnSpc>
              <a:buFontTx/>
              <a:buNone/>
            </a:pPr>
            <a:r>
              <a:rPr lang="en-US" sz="1200">
                <a:solidFill>
                  <a:schemeClr val="tx1"/>
                </a:solidFill>
                <a:latin typeface="Arial" panose="020B0604020202020204" pitchFamily="34" charset="0"/>
                <a:cs typeface="Arial" panose="020B0604020202020204" pitchFamily="34" charset="0"/>
              </a:rPr>
              <a:t>}</a:t>
            </a:r>
          </a:p>
          <a:p>
            <a:endParaRPr lang="en-US"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094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6" name="Picture 5"/>
          <p:cNvPicPr>
            <a:picLocks noChangeAspect="1"/>
          </p:cNvPicPr>
          <p:nvPr/>
        </p:nvPicPr>
        <p:blipFill>
          <a:blip r:embed="rId2"/>
          <a:stretch>
            <a:fillRect/>
          </a:stretch>
        </p:blipFill>
        <p:spPr>
          <a:xfrm>
            <a:off x="1910345" y="1724696"/>
            <a:ext cx="8405633" cy="4775031"/>
          </a:xfrm>
          <a:prstGeom prst="rect">
            <a:avLst/>
          </a:prstGeom>
        </p:spPr>
      </p:pic>
    </p:spTree>
    <p:extLst>
      <p:ext uri="{BB962C8B-B14F-4D97-AF65-F5344CB8AC3E}">
        <p14:creationId xmlns:p14="http://schemas.microsoft.com/office/powerpoint/2010/main" val="79480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p:txBody>
          <a:bodyPr/>
          <a:lstStyle/>
          <a:p>
            <a:r>
              <a:rPr lang="en-US"/>
              <a:t>Relation to Binary Search Tree</a:t>
            </a:r>
          </a:p>
        </p:txBody>
      </p:sp>
      <p:sp>
        <p:nvSpPr>
          <p:cNvPr id="79916" name="Text Box 1068"/>
          <p:cNvSpPr txBox="1">
            <a:spLocks noChangeArrowheads="1"/>
          </p:cNvSpPr>
          <p:nvPr/>
        </p:nvSpPr>
        <p:spPr bwMode="auto">
          <a:xfrm>
            <a:off x="1905000" y="3395664"/>
            <a:ext cx="784702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Corresponding complete binary search tree</a:t>
            </a:r>
          </a:p>
          <a:p>
            <a:endParaRPr lang="en-US" sz="2800"/>
          </a:p>
          <a:p>
            <a:endParaRPr lang="en-US" sz="2800"/>
          </a:p>
          <a:p>
            <a:endParaRPr lang="en-US" sz="2800"/>
          </a:p>
          <a:p>
            <a:endParaRPr lang="en-US" sz="2800"/>
          </a:p>
          <a:p>
            <a:endParaRPr lang="en-US" sz="2800"/>
          </a:p>
          <a:p>
            <a:endParaRPr lang="en-US" sz="2800"/>
          </a:p>
        </p:txBody>
      </p:sp>
      <p:sp>
        <p:nvSpPr>
          <p:cNvPr id="79921" name="Rectangle 1073"/>
          <p:cNvSpPr>
            <a:spLocks noChangeArrowheads="1"/>
          </p:cNvSpPr>
          <p:nvPr/>
        </p:nvSpPr>
        <p:spPr bwMode="auto">
          <a:xfrm>
            <a:off x="1981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79922" name="Rectangle 1074"/>
          <p:cNvSpPr>
            <a:spLocks noChangeArrowheads="1"/>
          </p:cNvSpPr>
          <p:nvPr/>
        </p:nvSpPr>
        <p:spPr bwMode="auto">
          <a:xfrm>
            <a:off x="2667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79925" name="Rectangle 1077"/>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79926" name="Rectangle 1078"/>
          <p:cNvSpPr>
            <a:spLocks noChangeArrowheads="1"/>
          </p:cNvSpPr>
          <p:nvPr/>
        </p:nvSpPr>
        <p:spPr bwMode="auto">
          <a:xfrm>
            <a:off x="40386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79927" name="Rectangle 1079"/>
          <p:cNvSpPr>
            <a:spLocks noChangeArrowheads="1"/>
          </p:cNvSpPr>
          <p:nvPr/>
        </p:nvSpPr>
        <p:spPr bwMode="auto">
          <a:xfrm>
            <a:off x="47244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79928" name="Rectangle 1080"/>
          <p:cNvSpPr>
            <a:spLocks noChangeArrowheads="1"/>
          </p:cNvSpPr>
          <p:nvPr/>
        </p:nvSpPr>
        <p:spPr bwMode="auto">
          <a:xfrm>
            <a:off x="5410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79929" name="Rectangle 1081"/>
          <p:cNvSpPr>
            <a:spLocks noChangeArrowheads="1"/>
          </p:cNvSpPr>
          <p:nvPr/>
        </p:nvSpPr>
        <p:spPr bwMode="auto">
          <a:xfrm>
            <a:off x="6096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
        <p:nvSpPr>
          <p:cNvPr id="79948" name="Line 1100"/>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9" name="Line 1101"/>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50" name="Line 1102"/>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51" name="Line 1103"/>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52" name="Line 1104"/>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53" name="Line 1105"/>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41" name="Rectangle 1093"/>
          <p:cNvSpPr>
            <a:spLocks noChangeArrowheads="1"/>
          </p:cNvSpPr>
          <p:nvPr/>
        </p:nvSpPr>
        <p:spPr bwMode="auto">
          <a:xfrm>
            <a:off x="26670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79942" name="Rectangle 1094"/>
          <p:cNvSpPr>
            <a:spLocks noChangeArrowheads="1"/>
          </p:cNvSpPr>
          <p:nvPr/>
        </p:nvSpPr>
        <p:spPr bwMode="auto">
          <a:xfrm>
            <a:off x="32766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79943" name="Rectangle 1095"/>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79944" name="Rectangle 1096"/>
          <p:cNvSpPr>
            <a:spLocks noChangeArrowheads="1"/>
          </p:cNvSpPr>
          <p:nvPr/>
        </p:nvSpPr>
        <p:spPr bwMode="auto">
          <a:xfrm>
            <a:off x="4495800" y="421640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79945" name="Rectangle 1097"/>
          <p:cNvSpPr>
            <a:spLocks noChangeArrowheads="1"/>
          </p:cNvSpPr>
          <p:nvPr/>
        </p:nvSpPr>
        <p:spPr bwMode="auto">
          <a:xfrm>
            <a:off x="5105400" y="54530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79946" name="Rectangle 1098"/>
          <p:cNvSpPr>
            <a:spLocks noChangeArrowheads="1"/>
          </p:cNvSpPr>
          <p:nvPr/>
        </p:nvSpPr>
        <p:spPr bwMode="auto">
          <a:xfrm>
            <a:off x="57150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79947" name="Rectangle 1099"/>
          <p:cNvSpPr>
            <a:spLocks noChangeArrowheads="1"/>
          </p:cNvSpPr>
          <p:nvPr/>
        </p:nvSpPr>
        <p:spPr bwMode="auto">
          <a:xfrm>
            <a:off x="6324600" y="54530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
        <p:nvSpPr>
          <p:cNvPr id="79959" name="Text Box 1111"/>
          <p:cNvSpPr txBox="1">
            <a:spLocks noChangeArrowheads="1"/>
          </p:cNvSpPr>
          <p:nvPr/>
        </p:nvSpPr>
        <p:spPr bwMode="auto">
          <a:xfrm>
            <a:off x="1905000" y="1719264"/>
            <a:ext cx="6324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Array of previous example:</a:t>
            </a:r>
          </a:p>
          <a:p>
            <a:endParaRPr lang="en-US" sz="2800"/>
          </a:p>
          <a:p>
            <a:endParaRPr lang="en-US" sz="2800"/>
          </a:p>
          <a:p>
            <a:endParaRPr lang="en-US" sz="2800"/>
          </a:p>
          <a:p>
            <a:endParaRPr lang="en-US" sz="2800"/>
          </a:p>
          <a:p>
            <a:endParaRPr lang="en-US" sz="2800"/>
          </a:p>
          <a:p>
            <a:endParaRPr lang="en-US" sz="2800"/>
          </a:p>
        </p:txBody>
      </p:sp>
    </p:spTree>
    <p:extLst>
      <p:ext uri="{BB962C8B-B14F-4D97-AF65-F5344CB8AC3E}">
        <p14:creationId xmlns:p14="http://schemas.microsoft.com/office/powerpoint/2010/main" val="373512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09800" y="381000"/>
            <a:ext cx="7772400" cy="1143000"/>
          </a:xfrm>
        </p:spPr>
        <p:txBody>
          <a:bodyPr/>
          <a:lstStyle/>
          <a:p>
            <a:r>
              <a:rPr lang="en-US"/>
              <a:t>Search for target = 7</a:t>
            </a:r>
          </a:p>
        </p:txBody>
      </p:sp>
      <p:sp>
        <p:nvSpPr>
          <p:cNvPr id="94211" name="Text Box 3"/>
          <p:cNvSpPr txBox="1">
            <a:spLocks noChangeArrowheads="1"/>
          </p:cNvSpPr>
          <p:nvPr/>
        </p:nvSpPr>
        <p:spPr bwMode="auto">
          <a:xfrm>
            <a:off x="1905000" y="3395664"/>
            <a:ext cx="232627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Start at root:</a:t>
            </a:r>
          </a:p>
          <a:p>
            <a:endParaRPr lang="en-US" sz="2800"/>
          </a:p>
          <a:p>
            <a:endParaRPr lang="en-US" sz="2800"/>
          </a:p>
          <a:p>
            <a:endParaRPr lang="en-US" sz="2800"/>
          </a:p>
          <a:p>
            <a:endParaRPr lang="en-US" sz="2800"/>
          </a:p>
          <a:p>
            <a:endParaRPr lang="en-US" sz="2800"/>
          </a:p>
          <a:p>
            <a:endParaRPr lang="en-US" sz="2800"/>
          </a:p>
        </p:txBody>
      </p:sp>
      <p:sp>
        <p:nvSpPr>
          <p:cNvPr id="94232" name="Text Box 24"/>
          <p:cNvSpPr txBox="1">
            <a:spLocks noChangeArrowheads="1"/>
          </p:cNvSpPr>
          <p:nvPr/>
        </p:nvSpPr>
        <p:spPr bwMode="auto">
          <a:xfrm>
            <a:off x="1905000" y="1719264"/>
            <a:ext cx="6324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Find midpoint:</a:t>
            </a:r>
          </a:p>
          <a:p>
            <a:endParaRPr lang="en-US" sz="2800"/>
          </a:p>
          <a:p>
            <a:endParaRPr lang="en-US" sz="2800"/>
          </a:p>
          <a:p>
            <a:endParaRPr lang="en-US" sz="2800"/>
          </a:p>
          <a:p>
            <a:endParaRPr lang="en-US" sz="2800"/>
          </a:p>
          <a:p>
            <a:endParaRPr lang="en-US" sz="2800"/>
          </a:p>
          <a:p>
            <a:endParaRPr lang="en-US" sz="2800"/>
          </a:p>
        </p:txBody>
      </p:sp>
      <p:sp>
        <p:nvSpPr>
          <p:cNvPr id="94212" name="Rectangle 4"/>
          <p:cNvSpPr>
            <a:spLocks noChangeArrowheads="1"/>
          </p:cNvSpPr>
          <p:nvPr/>
        </p:nvSpPr>
        <p:spPr bwMode="auto">
          <a:xfrm>
            <a:off x="1981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94213" name="Rectangle 5"/>
          <p:cNvSpPr>
            <a:spLocks noChangeArrowheads="1"/>
          </p:cNvSpPr>
          <p:nvPr/>
        </p:nvSpPr>
        <p:spPr bwMode="auto">
          <a:xfrm>
            <a:off x="2667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4214" name="Rectangle 6"/>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4215" name="Rectangle 7"/>
          <p:cNvSpPr>
            <a:spLocks noChangeArrowheads="1"/>
          </p:cNvSpPr>
          <p:nvPr/>
        </p:nvSpPr>
        <p:spPr bwMode="auto">
          <a:xfrm>
            <a:off x="4038600" y="2322514"/>
            <a:ext cx="685800" cy="573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4216" name="Rectangle 8"/>
          <p:cNvSpPr>
            <a:spLocks noChangeArrowheads="1"/>
          </p:cNvSpPr>
          <p:nvPr/>
        </p:nvSpPr>
        <p:spPr bwMode="auto">
          <a:xfrm>
            <a:off x="47244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94217" name="Rectangle 9"/>
          <p:cNvSpPr>
            <a:spLocks noChangeArrowheads="1"/>
          </p:cNvSpPr>
          <p:nvPr/>
        </p:nvSpPr>
        <p:spPr bwMode="auto">
          <a:xfrm>
            <a:off x="5410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94218" name="Rectangle 10"/>
          <p:cNvSpPr>
            <a:spLocks noChangeArrowheads="1"/>
          </p:cNvSpPr>
          <p:nvPr/>
        </p:nvSpPr>
        <p:spPr bwMode="auto">
          <a:xfrm>
            <a:off x="6096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
        <p:nvSpPr>
          <p:cNvPr id="94219" name="Line 11"/>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0" name="Line 12"/>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1" name="Line 13"/>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2" name="Line 14"/>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3" name="Line 15"/>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4" name="Line 16"/>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5" name="Rectangle 17"/>
          <p:cNvSpPr>
            <a:spLocks noChangeArrowheads="1"/>
          </p:cNvSpPr>
          <p:nvPr/>
        </p:nvSpPr>
        <p:spPr bwMode="auto">
          <a:xfrm>
            <a:off x="26670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94226" name="Rectangle 18"/>
          <p:cNvSpPr>
            <a:spLocks noChangeArrowheads="1"/>
          </p:cNvSpPr>
          <p:nvPr/>
        </p:nvSpPr>
        <p:spPr bwMode="auto">
          <a:xfrm>
            <a:off x="32766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4227" name="Rectangle 19"/>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4228" name="Rectangle 20"/>
          <p:cNvSpPr>
            <a:spLocks noChangeArrowheads="1"/>
          </p:cNvSpPr>
          <p:nvPr/>
        </p:nvSpPr>
        <p:spPr bwMode="auto">
          <a:xfrm>
            <a:off x="4495800" y="4216400"/>
            <a:ext cx="609600" cy="527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4229" name="Rectangle 21"/>
          <p:cNvSpPr>
            <a:spLocks noChangeArrowheads="1"/>
          </p:cNvSpPr>
          <p:nvPr/>
        </p:nvSpPr>
        <p:spPr bwMode="auto">
          <a:xfrm>
            <a:off x="5105400" y="54530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94230" name="Rectangle 22"/>
          <p:cNvSpPr>
            <a:spLocks noChangeArrowheads="1"/>
          </p:cNvSpPr>
          <p:nvPr/>
        </p:nvSpPr>
        <p:spPr bwMode="auto">
          <a:xfrm>
            <a:off x="57150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94231" name="Rectangle 23"/>
          <p:cNvSpPr>
            <a:spLocks noChangeArrowheads="1"/>
          </p:cNvSpPr>
          <p:nvPr/>
        </p:nvSpPr>
        <p:spPr bwMode="auto">
          <a:xfrm>
            <a:off x="6324600" y="54530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Tree>
    <p:extLst>
      <p:ext uri="{BB962C8B-B14F-4D97-AF65-F5344CB8AC3E}">
        <p14:creationId xmlns:p14="http://schemas.microsoft.com/office/powerpoint/2010/main" val="126402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1905000" y="1719264"/>
            <a:ext cx="6324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Search left subarray:</a:t>
            </a:r>
          </a:p>
          <a:p>
            <a:endParaRPr lang="en-US" sz="2800"/>
          </a:p>
          <a:p>
            <a:endParaRPr lang="en-US" sz="2800"/>
          </a:p>
          <a:p>
            <a:endParaRPr lang="en-US" sz="2800"/>
          </a:p>
          <a:p>
            <a:endParaRPr lang="en-US" sz="2800"/>
          </a:p>
          <a:p>
            <a:endParaRPr lang="en-US" sz="2800"/>
          </a:p>
          <a:p>
            <a:endParaRPr lang="en-US" sz="2800"/>
          </a:p>
        </p:txBody>
      </p:sp>
      <p:sp>
        <p:nvSpPr>
          <p:cNvPr id="95234" name="Rectangle 2"/>
          <p:cNvSpPr>
            <a:spLocks noGrp="1" noChangeArrowheads="1"/>
          </p:cNvSpPr>
          <p:nvPr>
            <p:ph type="title"/>
          </p:nvPr>
        </p:nvSpPr>
        <p:spPr>
          <a:xfrm>
            <a:off x="2209800" y="381000"/>
            <a:ext cx="7772400" cy="1143000"/>
          </a:xfrm>
        </p:spPr>
        <p:txBody>
          <a:bodyPr/>
          <a:lstStyle/>
          <a:p>
            <a:r>
              <a:rPr lang="en-US"/>
              <a:t>Search for target = 7</a:t>
            </a:r>
          </a:p>
        </p:txBody>
      </p:sp>
      <p:sp>
        <p:nvSpPr>
          <p:cNvPr id="95235" name="Text Box 3"/>
          <p:cNvSpPr txBox="1">
            <a:spLocks noChangeArrowheads="1"/>
          </p:cNvSpPr>
          <p:nvPr/>
        </p:nvSpPr>
        <p:spPr bwMode="auto">
          <a:xfrm>
            <a:off x="1905000" y="3700464"/>
            <a:ext cx="354135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Search left subtree:</a:t>
            </a:r>
          </a:p>
          <a:p>
            <a:endParaRPr lang="en-US" sz="2800"/>
          </a:p>
          <a:p>
            <a:endParaRPr lang="en-US" sz="2800"/>
          </a:p>
          <a:p>
            <a:endParaRPr lang="en-US" sz="2800"/>
          </a:p>
          <a:p>
            <a:endParaRPr lang="en-US" sz="2800"/>
          </a:p>
          <a:p>
            <a:endParaRPr lang="en-US" sz="2800"/>
          </a:p>
          <a:p>
            <a:endParaRPr lang="en-US" sz="2800"/>
          </a:p>
        </p:txBody>
      </p:sp>
      <p:sp>
        <p:nvSpPr>
          <p:cNvPr id="95237" name="Rectangle 5"/>
          <p:cNvSpPr>
            <a:spLocks noChangeArrowheads="1"/>
          </p:cNvSpPr>
          <p:nvPr/>
        </p:nvSpPr>
        <p:spPr bwMode="auto">
          <a:xfrm>
            <a:off x="1981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95238" name="Rectangle 6"/>
          <p:cNvSpPr>
            <a:spLocks noChangeArrowheads="1"/>
          </p:cNvSpPr>
          <p:nvPr/>
        </p:nvSpPr>
        <p:spPr bwMode="auto">
          <a:xfrm>
            <a:off x="2667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5239" name="Rectangle 7"/>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5240" name="Rectangle 8"/>
          <p:cNvSpPr>
            <a:spLocks noChangeArrowheads="1"/>
          </p:cNvSpPr>
          <p:nvPr/>
        </p:nvSpPr>
        <p:spPr bwMode="auto">
          <a:xfrm>
            <a:off x="40386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5241" name="Rectangle 9"/>
          <p:cNvSpPr>
            <a:spLocks noChangeArrowheads="1"/>
          </p:cNvSpPr>
          <p:nvPr/>
        </p:nvSpPr>
        <p:spPr bwMode="auto">
          <a:xfrm>
            <a:off x="47244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95242" name="Rectangle 10"/>
          <p:cNvSpPr>
            <a:spLocks noChangeArrowheads="1"/>
          </p:cNvSpPr>
          <p:nvPr/>
        </p:nvSpPr>
        <p:spPr bwMode="auto">
          <a:xfrm>
            <a:off x="54102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95243" name="Rectangle 11"/>
          <p:cNvSpPr>
            <a:spLocks noChangeArrowheads="1"/>
          </p:cNvSpPr>
          <p:nvPr/>
        </p:nvSpPr>
        <p:spPr bwMode="auto">
          <a:xfrm>
            <a:off x="60960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
        <p:nvSpPr>
          <p:cNvPr id="95244" name="Line 12"/>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5" name="Line 13"/>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6" name="Line 14"/>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7" name="Line 15"/>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8" name="Line 16"/>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49" name="Line 17"/>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0" name="Rectangle 18"/>
          <p:cNvSpPr>
            <a:spLocks noChangeArrowheads="1"/>
          </p:cNvSpPr>
          <p:nvPr/>
        </p:nvSpPr>
        <p:spPr bwMode="auto">
          <a:xfrm>
            <a:off x="26670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95251" name="Rectangle 19"/>
          <p:cNvSpPr>
            <a:spLocks noChangeArrowheads="1"/>
          </p:cNvSpPr>
          <p:nvPr/>
        </p:nvSpPr>
        <p:spPr bwMode="auto">
          <a:xfrm>
            <a:off x="32766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5252" name="Rectangle 20"/>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5253" name="Rectangle 21"/>
          <p:cNvSpPr>
            <a:spLocks noChangeArrowheads="1"/>
          </p:cNvSpPr>
          <p:nvPr/>
        </p:nvSpPr>
        <p:spPr bwMode="auto">
          <a:xfrm>
            <a:off x="4495800" y="4216400"/>
            <a:ext cx="609600" cy="5270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5254" name="Rectangle 22"/>
          <p:cNvSpPr>
            <a:spLocks noChangeArrowheads="1"/>
          </p:cNvSpPr>
          <p:nvPr/>
        </p:nvSpPr>
        <p:spPr bwMode="auto">
          <a:xfrm>
            <a:off x="5105400" y="54530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95255" name="Rectangle 23"/>
          <p:cNvSpPr>
            <a:spLocks noChangeArrowheads="1"/>
          </p:cNvSpPr>
          <p:nvPr/>
        </p:nvSpPr>
        <p:spPr bwMode="auto">
          <a:xfrm>
            <a:off x="5715000" y="46021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95256" name="Rectangle 24"/>
          <p:cNvSpPr>
            <a:spLocks noChangeArrowheads="1"/>
          </p:cNvSpPr>
          <p:nvPr/>
        </p:nvSpPr>
        <p:spPr bwMode="auto">
          <a:xfrm>
            <a:off x="6324600" y="54530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
        <p:nvSpPr>
          <p:cNvPr id="95257" name="AutoShape 25"/>
          <p:cNvSpPr>
            <a:spLocks/>
          </p:cNvSpPr>
          <p:nvPr/>
        </p:nvSpPr>
        <p:spPr bwMode="auto">
          <a:xfrm rot="-5400000">
            <a:off x="2743200" y="2209800"/>
            <a:ext cx="533400" cy="2057400"/>
          </a:xfrm>
          <a:prstGeom prst="leftBrace">
            <a:avLst>
              <a:gd name="adj1" fmla="val 3214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1910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905000" y="1719263"/>
            <a:ext cx="6324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Find approximate midpoint of subarray:</a:t>
            </a:r>
          </a:p>
          <a:p>
            <a:endParaRPr lang="en-US" sz="2800"/>
          </a:p>
          <a:p>
            <a:endParaRPr lang="en-US" sz="2800"/>
          </a:p>
          <a:p>
            <a:endParaRPr lang="en-US" sz="2800"/>
          </a:p>
          <a:p>
            <a:endParaRPr lang="en-US" sz="2800"/>
          </a:p>
          <a:p>
            <a:endParaRPr lang="en-US" sz="2800"/>
          </a:p>
          <a:p>
            <a:endParaRPr lang="en-US" sz="2800"/>
          </a:p>
        </p:txBody>
      </p:sp>
      <p:sp>
        <p:nvSpPr>
          <p:cNvPr id="96259" name="Rectangle 3"/>
          <p:cNvSpPr>
            <a:spLocks noGrp="1" noChangeArrowheads="1"/>
          </p:cNvSpPr>
          <p:nvPr>
            <p:ph type="title"/>
          </p:nvPr>
        </p:nvSpPr>
        <p:spPr>
          <a:xfrm>
            <a:off x="2209800" y="381000"/>
            <a:ext cx="7772400" cy="1143000"/>
          </a:xfrm>
        </p:spPr>
        <p:txBody>
          <a:bodyPr/>
          <a:lstStyle/>
          <a:p>
            <a:r>
              <a:rPr lang="en-US"/>
              <a:t>Search for target = 7</a:t>
            </a:r>
          </a:p>
        </p:txBody>
      </p:sp>
      <p:sp>
        <p:nvSpPr>
          <p:cNvPr id="96260" name="Text Box 4"/>
          <p:cNvSpPr txBox="1">
            <a:spLocks noChangeArrowheads="1"/>
          </p:cNvSpPr>
          <p:nvPr/>
        </p:nvSpPr>
        <p:spPr bwMode="auto">
          <a:xfrm>
            <a:off x="1905000" y="3657601"/>
            <a:ext cx="358784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t>Visit root of subtree:</a:t>
            </a:r>
          </a:p>
          <a:p>
            <a:endParaRPr lang="en-US" sz="2800"/>
          </a:p>
          <a:p>
            <a:endParaRPr lang="en-US" sz="2800"/>
          </a:p>
          <a:p>
            <a:endParaRPr lang="en-US" sz="2800"/>
          </a:p>
          <a:p>
            <a:endParaRPr lang="en-US" sz="2800"/>
          </a:p>
          <a:p>
            <a:endParaRPr lang="en-US" sz="2800"/>
          </a:p>
          <a:p>
            <a:endParaRPr lang="en-US" sz="2800"/>
          </a:p>
        </p:txBody>
      </p:sp>
      <p:sp>
        <p:nvSpPr>
          <p:cNvPr id="96261" name="Rectangle 5"/>
          <p:cNvSpPr>
            <a:spLocks noChangeArrowheads="1"/>
          </p:cNvSpPr>
          <p:nvPr/>
        </p:nvSpPr>
        <p:spPr bwMode="auto">
          <a:xfrm>
            <a:off x="1981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96262" name="Rectangle 6"/>
          <p:cNvSpPr>
            <a:spLocks noChangeArrowheads="1"/>
          </p:cNvSpPr>
          <p:nvPr/>
        </p:nvSpPr>
        <p:spPr bwMode="auto">
          <a:xfrm>
            <a:off x="2667000" y="2322514"/>
            <a:ext cx="685800" cy="573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6263" name="Rectangle 7"/>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6264" name="Rectangle 8"/>
          <p:cNvSpPr>
            <a:spLocks noChangeArrowheads="1"/>
          </p:cNvSpPr>
          <p:nvPr/>
        </p:nvSpPr>
        <p:spPr bwMode="auto">
          <a:xfrm>
            <a:off x="40386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6265" name="Rectangle 9"/>
          <p:cNvSpPr>
            <a:spLocks noChangeArrowheads="1"/>
          </p:cNvSpPr>
          <p:nvPr/>
        </p:nvSpPr>
        <p:spPr bwMode="auto">
          <a:xfrm>
            <a:off x="47244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96266" name="Rectangle 10"/>
          <p:cNvSpPr>
            <a:spLocks noChangeArrowheads="1"/>
          </p:cNvSpPr>
          <p:nvPr/>
        </p:nvSpPr>
        <p:spPr bwMode="auto">
          <a:xfrm>
            <a:off x="54102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96267" name="Rectangle 11"/>
          <p:cNvSpPr>
            <a:spLocks noChangeArrowheads="1"/>
          </p:cNvSpPr>
          <p:nvPr/>
        </p:nvSpPr>
        <p:spPr bwMode="auto">
          <a:xfrm>
            <a:off x="6096000" y="2322514"/>
            <a:ext cx="685800" cy="57308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
        <p:nvSpPr>
          <p:cNvPr id="96268" name="Line 12"/>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69" name="Line 13"/>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0" name="Line 14"/>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1" name="Line 15"/>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2" name="Line 16"/>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3" name="Line 17"/>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4" name="Rectangle 18"/>
          <p:cNvSpPr>
            <a:spLocks noChangeArrowheads="1"/>
          </p:cNvSpPr>
          <p:nvPr/>
        </p:nvSpPr>
        <p:spPr bwMode="auto">
          <a:xfrm>
            <a:off x="26670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a:t>
            </a:r>
          </a:p>
        </p:txBody>
      </p:sp>
      <p:sp>
        <p:nvSpPr>
          <p:cNvPr id="96275" name="Rectangle 19"/>
          <p:cNvSpPr>
            <a:spLocks noChangeArrowheads="1"/>
          </p:cNvSpPr>
          <p:nvPr/>
        </p:nvSpPr>
        <p:spPr bwMode="auto">
          <a:xfrm>
            <a:off x="3276600" y="4602163"/>
            <a:ext cx="609600" cy="525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a:t>
            </a:r>
          </a:p>
        </p:txBody>
      </p:sp>
      <p:sp>
        <p:nvSpPr>
          <p:cNvPr id="96276" name="Rectangle 20"/>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96277" name="Rectangle 21"/>
          <p:cNvSpPr>
            <a:spLocks noChangeArrowheads="1"/>
          </p:cNvSpPr>
          <p:nvPr/>
        </p:nvSpPr>
        <p:spPr bwMode="auto">
          <a:xfrm>
            <a:off x="4495800" y="4216400"/>
            <a:ext cx="609600" cy="5270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11</a:t>
            </a:r>
          </a:p>
        </p:txBody>
      </p:sp>
      <p:sp>
        <p:nvSpPr>
          <p:cNvPr id="96278" name="Rectangle 22"/>
          <p:cNvSpPr>
            <a:spLocks noChangeArrowheads="1"/>
          </p:cNvSpPr>
          <p:nvPr/>
        </p:nvSpPr>
        <p:spPr bwMode="auto">
          <a:xfrm>
            <a:off x="5105400" y="54530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96279" name="Rectangle 23"/>
          <p:cNvSpPr>
            <a:spLocks noChangeArrowheads="1"/>
          </p:cNvSpPr>
          <p:nvPr/>
        </p:nvSpPr>
        <p:spPr bwMode="auto">
          <a:xfrm>
            <a:off x="5715000" y="46021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33</a:t>
            </a:r>
          </a:p>
        </p:txBody>
      </p:sp>
      <p:sp>
        <p:nvSpPr>
          <p:cNvPr id="96280" name="Rectangle 24"/>
          <p:cNvSpPr>
            <a:spLocks noChangeArrowheads="1"/>
          </p:cNvSpPr>
          <p:nvPr/>
        </p:nvSpPr>
        <p:spPr bwMode="auto">
          <a:xfrm>
            <a:off x="6324600" y="5453063"/>
            <a:ext cx="609600" cy="5254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53</a:t>
            </a:r>
          </a:p>
        </p:txBody>
      </p:sp>
      <p:sp>
        <p:nvSpPr>
          <p:cNvPr id="96281" name="AutoShape 25"/>
          <p:cNvSpPr>
            <a:spLocks/>
          </p:cNvSpPr>
          <p:nvPr/>
        </p:nvSpPr>
        <p:spPr bwMode="auto">
          <a:xfrm rot="-5400000">
            <a:off x="2743200" y="2209800"/>
            <a:ext cx="533400" cy="2057400"/>
          </a:xfrm>
          <a:prstGeom prst="leftBrace">
            <a:avLst>
              <a:gd name="adj1" fmla="val 3214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687100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5FEC36C53FC345AA40E34205FA6FFC" ma:contentTypeVersion="6" ma:contentTypeDescription="Create a new document." ma:contentTypeScope="" ma:versionID="a7d18268d20083bef74e4f2ba7c71876">
  <xsd:schema xmlns:xsd="http://www.w3.org/2001/XMLSchema" xmlns:xs="http://www.w3.org/2001/XMLSchema" xmlns:p="http://schemas.microsoft.com/office/2006/metadata/properties" xmlns:ns2="8ce5ce21-77e4-4abd-bff0-c0dc08e82b7c" targetNamespace="http://schemas.microsoft.com/office/2006/metadata/properties" ma:root="true" ma:fieldsID="886d4c0d0e916d5a1be7f5fa9c1242eb" ns2:_="">
    <xsd:import namespace="8ce5ce21-77e4-4abd-bff0-c0dc08e82b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e5ce21-77e4-4abd-bff0-c0dc08e82b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10A332-E839-40A2-B08A-533B7E999BF8}">
  <ds:schemaRefs>
    <ds:schemaRef ds:uri="http://schemas.microsoft.com/sharepoint/v3/contenttype/forms"/>
  </ds:schemaRefs>
</ds:datastoreItem>
</file>

<file path=customXml/itemProps2.xml><?xml version="1.0" encoding="utf-8"?>
<ds:datastoreItem xmlns:ds="http://schemas.openxmlformats.org/officeDocument/2006/customXml" ds:itemID="{E9C8DE54-75D4-410D-A894-5C910A8FC5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D2D7A4-28AD-4B0C-8CC7-119FE12B218B}">
  <ds:schemaRefs>
    <ds:schemaRef ds:uri="8ce5ce21-77e4-4abd-bff0-c0dc08e82b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Binary Search</vt:lpstr>
      <vt:lpstr>Binary Seach </vt:lpstr>
      <vt:lpstr>Pseudo code</vt:lpstr>
      <vt:lpstr>C Code</vt:lpstr>
      <vt:lpstr>Example</vt:lpstr>
      <vt:lpstr>Relation to Binary Search Tree</vt:lpstr>
      <vt:lpstr>Search for target = 7</vt:lpstr>
      <vt:lpstr>Search for target = 7</vt:lpstr>
      <vt:lpstr>Search for target = 7</vt:lpstr>
      <vt:lpstr>Search for target = 7</vt:lpstr>
      <vt:lpstr>Binary Search: Analysis</vt:lpstr>
      <vt:lpstr>PowerPoint Presentation</vt:lpstr>
      <vt:lpstr>Analysis </vt:lpstr>
      <vt:lpstr>Complexity of Recursive Functions</vt:lpstr>
      <vt:lpstr>PowerPoint Presentation</vt:lpstr>
      <vt:lpstr>PowerPoint Presentation</vt:lpstr>
      <vt:lpstr>Binary search </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dc:title>
  <dc:creator>Windows User</dc:creator>
  <cp:revision>1</cp:revision>
  <dcterms:created xsi:type="dcterms:W3CDTF">2020-02-24T07:23:59Z</dcterms:created>
  <dcterms:modified xsi:type="dcterms:W3CDTF">2020-04-24T11:59:17Z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0x010100845FEC36C53FC345AA40E34205FA6FFC</vt:lpwstr>
  </property>
</Properties>
</file>