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7" r:id="rId2"/>
    <p:sldId id="305" r:id="rId3"/>
    <p:sldId id="307" r:id="rId4"/>
    <p:sldId id="308" r:id="rId5"/>
    <p:sldId id="306" r:id="rId6"/>
    <p:sldId id="258" r:id="rId7"/>
    <p:sldId id="259" r:id="rId8"/>
    <p:sldId id="310" r:id="rId9"/>
    <p:sldId id="311" r:id="rId10"/>
    <p:sldId id="312" r:id="rId11"/>
    <p:sldId id="313" r:id="rId12"/>
    <p:sldId id="314" r:id="rId13"/>
    <p:sldId id="315"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16" r:id="rId57"/>
    <p:sldId id="317" r:id="rId58"/>
    <p:sldId id="318" r:id="rId59"/>
    <p:sldId id="319" r:id="rId60"/>
    <p:sldId id="320" r:id="rId61"/>
    <p:sldId id="321" r:id="rId62"/>
    <p:sldId id="322" r:id="rId63"/>
    <p:sldId id="323" r:id="rId64"/>
    <p:sldId id="324" r:id="rId65"/>
    <p:sldId id="325" r:id="rId66"/>
    <p:sldId id="326"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109712-6D32-48CC-99BC-016B5439A45A}" type="datetimeFigureOut">
              <a:rPr lang="en-US" smtClean="0"/>
              <a:t>4/28/2020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720DF-F42C-4608-A903-28EBBC1CEC9F}" type="slidenum">
              <a:rPr lang="en-US" smtClean="0"/>
              <a:t>‹#›</a:t>
            </a:fld>
            <a:endParaRPr lang="en-US"/>
          </a:p>
        </p:txBody>
      </p:sp>
    </p:spTree>
    <p:extLst>
      <p:ext uri="{BB962C8B-B14F-4D97-AF65-F5344CB8AC3E}">
        <p14:creationId xmlns:p14="http://schemas.microsoft.com/office/powerpoint/2010/main" val="180931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BFEC93-A20E-4630-B679-EEB810ED89A1}" type="slidenum">
              <a:rPr lang="en-US" smtClean="0"/>
              <a:pPr fontAlgn="base">
                <a:spcBef>
                  <a:spcPct val="0"/>
                </a:spcBef>
                <a:spcAft>
                  <a:spcPct val="0"/>
                </a:spcAft>
                <a:defRPr/>
              </a:pPr>
              <a:t>2</a:t>
            </a:fld>
            <a:endParaRPr lang="en-US" smtClean="0"/>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48950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704F01-E061-48A0-97D6-5CE36BDD1A20}"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EFD8B79-FFD6-4949-B3A8-948860ABF96C}" type="slidenum">
              <a:rPr lang="en-US" smtClean="0"/>
              <a:t>‹#›</a:t>
            </a:fld>
            <a:endParaRPr lang="en-US"/>
          </a:p>
        </p:txBody>
      </p:sp>
    </p:spTree>
    <p:extLst>
      <p:ext uri="{BB962C8B-B14F-4D97-AF65-F5344CB8AC3E}">
        <p14:creationId xmlns:p14="http://schemas.microsoft.com/office/powerpoint/2010/main" val="180892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704F01-E061-48A0-97D6-5CE36BDD1A20}"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EFD8B79-FFD6-4949-B3A8-948860ABF96C}" type="slidenum">
              <a:rPr lang="en-US" smtClean="0"/>
              <a:t>‹#›</a:t>
            </a:fld>
            <a:endParaRPr lang="en-US"/>
          </a:p>
        </p:txBody>
      </p:sp>
    </p:spTree>
    <p:extLst>
      <p:ext uri="{BB962C8B-B14F-4D97-AF65-F5344CB8AC3E}">
        <p14:creationId xmlns:p14="http://schemas.microsoft.com/office/powerpoint/2010/main" val="9705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704F01-E061-48A0-97D6-5CE36BDD1A20}"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EFD8B79-FFD6-4949-B3A8-948860ABF96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9601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C704F01-E061-48A0-97D6-5CE36BDD1A20}"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EFD8B79-FFD6-4949-B3A8-948860ABF96C}" type="slidenum">
              <a:rPr lang="en-US" smtClean="0"/>
              <a:t>‹#›</a:t>
            </a:fld>
            <a:endParaRPr lang="en-US"/>
          </a:p>
        </p:txBody>
      </p:sp>
    </p:spTree>
    <p:extLst>
      <p:ext uri="{BB962C8B-B14F-4D97-AF65-F5344CB8AC3E}">
        <p14:creationId xmlns:p14="http://schemas.microsoft.com/office/powerpoint/2010/main" val="1927899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C704F01-E061-48A0-97D6-5CE36BDD1A20}"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EFD8B79-FFD6-4949-B3A8-948860ABF96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3343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C704F01-E061-48A0-97D6-5CE36BDD1A20}"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EFD8B79-FFD6-4949-B3A8-948860ABF96C}" type="slidenum">
              <a:rPr lang="en-US" smtClean="0"/>
              <a:t>‹#›</a:t>
            </a:fld>
            <a:endParaRPr lang="en-US"/>
          </a:p>
        </p:txBody>
      </p:sp>
    </p:spTree>
    <p:extLst>
      <p:ext uri="{BB962C8B-B14F-4D97-AF65-F5344CB8AC3E}">
        <p14:creationId xmlns:p14="http://schemas.microsoft.com/office/powerpoint/2010/main" val="2531726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04F01-E061-48A0-97D6-5CE36BDD1A20}"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EFD8B79-FFD6-4949-B3A8-948860ABF96C}" type="slidenum">
              <a:rPr lang="en-US" smtClean="0"/>
              <a:t>‹#›</a:t>
            </a:fld>
            <a:endParaRPr lang="en-US"/>
          </a:p>
        </p:txBody>
      </p:sp>
    </p:spTree>
    <p:extLst>
      <p:ext uri="{BB962C8B-B14F-4D97-AF65-F5344CB8AC3E}">
        <p14:creationId xmlns:p14="http://schemas.microsoft.com/office/powerpoint/2010/main" val="2067675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04F01-E061-48A0-97D6-5CE36BDD1A20}"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EFD8B79-FFD6-4949-B3A8-948860ABF96C}" type="slidenum">
              <a:rPr lang="en-US" smtClean="0"/>
              <a:t>‹#›</a:t>
            </a:fld>
            <a:endParaRPr lang="en-US"/>
          </a:p>
        </p:txBody>
      </p:sp>
    </p:spTree>
    <p:extLst>
      <p:ext uri="{BB962C8B-B14F-4D97-AF65-F5344CB8AC3E}">
        <p14:creationId xmlns:p14="http://schemas.microsoft.com/office/powerpoint/2010/main" val="2439694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25600" y="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371600"/>
            <a:ext cx="5080000" cy="4891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371600"/>
            <a:ext cx="5080000" cy="4891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324600"/>
            <a:ext cx="2540000" cy="457200"/>
          </a:xfrm>
        </p:spPr>
        <p:txBody>
          <a:bodyPr/>
          <a:lstStyle>
            <a:lvl1pPr>
              <a:defRPr/>
            </a:lvl1pPr>
          </a:lstStyle>
          <a:p>
            <a:pPr>
              <a:defRPr/>
            </a:pPr>
            <a:fld id="{D4151AE0-D474-4E7D-B2C7-CC3CE1EB287E}" type="datetime1">
              <a:rPr lang="en-US" smtClean="0"/>
              <a:pPr>
                <a:defRPr/>
              </a:pPr>
              <a:t>4/28/2020</a:t>
            </a:fld>
            <a:endParaRPr lang="en-US"/>
          </a:p>
        </p:txBody>
      </p:sp>
      <p:sp>
        <p:nvSpPr>
          <p:cNvPr id="6" name="Footer Placeholder 5"/>
          <p:cNvSpPr>
            <a:spLocks noGrp="1"/>
          </p:cNvSpPr>
          <p:nvPr>
            <p:ph type="ftr" sz="quarter" idx="11"/>
          </p:nvPr>
        </p:nvSpPr>
        <p:spPr>
          <a:xfrm>
            <a:off x="4165600" y="6324600"/>
            <a:ext cx="3860800" cy="457200"/>
          </a:xfrm>
        </p:spPr>
        <p:txBody>
          <a:bodyPr/>
          <a:lstStyle>
            <a:lvl1pPr>
              <a:defRPr/>
            </a:lvl1pPr>
          </a:lstStyle>
          <a:p>
            <a:pPr>
              <a:defRPr/>
            </a:pPr>
            <a:r>
              <a:rPr lang="en-US" smtClean="0"/>
              <a:t> Data Structure</a:t>
            </a:r>
            <a:endParaRPr lang="en-US"/>
          </a:p>
        </p:txBody>
      </p:sp>
      <p:sp>
        <p:nvSpPr>
          <p:cNvPr id="7" name="Slide Number Placeholder 6"/>
          <p:cNvSpPr>
            <a:spLocks noGrp="1"/>
          </p:cNvSpPr>
          <p:nvPr>
            <p:ph type="sldNum" sz="quarter" idx="12"/>
          </p:nvPr>
        </p:nvSpPr>
        <p:spPr>
          <a:xfrm>
            <a:off x="8737600" y="6324600"/>
            <a:ext cx="2540000" cy="457200"/>
          </a:xfrm>
        </p:spPr>
        <p:txBody>
          <a:bodyPr/>
          <a:lstStyle>
            <a:lvl1pPr>
              <a:defRPr/>
            </a:lvl1pPr>
          </a:lstStyle>
          <a:p>
            <a:pPr>
              <a:defRPr/>
            </a:pPr>
            <a:fld id="{AFB88A88-FBE6-4B3A-98BD-95C27E2F8178}" type="slidenum">
              <a:rPr lang="en-US"/>
              <a:pPr>
                <a:defRPr/>
              </a:pPr>
              <a:t>‹#›</a:t>
            </a:fld>
            <a:endParaRPr lang="en-US"/>
          </a:p>
        </p:txBody>
      </p:sp>
    </p:spTree>
    <p:extLst>
      <p:ext uri="{BB962C8B-B14F-4D97-AF65-F5344CB8AC3E}">
        <p14:creationId xmlns:p14="http://schemas.microsoft.com/office/powerpoint/2010/main" val="296163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04F01-E061-48A0-97D6-5CE36BDD1A20}"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EFD8B79-FFD6-4949-B3A8-948860ABF96C}" type="slidenum">
              <a:rPr lang="en-US" smtClean="0"/>
              <a:t>‹#›</a:t>
            </a:fld>
            <a:endParaRPr lang="en-US"/>
          </a:p>
        </p:txBody>
      </p:sp>
    </p:spTree>
    <p:extLst>
      <p:ext uri="{BB962C8B-B14F-4D97-AF65-F5344CB8AC3E}">
        <p14:creationId xmlns:p14="http://schemas.microsoft.com/office/powerpoint/2010/main" val="212189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704F01-E061-48A0-97D6-5CE36BDD1A20}"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EFD8B79-FFD6-4949-B3A8-948860ABF96C}" type="slidenum">
              <a:rPr lang="en-US" smtClean="0"/>
              <a:t>‹#›</a:t>
            </a:fld>
            <a:endParaRPr lang="en-US"/>
          </a:p>
        </p:txBody>
      </p:sp>
    </p:spTree>
    <p:extLst>
      <p:ext uri="{BB962C8B-B14F-4D97-AF65-F5344CB8AC3E}">
        <p14:creationId xmlns:p14="http://schemas.microsoft.com/office/powerpoint/2010/main" val="95628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704F01-E061-48A0-97D6-5CE36BDD1A20}"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EFD8B79-FFD6-4949-B3A8-948860ABF96C}" type="slidenum">
              <a:rPr lang="en-US" smtClean="0"/>
              <a:t>‹#›</a:t>
            </a:fld>
            <a:endParaRPr lang="en-US"/>
          </a:p>
        </p:txBody>
      </p:sp>
    </p:spTree>
    <p:extLst>
      <p:ext uri="{BB962C8B-B14F-4D97-AF65-F5344CB8AC3E}">
        <p14:creationId xmlns:p14="http://schemas.microsoft.com/office/powerpoint/2010/main" val="333399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704F01-E061-48A0-97D6-5CE36BDD1A20}"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EFD8B79-FFD6-4949-B3A8-948860ABF96C}" type="slidenum">
              <a:rPr lang="en-US" smtClean="0"/>
              <a:t>‹#›</a:t>
            </a:fld>
            <a:endParaRPr lang="en-US"/>
          </a:p>
        </p:txBody>
      </p:sp>
    </p:spTree>
    <p:extLst>
      <p:ext uri="{BB962C8B-B14F-4D97-AF65-F5344CB8AC3E}">
        <p14:creationId xmlns:p14="http://schemas.microsoft.com/office/powerpoint/2010/main" val="1907344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704F01-E061-48A0-97D6-5CE36BDD1A20}"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EFD8B79-FFD6-4949-B3A8-948860ABF96C}" type="slidenum">
              <a:rPr lang="en-US" smtClean="0"/>
              <a:t>‹#›</a:t>
            </a:fld>
            <a:endParaRPr lang="en-US"/>
          </a:p>
        </p:txBody>
      </p:sp>
    </p:spTree>
    <p:extLst>
      <p:ext uri="{BB962C8B-B14F-4D97-AF65-F5344CB8AC3E}">
        <p14:creationId xmlns:p14="http://schemas.microsoft.com/office/powerpoint/2010/main" val="403823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704F01-E061-48A0-97D6-5CE36BDD1A20}"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EFD8B79-FFD6-4949-B3A8-948860ABF96C}" type="slidenum">
              <a:rPr lang="en-US" smtClean="0"/>
              <a:t>‹#›</a:t>
            </a:fld>
            <a:endParaRPr lang="en-US"/>
          </a:p>
        </p:txBody>
      </p:sp>
    </p:spTree>
    <p:extLst>
      <p:ext uri="{BB962C8B-B14F-4D97-AF65-F5344CB8AC3E}">
        <p14:creationId xmlns:p14="http://schemas.microsoft.com/office/powerpoint/2010/main" val="10055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704F01-E061-48A0-97D6-5CE36BDD1A20}"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EFD8B79-FFD6-4949-B3A8-948860ABF96C}" type="slidenum">
              <a:rPr lang="en-US" smtClean="0"/>
              <a:t>‹#›</a:t>
            </a:fld>
            <a:endParaRPr lang="en-US"/>
          </a:p>
        </p:txBody>
      </p:sp>
    </p:spTree>
    <p:extLst>
      <p:ext uri="{BB962C8B-B14F-4D97-AF65-F5344CB8AC3E}">
        <p14:creationId xmlns:p14="http://schemas.microsoft.com/office/powerpoint/2010/main" val="269699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704F01-E061-48A0-97D6-5CE36BDD1A20}"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EFD8B79-FFD6-4949-B3A8-948860ABF96C}" type="slidenum">
              <a:rPr lang="en-US" smtClean="0"/>
              <a:t>‹#›</a:t>
            </a:fld>
            <a:endParaRPr lang="en-US"/>
          </a:p>
        </p:txBody>
      </p:sp>
    </p:spTree>
    <p:extLst>
      <p:ext uri="{BB962C8B-B14F-4D97-AF65-F5344CB8AC3E}">
        <p14:creationId xmlns:p14="http://schemas.microsoft.com/office/powerpoint/2010/main" val="182583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C704F01-E061-48A0-97D6-5CE36BDD1A20}" type="datetimeFigureOut">
              <a:rPr lang="en-US" smtClean="0"/>
              <a:t>4/28/2020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EFD8B79-FFD6-4949-B3A8-948860ABF96C}" type="slidenum">
              <a:rPr lang="en-US" smtClean="0"/>
              <a:t>‹#›</a:t>
            </a:fld>
            <a:endParaRPr lang="en-US"/>
          </a:p>
        </p:txBody>
      </p:sp>
    </p:spTree>
    <p:extLst>
      <p:ext uri="{BB962C8B-B14F-4D97-AF65-F5344CB8AC3E}">
        <p14:creationId xmlns:p14="http://schemas.microsoft.com/office/powerpoint/2010/main" val="4043282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page-rank-algorithm-implementatio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r>
              <a:rPr lang="en-US" dirty="0" smtClean="0"/>
              <a:t> Graph Data Structure</a:t>
            </a:r>
          </a:p>
        </p:txBody>
      </p:sp>
    </p:spTree>
    <p:extLst>
      <p:ext uri="{BB962C8B-B14F-4D97-AF65-F5344CB8AC3E}">
        <p14:creationId xmlns:p14="http://schemas.microsoft.com/office/powerpoint/2010/main" val="2543221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799701" y="341535"/>
            <a:ext cx="8911687" cy="1280890"/>
          </a:xfrm>
        </p:spPr>
        <p:txBody>
          <a:bodyPr/>
          <a:lstStyle/>
          <a:p>
            <a:pPr eaLnBrk="1" hangingPunct="1"/>
            <a:r>
              <a:rPr lang="en-US" dirty="0" smtClean="0"/>
              <a:t>Graph Terminologies</a:t>
            </a:r>
            <a:endParaRPr lang="ur-PK" dirty="0" smtClean="0"/>
          </a:p>
        </p:txBody>
      </p:sp>
      <p:sp>
        <p:nvSpPr>
          <p:cNvPr id="15363" name="Content Placeholder 2"/>
          <p:cNvSpPr>
            <a:spLocks noGrp="1"/>
          </p:cNvSpPr>
          <p:nvPr>
            <p:ph idx="1"/>
          </p:nvPr>
        </p:nvSpPr>
        <p:spPr>
          <a:xfrm>
            <a:off x="1494508" y="1262130"/>
            <a:ext cx="8915400" cy="4700788"/>
          </a:xfrm>
        </p:spPr>
        <p:txBody>
          <a:bodyPr>
            <a:normAutofit/>
          </a:bodyPr>
          <a:lstStyle/>
          <a:p>
            <a:pPr algn="l" rtl="0" eaLnBrk="1" hangingPunct="1"/>
            <a:r>
              <a:rPr lang="en-US" sz="2400" dirty="0"/>
              <a:t>Connected Graph</a:t>
            </a:r>
          </a:p>
          <a:p>
            <a:pPr lvl="1" algn="l" rtl="0" eaLnBrk="1" hangingPunct="1"/>
            <a:r>
              <a:rPr lang="en-US" sz="2000" dirty="0"/>
              <a:t>An undirected graph is connected if, for any pair of vertices, there is a path between them.</a:t>
            </a:r>
          </a:p>
          <a:p>
            <a:pPr lvl="1" algn="l" rtl="0" eaLnBrk="1" hangingPunct="1"/>
            <a:endParaRPr lang="en-US" sz="2000" dirty="0"/>
          </a:p>
          <a:p>
            <a:pPr lvl="1" algn="l" rtl="0" eaLnBrk="1" hangingPunct="1"/>
            <a:endParaRPr lang="en-US" sz="2000" dirty="0"/>
          </a:p>
          <a:p>
            <a:pPr lvl="1" algn="l" rtl="0" eaLnBrk="1" hangingPunct="1"/>
            <a:endParaRPr lang="en-US" sz="2000" dirty="0"/>
          </a:p>
          <a:p>
            <a:pPr lvl="1" algn="l" rtl="0" eaLnBrk="1" hangingPunct="1"/>
            <a:endParaRPr lang="en-US" sz="2000" dirty="0"/>
          </a:p>
          <a:p>
            <a:pPr lvl="1" algn="l" rtl="0" eaLnBrk="1" hangingPunct="1"/>
            <a:endParaRPr lang="en-US" sz="2000" dirty="0"/>
          </a:p>
          <a:p>
            <a:pPr lvl="1" algn="l" rtl="0" eaLnBrk="1" hangingPunct="1"/>
            <a:endParaRPr lang="en-US" sz="2000" dirty="0"/>
          </a:p>
          <a:p>
            <a:pPr lvl="1" algn="l" rtl="0" eaLnBrk="1" hangingPunct="1"/>
            <a:r>
              <a:rPr lang="en-US" sz="2000" dirty="0"/>
              <a:t>A directed graph is connected if, for </a:t>
            </a:r>
            <a:r>
              <a:rPr lang="en-US" sz="2000" dirty="0">
                <a:solidFill>
                  <a:srgbClr val="FF0000"/>
                </a:solidFill>
              </a:rPr>
              <a:t>any</a:t>
            </a:r>
            <a:r>
              <a:rPr lang="en-US" sz="2000" dirty="0"/>
              <a:t> pair of vertices, there is a path between them.</a:t>
            </a:r>
          </a:p>
          <a:p>
            <a:pPr lvl="1" algn="l" rtl="0" eaLnBrk="1" hangingPunct="1"/>
            <a:endParaRPr lang="en-US" sz="2000" b="1" dirty="0"/>
          </a:p>
          <a:p>
            <a:pPr lvl="1" algn="l" rtl="0" eaLnBrk="1" hangingPunct="1"/>
            <a:endParaRPr lang="en-US" sz="2000" b="1" dirty="0"/>
          </a:p>
          <a:p>
            <a:pPr lvl="1" algn="l" rtl="0" eaLnBrk="1" hangingPunct="1"/>
            <a:endParaRPr lang="ur-PK" sz="2000" b="1" dirty="0"/>
          </a:p>
        </p:txBody>
      </p:sp>
      <p:grpSp>
        <p:nvGrpSpPr>
          <p:cNvPr id="2" name="Group 6"/>
          <p:cNvGrpSpPr>
            <a:grpSpLocks/>
          </p:cNvGrpSpPr>
          <p:nvPr/>
        </p:nvGrpSpPr>
        <p:grpSpPr bwMode="auto">
          <a:xfrm>
            <a:off x="3581401" y="2819400"/>
            <a:ext cx="4651375" cy="1747838"/>
            <a:chOff x="1296" y="1111"/>
            <a:chExt cx="2930" cy="1101"/>
          </a:xfrm>
        </p:grpSpPr>
        <p:sp>
          <p:nvSpPr>
            <p:cNvPr id="15367" name="Rectangle 7"/>
            <p:cNvSpPr>
              <a:spLocks noChangeArrowheads="1"/>
            </p:cNvSpPr>
            <p:nvPr/>
          </p:nvSpPr>
          <p:spPr bwMode="auto">
            <a:xfrm>
              <a:off x="2444" y="2053"/>
              <a:ext cx="28" cy="13"/>
            </a:xfrm>
            <a:prstGeom prst="rect">
              <a:avLst/>
            </a:prstGeom>
            <a:solidFill>
              <a:srgbClr val="0000FF"/>
            </a:solidFill>
            <a:ln w="9525">
              <a:noFill/>
              <a:miter lim="800000"/>
              <a:headEnd/>
              <a:tailEnd/>
            </a:ln>
          </p:spPr>
          <p:txBody>
            <a:bodyPr/>
            <a:lstStyle/>
            <a:p>
              <a:endParaRPr lang="ar-SA"/>
            </a:p>
          </p:txBody>
        </p:sp>
        <p:sp>
          <p:nvSpPr>
            <p:cNvPr id="15368" name="Freeform 8"/>
            <p:cNvSpPr>
              <a:spLocks/>
            </p:cNvSpPr>
            <p:nvPr/>
          </p:nvSpPr>
          <p:spPr bwMode="auto">
            <a:xfrm>
              <a:off x="2451" y="2046"/>
              <a:ext cx="28" cy="27"/>
            </a:xfrm>
            <a:custGeom>
              <a:avLst/>
              <a:gdLst>
                <a:gd name="T0" fmla="*/ 0 w 28"/>
                <a:gd name="T1" fmla="*/ 20 h 27"/>
                <a:gd name="T2" fmla="*/ 14 w 28"/>
                <a:gd name="T3" fmla="*/ 27 h 27"/>
                <a:gd name="T4" fmla="*/ 28 w 28"/>
                <a:gd name="T5" fmla="*/ 7 h 27"/>
                <a:gd name="T6" fmla="*/ 14 w 28"/>
                <a:gd name="T7" fmla="*/ 0 h 27"/>
                <a:gd name="T8" fmla="*/ 0 w 28"/>
                <a:gd name="T9" fmla="*/ 20 h 27"/>
                <a:gd name="T10" fmla="*/ 0 60000 65536"/>
                <a:gd name="T11" fmla="*/ 0 60000 65536"/>
                <a:gd name="T12" fmla="*/ 0 60000 65536"/>
                <a:gd name="T13" fmla="*/ 0 60000 65536"/>
                <a:gd name="T14" fmla="*/ 0 60000 65536"/>
                <a:gd name="T15" fmla="*/ 0 w 28"/>
                <a:gd name="T16" fmla="*/ 0 h 27"/>
                <a:gd name="T17" fmla="*/ 28 w 28"/>
                <a:gd name="T18" fmla="*/ 27 h 27"/>
              </a:gdLst>
              <a:ahLst/>
              <a:cxnLst>
                <a:cxn ang="T10">
                  <a:pos x="T0" y="T1"/>
                </a:cxn>
                <a:cxn ang="T11">
                  <a:pos x="T2" y="T3"/>
                </a:cxn>
                <a:cxn ang="T12">
                  <a:pos x="T4" y="T5"/>
                </a:cxn>
                <a:cxn ang="T13">
                  <a:pos x="T6" y="T7"/>
                </a:cxn>
                <a:cxn ang="T14">
                  <a:pos x="T8" y="T9"/>
                </a:cxn>
              </a:cxnLst>
              <a:rect l="T15" t="T16" r="T17" b="T18"/>
              <a:pathLst>
                <a:path w="28" h="27">
                  <a:moveTo>
                    <a:pt x="0" y="20"/>
                  </a:moveTo>
                  <a:lnTo>
                    <a:pt x="14" y="27"/>
                  </a:lnTo>
                  <a:lnTo>
                    <a:pt x="28" y="7"/>
                  </a:lnTo>
                  <a:lnTo>
                    <a:pt x="14" y="0"/>
                  </a:lnTo>
                  <a:lnTo>
                    <a:pt x="0" y="20"/>
                  </a:lnTo>
                  <a:close/>
                </a:path>
              </a:pathLst>
            </a:custGeom>
            <a:solidFill>
              <a:srgbClr val="0000FF"/>
            </a:solidFill>
            <a:ln w="9525">
              <a:noFill/>
              <a:round/>
              <a:headEnd/>
              <a:tailEnd/>
            </a:ln>
          </p:spPr>
          <p:txBody>
            <a:bodyPr/>
            <a:lstStyle/>
            <a:p>
              <a:endParaRPr lang="en-US"/>
            </a:p>
          </p:txBody>
        </p:sp>
        <p:sp>
          <p:nvSpPr>
            <p:cNvPr id="15369" name="Freeform 9"/>
            <p:cNvSpPr>
              <a:spLocks/>
            </p:cNvSpPr>
            <p:nvPr/>
          </p:nvSpPr>
          <p:spPr bwMode="auto">
            <a:xfrm>
              <a:off x="1956" y="1688"/>
              <a:ext cx="509" cy="378"/>
            </a:xfrm>
            <a:custGeom>
              <a:avLst/>
              <a:gdLst>
                <a:gd name="T0" fmla="*/ 495 w 509"/>
                <a:gd name="T1" fmla="*/ 378 h 378"/>
                <a:gd name="T2" fmla="*/ 509 w 509"/>
                <a:gd name="T3" fmla="*/ 358 h 378"/>
                <a:gd name="T4" fmla="*/ 14 w 509"/>
                <a:gd name="T5" fmla="*/ 0 h 378"/>
                <a:gd name="T6" fmla="*/ 0 w 509"/>
                <a:gd name="T7" fmla="*/ 21 h 378"/>
                <a:gd name="T8" fmla="*/ 495 w 509"/>
                <a:gd name="T9" fmla="*/ 378 h 378"/>
                <a:gd name="T10" fmla="*/ 0 60000 65536"/>
                <a:gd name="T11" fmla="*/ 0 60000 65536"/>
                <a:gd name="T12" fmla="*/ 0 60000 65536"/>
                <a:gd name="T13" fmla="*/ 0 60000 65536"/>
                <a:gd name="T14" fmla="*/ 0 60000 65536"/>
                <a:gd name="T15" fmla="*/ 0 w 509"/>
                <a:gd name="T16" fmla="*/ 0 h 378"/>
                <a:gd name="T17" fmla="*/ 509 w 509"/>
                <a:gd name="T18" fmla="*/ 378 h 378"/>
              </a:gdLst>
              <a:ahLst/>
              <a:cxnLst>
                <a:cxn ang="T10">
                  <a:pos x="T0" y="T1"/>
                </a:cxn>
                <a:cxn ang="T11">
                  <a:pos x="T2" y="T3"/>
                </a:cxn>
                <a:cxn ang="T12">
                  <a:pos x="T4" y="T5"/>
                </a:cxn>
                <a:cxn ang="T13">
                  <a:pos x="T6" y="T7"/>
                </a:cxn>
                <a:cxn ang="T14">
                  <a:pos x="T8" y="T9"/>
                </a:cxn>
              </a:cxnLst>
              <a:rect l="T15" t="T16" r="T17" b="T18"/>
              <a:pathLst>
                <a:path w="509" h="378">
                  <a:moveTo>
                    <a:pt x="495" y="378"/>
                  </a:moveTo>
                  <a:lnTo>
                    <a:pt x="509" y="358"/>
                  </a:lnTo>
                  <a:lnTo>
                    <a:pt x="14" y="0"/>
                  </a:lnTo>
                  <a:lnTo>
                    <a:pt x="0" y="21"/>
                  </a:lnTo>
                  <a:lnTo>
                    <a:pt x="495" y="378"/>
                  </a:lnTo>
                  <a:close/>
                </a:path>
              </a:pathLst>
            </a:custGeom>
            <a:solidFill>
              <a:srgbClr val="0000FF"/>
            </a:solidFill>
            <a:ln w="9525">
              <a:noFill/>
              <a:round/>
              <a:headEnd/>
              <a:tailEnd/>
            </a:ln>
          </p:spPr>
          <p:txBody>
            <a:bodyPr/>
            <a:lstStyle/>
            <a:p>
              <a:endParaRPr lang="en-US"/>
            </a:p>
          </p:txBody>
        </p:sp>
        <p:sp>
          <p:nvSpPr>
            <p:cNvPr id="15370" name="Freeform 10"/>
            <p:cNvSpPr>
              <a:spLocks/>
            </p:cNvSpPr>
            <p:nvPr/>
          </p:nvSpPr>
          <p:spPr bwMode="auto">
            <a:xfrm>
              <a:off x="1440" y="2046"/>
              <a:ext cx="28" cy="27"/>
            </a:xfrm>
            <a:custGeom>
              <a:avLst/>
              <a:gdLst>
                <a:gd name="T0" fmla="*/ 28 w 28"/>
                <a:gd name="T1" fmla="*/ 20 h 27"/>
                <a:gd name="T2" fmla="*/ 21 w 28"/>
                <a:gd name="T3" fmla="*/ 27 h 27"/>
                <a:gd name="T4" fmla="*/ 0 w 28"/>
                <a:gd name="T5" fmla="*/ 7 h 27"/>
                <a:gd name="T6" fmla="*/ 14 w 28"/>
                <a:gd name="T7" fmla="*/ 0 h 27"/>
                <a:gd name="T8" fmla="*/ 28 w 28"/>
                <a:gd name="T9" fmla="*/ 20 h 27"/>
                <a:gd name="T10" fmla="*/ 0 60000 65536"/>
                <a:gd name="T11" fmla="*/ 0 60000 65536"/>
                <a:gd name="T12" fmla="*/ 0 60000 65536"/>
                <a:gd name="T13" fmla="*/ 0 60000 65536"/>
                <a:gd name="T14" fmla="*/ 0 60000 65536"/>
                <a:gd name="T15" fmla="*/ 0 w 28"/>
                <a:gd name="T16" fmla="*/ 0 h 27"/>
                <a:gd name="T17" fmla="*/ 28 w 28"/>
                <a:gd name="T18" fmla="*/ 27 h 27"/>
              </a:gdLst>
              <a:ahLst/>
              <a:cxnLst>
                <a:cxn ang="T10">
                  <a:pos x="T0" y="T1"/>
                </a:cxn>
                <a:cxn ang="T11">
                  <a:pos x="T2" y="T3"/>
                </a:cxn>
                <a:cxn ang="T12">
                  <a:pos x="T4" y="T5"/>
                </a:cxn>
                <a:cxn ang="T13">
                  <a:pos x="T6" y="T7"/>
                </a:cxn>
                <a:cxn ang="T14">
                  <a:pos x="T8" y="T9"/>
                </a:cxn>
              </a:cxnLst>
              <a:rect l="T15" t="T16" r="T17" b="T18"/>
              <a:pathLst>
                <a:path w="28" h="27">
                  <a:moveTo>
                    <a:pt x="28" y="20"/>
                  </a:moveTo>
                  <a:lnTo>
                    <a:pt x="21" y="27"/>
                  </a:lnTo>
                  <a:lnTo>
                    <a:pt x="0" y="7"/>
                  </a:lnTo>
                  <a:lnTo>
                    <a:pt x="14" y="0"/>
                  </a:lnTo>
                  <a:lnTo>
                    <a:pt x="28" y="20"/>
                  </a:lnTo>
                  <a:close/>
                </a:path>
              </a:pathLst>
            </a:custGeom>
            <a:solidFill>
              <a:srgbClr val="0000FF"/>
            </a:solidFill>
            <a:ln w="9525">
              <a:noFill/>
              <a:round/>
              <a:headEnd/>
              <a:tailEnd/>
            </a:ln>
          </p:spPr>
          <p:txBody>
            <a:bodyPr/>
            <a:lstStyle/>
            <a:p>
              <a:endParaRPr lang="en-US"/>
            </a:p>
          </p:txBody>
        </p:sp>
        <p:sp>
          <p:nvSpPr>
            <p:cNvPr id="15371" name="Freeform 11"/>
            <p:cNvSpPr>
              <a:spLocks/>
            </p:cNvSpPr>
            <p:nvPr/>
          </p:nvSpPr>
          <p:spPr bwMode="auto">
            <a:xfrm>
              <a:off x="1454" y="1688"/>
              <a:ext cx="516" cy="378"/>
            </a:xfrm>
            <a:custGeom>
              <a:avLst/>
              <a:gdLst>
                <a:gd name="T0" fmla="*/ 516 w 516"/>
                <a:gd name="T1" fmla="*/ 21 h 378"/>
                <a:gd name="T2" fmla="*/ 502 w 516"/>
                <a:gd name="T3" fmla="*/ 0 h 378"/>
                <a:gd name="T4" fmla="*/ 0 w 516"/>
                <a:gd name="T5" fmla="*/ 358 h 378"/>
                <a:gd name="T6" fmla="*/ 14 w 516"/>
                <a:gd name="T7" fmla="*/ 378 h 378"/>
                <a:gd name="T8" fmla="*/ 516 w 516"/>
                <a:gd name="T9" fmla="*/ 21 h 378"/>
                <a:gd name="T10" fmla="*/ 0 60000 65536"/>
                <a:gd name="T11" fmla="*/ 0 60000 65536"/>
                <a:gd name="T12" fmla="*/ 0 60000 65536"/>
                <a:gd name="T13" fmla="*/ 0 60000 65536"/>
                <a:gd name="T14" fmla="*/ 0 60000 65536"/>
                <a:gd name="T15" fmla="*/ 0 w 516"/>
                <a:gd name="T16" fmla="*/ 0 h 378"/>
                <a:gd name="T17" fmla="*/ 516 w 516"/>
                <a:gd name="T18" fmla="*/ 378 h 378"/>
              </a:gdLst>
              <a:ahLst/>
              <a:cxnLst>
                <a:cxn ang="T10">
                  <a:pos x="T0" y="T1"/>
                </a:cxn>
                <a:cxn ang="T11">
                  <a:pos x="T2" y="T3"/>
                </a:cxn>
                <a:cxn ang="T12">
                  <a:pos x="T4" y="T5"/>
                </a:cxn>
                <a:cxn ang="T13">
                  <a:pos x="T6" y="T7"/>
                </a:cxn>
                <a:cxn ang="T14">
                  <a:pos x="T8" y="T9"/>
                </a:cxn>
              </a:cxnLst>
              <a:rect l="T15" t="T16" r="T17" b="T18"/>
              <a:pathLst>
                <a:path w="516" h="378">
                  <a:moveTo>
                    <a:pt x="516" y="21"/>
                  </a:moveTo>
                  <a:lnTo>
                    <a:pt x="502" y="0"/>
                  </a:lnTo>
                  <a:lnTo>
                    <a:pt x="0" y="358"/>
                  </a:lnTo>
                  <a:lnTo>
                    <a:pt x="14" y="378"/>
                  </a:lnTo>
                  <a:lnTo>
                    <a:pt x="516" y="21"/>
                  </a:lnTo>
                  <a:close/>
                </a:path>
              </a:pathLst>
            </a:custGeom>
            <a:solidFill>
              <a:srgbClr val="0000FF"/>
            </a:solidFill>
            <a:ln w="9525">
              <a:noFill/>
              <a:round/>
              <a:headEnd/>
              <a:tailEnd/>
            </a:ln>
          </p:spPr>
          <p:txBody>
            <a:bodyPr/>
            <a:lstStyle/>
            <a:p>
              <a:endParaRPr lang="en-US"/>
            </a:p>
          </p:txBody>
        </p:sp>
        <p:sp>
          <p:nvSpPr>
            <p:cNvPr id="15372" name="Rectangle 12"/>
            <p:cNvSpPr>
              <a:spLocks noChangeArrowheads="1"/>
            </p:cNvSpPr>
            <p:nvPr/>
          </p:nvSpPr>
          <p:spPr bwMode="auto">
            <a:xfrm>
              <a:off x="1447" y="2053"/>
              <a:ext cx="28" cy="13"/>
            </a:xfrm>
            <a:prstGeom prst="rect">
              <a:avLst/>
            </a:prstGeom>
            <a:solidFill>
              <a:srgbClr val="0000FF"/>
            </a:solidFill>
            <a:ln w="9525">
              <a:noFill/>
              <a:miter lim="800000"/>
              <a:headEnd/>
              <a:tailEnd/>
            </a:ln>
          </p:spPr>
          <p:txBody>
            <a:bodyPr/>
            <a:lstStyle/>
            <a:p>
              <a:endParaRPr lang="ar-SA"/>
            </a:p>
          </p:txBody>
        </p:sp>
        <p:sp>
          <p:nvSpPr>
            <p:cNvPr id="15373" name="Rectangle 13"/>
            <p:cNvSpPr>
              <a:spLocks noChangeArrowheads="1"/>
            </p:cNvSpPr>
            <p:nvPr/>
          </p:nvSpPr>
          <p:spPr bwMode="auto">
            <a:xfrm>
              <a:off x="1447" y="2039"/>
              <a:ext cx="14" cy="27"/>
            </a:xfrm>
            <a:prstGeom prst="rect">
              <a:avLst/>
            </a:prstGeom>
            <a:solidFill>
              <a:srgbClr val="0000FF"/>
            </a:solidFill>
            <a:ln w="9525">
              <a:noFill/>
              <a:miter lim="800000"/>
              <a:headEnd/>
              <a:tailEnd/>
            </a:ln>
          </p:spPr>
          <p:txBody>
            <a:bodyPr/>
            <a:lstStyle/>
            <a:p>
              <a:endParaRPr lang="ar-SA"/>
            </a:p>
          </p:txBody>
        </p:sp>
        <p:sp>
          <p:nvSpPr>
            <p:cNvPr id="15374" name="Rectangle 14"/>
            <p:cNvSpPr>
              <a:spLocks noChangeArrowheads="1"/>
            </p:cNvSpPr>
            <p:nvPr/>
          </p:nvSpPr>
          <p:spPr bwMode="auto">
            <a:xfrm>
              <a:off x="2458" y="2039"/>
              <a:ext cx="14" cy="27"/>
            </a:xfrm>
            <a:prstGeom prst="rect">
              <a:avLst/>
            </a:prstGeom>
            <a:solidFill>
              <a:srgbClr val="0000FF"/>
            </a:solidFill>
            <a:ln w="9525">
              <a:noFill/>
              <a:miter lim="800000"/>
              <a:headEnd/>
              <a:tailEnd/>
            </a:ln>
          </p:spPr>
          <p:txBody>
            <a:bodyPr/>
            <a:lstStyle/>
            <a:p>
              <a:endParaRPr lang="ar-SA"/>
            </a:p>
          </p:txBody>
        </p:sp>
        <p:sp>
          <p:nvSpPr>
            <p:cNvPr id="15375" name="Rectangle 15"/>
            <p:cNvSpPr>
              <a:spLocks noChangeArrowheads="1"/>
            </p:cNvSpPr>
            <p:nvPr/>
          </p:nvSpPr>
          <p:spPr bwMode="auto">
            <a:xfrm>
              <a:off x="1461" y="2039"/>
              <a:ext cx="997" cy="27"/>
            </a:xfrm>
            <a:prstGeom prst="rect">
              <a:avLst/>
            </a:prstGeom>
            <a:solidFill>
              <a:srgbClr val="0000FF"/>
            </a:solidFill>
            <a:ln w="9525">
              <a:noFill/>
              <a:miter lim="800000"/>
              <a:headEnd/>
              <a:tailEnd/>
            </a:ln>
          </p:spPr>
          <p:txBody>
            <a:bodyPr/>
            <a:lstStyle/>
            <a:p>
              <a:endParaRPr lang="ar-SA"/>
            </a:p>
          </p:txBody>
        </p:sp>
        <p:sp>
          <p:nvSpPr>
            <p:cNvPr id="15376" name="Oval 16"/>
            <p:cNvSpPr>
              <a:spLocks noChangeArrowheads="1"/>
            </p:cNvSpPr>
            <p:nvPr/>
          </p:nvSpPr>
          <p:spPr bwMode="auto">
            <a:xfrm>
              <a:off x="2369" y="1915"/>
              <a:ext cx="185" cy="179"/>
            </a:xfrm>
            <a:prstGeom prst="ellipse">
              <a:avLst/>
            </a:prstGeom>
            <a:solidFill>
              <a:srgbClr val="FFFFFF"/>
            </a:solidFill>
            <a:ln w="9525">
              <a:noFill/>
              <a:round/>
              <a:headEnd/>
              <a:tailEnd/>
            </a:ln>
          </p:spPr>
          <p:txBody>
            <a:bodyPr/>
            <a:lstStyle/>
            <a:p>
              <a:endParaRPr lang="ar-SA"/>
            </a:p>
          </p:txBody>
        </p:sp>
        <p:sp>
          <p:nvSpPr>
            <p:cNvPr id="15377" name="Oval 17"/>
            <p:cNvSpPr>
              <a:spLocks noChangeArrowheads="1"/>
            </p:cNvSpPr>
            <p:nvPr/>
          </p:nvSpPr>
          <p:spPr bwMode="auto">
            <a:xfrm>
              <a:off x="2372" y="1918"/>
              <a:ext cx="179" cy="173"/>
            </a:xfrm>
            <a:prstGeom prst="ellipse">
              <a:avLst/>
            </a:prstGeom>
            <a:noFill/>
            <a:ln w="33338">
              <a:solidFill>
                <a:srgbClr val="FF0000"/>
              </a:solidFill>
              <a:round/>
              <a:headEnd/>
              <a:tailEnd/>
            </a:ln>
          </p:spPr>
          <p:txBody>
            <a:bodyPr/>
            <a:lstStyle/>
            <a:p>
              <a:endParaRPr lang="ar-SA"/>
            </a:p>
          </p:txBody>
        </p:sp>
        <p:sp>
          <p:nvSpPr>
            <p:cNvPr id="15378" name="Oval 18"/>
            <p:cNvSpPr>
              <a:spLocks noChangeArrowheads="1"/>
            </p:cNvSpPr>
            <p:nvPr/>
          </p:nvSpPr>
          <p:spPr bwMode="auto">
            <a:xfrm>
              <a:off x="1379" y="1915"/>
              <a:ext cx="178" cy="179"/>
            </a:xfrm>
            <a:prstGeom prst="ellipse">
              <a:avLst/>
            </a:prstGeom>
            <a:solidFill>
              <a:srgbClr val="FFFFFF"/>
            </a:solidFill>
            <a:ln w="9525">
              <a:noFill/>
              <a:round/>
              <a:headEnd/>
              <a:tailEnd/>
            </a:ln>
          </p:spPr>
          <p:txBody>
            <a:bodyPr/>
            <a:lstStyle/>
            <a:p>
              <a:endParaRPr lang="ar-SA"/>
            </a:p>
          </p:txBody>
        </p:sp>
        <p:sp>
          <p:nvSpPr>
            <p:cNvPr id="15379" name="Oval 19"/>
            <p:cNvSpPr>
              <a:spLocks noChangeArrowheads="1"/>
            </p:cNvSpPr>
            <p:nvPr/>
          </p:nvSpPr>
          <p:spPr bwMode="auto">
            <a:xfrm>
              <a:off x="1382" y="1918"/>
              <a:ext cx="172" cy="173"/>
            </a:xfrm>
            <a:prstGeom prst="ellipse">
              <a:avLst/>
            </a:prstGeom>
            <a:noFill/>
            <a:ln w="33338">
              <a:solidFill>
                <a:srgbClr val="FF0000"/>
              </a:solidFill>
              <a:round/>
              <a:headEnd/>
              <a:tailEnd/>
            </a:ln>
          </p:spPr>
          <p:txBody>
            <a:bodyPr/>
            <a:lstStyle/>
            <a:p>
              <a:endParaRPr lang="ar-SA"/>
            </a:p>
          </p:txBody>
        </p:sp>
        <p:sp>
          <p:nvSpPr>
            <p:cNvPr id="15380" name="Rectangle 20"/>
            <p:cNvSpPr>
              <a:spLocks noChangeArrowheads="1"/>
            </p:cNvSpPr>
            <p:nvPr/>
          </p:nvSpPr>
          <p:spPr bwMode="auto">
            <a:xfrm>
              <a:off x="3991" y="2053"/>
              <a:ext cx="28" cy="13"/>
            </a:xfrm>
            <a:prstGeom prst="rect">
              <a:avLst/>
            </a:prstGeom>
            <a:solidFill>
              <a:srgbClr val="0000FF"/>
            </a:solidFill>
            <a:ln w="9525">
              <a:noFill/>
              <a:miter lim="800000"/>
              <a:headEnd/>
              <a:tailEnd/>
            </a:ln>
          </p:spPr>
          <p:txBody>
            <a:bodyPr/>
            <a:lstStyle/>
            <a:p>
              <a:endParaRPr lang="ar-SA"/>
            </a:p>
          </p:txBody>
        </p:sp>
        <p:sp>
          <p:nvSpPr>
            <p:cNvPr id="15381" name="Freeform 21"/>
            <p:cNvSpPr>
              <a:spLocks/>
            </p:cNvSpPr>
            <p:nvPr/>
          </p:nvSpPr>
          <p:spPr bwMode="auto">
            <a:xfrm>
              <a:off x="3118" y="2046"/>
              <a:ext cx="28" cy="27"/>
            </a:xfrm>
            <a:custGeom>
              <a:avLst/>
              <a:gdLst>
                <a:gd name="T0" fmla="*/ 28 w 28"/>
                <a:gd name="T1" fmla="*/ 20 h 27"/>
                <a:gd name="T2" fmla="*/ 21 w 28"/>
                <a:gd name="T3" fmla="*/ 27 h 27"/>
                <a:gd name="T4" fmla="*/ 0 w 28"/>
                <a:gd name="T5" fmla="*/ 7 h 27"/>
                <a:gd name="T6" fmla="*/ 14 w 28"/>
                <a:gd name="T7" fmla="*/ 0 h 27"/>
                <a:gd name="T8" fmla="*/ 28 w 28"/>
                <a:gd name="T9" fmla="*/ 20 h 27"/>
                <a:gd name="T10" fmla="*/ 0 60000 65536"/>
                <a:gd name="T11" fmla="*/ 0 60000 65536"/>
                <a:gd name="T12" fmla="*/ 0 60000 65536"/>
                <a:gd name="T13" fmla="*/ 0 60000 65536"/>
                <a:gd name="T14" fmla="*/ 0 60000 65536"/>
                <a:gd name="T15" fmla="*/ 0 w 28"/>
                <a:gd name="T16" fmla="*/ 0 h 27"/>
                <a:gd name="T17" fmla="*/ 28 w 28"/>
                <a:gd name="T18" fmla="*/ 27 h 27"/>
              </a:gdLst>
              <a:ahLst/>
              <a:cxnLst>
                <a:cxn ang="T10">
                  <a:pos x="T0" y="T1"/>
                </a:cxn>
                <a:cxn ang="T11">
                  <a:pos x="T2" y="T3"/>
                </a:cxn>
                <a:cxn ang="T12">
                  <a:pos x="T4" y="T5"/>
                </a:cxn>
                <a:cxn ang="T13">
                  <a:pos x="T6" y="T7"/>
                </a:cxn>
                <a:cxn ang="T14">
                  <a:pos x="T8" y="T9"/>
                </a:cxn>
              </a:cxnLst>
              <a:rect l="T15" t="T16" r="T17" b="T18"/>
              <a:pathLst>
                <a:path w="28" h="27">
                  <a:moveTo>
                    <a:pt x="28" y="20"/>
                  </a:moveTo>
                  <a:lnTo>
                    <a:pt x="21" y="27"/>
                  </a:lnTo>
                  <a:lnTo>
                    <a:pt x="0" y="7"/>
                  </a:lnTo>
                  <a:lnTo>
                    <a:pt x="14" y="0"/>
                  </a:lnTo>
                  <a:lnTo>
                    <a:pt x="28" y="20"/>
                  </a:lnTo>
                  <a:close/>
                </a:path>
              </a:pathLst>
            </a:custGeom>
            <a:solidFill>
              <a:srgbClr val="0000FF"/>
            </a:solidFill>
            <a:ln w="9525">
              <a:noFill/>
              <a:round/>
              <a:headEnd/>
              <a:tailEnd/>
            </a:ln>
          </p:spPr>
          <p:txBody>
            <a:bodyPr/>
            <a:lstStyle/>
            <a:p>
              <a:endParaRPr lang="en-US"/>
            </a:p>
          </p:txBody>
        </p:sp>
        <p:sp>
          <p:nvSpPr>
            <p:cNvPr id="15382" name="Freeform 22"/>
            <p:cNvSpPr>
              <a:spLocks/>
            </p:cNvSpPr>
            <p:nvPr/>
          </p:nvSpPr>
          <p:spPr bwMode="auto">
            <a:xfrm>
              <a:off x="3132" y="1688"/>
              <a:ext cx="509" cy="378"/>
            </a:xfrm>
            <a:custGeom>
              <a:avLst/>
              <a:gdLst>
                <a:gd name="T0" fmla="*/ 509 w 509"/>
                <a:gd name="T1" fmla="*/ 21 h 378"/>
                <a:gd name="T2" fmla="*/ 495 w 509"/>
                <a:gd name="T3" fmla="*/ 0 h 378"/>
                <a:gd name="T4" fmla="*/ 0 w 509"/>
                <a:gd name="T5" fmla="*/ 358 h 378"/>
                <a:gd name="T6" fmla="*/ 14 w 509"/>
                <a:gd name="T7" fmla="*/ 378 h 378"/>
                <a:gd name="T8" fmla="*/ 509 w 509"/>
                <a:gd name="T9" fmla="*/ 21 h 378"/>
                <a:gd name="T10" fmla="*/ 0 60000 65536"/>
                <a:gd name="T11" fmla="*/ 0 60000 65536"/>
                <a:gd name="T12" fmla="*/ 0 60000 65536"/>
                <a:gd name="T13" fmla="*/ 0 60000 65536"/>
                <a:gd name="T14" fmla="*/ 0 60000 65536"/>
                <a:gd name="T15" fmla="*/ 0 w 509"/>
                <a:gd name="T16" fmla="*/ 0 h 378"/>
                <a:gd name="T17" fmla="*/ 509 w 509"/>
                <a:gd name="T18" fmla="*/ 378 h 378"/>
              </a:gdLst>
              <a:ahLst/>
              <a:cxnLst>
                <a:cxn ang="T10">
                  <a:pos x="T0" y="T1"/>
                </a:cxn>
                <a:cxn ang="T11">
                  <a:pos x="T2" y="T3"/>
                </a:cxn>
                <a:cxn ang="T12">
                  <a:pos x="T4" y="T5"/>
                </a:cxn>
                <a:cxn ang="T13">
                  <a:pos x="T6" y="T7"/>
                </a:cxn>
                <a:cxn ang="T14">
                  <a:pos x="T8" y="T9"/>
                </a:cxn>
              </a:cxnLst>
              <a:rect l="T15" t="T16" r="T17" b="T18"/>
              <a:pathLst>
                <a:path w="509" h="378">
                  <a:moveTo>
                    <a:pt x="509" y="21"/>
                  </a:moveTo>
                  <a:lnTo>
                    <a:pt x="495" y="0"/>
                  </a:lnTo>
                  <a:lnTo>
                    <a:pt x="0" y="358"/>
                  </a:lnTo>
                  <a:lnTo>
                    <a:pt x="14" y="378"/>
                  </a:lnTo>
                  <a:lnTo>
                    <a:pt x="509" y="21"/>
                  </a:lnTo>
                  <a:close/>
                </a:path>
              </a:pathLst>
            </a:custGeom>
            <a:solidFill>
              <a:srgbClr val="0000FF"/>
            </a:solidFill>
            <a:ln w="9525">
              <a:noFill/>
              <a:round/>
              <a:headEnd/>
              <a:tailEnd/>
            </a:ln>
          </p:spPr>
          <p:txBody>
            <a:bodyPr/>
            <a:lstStyle/>
            <a:p>
              <a:endParaRPr lang="en-US"/>
            </a:p>
          </p:txBody>
        </p:sp>
        <p:sp>
          <p:nvSpPr>
            <p:cNvPr id="15383" name="Rectangle 23"/>
            <p:cNvSpPr>
              <a:spLocks noChangeArrowheads="1"/>
            </p:cNvSpPr>
            <p:nvPr/>
          </p:nvSpPr>
          <p:spPr bwMode="auto">
            <a:xfrm>
              <a:off x="3125" y="2053"/>
              <a:ext cx="27" cy="13"/>
            </a:xfrm>
            <a:prstGeom prst="rect">
              <a:avLst/>
            </a:prstGeom>
            <a:solidFill>
              <a:srgbClr val="0000FF"/>
            </a:solidFill>
            <a:ln w="9525">
              <a:noFill/>
              <a:miter lim="800000"/>
              <a:headEnd/>
              <a:tailEnd/>
            </a:ln>
          </p:spPr>
          <p:txBody>
            <a:bodyPr/>
            <a:lstStyle/>
            <a:p>
              <a:endParaRPr lang="ar-SA"/>
            </a:p>
          </p:txBody>
        </p:sp>
        <p:sp>
          <p:nvSpPr>
            <p:cNvPr id="15384" name="Oval 24"/>
            <p:cNvSpPr>
              <a:spLocks noChangeArrowheads="1"/>
            </p:cNvSpPr>
            <p:nvPr/>
          </p:nvSpPr>
          <p:spPr bwMode="auto">
            <a:xfrm>
              <a:off x="3916" y="1963"/>
              <a:ext cx="185" cy="179"/>
            </a:xfrm>
            <a:prstGeom prst="ellipse">
              <a:avLst/>
            </a:prstGeom>
            <a:solidFill>
              <a:srgbClr val="FFFFFF"/>
            </a:solidFill>
            <a:ln w="9525">
              <a:noFill/>
              <a:round/>
              <a:headEnd/>
              <a:tailEnd/>
            </a:ln>
          </p:spPr>
          <p:txBody>
            <a:bodyPr/>
            <a:lstStyle/>
            <a:p>
              <a:endParaRPr lang="ar-SA"/>
            </a:p>
          </p:txBody>
        </p:sp>
        <p:sp>
          <p:nvSpPr>
            <p:cNvPr id="15385" name="Oval 25"/>
            <p:cNvSpPr>
              <a:spLocks noChangeArrowheads="1"/>
            </p:cNvSpPr>
            <p:nvPr/>
          </p:nvSpPr>
          <p:spPr bwMode="auto">
            <a:xfrm>
              <a:off x="3919" y="1966"/>
              <a:ext cx="179" cy="173"/>
            </a:xfrm>
            <a:prstGeom prst="ellipse">
              <a:avLst/>
            </a:prstGeom>
            <a:noFill/>
            <a:ln w="33338">
              <a:solidFill>
                <a:srgbClr val="FF0000"/>
              </a:solidFill>
              <a:round/>
              <a:headEnd/>
              <a:tailEnd/>
            </a:ln>
          </p:spPr>
          <p:txBody>
            <a:bodyPr/>
            <a:lstStyle/>
            <a:p>
              <a:endParaRPr lang="ar-SA"/>
            </a:p>
          </p:txBody>
        </p:sp>
        <p:sp>
          <p:nvSpPr>
            <p:cNvPr id="15386" name="Oval 26"/>
            <p:cNvSpPr>
              <a:spLocks noChangeArrowheads="1"/>
            </p:cNvSpPr>
            <p:nvPr/>
          </p:nvSpPr>
          <p:spPr bwMode="auto">
            <a:xfrm>
              <a:off x="3049" y="1963"/>
              <a:ext cx="179" cy="179"/>
            </a:xfrm>
            <a:prstGeom prst="ellipse">
              <a:avLst/>
            </a:prstGeom>
            <a:solidFill>
              <a:srgbClr val="FFFFFF"/>
            </a:solidFill>
            <a:ln w="9525">
              <a:noFill/>
              <a:round/>
              <a:headEnd/>
              <a:tailEnd/>
            </a:ln>
          </p:spPr>
          <p:txBody>
            <a:bodyPr/>
            <a:lstStyle/>
            <a:p>
              <a:endParaRPr lang="ar-SA"/>
            </a:p>
          </p:txBody>
        </p:sp>
        <p:sp>
          <p:nvSpPr>
            <p:cNvPr id="15387" name="Oval 27"/>
            <p:cNvSpPr>
              <a:spLocks noChangeArrowheads="1"/>
            </p:cNvSpPr>
            <p:nvPr/>
          </p:nvSpPr>
          <p:spPr bwMode="auto">
            <a:xfrm>
              <a:off x="3052" y="1966"/>
              <a:ext cx="173" cy="173"/>
            </a:xfrm>
            <a:prstGeom prst="ellipse">
              <a:avLst/>
            </a:prstGeom>
            <a:noFill/>
            <a:ln w="33338">
              <a:solidFill>
                <a:srgbClr val="FF0000"/>
              </a:solidFill>
              <a:round/>
              <a:headEnd/>
              <a:tailEnd/>
            </a:ln>
          </p:spPr>
          <p:txBody>
            <a:bodyPr/>
            <a:lstStyle/>
            <a:p>
              <a:endParaRPr lang="ar-SA"/>
            </a:p>
          </p:txBody>
        </p:sp>
        <p:sp>
          <p:nvSpPr>
            <p:cNvPr id="15388" name="Freeform 28"/>
            <p:cNvSpPr>
              <a:spLocks/>
            </p:cNvSpPr>
            <p:nvPr/>
          </p:nvSpPr>
          <p:spPr bwMode="auto">
            <a:xfrm>
              <a:off x="1310" y="1111"/>
              <a:ext cx="41" cy="27"/>
            </a:xfrm>
            <a:custGeom>
              <a:avLst/>
              <a:gdLst>
                <a:gd name="T0" fmla="*/ 41 w 41"/>
                <a:gd name="T1" fmla="*/ 0 h 27"/>
                <a:gd name="T2" fmla="*/ 7 w 41"/>
                <a:gd name="T3" fmla="*/ 14 h 27"/>
                <a:gd name="T4" fmla="*/ 0 w 41"/>
                <a:gd name="T5" fmla="*/ 27 h 27"/>
                <a:gd name="T6" fmla="*/ 0 60000 65536"/>
                <a:gd name="T7" fmla="*/ 0 60000 65536"/>
                <a:gd name="T8" fmla="*/ 0 60000 65536"/>
                <a:gd name="T9" fmla="*/ 0 w 41"/>
                <a:gd name="T10" fmla="*/ 0 h 27"/>
                <a:gd name="T11" fmla="*/ 41 w 41"/>
                <a:gd name="T12" fmla="*/ 27 h 27"/>
              </a:gdLst>
              <a:ahLst/>
              <a:cxnLst>
                <a:cxn ang="T6">
                  <a:pos x="T0" y="T1"/>
                </a:cxn>
                <a:cxn ang="T7">
                  <a:pos x="T2" y="T3"/>
                </a:cxn>
                <a:cxn ang="T8">
                  <a:pos x="T4" y="T5"/>
                </a:cxn>
              </a:cxnLst>
              <a:rect l="T9" t="T10" r="T11" b="T12"/>
              <a:pathLst>
                <a:path w="41" h="27">
                  <a:moveTo>
                    <a:pt x="41" y="0"/>
                  </a:moveTo>
                  <a:lnTo>
                    <a:pt x="7" y="14"/>
                  </a:lnTo>
                  <a:lnTo>
                    <a:pt x="0" y="27"/>
                  </a:lnTo>
                </a:path>
              </a:pathLst>
            </a:custGeom>
            <a:noFill/>
            <a:ln w="11113">
              <a:solidFill>
                <a:srgbClr val="000000"/>
              </a:solidFill>
              <a:round/>
              <a:headEnd/>
              <a:tailEnd/>
            </a:ln>
          </p:spPr>
          <p:txBody>
            <a:bodyPr/>
            <a:lstStyle/>
            <a:p>
              <a:endParaRPr lang="en-US"/>
            </a:p>
          </p:txBody>
        </p:sp>
        <p:sp>
          <p:nvSpPr>
            <p:cNvPr id="15389" name="Line 29"/>
            <p:cNvSpPr>
              <a:spLocks noChangeShapeType="1"/>
            </p:cNvSpPr>
            <p:nvPr/>
          </p:nvSpPr>
          <p:spPr bwMode="auto">
            <a:xfrm>
              <a:off x="1296" y="2053"/>
              <a:ext cx="1" cy="55"/>
            </a:xfrm>
            <a:prstGeom prst="line">
              <a:avLst/>
            </a:prstGeom>
            <a:noFill/>
            <a:ln w="11113">
              <a:solidFill>
                <a:srgbClr val="000000"/>
              </a:solidFill>
              <a:round/>
              <a:headEnd/>
              <a:tailEnd/>
            </a:ln>
          </p:spPr>
          <p:txBody>
            <a:bodyPr/>
            <a:lstStyle/>
            <a:p>
              <a:endParaRPr lang="en-US"/>
            </a:p>
          </p:txBody>
        </p:sp>
        <p:sp>
          <p:nvSpPr>
            <p:cNvPr id="15390" name="Freeform 30"/>
            <p:cNvSpPr>
              <a:spLocks/>
            </p:cNvSpPr>
            <p:nvPr/>
          </p:nvSpPr>
          <p:spPr bwMode="auto">
            <a:xfrm>
              <a:off x="1296" y="2149"/>
              <a:ext cx="21" cy="48"/>
            </a:xfrm>
            <a:custGeom>
              <a:avLst/>
              <a:gdLst>
                <a:gd name="T0" fmla="*/ 0 w 21"/>
                <a:gd name="T1" fmla="*/ 0 h 48"/>
                <a:gd name="T2" fmla="*/ 0 w 21"/>
                <a:gd name="T3" fmla="*/ 14 h 48"/>
                <a:gd name="T4" fmla="*/ 21 w 21"/>
                <a:gd name="T5" fmla="*/ 48 h 48"/>
                <a:gd name="T6" fmla="*/ 21 w 21"/>
                <a:gd name="T7" fmla="*/ 48 h 48"/>
                <a:gd name="T8" fmla="*/ 0 60000 65536"/>
                <a:gd name="T9" fmla="*/ 0 60000 65536"/>
                <a:gd name="T10" fmla="*/ 0 60000 65536"/>
                <a:gd name="T11" fmla="*/ 0 60000 65536"/>
                <a:gd name="T12" fmla="*/ 0 w 21"/>
                <a:gd name="T13" fmla="*/ 0 h 48"/>
                <a:gd name="T14" fmla="*/ 21 w 21"/>
                <a:gd name="T15" fmla="*/ 48 h 48"/>
              </a:gdLst>
              <a:ahLst/>
              <a:cxnLst>
                <a:cxn ang="T8">
                  <a:pos x="T0" y="T1"/>
                </a:cxn>
                <a:cxn ang="T9">
                  <a:pos x="T2" y="T3"/>
                </a:cxn>
                <a:cxn ang="T10">
                  <a:pos x="T4" y="T5"/>
                </a:cxn>
                <a:cxn ang="T11">
                  <a:pos x="T6" y="T7"/>
                </a:cxn>
              </a:cxnLst>
              <a:rect l="T12" t="T13" r="T14" b="T15"/>
              <a:pathLst>
                <a:path w="21" h="48">
                  <a:moveTo>
                    <a:pt x="0" y="0"/>
                  </a:moveTo>
                  <a:lnTo>
                    <a:pt x="0" y="14"/>
                  </a:lnTo>
                  <a:lnTo>
                    <a:pt x="21" y="48"/>
                  </a:lnTo>
                </a:path>
              </a:pathLst>
            </a:custGeom>
            <a:noFill/>
            <a:ln w="11113">
              <a:solidFill>
                <a:srgbClr val="000000"/>
              </a:solidFill>
              <a:round/>
              <a:headEnd/>
              <a:tailEnd/>
            </a:ln>
          </p:spPr>
          <p:txBody>
            <a:bodyPr/>
            <a:lstStyle/>
            <a:p>
              <a:endParaRPr lang="en-US"/>
            </a:p>
          </p:txBody>
        </p:sp>
        <p:sp>
          <p:nvSpPr>
            <p:cNvPr id="15391" name="Line 31"/>
            <p:cNvSpPr>
              <a:spLocks noChangeShapeType="1"/>
            </p:cNvSpPr>
            <p:nvPr/>
          </p:nvSpPr>
          <p:spPr bwMode="auto">
            <a:xfrm>
              <a:off x="1358" y="2211"/>
              <a:ext cx="55" cy="1"/>
            </a:xfrm>
            <a:prstGeom prst="line">
              <a:avLst/>
            </a:prstGeom>
            <a:noFill/>
            <a:ln w="11113">
              <a:solidFill>
                <a:srgbClr val="000000"/>
              </a:solidFill>
              <a:round/>
              <a:headEnd/>
              <a:tailEnd/>
            </a:ln>
          </p:spPr>
          <p:txBody>
            <a:bodyPr/>
            <a:lstStyle/>
            <a:p>
              <a:endParaRPr lang="en-US"/>
            </a:p>
          </p:txBody>
        </p:sp>
        <p:sp>
          <p:nvSpPr>
            <p:cNvPr id="15392" name="Line 32"/>
            <p:cNvSpPr>
              <a:spLocks noChangeShapeType="1"/>
            </p:cNvSpPr>
            <p:nvPr/>
          </p:nvSpPr>
          <p:spPr bwMode="auto">
            <a:xfrm>
              <a:off x="1454" y="2211"/>
              <a:ext cx="55" cy="1"/>
            </a:xfrm>
            <a:prstGeom prst="line">
              <a:avLst/>
            </a:prstGeom>
            <a:noFill/>
            <a:ln w="11113">
              <a:solidFill>
                <a:srgbClr val="000000"/>
              </a:solidFill>
              <a:round/>
              <a:headEnd/>
              <a:tailEnd/>
            </a:ln>
          </p:spPr>
          <p:txBody>
            <a:bodyPr/>
            <a:lstStyle/>
            <a:p>
              <a:endParaRPr lang="en-US"/>
            </a:p>
          </p:txBody>
        </p:sp>
        <p:sp>
          <p:nvSpPr>
            <p:cNvPr id="15393" name="Line 33"/>
            <p:cNvSpPr>
              <a:spLocks noChangeShapeType="1"/>
            </p:cNvSpPr>
            <p:nvPr/>
          </p:nvSpPr>
          <p:spPr bwMode="auto">
            <a:xfrm>
              <a:off x="1550" y="2211"/>
              <a:ext cx="55" cy="1"/>
            </a:xfrm>
            <a:prstGeom prst="line">
              <a:avLst/>
            </a:prstGeom>
            <a:noFill/>
            <a:ln w="11113">
              <a:solidFill>
                <a:srgbClr val="000000"/>
              </a:solidFill>
              <a:round/>
              <a:headEnd/>
              <a:tailEnd/>
            </a:ln>
          </p:spPr>
          <p:txBody>
            <a:bodyPr/>
            <a:lstStyle/>
            <a:p>
              <a:endParaRPr lang="en-US"/>
            </a:p>
          </p:txBody>
        </p:sp>
        <p:sp>
          <p:nvSpPr>
            <p:cNvPr id="15394" name="Line 34"/>
            <p:cNvSpPr>
              <a:spLocks noChangeShapeType="1"/>
            </p:cNvSpPr>
            <p:nvPr/>
          </p:nvSpPr>
          <p:spPr bwMode="auto">
            <a:xfrm>
              <a:off x="1647" y="2211"/>
              <a:ext cx="55" cy="1"/>
            </a:xfrm>
            <a:prstGeom prst="line">
              <a:avLst/>
            </a:prstGeom>
            <a:noFill/>
            <a:ln w="11113">
              <a:solidFill>
                <a:srgbClr val="000000"/>
              </a:solidFill>
              <a:round/>
              <a:headEnd/>
              <a:tailEnd/>
            </a:ln>
          </p:spPr>
          <p:txBody>
            <a:bodyPr/>
            <a:lstStyle/>
            <a:p>
              <a:endParaRPr lang="en-US"/>
            </a:p>
          </p:txBody>
        </p:sp>
        <p:sp>
          <p:nvSpPr>
            <p:cNvPr id="15395" name="Line 35"/>
            <p:cNvSpPr>
              <a:spLocks noChangeShapeType="1"/>
            </p:cNvSpPr>
            <p:nvPr/>
          </p:nvSpPr>
          <p:spPr bwMode="auto">
            <a:xfrm>
              <a:off x="1743" y="2211"/>
              <a:ext cx="55" cy="1"/>
            </a:xfrm>
            <a:prstGeom prst="line">
              <a:avLst/>
            </a:prstGeom>
            <a:noFill/>
            <a:ln w="11113">
              <a:solidFill>
                <a:srgbClr val="000000"/>
              </a:solidFill>
              <a:round/>
              <a:headEnd/>
              <a:tailEnd/>
            </a:ln>
          </p:spPr>
          <p:txBody>
            <a:bodyPr/>
            <a:lstStyle/>
            <a:p>
              <a:endParaRPr lang="en-US"/>
            </a:p>
          </p:txBody>
        </p:sp>
        <p:sp>
          <p:nvSpPr>
            <p:cNvPr id="15396" name="Line 36"/>
            <p:cNvSpPr>
              <a:spLocks noChangeShapeType="1"/>
            </p:cNvSpPr>
            <p:nvPr/>
          </p:nvSpPr>
          <p:spPr bwMode="auto">
            <a:xfrm>
              <a:off x="1839" y="2211"/>
              <a:ext cx="55" cy="1"/>
            </a:xfrm>
            <a:prstGeom prst="line">
              <a:avLst/>
            </a:prstGeom>
            <a:noFill/>
            <a:ln w="11113">
              <a:solidFill>
                <a:srgbClr val="000000"/>
              </a:solidFill>
              <a:round/>
              <a:headEnd/>
              <a:tailEnd/>
            </a:ln>
          </p:spPr>
          <p:txBody>
            <a:bodyPr/>
            <a:lstStyle/>
            <a:p>
              <a:endParaRPr lang="en-US"/>
            </a:p>
          </p:txBody>
        </p:sp>
        <p:sp>
          <p:nvSpPr>
            <p:cNvPr id="15397" name="Freeform 37"/>
            <p:cNvSpPr>
              <a:spLocks/>
            </p:cNvSpPr>
            <p:nvPr/>
          </p:nvSpPr>
          <p:spPr bwMode="auto">
            <a:xfrm>
              <a:off x="1935" y="2211"/>
              <a:ext cx="55" cy="1"/>
            </a:xfrm>
            <a:custGeom>
              <a:avLst/>
              <a:gdLst>
                <a:gd name="T0" fmla="*/ 0 w 55"/>
                <a:gd name="T1" fmla="*/ 0 h 1"/>
                <a:gd name="T2" fmla="*/ 42 w 55"/>
                <a:gd name="T3" fmla="*/ 0 h 1"/>
                <a:gd name="T4" fmla="*/ 55 w 55"/>
                <a:gd name="T5" fmla="*/ 0 h 1"/>
                <a:gd name="T6" fmla="*/ 0 60000 65536"/>
                <a:gd name="T7" fmla="*/ 0 60000 65536"/>
                <a:gd name="T8" fmla="*/ 0 60000 65536"/>
                <a:gd name="T9" fmla="*/ 0 w 55"/>
                <a:gd name="T10" fmla="*/ 0 h 1"/>
                <a:gd name="T11" fmla="*/ 55 w 55"/>
                <a:gd name="T12" fmla="*/ 1 h 1"/>
              </a:gdLst>
              <a:ahLst/>
              <a:cxnLst>
                <a:cxn ang="T6">
                  <a:pos x="T0" y="T1"/>
                </a:cxn>
                <a:cxn ang="T7">
                  <a:pos x="T2" y="T3"/>
                </a:cxn>
                <a:cxn ang="T8">
                  <a:pos x="T4" y="T5"/>
                </a:cxn>
              </a:cxnLst>
              <a:rect l="T9" t="T10" r="T11" b="T12"/>
              <a:pathLst>
                <a:path w="55" h="1">
                  <a:moveTo>
                    <a:pt x="0" y="0"/>
                  </a:moveTo>
                  <a:lnTo>
                    <a:pt x="42" y="0"/>
                  </a:lnTo>
                  <a:lnTo>
                    <a:pt x="55" y="0"/>
                  </a:lnTo>
                </a:path>
              </a:pathLst>
            </a:custGeom>
            <a:noFill/>
            <a:ln w="11113">
              <a:solidFill>
                <a:srgbClr val="000000"/>
              </a:solidFill>
              <a:round/>
              <a:headEnd/>
              <a:tailEnd/>
            </a:ln>
          </p:spPr>
          <p:txBody>
            <a:bodyPr/>
            <a:lstStyle/>
            <a:p>
              <a:endParaRPr lang="en-US"/>
            </a:p>
          </p:txBody>
        </p:sp>
        <p:sp>
          <p:nvSpPr>
            <p:cNvPr id="15398" name="Line 38"/>
            <p:cNvSpPr>
              <a:spLocks noChangeShapeType="1"/>
            </p:cNvSpPr>
            <p:nvPr/>
          </p:nvSpPr>
          <p:spPr bwMode="auto">
            <a:xfrm>
              <a:off x="2032" y="2211"/>
              <a:ext cx="55" cy="1"/>
            </a:xfrm>
            <a:prstGeom prst="line">
              <a:avLst/>
            </a:prstGeom>
            <a:noFill/>
            <a:ln w="11113">
              <a:solidFill>
                <a:srgbClr val="000000"/>
              </a:solidFill>
              <a:round/>
              <a:headEnd/>
              <a:tailEnd/>
            </a:ln>
          </p:spPr>
          <p:txBody>
            <a:bodyPr/>
            <a:lstStyle/>
            <a:p>
              <a:endParaRPr lang="en-US"/>
            </a:p>
          </p:txBody>
        </p:sp>
        <p:sp>
          <p:nvSpPr>
            <p:cNvPr id="15399" name="Line 39"/>
            <p:cNvSpPr>
              <a:spLocks noChangeShapeType="1"/>
            </p:cNvSpPr>
            <p:nvPr/>
          </p:nvSpPr>
          <p:spPr bwMode="auto">
            <a:xfrm>
              <a:off x="2128" y="2211"/>
              <a:ext cx="55" cy="1"/>
            </a:xfrm>
            <a:prstGeom prst="line">
              <a:avLst/>
            </a:prstGeom>
            <a:noFill/>
            <a:ln w="11113">
              <a:solidFill>
                <a:srgbClr val="000000"/>
              </a:solidFill>
              <a:round/>
              <a:headEnd/>
              <a:tailEnd/>
            </a:ln>
          </p:spPr>
          <p:txBody>
            <a:bodyPr/>
            <a:lstStyle/>
            <a:p>
              <a:endParaRPr lang="en-US"/>
            </a:p>
          </p:txBody>
        </p:sp>
        <p:sp>
          <p:nvSpPr>
            <p:cNvPr id="15400" name="Line 40"/>
            <p:cNvSpPr>
              <a:spLocks noChangeShapeType="1"/>
            </p:cNvSpPr>
            <p:nvPr/>
          </p:nvSpPr>
          <p:spPr bwMode="auto">
            <a:xfrm>
              <a:off x="2224" y="2211"/>
              <a:ext cx="55" cy="1"/>
            </a:xfrm>
            <a:prstGeom prst="line">
              <a:avLst/>
            </a:prstGeom>
            <a:noFill/>
            <a:ln w="11113">
              <a:solidFill>
                <a:srgbClr val="000000"/>
              </a:solidFill>
              <a:round/>
              <a:headEnd/>
              <a:tailEnd/>
            </a:ln>
          </p:spPr>
          <p:txBody>
            <a:bodyPr/>
            <a:lstStyle/>
            <a:p>
              <a:endParaRPr lang="en-US"/>
            </a:p>
          </p:txBody>
        </p:sp>
        <p:sp>
          <p:nvSpPr>
            <p:cNvPr id="15401" name="Line 41"/>
            <p:cNvSpPr>
              <a:spLocks noChangeShapeType="1"/>
            </p:cNvSpPr>
            <p:nvPr/>
          </p:nvSpPr>
          <p:spPr bwMode="auto">
            <a:xfrm>
              <a:off x="2321" y="2211"/>
              <a:ext cx="55" cy="1"/>
            </a:xfrm>
            <a:prstGeom prst="line">
              <a:avLst/>
            </a:prstGeom>
            <a:noFill/>
            <a:ln w="11113">
              <a:solidFill>
                <a:srgbClr val="000000"/>
              </a:solidFill>
              <a:round/>
              <a:headEnd/>
              <a:tailEnd/>
            </a:ln>
          </p:spPr>
          <p:txBody>
            <a:bodyPr/>
            <a:lstStyle/>
            <a:p>
              <a:endParaRPr lang="en-US"/>
            </a:p>
          </p:txBody>
        </p:sp>
        <p:sp>
          <p:nvSpPr>
            <p:cNvPr id="15402" name="Line 42"/>
            <p:cNvSpPr>
              <a:spLocks noChangeShapeType="1"/>
            </p:cNvSpPr>
            <p:nvPr/>
          </p:nvSpPr>
          <p:spPr bwMode="auto">
            <a:xfrm>
              <a:off x="2417" y="2211"/>
              <a:ext cx="55" cy="1"/>
            </a:xfrm>
            <a:prstGeom prst="line">
              <a:avLst/>
            </a:prstGeom>
            <a:noFill/>
            <a:ln w="11113">
              <a:solidFill>
                <a:srgbClr val="000000"/>
              </a:solidFill>
              <a:round/>
              <a:headEnd/>
              <a:tailEnd/>
            </a:ln>
          </p:spPr>
          <p:txBody>
            <a:bodyPr/>
            <a:lstStyle/>
            <a:p>
              <a:endParaRPr lang="en-US"/>
            </a:p>
          </p:txBody>
        </p:sp>
        <p:sp>
          <p:nvSpPr>
            <p:cNvPr id="15403" name="Line 43"/>
            <p:cNvSpPr>
              <a:spLocks noChangeShapeType="1"/>
            </p:cNvSpPr>
            <p:nvPr/>
          </p:nvSpPr>
          <p:spPr bwMode="auto">
            <a:xfrm>
              <a:off x="2513" y="2211"/>
              <a:ext cx="55" cy="1"/>
            </a:xfrm>
            <a:prstGeom prst="line">
              <a:avLst/>
            </a:prstGeom>
            <a:noFill/>
            <a:ln w="11113">
              <a:solidFill>
                <a:srgbClr val="000000"/>
              </a:solidFill>
              <a:round/>
              <a:headEnd/>
              <a:tailEnd/>
            </a:ln>
          </p:spPr>
          <p:txBody>
            <a:bodyPr/>
            <a:lstStyle/>
            <a:p>
              <a:endParaRPr lang="en-US"/>
            </a:p>
          </p:txBody>
        </p:sp>
        <p:sp>
          <p:nvSpPr>
            <p:cNvPr id="15404" name="Freeform 44"/>
            <p:cNvSpPr>
              <a:spLocks/>
            </p:cNvSpPr>
            <p:nvPr/>
          </p:nvSpPr>
          <p:spPr bwMode="auto">
            <a:xfrm>
              <a:off x="2609" y="2183"/>
              <a:ext cx="42" cy="28"/>
            </a:xfrm>
            <a:custGeom>
              <a:avLst/>
              <a:gdLst>
                <a:gd name="T0" fmla="*/ 0 w 42"/>
                <a:gd name="T1" fmla="*/ 28 h 28"/>
                <a:gd name="T2" fmla="*/ 0 w 42"/>
                <a:gd name="T3" fmla="*/ 28 h 28"/>
                <a:gd name="T4" fmla="*/ 35 w 42"/>
                <a:gd name="T5" fmla="*/ 14 h 28"/>
                <a:gd name="T6" fmla="*/ 42 w 42"/>
                <a:gd name="T7" fmla="*/ 0 h 28"/>
                <a:gd name="T8" fmla="*/ 0 60000 65536"/>
                <a:gd name="T9" fmla="*/ 0 60000 65536"/>
                <a:gd name="T10" fmla="*/ 0 60000 65536"/>
                <a:gd name="T11" fmla="*/ 0 60000 65536"/>
                <a:gd name="T12" fmla="*/ 0 w 42"/>
                <a:gd name="T13" fmla="*/ 0 h 28"/>
                <a:gd name="T14" fmla="*/ 42 w 42"/>
                <a:gd name="T15" fmla="*/ 28 h 28"/>
              </a:gdLst>
              <a:ahLst/>
              <a:cxnLst>
                <a:cxn ang="T8">
                  <a:pos x="T0" y="T1"/>
                </a:cxn>
                <a:cxn ang="T9">
                  <a:pos x="T2" y="T3"/>
                </a:cxn>
                <a:cxn ang="T10">
                  <a:pos x="T4" y="T5"/>
                </a:cxn>
                <a:cxn ang="T11">
                  <a:pos x="T6" y="T7"/>
                </a:cxn>
              </a:cxnLst>
              <a:rect l="T12" t="T13" r="T14" b="T15"/>
              <a:pathLst>
                <a:path w="42" h="28">
                  <a:moveTo>
                    <a:pt x="0" y="28"/>
                  </a:moveTo>
                  <a:lnTo>
                    <a:pt x="0" y="28"/>
                  </a:lnTo>
                  <a:lnTo>
                    <a:pt x="35" y="14"/>
                  </a:lnTo>
                  <a:lnTo>
                    <a:pt x="42" y="0"/>
                  </a:lnTo>
                </a:path>
              </a:pathLst>
            </a:custGeom>
            <a:noFill/>
            <a:ln w="11113">
              <a:solidFill>
                <a:srgbClr val="000000"/>
              </a:solidFill>
              <a:round/>
              <a:headEnd/>
              <a:tailEnd/>
            </a:ln>
          </p:spPr>
          <p:txBody>
            <a:bodyPr/>
            <a:lstStyle/>
            <a:p>
              <a:endParaRPr lang="en-US"/>
            </a:p>
          </p:txBody>
        </p:sp>
        <p:sp>
          <p:nvSpPr>
            <p:cNvPr id="15405" name="Line 45"/>
            <p:cNvSpPr>
              <a:spLocks noChangeShapeType="1"/>
            </p:cNvSpPr>
            <p:nvPr/>
          </p:nvSpPr>
          <p:spPr bwMode="auto">
            <a:xfrm flipV="1">
              <a:off x="2657" y="2087"/>
              <a:ext cx="1" cy="55"/>
            </a:xfrm>
            <a:prstGeom prst="line">
              <a:avLst/>
            </a:prstGeom>
            <a:noFill/>
            <a:ln w="11113">
              <a:solidFill>
                <a:srgbClr val="000000"/>
              </a:solidFill>
              <a:round/>
              <a:headEnd/>
              <a:tailEnd/>
            </a:ln>
          </p:spPr>
          <p:txBody>
            <a:bodyPr/>
            <a:lstStyle/>
            <a:p>
              <a:endParaRPr lang="en-US"/>
            </a:p>
          </p:txBody>
        </p:sp>
        <p:sp>
          <p:nvSpPr>
            <p:cNvPr id="15406" name="Line 46"/>
            <p:cNvSpPr>
              <a:spLocks noChangeShapeType="1"/>
            </p:cNvSpPr>
            <p:nvPr/>
          </p:nvSpPr>
          <p:spPr bwMode="auto">
            <a:xfrm flipH="1">
              <a:off x="2547" y="1111"/>
              <a:ext cx="55" cy="1"/>
            </a:xfrm>
            <a:prstGeom prst="line">
              <a:avLst/>
            </a:prstGeom>
            <a:noFill/>
            <a:ln w="11113">
              <a:solidFill>
                <a:srgbClr val="000000"/>
              </a:solidFill>
              <a:round/>
              <a:headEnd/>
              <a:tailEnd/>
            </a:ln>
          </p:spPr>
          <p:txBody>
            <a:bodyPr/>
            <a:lstStyle/>
            <a:p>
              <a:endParaRPr lang="en-US"/>
            </a:p>
          </p:txBody>
        </p:sp>
        <p:sp>
          <p:nvSpPr>
            <p:cNvPr id="15407" name="Line 47"/>
            <p:cNvSpPr>
              <a:spLocks noChangeShapeType="1"/>
            </p:cNvSpPr>
            <p:nvPr/>
          </p:nvSpPr>
          <p:spPr bwMode="auto">
            <a:xfrm flipH="1">
              <a:off x="2451" y="1111"/>
              <a:ext cx="55" cy="1"/>
            </a:xfrm>
            <a:prstGeom prst="line">
              <a:avLst/>
            </a:prstGeom>
            <a:noFill/>
            <a:ln w="11113">
              <a:solidFill>
                <a:srgbClr val="000000"/>
              </a:solidFill>
              <a:round/>
              <a:headEnd/>
              <a:tailEnd/>
            </a:ln>
          </p:spPr>
          <p:txBody>
            <a:bodyPr/>
            <a:lstStyle/>
            <a:p>
              <a:endParaRPr lang="en-US"/>
            </a:p>
          </p:txBody>
        </p:sp>
        <p:sp>
          <p:nvSpPr>
            <p:cNvPr id="15408" name="Line 48"/>
            <p:cNvSpPr>
              <a:spLocks noChangeShapeType="1"/>
            </p:cNvSpPr>
            <p:nvPr/>
          </p:nvSpPr>
          <p:spPr bwMode="auto">
            <a:xfrm flipH="1">
              <a:off x="2355" y="1111"/>
              <a:ext cx="55" cy="1"/>
            </a:xfrm>
            <a:prstGeom prst="line">
              <a:avLst/>
            </a:prstGeom>
            <a:noFill/>
            <a:ln w="11113">
              <a:solidFill>
                <a:srgbClr val="000000"/>
              </a:solidFill>
              <a:round/>
              <a:headEnd/>
              <a:tailEnd/>
            </a:ln>
          </p:spPr>
          <p:txBody>
            <a:bodyPr/>
            <a:lstStyle/>
            <a:p>
              <a:endParaRPr lang="en-US"/>
            </a:p>
          </p:txBody>
        </p:sp>
        <p:sp>
          <p:nvSpPr>
            <p:cNvPr id="15409" name="Line 49"/>
            <p:cNvSpPr>
              <a:spLocks noChangeShapeType="1"/>
            </p:cNvSpPr>
            <p:nvPr/>
          </p:nvSpPr>
          <p:spPr bwMode="auto">
            <a:xfrm flipH="1">
              <a:off x="2259" y="1111"/>
              <a:ext cx="55" cy="1"/>
            </a:xfrm>
            <a:prstGeom prst="line">
              <a:avLst/>
            </a:prstGeom>
            <a:noFill/>
            <a:ln w="11113">
              <a:solidFill>
                <a:srgbClr val="000000"/>
              </a:solidFill>
              <a:round/>
              <a:headEnd/>
              <a:tailEnd/>
            </a:ln>
          </p:spPr>
          <p:txBody>
            <a:bodyPr/>
            <a:lstStyle/>
            <a:p>
              <a:endParaRPr lang="en-US"/>
            </a:p>
          </p:txBody>
        </p:sp>
        <p:sp>
          <p:nvSpPr>
            <p:cNvPr id="15410" name="Line 50"/>
            <p:cNvSpPr>
              <a:spLocks noChangeShapeType="1"/>
            </p:cNvSpPr>
            <p:nvPr/>
          </p:nvSpPr>
          <p:spPr bwMode="auto">
            <a:xfrm flipH="1">
              <a:off x="2162" y="1111"/>
              <a:ext cx="55" cy="1"/>
            </a:xfrm>
            <a:prstGeom prst="line">
              <a:avLst/>
            </a:prstGeom>
            <a:noFill/>
            <a:ln w="11113">
              <a:solidFill>
                <a:srgbClr val="000000"/>
              </a:solidFill>
              <a:round/>
              <a:headEnd/>
              <a:tailEnd/>
            </a:ln>
          </p:spPr>
          <p:txBody>
            <a:bodyPr/>
            <a:lstStyle/>
            <a:p>
              <a:endParaRPr lang="en-US"/>
            </a:p>
          </p:txBody>
        </p:sp>
        <p:sp>
          <p:nvSpPr>
            <p:cNvPr id="15411" name="Line 51"/>
            <p:cNvSpPr>
              <a:spLocks noChangeShapeType="1"/>
            </p:cNvSpPr>
            <p:nvPr/>
          </p:nvSpPr>
          <p:spPr bwMode="auto">
            <a:xfrm flipH="1">
              <a:off x="2066" y="1111"/>
              <a:ext cx="55" cy="1"/>
            </a:xfrm>
            <a:prstGeom prst="line">
              <a:avLst/>
            </a:prstGeom>
            <a:noFill/>
            <a:ln w="11113">
              <a:solidFill>
                <a:srgbClr val="000000"/>
              </a:solidFill>
              <a:round/>
              <a:headEnd/>
              <a:tailEnd/>
            </a:ln>
          </p:spPr>
          <p:txBody>
            <a:bodyPr/>
            <a:lstStyle/>
            <a:p>
              <a:endParaRPr lang="en-US"/>
            </a:p>
          </p:txBody>
        </p:sp>
        <p:sp>
          <p:nvSpPr>
            <p:cNvPr id="15412" name="Freeform 52"/>
            <p:cNvSpPr>
              <a:spLocks/>
            </p:cNvSpPr>
            <p:nvPr/>
          </p:nvSpPr>
          <p:spPr bwMode="auto">
            <a:xfrm>
              <a:off x="1970" y="1111"/>
              <a:ext cx="55" cy="1"/>
            </a:xfrm>
            <a:custGeom>
              <a:avLst/>
              <a:gdLst>
                <a:gd name="T0" fmla="*/ 55 w 55"/>
                <a:gd name="T1" fmla="*/ 0 h 1"/>
                <a:gd name="T2" fmla="*/ 7 w 55"/>
                <a:gd name="T3" fmla="*/ 0 h 1"/>
                <a:gd name="T4" fmla="*/ 0 w 55"/>
                <a:gd name="T5" fmla="*/ 0 h 1"/>
                <a:gd name="T6" fmla="*/ 0 60000 65536"/>
                <a:gd name="T7" fmla="*/ 0 60000 65536"/>
                <a:gd name="T8" fmla="*/ 0 60000 65536"/>
                <a:gd name="T9" fmla="*/ 0 w 55"/>
                <a:gd name="T10" fmla="*/ 0 h 1"/>
                <a:gd name="T11" fmla="*/ 55 w 55"/>
                <a:gd name="T12" fmla="*/ 1 h 1"/>
              </a:gdLst>
              <a:ahLst/>
              <a:cxnLst>
                <a:cxn ang="T6">
                  <a:pos x="T0" y="T1"/>
                </a:cxn>
                <a:cxn ang="T7">
                  <a:pos x="T2" y="T3"/>
                </a:cxn>
                <a:cxn ang="T8">
                  <a:pos x="T4" y="T5"/>
                </a:cxn>
              </a:cxnLst>
              <a:rect l="T9" t="T10" r="T11" b="T12"/>
              <a:pathLst>
                <a:path w="55" h="1">
                  <a:moveTo>
                    <a:pt x="55" y="0"/>
                  </a:moveTo>
                  <a:lnTo>
                    <a:pt x="7" y="0"/>
                  </a:lnTo>
                  <a:lnTo>
                    <a:pt x="0" y="0"/>
                  </a:lnTo>
                </a:path>
              </a:pathLst>
            </a:custGeom>
            <a:noFill/>
            <a:ln w="11113">
              <a:solidFill>
                <a:srgbClr val="000000"/>
              </a:solidFill>
              <a:round/>
              <a:headEnd/>
              <a:tailEnd/>
            </a:ln>
          </p:spPr>
          <p:txBody>
            <a:bodyPr/>
            <a:lstStyle/>
            <a:p>
              <a:endParaRPr lang="en-US"/>
            </a:p>
          </p:txBody>
        </p:sp>
        <p:sp>
          <p:nvSpPr>
            <p:cNvPr id="15413" name="Line 53"/>
            <p:cNvSpPr>
              <a:spLocks noChangeShapeType="1"/>
            </p:cNvSpPr>
            <p:nvPr/>
          </p:nvSpPr>
          <p:spPr bwMode="auto">
            <a:xfrm flipH="1">
              <a:off x="1874" y="1111"/>
              <a:ext cx="55" cy="1"/>
            </a:xfrm>
            <a:prstGeom prst="line">
              <a:avLst/>
            </a:prstGeom>
            <a:noFill/>
            <a:ln w="11113">
              <a:solidFill>
                <a:srgbClr val="000000"/>
              </a:solidFill>
              <a:round/>
              <a:headEnd/>
              <a:tailEnd/>
            </a:ln>
          </p:spPr>
          <p:txBody>
            <a:bodyPr/>
            <a:lstStyle/>
            <a:p>
              <a:endParaRPr lang="en-US"/>
            </a:p>
          </p:txBody>
        </p:sp>
        <p:sp>
          <p:nvSpPr>
            <p:cNvPr id="15414" name="Line 54"/>
            <p:cNvSpPr>
              <a:spLocks noChangeShapeType="1"/>
            </p:cNvSpPr>
            <p:nvPr/>
          </p:nvSpPr>
          <p:spPr bwMode="auto">
            <a:xfrm flipH="1">
              <a:off x="1777" y="1111"/>
              <a:ext cx="55" cy="1"/>
            </a:xfrm>
            <a:prstGeom prst="line">
              <a:avLst/>
            </a:prstGeom>
            <a:noFill/>
            <a:ln w="11113">
              <a:solidFill>
                <a:srgbClr val="000000"/>
              </a:solidFill>
              <a:round/>
              <a:headEnd/>
              <a:tailEnd/>
            </a:ln>
          </p:spPr>
          <p:txBody>
            <a:bodyPr/>
            <a:lstStyle/>
            <a:p>
              <a:endParaRPr lang="en-US"/>
            </a:p>
          </p:txBody>
        </p:sp>
        <p:sp>
          <p:nvSpPr>
            <p:cNvPr id="15415" name="Line 55"/>
            <p:cNvSpPr>
              <a:spLocks noChangeShapeType="1"/>
            </p:cNvSpPr>
            <p:nvPr/>
          </p:nvSpPr>
          <p:spPr bwMode="auto">
            <a:xfrm flipH="1">
              <a:off x="1681" y="1111"/>
              <a:ext cx="55" cy="1"/>
            </a:xfrm>
            <a:prstGeom prst="line">
              <a:avLst/>
            </a:prstGeom>
            <a:noFill/>
            <a:ln w="11113">
              <a:solidFill>
                <a:srgbClr val="000000"/>
              </a:solidFill>
              <a:round/>
              <a:headEnd/>
              <a:tailEnd/>
            </a:ln>
          </p:spPr>
          <p:txBody>
            <a:bodyPr/>
            <a:lstStyle/>
            <a:p>
              <a:endParaRPr lang="en-US"/>
            </a:p>
          </p:txBody>
        </p:sp>
        <p:sp>
          <p:nvSpPr>
            <p:cNvPr id="15416" name="Line 56"/>
            <p:cNvSpPr>
              <a:spLocks noChangeShapeType="1"/>
            </p:cNvSpPr>
            <p:nvPr/>
          </p:nvSpPr>
          <p:spPr bwMode="auto">
            <a:xfrm flipH="1">
              <a:off x="1585" y="1111"/>
              <a:ext cx="55" cy="1"/>
            </a:xfrm>
            <a:prstGeom prst="line">
              <a:avLst/>
            </a:prstGeom>
            <a:noFill/>
            <a:ln w="11113">
              <a:solidFill>
                <a:srgbClr val="000000"/>
              </a:solidFill>
              <a:round/>
              <a:headEnd/>
              <a:tailEnd/>
            </a:ln>
          </p:spPr>
          <p:txBody>
            <a:bodyPr/>
            <a:lstStyle/>
            <a:p>
              <a:endParaRPr lang="en-US"/>
            </a:p>
          </p:txBody>
        </p:sp>
        <p:sp>
          <p:nvSpPr>
            <p:cNvPr id="15417" name="Line 57"/>
            <p:cNvSpPr>
              <a:spLocks noChangeShapeType="1"/>
            </p:cNvSpPr>
            <p:nvPr/>
          </p:nvSpPr>
          <p:spPr bwMode="auto">
            <a:xfrm flipH="1">
              <a:off x="1489" y="1111"/>
              <a:ext cx="55" cy="1"/>
            </a:xfrm>
            <a:prstGeom prst="line">
              <a:avLst/>
            </a:prstGeom>
            <a:noFill/>
            <a:ln w="11113">
              <a:solidFill>
                <a:srgbClr val="000000"/>
              </a:solidFill>
              <a:round/>
              <a:headEnd/>
              <a:tailEnd/>
            </a:ln>
          </p:spPr>
          <p:txBody>
            <a:bodyPr/>
            <a:lstStyle/>
            <a:p>
              <a:endParaRPr lang="en-US"/>
            </a:p>
          </p:txBody>
        </p:sp>
        <p:sp>
          <p:nvSpPr>
            <p:cNvPr id="15418" name="Line 58"/>
            <p:cNvSpPr>
              <a:spLocks noChangeShapeType="1"/>
            </p:cNvSpPr>
            <p:nvPr/>
          </p:nvSpPr>
          <p:spPr bwMode="auto">
            <a:xfrm flipH="1">
              <a:off x="1392" y="1111"/>
              <a:ext cx="55" cy="1"/>
            </a:xfrm>
            <a:prstGeom prst="line">
              <a:avLst/>
            </a:prstGeom>
            <a:noFill/>
            <a:ln w="11113">
              <a:solidFill>
                <a:srgbClr val="000000"/>
              </a:solidFill>
              <a:round/>
              <a:headEnd/>
              <a:tailEnd/>
            </a:ln>
          </p:spPr>
          <p:txBody>
            <a:bodyPr/>
            <a:lstStyle/>
            <a:p>
              <a:endParaRPr lang="en-US"/>
            </a:p>
          </p:txBody>
        </p:sp>
        <p:sp>
          <p:nvSpPr>
            <p:cNvPr id="15419" name="Freeform 59"/>
            <p:cNvSpPr>
              <a:spLocks/>
            </p:cNvSpPr>
            <p:nvPr/>
          </p:nvSpPr>
          <p:spPr bwMode="auto">
            <a:xfrm>
              <a:off x="2871" y="1111"/>
              <a:ext cx="41" cy="27"/>
            </a:xfrm>
            <a:custGeom>
              <a:avLst/>
              <a:gdLst>
                <a:gd name="T0" fmla="*/ 41 w 41"/>
                <a:gd name="T1" fmla="*/ 0 h 27"/>
                <a:gd name="T2" fmla="*/ 6 w 41"/>
                <a:gd name="T3" fmla="*/ 14 h 27"/>
                <a:gd name="T4" fmla="*/ 0 w 41"/>
                <a:gd name="T5" fmla="*/ 27 h 27"/>
                <a:gd name="T6" fmla="*/ 0 60000 65536"/>
                <a:gd name="T7" fmla="*/ 0 60000 65536"/>
                <a:gd name="T8" fmla="*/ 0 60000 65536"/>
                <a:gd name="T9" fmla="*/ 0 w 41"/>
                <a:gd name="T10" fmla="*/ 0 h 27"/>
                <a:gd name="T11" fmla="*/ 41 w 41"/>
                <a:gd name="T12" fmla="*/ 27 h 27"/>
              </a:gdLst>
              <a:ahLst/>
              <a:cxnLst>
                <a:cxn ang="T6">
                  <a:pos x="T0" y="T1"/>
                </a:cxn>
                <a:cxn ang="T7">
                  <a:pos x="T2" y="T3"/>
                </a:cxn>
                <a:cxn ang="T8">
                  <a:pos x="T4" y="T5"/>
                </a:cxn>
              </a:cxnLst>
              <a:rect l="T9" t="T10" r="T11" b="T12"/>
              <a:pathLst>
                <a:path w="41" h="27">
                  <a:moveTo>
                    <a:pt x="41" y="0"/>
                  </a:moveTo>
                  <a:lnTo>
                    <a:pt x="6" y="14"/>
                  </a:lnTo>
                  <a:lnTo>
                    <a:pt x="0" y="27"/>
                  </a:lnTo>
                </a:path>
              </a:pathLst>
            </a:custGeom>
            <a:noFill/>
            <a:ln w="11113">
              <a:solidFill>
                <a:srgbClr val="000000"/>
              </a:solidFill>
              <a:round/>
              <a:headEnd/>
              <a:tailEnd/>
            </a:ln>
          </p:spPr>
          <p:txBody>
            <a:bodyPr/>
            <a:lstStyle/>
            <a:p>
              <a:endParaRPr lang="en-US"/>
            </a:p>
          </p:txBody>
        </p:sp>
        <p:sp>
          <p:nvSpPr>
            <p:cNvPr id="15420" name="Line 60"/>
            <p:cNvSpPr>
              <a:spLocks noChangeShapeType="1"/>
            </p:cNvSpPr>
            <p:nvPr/>
          </p:nvSpPr>
          <p:spPr bwMode="auto">
            <a:xfrm>
              <a:off x="2864" y="2053"/>
              <a:ext cx="1" cy="55"/>
            </a:xfrm>
            <a:prstGeom prst="line">
              <a:avLst/>
            </a:prstGeom>
            <a:noFill/>
            <a:ln w="11113">
              <a:solidFill>
                <a:srgbClr val="000000"/>
              </a:solidFill>
              <a:round/>
              <a:headEnd/>
              <a:tailEnd/>
            </a:ln>
          </p:spPr>
          <p:txBody>
            <a:bodyPr/>
            <a:lstStyle/>
            <a:p>
              <a:endParaRPr lang="en-US"/>
            </a:p>
          </p:txBody>
        </p:sp>
        <p:sp>
          <p:nvSpPr>
            <p:cNvPr id="15421" name="Freeform 61"/>
            <p:cNvSpPr>
              <a:spLocks/>
            </p:cNvSpPr>
            <p:nvPr/>
          </p:nvSpPr>
          <p:spPr bwMode="auto">
            <a:xfrm>
              <a:off x="2864" y="2149"/>
              <a:ext cx="13" cy="48"/>
            </a:xfrm>
            <a:custGeom>
              <a:avLst/>
              <a:gdLst>
                <a:gd name="T0" fmla="*/ 0 w 13"/>
                <a:gd name="T1" fmla="*/ 0 h 48"/>
                <a:gd name="T2" fmla="*/ 0 w 13"/>
                <a:gd name="T3" fmla="*/ 14 h 48"/>
                <a:gd name="T4" fmla="*/ 13 w 13"/>
                <a:gd name="T5" fmla="*/ 48 h 48"/>
                <a:gd name="T6" fmla="*/ 13 w 13"/>
                <a:gd name="T7" fmla="*/ 48 h 48"/>
                <a:gd name="T8" fmla="*/ 0 60000 65536"/>
                <a:gd name="T9" fmla="*/ 0 60000 65536"/>
                <a:gd name="T10" fmla="*/ 0 60000 65536"/>
                <a:gd name="T11" fmla="*/ 0 60000 65536"/>
                <a:gd name="T12" fmla="*/ 0 w 13"/>
                <a:gd name="T13" fmla="*/ 0 h 48"/>
                <a:gd name="T14" fmla="*/ 13 w 13"/>
                <a:gd name="T15" fmla="*/ 48 h 48"/>
              </a:gdLst>
              <a:ahLst/>
              <a:cxnLst>
                <a:cxn ang="T8">
                  <a:pos x="T0" y="T1"/>
                </a:cxn>
                <a:cxn ang="T9">
                  <a:pos x="T2" y="T3"/>
                </a:cxn>
                <a:cxn ang="T10">
                  <a:pos x="T4" y="T5"/>
                </a:cxn>
                <a:cxn ang="T11">
                  <a:pos x="T6" y="T7"/>
                </a:cxn>
              </a:cxnLst>
              <a:rect l="T12" t="T13" r="T14" b="T15"/>
              <a:pathLst>
                <a:path w="13" h="48">
                  <a:moveTo>
                    <a:pt x="0" y="0"/>
                  </a:moveTo>
                  <a:lnTo>
                    <a:pt x="0" y="14"/>
                  </a:lnTo>
                  <a:lnTo>
                    <a:pt x="13" y="48"/>
                  </a:lnTo>
                </a:path>
              </a:pathLst>
            </a:custGeom>
            <a:noFill/>
            <a:ln w="11113">
              <a:solidFill>
                <a:srgbClr val="000000"/>
              </a:solidFill>
              <a:round/>
              <a:headEnd/>
              <a:tailEnd/>
            </a:ln>
          </p:spPr>
          <p:txBody>
            <a:bodyPr/>
            <a:lstStyle/>
            <a:p>
              <a:endParaRPr lang="en-US"/>
            </a:p>
          </p:txBody>
        </p:sp>
        <p:sp>
          <p:nvSpPr>
            <p:cNvPr id="15422" name="Line 62"/>
            <p:cNvSpPr>
              <a:spLocks noChangeShapeType="1"/>
            </p:cNvSpPr>
            <p:nvPr/>
          </p:nvSpPr>
          <p:spPr bwMode="auto">
            <a:xfrm>
              <a:off x="2919" y="2211"/>
              <a:ext cx="55" cy="1"/>
            </a:xfrm>
            <a:prstGeom prst="line">
              <a:avLst/>
            </a:prstGeom>
            <a:noFill/>
            <a:ln w="11113">
              <a:solidFill>
                <a:srgbClr val="000000"/>
              </a:solidFill>
              <a:round/>
              <a:headEnd/>
              <a:tailEnd/>
            </a:ln>
          </p:spPr>
          <p:txBody>
            <a:bodyPr/>
            <a:lstStyle/>
            <a:p>
              <a:endParaRPr lang="en-US"/>
            </a:p>
          </p:txBody>
        </p:sp>
        <p:sp>
          <p:nvSpPr>
            <p:cNvPr id="15423" name="Line 63"/>
            <p:cNvSpPr>
              <a:spLocks noChangeShapeType="1"/>
            </p:cNvSpPr>
            <p:nvPr/>
          </p:nvSpPr>
          <p:spPr bwMode="auto">
            <a:xfrm>
              <a:off x="3015" y="2211"/>
              <a:ext cx="55" cy="1"/>
            </a:xfrm>
            <a:prstGeom prst="line">
              <a:avLst/>
            </a:prstGeom>
            <a:noFill/>
            <a:ln w="11113">
              <a:solidFill>
                <a:srgbClr val="000000"/>
              </a:solidFill>
              <a:round/>
              <a:headEnd/>
              <a:tailEnd/>
            </a:ln>
          </p:spPr>
          <p:txBody>
            <a:bodyPr/>
            <a:lstStyle/>
            <a:p>
              <a:endParaRPr lang="en-US"/>
            </a:p>
          </p:txBody>
        </p:sp>
        <p:sp>
          <p:nvSpPr>
            <p:cNvPr id="15424" name="Line 64"/>
            <p:cNvSpPr>
              <a:spLocks noChangeShapeType="1"/>
            </p:cNvSpPr>
            <p:nvPr/>
          </p:nvSpPr>
          <p:spPr bwMode="auto">
            <a:xfrm>
              <a:off x="3111" y="2211"/>
              <a:ext cx="55" cy="1"/>
            </a:xfrm>
            <a:prstGeom prst="line">
              <a:avLst/>
            </a:prstGeom>
            <a:noFill/>
            <a:ln w="11113">
              <a:solidFill>
                <a:srgbClr val="000000"/>
              </a:solidFill>
              <a:round/>
              <a:headEnd/>
              <a:tailEnd/>
            </a:ln>
          </p:spPr>
          <p:txBody>
            <a:bodyPr/>
            <a:lstStyle/>
            <a:p>
              <a:endParaRPr lang="en-US"/>
            </a:p>
          </p:txBody>
        </p:sp>
        <p:sp>
          <p:nvSpPr>
            <p:cNvPr id="15425" name="Line 65"/>
            <p:cNvSpPr>
              <a:spLocks noChangeShapeType="1"/>
            </p:cNvSpPr>
            <p:nvPr/>
          </p:nvSpPr>
          <p:spPr bwMode="auto">
            <a:xfrm>
              <a:off x="3207" y="2211"/>
              <a:ext cx="56" cy="1"/>
            </a:xfrm>
            <a:prstGeom prst="line">
              <a:avLst/>
            </a:prstGeom>
            <a:noFill/>
            <a:ln w="11113">
              <a:solidFill>
                <a:srgbClr val="000000"/>
              </a:solidFill>
              <a:round/>
              <a:headEnd/>
              <a:tailEnd/>
            </a:ln>
          </p:spPr>
          <p:txBody>
            <a:bodyPr/>
            <a:lstStyle/>
            <a:p>
              <a:endParaRPr lang="en-US"/>
            </a:p>
          </p:txBody>
        </p:sp>
        <p:sp>
          <p:nvSpPr>
            <p:cNvPr id="15426" name="Line 66"/>
            <p:cNvSpPr>
              <a:spLocks noChangeShapeType="1"/>
            </p:cNvSpPr>
            <p:nvPr/>
          </p:nvSpPr>
          <p:spPr bwMode="auto">
            <a:xfrm>
              <a:off x="3304" y="2211"/>
              <a:ext cx="55" cy="1"/>
            </a:xfrm>
            <a:prstGeom prst="line">
              <a:avLst/>
            </a:prstGeom>
            <a:noFill/>
            <a:ln w="11113">
              <a:solidFill>
                <a:srgbClr val="000000"/>
              </a:solidFill>
              <a:round/>
              <a:headEnd/>
              <a:tailEnd/>
            </a:ln>
          </p:spPr>
          <p:txBody>
            <a:bodyPr/>
            <a:lstStyle/>
            <a:p>
              <a:endParaRPr lang="en-US"/>
            </a:p>
          </p:txBody>
        </p:sp>
        <p:sp>
          <p:nvSpPr>
            <p:cNvPr id="15427" name="Line 67"/>
            <p:cNvSpPr>
              <a:spLocks noChangeShapeType="1"/>
            </p:cNvSpPr>
            <p:nvPr/>
          </p:nvSpPr>
          <p:spPr bwMode="auto">
            <a:xfrm>
              <a:off x="3400" y="2211"/>
              <a:ext cx="55" cy="1"/>
            </a:xfrm>
            <a:prstGeom prst="line">
              <a:avLst/>
            </a:prstGeom>
            <a:noFill/>
            <a:ln w="11113">
              <a:solidFill>
                <a:srgbClr val="000000"/>
              </a:solidFill>
              <a:round/>
              <a:headEnd/>
              <a:tailEnd/>
            </a:ln>
          </p:spPr>
          <p:txBody>
            <a:bodyPr/>
            <a:lstStyle/>
            <a:p>
              <a:endParaRPr lang="en-US"/>
            </a:p>
          </p:txBody>
        </p:sp>
        <p:sp>
          <p:nvSpPr>
            <p:cNvPr id="15428" name="Freeform 68"/>
            <p:cNvSpPr>
              <a:spLocks/>
            </p:cNvSpPr>
            <p:nvPr/>
          </p:nvSpPr>
          <p:spPr bwMode="auto">
            <a:xfrm>
              <a:off x="3496" y="2211"/>
              <a:ext cx="55" cy="1"/>
            </a:xfrm>
            <a:custGeom>
              <a:avLst/>
              <a:gdLst>
                <a:gd name="T0" fmla="*/ 0 w 55"/>
                <a:gd name="T1" fmla="*/ 0 h 1"/>
                <a:gd name="T2" fmla="*/ 48 w 55"/>
                <a:gd name="T3" fmla="*/ 0 h 1"/>
                <a:gd name="T4" fmla="*/ 55 w 55"/>
                <a:gd name="T5" fmla="*/ 0 h 1"/>
                <a:gd name="T6" fmla="*/ 0 60000 65536"/>
                <a:gd name="T7" fmla="*/ 0 60000 65536"/>
                <a:gd name="T8" fmla="*/ 0 60000 65536"/>
                <a:gd name="T9" fmla="*/ 0 w 55"/>
                <a:gd name="T10" fmla="*/ 0 h 1"/>
                <a:gd name="T11" fmla="*/ 55 w 55"/>
                <a:gd name="T12" fmla="*/ 1 h 1"/>
              </a:gdLst>
              <a:ahLst/>
              <a:cxnLst>
                <a:cxn ang="T6">
                  <a:pos x="T0" y="T1"/>
                </a:cxn>
                <a:cxn ang="T7">
                  <a:pos x="T2" y="T3"/>
                </a:cxn>
                <a:cxn ang="T8">
                  <a:pos x="T4" y="T5"/>
                </a:cxn>
              </a:cxnLst>
              <a:rect l="T9" t="T10" r="T11" b="T12"/>
              <a:pathLst>
                <a:path w="55" h="1">
                  <a:moveTo>
                    <a:pt x="0" y="0"/>
                  </a:moveTo>
                  <a:lnTo>
                    <a:pt x="48" y="0"/>
                  </a:lnTo>
                  <a:lnTo>
                    <a:pt x="55" y="0"/>
                  </a:lnTo>
                </a:path>
              </a:pathLst>
            </a:custGeom>
            <a:noFill/>
            <a:ln w="11113">
              <a:solidFill>
                <a:srgbClr val="000000"/>
              </a:solidFill>
              <a:round/>
              <a:headEnd/>
              <a:tailEnd/>
            </a:ln>
          </p:spPr>
          <p:txBody>
            <a:bodyPr/>
            <a:lstStyle/>
            <a:p>
              <a:endParaRPr lang="en-US"/>
            </a:p>
          </p:txBody>
        </p:sp>
        <p:sp>
          <p:nvSpPr>
            <p:cNvPr id="15429" name="Line 69"/>
            <p:cNvSpPr>
              <a:spLocks noChangeShapeType="1"/>
            </p:cNvSpPr>
            <p:nvPr/>
          </p:nvSpPr>
          <p:spPr bwMode="auto">
            <a:xfrm>
              <a:off x="3593" y="2211"/>
              <a:ext cx="55" cy="1"/>
            </a:xfrm>
            <a:prstGeom prst="line">
              <a:avLst/>
            </a:prstGeom>
            <a:noFill/>
            <a:ln w="11113">
              <a:solidFill>
                <a:srgbClr val="000000"/>
              </a:solidFill>
              <a:round/>
              <a:headEnd/>
              <a:tailEnd/>
            </a:ln>
          </p:spPr>
          <p:txBody>
            <a:bodyPr/>
            <a:lstStyle/>
            <a:p>
              <a:endParaRPr lang="en-US"/>
            </a:p>
          </p:txBody>
        </p:sp>
        <p:sp>
          <p:nvSpPr>
            <p:cNvPr id="15430" name="Line 70"/>
            <p:cNvSpPr>
              <a:spLocks noChangeShapeType="1"/>
            </p:cNvSpPr>
            <p:nvPr/>
          </p:nvSpPr>
          <p:spPr bwMode="auto">
            <a:xfrm>
              <a:off x="3689" y="2211"/>
              <a:ext cx="55" cy="1"/>
            </a:xfrm>
            <a:prstGeom prst="line">
              <a:avLst/>
            </a:prstGeom>
            <a:noFill/>
            <a:ln w="11113">
              <a:solidFill>
                <a:srgbClr val="000000"/>
              </a:solidFill>
              <a:round/>
              <a:headEnd/>
              <a:tailEnd/>
            </a:ln>
          </p:spPr>
          <p:txBody>
            <a:bodyPr/>
            <a:lstStyle/>
            <a:p>
              <a:endParaRPr lang="en-US"/>
            </a:p>
          </p:txBody>
        </p:sp>
        <p:sp>
          <p:nvSpPr>
            <p:cNvPr id="15431" name="Line 71"/>
            <p:cNvSpPr>
              <a:spLocks noChangeShapeType="1"/>
            </p:cNvSpPr>
            <p:nvPr/>
          </p:nvSpPr>
          <p:spPr bwMode="auto">
            <a:xfrm>
              <a:off x="3785" y="2211"/>
              <a:ext cx="55" cy="1"/>
            </a:xfrm>
            <a:prstGeom prst="line">
              <a:avLst/>
            </a:prstGeom>
            <a:noFill/>
            <a:ln w="11113">
              <a:solidFill>
                <a:srgbClr val="000000"/>
              </a:solidFill>
              <a:round/>
              <a:headEnd/>
              <a:tailEnd/>
            </a:ln>
          </p:spPr>
          <p:txBody>
            <a:bodyPr/>
            <a:lstStyle/>
            <a:p>
              <a:endParaRPr lang="en-US"/>
            </a:p>
          </p:txBody>
        </p:sp>
        <p:sp>
          <p:nvSpPr>
            <p:cNvPr id="15432" name="Line 72"/>
            <p:cNvSpPr>
              <a:spLocks noChangeShapeType="1"/>
            </p:cNvSpPr>
            <p:nvPr/>
          </p:nvSpPr>
          <p:spPr bwMode="auto">
            <a:xfrm>
              <a:off x="3881" y="2211"/>
              <a:ext cx="55" cy="1"/>
            </a:xfrm>
            <a:prstGeom prst="line">
              <a:avLst/>
            </a:prstGeom>
            <a:noFill/>
            <a:ln w="11113">
              <a:solidFill>
                <a:srgbClr val="000000"/>
              </a:solidFill>
              <a:round/>
              <a:headEnd/>
              <a:tailEnd/>
            </a:ln>
          </p:spPr>
          <p:txBody>
            <a:bodyPr/>
            <a:lstStyle/>
            <a:p>
              <a:endParaRPr lang="en-US"/>
            </a:p>
          </p:txBody>
        </p:sp>
        <p:sp>
          <p:nvSpPr>
            <p:cNvPr id="15433" name="Line 73"/>
            <p:cNvSpPr>
              <a:spLocks noChangeShapeType="1"/>
            </p:cNvSpPr>
            <p:nvPr/>
          </p:nvSpPr>
          <p:spPr bwMode="auto">
            <a:xfrm>
              <a:off x="3978" y="2211"/>
              <a:ext cx="55" cy="1"/>
            </a:xfrm>
            <a:prstGeom prst="line">
              <a:avLst/>
            </a:prstGeom>
            <a:noFill/>
            <a:ln w="11113">
              <a:solidFill>
                <a:srgbClr val="000000"/>
              </a:solidFill>
              <a:round/>
              <a:headEnd/>
              <a:tailEnd/>
            </a:ln>
          </p:spPr>
          <p:txBody>
            <a:bodyPr/>
            <a:lstStyle/>
            <a:p>
              <a:endParaRPr lang="en-US"/>
            </a:p>
          </p:txBody>
        </p:sp>
        <p:sp>
          <p:nvSpPr>
            <p:cNvPr id="15434" name="Line 74"/>
            <p:cNvSpPr>
              <a:spLocks noChangeShapeType="1"/>
            </p:cNvSpPr>
            <p:nvPr/>
          </p:nvSpPr>
          <p:spPr bwMode="auto">
            <a:xfrm>
              <a:off x="4074" y="2211"/>
              <a:ext cx="55" cy="1"/>
            </a:xfrm>
            <a:prstGeom prst="line">
              <a:avLst/>
            </a:prstGeom>
            <a:noFill/>
            <a:ln w="11113">
              <a:solidFill>
                <a:srgbClr val="000000"/>
              </a:solidFill>
              <a:round/>
              <a:headEnd/>
              <a:tailEnd/>
            </a:ln>
          </p:spPr>
          <p:txBody>
            <a:bodyPr/>
            <a:lstStyle/>
            <a:p>
              <a:endParaRPr lang="en-US"/>
            </a:p>
          </p:txBody>
        </p:sp>
        <p:sp>
          <p:nvSpPr>
            <p:cNvPr id="15435" name="Freeform 75"/>
            <p:cNvSpPr>
              <a:spLocks/>
            </p:cNvSpPr>
            <p:nvPr/>
          </p:nvSpPr>
          <p:spPr bwMode="auto">
            <a:xfrm>
              <a:off x="4170" y="2183"/>
              <a:ext cx="41" cy="28"/>
            </a:xfrm>
            <a:custGeom>
              <a:avLst/>
              <a:gdLst>
                <a:gd name="T0" fmla="*/ 0 w 41"/>
                <a:gd name="T1" fmla="*/ 28 h 28"/>
                <a:gd name="T2" fmla="*/ 0 w 41"/>
                <a:gd name="T3" fmla="*/ 28 h 28"/>
                <a:gd name="T4" fmla="*/ 34 w 41"/>
                <a:gd name="T5" fmla="*/ 14 h 28"/>
                <a:gd name="T6" fmla="*/ 41 w 41"/>
                <a:gd name="T7" fmla="*/ 0 h 28"/>
                <a:gd name="T8" fmla="*/ 0 60000 65536"/>
                <a:gd name="T9" fmla="*/ 0 60000 65536"/>
                <a:gd name="T10" fmla="*/ 0 60000 65536"/>
                <a:gd name="T11" fmla="*/ 0 60000 65536"/>
                <a:gd name="T12" fmla="*/ 0 w 41"/>
                <a:gd name="T13" fmla="*/ 0 h 28"/>
                <a:gd name="T14" fmla="*/ 41 w 41"/>
                <a:gd name="T15" fmla="*/ 28 h 28"/>
              </a:gdLst>
              <a:ahLst/>
              <a:cxnLst>
                <a:cxn ang="T8">
                  <a:pos x="T0" y="T1"/>
                </a:cxn>
                <a:cxn ang="T9">
                  <a:pos x="T2" y="T3"/>
                </a:cxn>
                <a:cxn ang="T10">
                  <a:pos x="T4" y="T5"/>
                </a:cxn>
                <a:cxn ang="T11">
                  <a:pos x="T6" y="T7"/>
                </a:cxn>
              </a:cxnLst>
              <a:rect l="T12" t="T13" r="T14" b="T15"/>
              <a:pathLst>
                <a:path w="41" h="28">
                  <a:moveTo>
                    <a:pt x="0" y="28"/>
                  </a:moveTo>
                  <a:lnTo>
                    <a:pt x="0" y="28"/>
                  </a:lnTo>
                  <a:lnTo>
                    <a:pt x="34" y="14"/>
                  </a:lnTo>
                  <a:lnTo>
                    <a:pt x="41" y="0"/>
                  </a:lnTo>
                </a:path>
              </a:pathLst>
            </a:custGeom>
            <a:noFill/>
            <a:ln w="11113">
              <a:solidFill>
                <a:srgbClr val="000000"/>
              </a:solidFill>
              <a:round/>
              <a:headEnd/>
              <a:tailEnd/>
            </a:ln>
          </p:spPr>
          <p:txBody>
            <a:bodyPr/>
            <a:lstStyle/>
            <a:p>
              <a:endParaRPr lang="en-US"/>
            </a:p>
          </p:txBody>
        </p:sp>
        <p:sp>
          <p:nvSpPr>
            <p:cNvPr id="15436" name="Line 76"/>
            <p:cNvSpPr>
              <a:spLocks noChangeShapeType="1"/>
            </p:cNvSpPr>
            <p:nvPr/>
          </p:nvSpPr>
          <p:spPr bwMode="auto">
            <a:xfrm flipV="1">
              <a:off x="4225" y="2087"/>
              <a:ext cx="1" cy="55"/>
            </a:xfrm>
            <a:prstGeom prst="line">
              <a:avLst/>
            </a:prstGeom>
            <a:noFill/>
            <a:ln w="11113">
              <a:solidFill>
                <a:srgbClr val="000000"/>
              </a:solidFill>
              <a:round/>
              <a:headEnd/>
              <a:tailEnd/>
            </a:ln>
          </p:spPr>
          <p:txBody>
            <a:bodyPr/>
            <a:lstStyle/>
            <a:p>
              <a:endParaRPr lang="en-US"/>
            </a:p>
          </p:txBody>
        </p:sp>
        <p:grpSp>
          <p:nvGrpSpPr>
            <p:cNvPr id="3" name="Group 77"/>
            <p:cNvGrpSpPr>
              <a:grpSpLocks/>
            </p:cNvGrpSpPr>
            <p:nvPr/>
          </p:nvGrpSpPr>
          <p:grpSpPr bwMode="auto">
            <a:xfrm>
              <a:off x="1296" y="1125"/>
              <a:ext cx="2930" cy="928"/>
              <a:chOff x="1296" y="1125"/>
              <a:chExt cx="2930" cy="928"/>
            </a:xfrm>
          </p:grpSpPr>
          <p:sp>
            <p:nvSpPr>
              <p:cNvPr id="15451" name="Rectangle 78"/>
              <p:cNvSpPr>
                <a:spLocks noChangeArrowheads="1"/>
              </p:cNvSpPr>
              <p:nvPr/>
            </p:nvSpPr>
            <p:spPr bwMode="auto">
              <a:xfrm>
                <a:off x="2444" y="1290"/>
                <a:ext cx="28" cy="13"/>
              </a:xfrm>
              <a:prstGeom prst="rect">
                <a:avLst/>
              </a:prstGeom>
              <a:solidFill>
                <a:srgbClr val="0000FF"/>
              </a:solidFill>
              <a:ln w="9525">
                <a:noFill/>
                <a:miter lim="800000"/>
                <a:headEnd/>
                <a:tailEnd/>
              </a:ln>
            </p:spPr>
            <p:txBody>
              <a:bodyPr/>
              <a:lstStyle/>
              <a:p>
                <a:endParaRPr lang="ar-SA"/>
              </a:p>
            </p:txBody>
          </p:sp>
          <p:sp>
            <p:nvSpPr>
              <p:cNvPr id="15452" name="Rectangle 79"/>
              <p:cNvSpPr>
                <a:spLocks noChangeArrowheads="1"/>
              </p:cNvSpPr>
              <p:nvPr/>
            </p:nvSpPr>
            <p:spPr bwMode="auto">
              <a:xfrm>
                <a:off x="2444" y="1303"/>
                <a:ext cx="28" cy="750"/>
              </a:xfrm>
              <a:prstGeom prst="rect">
                <a:avLst/>
              </a:prstGeom>
              <a:solidFill>
                <a:srgbClr val="0000FF"/>
              </a:solidFill>
              <a:ln w="9525">
                <a:noFill/>
                <a:miter lim="800000"/>
                <a:headEnd/>
                <a:tailEnd/>
              </a:ln>
            </p:spPr>
            <p:txBody>
              <a:bodyPr/>
              <a:lstStyle/>
              <a:p>
                <a:endParaRPr lang="ar-SA"/>
              </a:p>
            </p:txBody>
          </p:sp>
          <p:sp>
            <p:nvSpPr>
              <p:cNvPr id="15453" name="Freeform 80"/>
              <p:cNvSpPr>
                <a:spLocks/>
              </p:cNvSpPr>
              <p:nvPr/>
            </p:nvSpPr>
            <p:spPr bwMode="auto">
              <a:xfrm>
                <a:off x="1942" y="1675"/>
                <a:ext cx="28" cy="34"/>
              </a:xfrm>
              <a:custGeom>
                <a:avLst/>
                <a:gdLst>
                  <a:gd name="T0" fmla="*/ 14 w 28"/>
                  <a:gd name="T1" fmla="*/ 34 h 34"/>
                  <a:gd name="T2" fmla="*/ 0 w 28"/>
                  <a:gd name="T3" fmla="*/ 27 h 34"/>
                  <a:gd name="T4" fmla="*/ 21 w 28"/>
                  <a:gd name="T5" fmla="*/ 0 h 34"/>
                  <a:gd name="T6" fmla="*/ 28 w 28"/>
                  <a:gd name="T7" fmla="*/ 13 h 34"/>
                  <a:gd name="T8" fmla="*/ 14 w 28"/>
                  <a:gd name="T9" fmla="*/ 34 h 34"/>
                  <a:gd name="T10" fmla="*/ 0 60000 65536"/>
                  <a:gd name="T11" fmla="*/ 0 60000 65536"/>
                  <a:gd name="T12" fmla="*/ 0 60000 65536"/>
                  <a:gd name="T13" fmla="*/ 0 60000 65536"/>
                  <a:gd name="T14" fmla="*/ 0 60000 65536"/>
                  <a:gd name="T15" fmla="*/ 0 w 28"/>
                  <a:gd name="T16" fmla="*/ 0 h 34"/>
                  <a:gd name="T17" fmla="*/ 28 w 28"/>
                  <a:gd name="T18" fmla="*/ 34 h 34"/>
                </a:gdLst>
                <a:ahLst/>
                <a:cxnLst>
                  <a:cxn ang="T10">
                    <a:pos x="T0" y="T1"/>
                  </a:cxn>
                  <a:cxn ang="T11">
                    <a:pos x="T2" y="T3"/>
                  </a:cxn>
                  <a:cxn ang="T12">
                    <a:pos x="T4" y="T5"/>
                  </a:cxn>
                  <a:cxn ang="T13">
                    <a:pos x="T6" y="T7"/>
                  </a:cxn>
                  <a:cxn ang="T14">
                    <a:pos x="T8" y="T9"/>
                  </a:cxn>
                </a:cxnLst>
                <a:rect l="T15" t="T16" r="T17" b="T18"/>
                <a:pathLst>
                  <a:path w="28" h="34">
                    <a:moveTo>
                      <a:pt x="14" y="34"/>
                    </a:moveTo>
                    <a:lnTo>
                      <a:pt x="0" y="27"/>
                    </a:lnTo>
                    <a:lnTo>
                      <a:pt x="21" y="0"/>
                    </a:lnTo>
                    <a:lnTo>
                      <a:pt x="28" y="13"/>
                    </a:lnTo>
                    <a:lnTo>
                      <a:pt x="14" y="34"/>
                    </a:lnTo>
                    <a:close/>
                  </a:path>
                </a:pathLst>
              </a:custGeom>
              <a:solidFill>
                <a:srgbClr val="0000FF"/>
              </a:solidFill>
              <a:ln w="9525">
                <a:noFill/>
                <a:round/>
                <a:headEnd/>
                <a:tailEnd/>
              </a:ln>
            </p:spPr>
            <p:txBody>
              <a:bodyPr/>
              <a:lstStyle/>
              <a:p>
                <a:endParaRPr lang="en-US"/>
              </a:p>
            </p:txBody>
          </p:sp>
          <p:sp>
            <p:nvSpPr>
              <p:cNvPr id="15454" name="Freeform 81"/>
              <p:cNvSpPr>
                <a:spLocks/>
              </p:cNvSpPr>
              <p:nvPr/>
            </p:nvSpPr>
            <p:spPr bwMode="auto">
              <a:xfrm>
                <a:off x="1956" y="1688"/>
                <a:ext cx="28" cy="28"/>
              </a:xfrm>
              <a:custGeom>
                <a:avLst/>
                <a:gdLst>
                  <a:gd name="T0" fmla="*/ 0 w 28"/>
                  <a:gd name="T1" fmla="*/ 21 h 28"/>
                  <a:gd name="T2" fmla="*/ 14 w 28"/>
                  <a:gd name="T3" fmla="*/ 28 h 28"/>
                  <a:gd name="T4" fmla="*/ 28 w 28"/>
                  <a:gd name="T5" fmla="*/ 7 h 28"/>
                  <a:gd name="T6" fmla="*/ 21 w 28"/>
                  <a:gd name="T7" fmla="*/ 0 h 28"/>
                  <a:gd name="T8" fmla="*/ 0 w 28"/>
                  <a:gd name="T9" fmla="*/ 21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0" y="21"/>
                    </a:moveTo>
                    <a:lnTo>
                      <a:pt x="14" y="28"/>
                    </a:lnTo>
                    <a:lnTo>
                      <a:pt x="28" y="7"/>
                    </a:lnTo>
                    <a:lnTo>
                      <a:pt x="21" y="0"/>
                    </a:lnTo>
                    <a:lnTo>
                      <a:pt x="0" y="21"/>
                    </a:lnTo>
                    <a:close/>
                  </a:path>
                </a:pathLst>
              </a:custGeom>
              <a:solidFill>
                <a:srgbClr val="0000FF"/>
              </a:solidFill>
              <a:ln w="9525">
                <a:noFill/>
                <a:round/>
                <a:headEnd/>
                <a:tailEnd/>
              </a:ln>
            </p:spPr>
            <p:txBody>
              <a:bodyPr/>
              <a:lstStyle/>
              <a:p>
                <a:endParaRPr lang="en-US"/>
              </a:p>
            </p:txBody>
          </p:sp>
          <p:sp>
            <p:nvSpPr>
              <p:cNvPr id="15455" name="Freeform 82"/>
              <p:cNvSpPr>
                <a:spLocks/>
              </p:cNvSpPr>
              <p:nvPr/>
            </p:nvSpPr>
            <p:spPr bwMode="auto">
              <a:xfrm>
                <a:off x="1440" y="1283"/>
                <a:ext cx="35" cy="34"/>
              </a:xfrm>
              <a:custGeom>
                <a:avLst/>
                <a:gdLst>
                  <a:gd name="T0" fmla="*/ 14 w 35"/>
                  <a:gd name="T1" fmla="*/ 34 h 34"/>
                  <a:gd name="T2" fmla="*/ 0 w 35"/>
                  <a:gd name="T3" fmla="*/ 27 h 34"/>
                  <a:gd name="T4" fmla="*/ 21 w 35"/>
                  <a:gd name="T5" fmla="*/ 0 h 34"/>
                  <a:gd name="T6" fmla="*/ 35 w 35"/>
                  <a:gd name="T7" fmla="*/ 13 h 34"/>
                  <a:gd name="T8" fmla="*/ 14 w 35"/>
                  <a:gd name="T9" fmla="*/ 34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14" y="34"/>
                    </a:moveTo>
                    <a:lnTo>
                      <a:pt x="0" y="27"/>
                    </a:lnTo>
                    <a:lnTo>
                      <a:pt x="21" y="0"/>
                    </a:lnTo>
                    <a:lnTo>
                      <a:pt x="35" y="13"/>
                    </a:lnTo>
                    <a:lnTo>
                      <a:pt x="14" y="34"/>
                    </a:lnTo>
                    <a:close/>
                  </a:path>
                </a:pathLst>
              </a:custGeom>
              <a:solidFill>
                <a:srgbClr val="0000FF"/>
              </a:solidFill>
              <a:ln w="9525">
                <a:noFill/>
                <a:round/>
                <a:headEnd/>
                <a:tailEnd/>
              </a:ln>
            </p:spPr>
            <p:txBody>
              <a:bodyPr/>
              <a:lstStyle/>
              <a:p>
                <a:endParaRPr lang="en-US"/>
              </a:p>
            </p:txBody>
          </p:sp>
          <p:sp>
            <p:nvSpPr>
              <p:cNvPr id="15456" name="Freeform 83"/>
              <p:cNvSpPr>
                <a:spLocks/>
              </p:cNvSpPr>
              <p:nvPr/>
            </p:nvSpPr>
            <p:spPr bwMode="auto">
              <a:xfrm>
                <a:off x="1454" y="1296"/>
                <a:ext cx="523" cy="413"/>
              </a:xfrm>
              <a:custGeom>
                <a:avLst/>
                <a:gdLst>
                  <a:gd name="T0" fmla="*/ 502 w 523"/>
                  <a:gd name="T1" fmla="*/ 413 h 413"/>
                  <a:gd name="T2" fmla="*/ 523 w 523"/>
                  <a:gd name="T3" fmla="*/ 392 h 413"/>
                  <a:gd name="T4" fmla="*/ 21 w 523"/>
                  <a:gd name="T5" fmla="*/ 0 h 413"/>
                  <a:gd name="T6" fmla="*/ 0 w 523"/>
                  <a:gd name="T7" fmla="*/ 21 h 413"/>
                  <a:gd name="T8" fmla="*/ 502 w 523"/>
                  <a:gd name="T9" fmla="*/ 413 h 413"/>
                  <a:gd name="T10" fmla="*/ 0 60000 65536"/>
                  <a:gd name="T11" fmla="*/ 0 60000 65536"/>
                  <a:gd name="T12" fmla="*/ 0 60000 65536"/>
                  <a:gd name="T13" fmla="*/ 0 60000 65536"/>
                  <a:gd name="T14" fmla="*/ 0 60000 65536"/>
                  <a:gd name="T15" fmla="*/ 0 w 523"/>
                  <a:gd name="T16" fmla="*/ 0 h 413"/>
                  <a:gd name="T17" fmla="*/ 523 w 523"/>
                  <a:gd name="T18" fmla="*/ 413 h 413"/>
                </a:gdLst>
                <a:ahLst/>
                <a:cxnLst>
                  <a:cxn ang="T10">
                    <a:pos x="T0" y="T1"/>
                  </a:cxn>
                  <a:cxn ang="T11">
                    <a:pos x="T2" y="T3"/>
                  </a:cxn>
                  <a:cxn ang="T12">
                    <a:pos x="T4" y="T5"/>
                  </a:cxn>
                  <a:cxn ang="T13">
                    <a:pos x="T6" y="T7"/>
                  </a:cxn>
                  <a:cxn ang="T14">
                    <a:pos x="T8" y="T9"/>
                  </a:cxn>
                </a:cxnLst>
                <a:rect l="T15" t="T16" r="T17" b="T18"/>
                <a:pathLst>
                  <a:path w="523" h="413">
                    <a:moveTo>
                      <a:pt x="502" y="413"/>
                    </a:moveTo>
                    <a:lnTo>
                      <a:pt x="523" y="392"/>
                    </a:lnTo>
                    <a:lnTo>
                      <a:pt x="21" y="0"/>
                    </a:lnTo>
                    <a:lnTo>
                      <a:pt x="0" y="21"/>
                    </a:lnTo>
                    <a:lnTo>
                      <a:pt x="502" y="413"/>
                    </a:lnTo>
                    <a:close/>
                  </a:path>
                </a:pathLst>
              </a:custGeom>
              <a:solidFill>
                <a:srgbClr val="0000FF"/>
              </a:solidFill>
              <a:ln w="9525">
                <a:noFill/>
                <a:round/>
                <a:headEnd/>
                <a:tailEnd/>
              </a:ln>
            </p:spPr>
            <p:txBody>
              <a:bodyPr/>
              <a:lstStyle/>
              <a:p>
                <a:endParaRPr lang="en-US"/>
              </a:p>
            </p:txBody>
          </p:sp>
          <p:sp>
            <p:nvSpPr>
              <p:cNvPr id="15457" name="Freeform 84"/>
              <p:cNvSpPr>
                <a:spLocks/>
              </p:cNvSpPr>
              <p:nvPr/>
            </p:nvSpPr>
            <p:spPr bwMode="auto">
              <a:xfrm>
                <a:off x="1956" y="1675"/>
                <a:ext cx="28" cy="34"/>
              </a:xfrm>
              <a:custGeom>
                <a:avLst/>
                <a:gdLst>
                  <a:gd name="T0" fmla="*/ 14 w 28"/>
                  <a:gd name="T1" fmla="*/ 34 h 34"/>
                  <a:gd name="T2" fmla="*/ 28 w 28"/>
                  <a:gd name="T3" fmla="*/ 27 h 34"/>
                  <a:gd name="T4" fmla="*/ 14 w 28"/>
                  <a:gd name="T5" fmla="*/ 0 h 34"/>
                  <a:gd name="T6" fmla="*/ 0 w 28"/>
                  <a:gd name="T7" fmla="*/ 13 h 34"/>
                  <a:gd name="T8" fmla="*/ 14 w 28"/>
                  <a:gd name="T9" fmla="*/ 34 h 34"/>
                  <a:gd name="T10" fmla="*/ 0 60000 65536"/>
                  <a:gd name="T11" fmla="*/ 0 60000 65536"/>
                  <a:gd name="T12" fmla="*/ 0 60000 65536"/>
                  <a:gd name="T13" fmla="*/ 0 60000 65536"/>
                  <a:gd name="T14" fmla="*/ 0 60000 65536"/>
                  <a:gd name="T15" fmla="*/ 0 w 28"/>
                  <a:gd name="T16" fmla="*/ 0 h 34"/>
                  <a:gd name="T17" fmla="*/ 28 w 28"/>
                  <a:gd name="T18" fmla="*/ 34 h 34"/>
                </a:gdLst>
                <a:ahLst/>
                <a:cxnLst>
                  <a:cxn ang="T10">
                    <a:pos x="T0" y="T1"/>
                  </a:cxn>
                  <a:cxn ang="T11">
                    <a:pos x="T2" y="T3"/>
                  </a:cxn>
                  <a:cxn ang="T12">
                    <a:pos x="T4" y="T5"/>
                  </a:cxn>
                  <a:cxn ang="T13">
                    <a:pos x="T6" y="T7"/>
                  </a:cxn>
                  <a:cxn ang="T14">
                    <a:pos x="T8" y="T9"/>
                  </a:cxn>
                </a:cxnLst>
                <a:rect l="T15" t="T16" r="T17" b="T18"/>
                <a:pathLst>
                  <a:path w="28" h="34">
                    <a:moveTo>
                      <a:pt x="14" y="34"/>
                    </a:moveTo>
                    <a:lnTo>
                      <a:pt x="28" y="27"/>
                    </a:lnTo>
                    <a:lnTo>
                      <a:pt x="14" y="0"/>
                    </a:lnTo>
                    <a:lnTo>
                      <a:pt x="0" y="13"/>
                    </a:lnTo>
                    <a:lnTo>
                      <a:pt x="14" y="34"/>
                    </a:lnTo>
                    <a:close/>
                  </a:path>
                </a:pathLst>
              </a:custGeom>
              <a:solidFill>
                <a:srgbClr val="0000FF"/>
              </a:solidFill>
              <a:ln w="9525">
                <a:noFill/>
                <a:round/>
                <a:headEnd/>
                <a:tailEnd/>
              </a:ln>
            </p:spPr>
            <p:txBody>
              <a:bodyPr/>
              <a:lstStyle/>
              <a:p>
                <a:endParaRPr lang="en-US"/>
              </a:p>
            </p:txBody>
          </p:sp>
          <p:sp>
            <p:nvSpPr>
              <p:cNvPr id="15458" name="Rectangle 85"/>
              <p:cNvSpPr>
                <a:spLocks noChangeArrowheads="1"/>
              </p:cNvSpPr>
              <p:nvPr/>
            </p:nvSpPr>
            <p:spPr bwMode="auto">
              <a:xfrm>
                <a:off x="1447" y="1290"/>
                <a:ext cx="28" cy="13"/>
              </a:xfrm>
              <a:prstGeom prst="rect">
                <a:avLst/>
              </a:prstGeom>
              <a:solidFill>
                <a:srgbClr val="0000FF"/>
              </a:solidFill>
              <a:ln w="9525">
                <a:noFill/>
                <a:miter lim="800000"/>
                <a:headEnd/>
                <a:tailEnd/>
              </a:ln>
            </p:spPr>
            <p:txBody>
              <a:bodyPr/>
              <a:lstStyle/>
              <a:p>
                <a:endParaRPr lang="ar-SA"/>
              </a:p>
            </p:txBody>
          </p:sp>
          <p:sp>
            <p:nvSpPr>
              <p:cNvPr id="15459" name="Rectangle 86"/>
              <p:cNvSpPr>
                <a:spLocks noChangeArrowheads="1"/>
              </p:cNvSpPr>
              <p:nvPr/>
            </p:nvSpPr>
            <p:spPr bwMode="auto">
              <a:xfrm>
                <a:off x="1447" y="1303"/>
                <a:ext cx="28" cy="750"/>
              </a:xfrm>
              <a:prstGeom prst="rect">
                <a:avLst/>
              </a:prstGeom>
              <a:solidFill>
                <a:srgbClr val="0000FF"/>
              </a:solidFill>
              <a:ln w="9525">
                <a:noFill/>
                <a:miter lim="800000"/>
                <a:headEnd/>
                <a:tailEnd/>
              </a:ln>
            </p:spPr>
            <p:txBody>
              <a:bodyPr/>
              <a:lstStyle/>
              <a:p>
                <a:endParaRPr lang="ar-SA"/>
              </a:p>
            </p:txBody>
          </p:sp>
          <p:sp>
            <p:nvSpPr>
              <p:cNvPr id="15460" name="Rectangle 87"/>
              <p:cNvSpPr>
                <a:spLocks noChangeArrowheads="1"/>
              </p:cNvSpPr>
              <p:nvPr/>
            </p:nvSpPr>
            <p:spPr bwMode="auto">
              <a:xfrm>
                <a:off x="1447" y="1290"/>
                <a:ext cx="14" cy="27"/>
              </a:xfrm>
              <a:prstGeom prst="rect">
                <a:avLst/>
              </a:prstGeom>
              <a:solidFill>
                <a:srgbClr val="0000FF"/>
              </a:solidFill>
              <a:ln w="9525">
                <a:noFill/>
                <a:miter lim="800000"/>
                <a:headEnd/>
                <a:tailEnd/>
              </a:ln>
            </p:spPr>
            <p:txBody>
              <a:bodyPr/>
              <a:lstStyle/>
              <a:p>
                <a:endParaRPr lang="ar-SA"/>
              </a:p>
            </p:txBody>
          </p:sp>
          <p:sp>
            <p:nvSpPr>
              <p:cNvPr id="15461" name="Rectangle 88"/>
              <p:cNvSpPr>
                <a:spLocks noChangeArrowheads="1"/>
              </p:cNvSpPr>
              <p:nvPr/>
            </p:nvSpPr>
            <p:spPr bwMode="auto">
              <a:xfrm>
                <a:off x="2458" y="1290"/>
                <a:ext cx="14" cy="27"/>
              </a:xfrm>
              <a:prstGeom prst="rect">
                <a:avLst/>
              </a:prstGeom>
              <a:solidFill>
                <a:srgbClr val="0000FF"/>
              </a:solidFill>
              <a:ln w="9525">
                <a:noFill/>
                <a:miter lim="800000"/>
                <a:headEnd/>
                <a:tailEnd/>
              </a:ln>
            </p:spPr>
            <p:txBody>
              <a:bodyPr/>
              <a:lstStyle/>
              <a:p>
                <a:endParaRPr lang="ar-SA"/>
              </a:p>
            </p:txBody>
          </p:sp>
          <p:sp>
            <p:nvSpPr>
              <p:cNvPr id="15462" name="Rectangle 89"/>
              <p:cNvSpPr>
                <a:spLocks noChangeArrowheads="1"/>
              </p:cNvSpPr>
              <p:nvPr/>
            </p:nvSpPr>
            <p:spPr bwMode="auto">
              <a:xfrm>
                <a:off x="1461" y="1290"/>
                <a:ext cx="997" cy="27"/>
              </a:xfrm>
              <a:prstGeom prst="rect">
                <a:avLst/>
              </a:prstGeom>
              <a:solidFill>
                <a:srgbClr val="0000FF"/>
              </a:solidFill>
              <a:ln w="9525">
                <a:noFill/>
                <a:miter lim="800000"/>
                <a:headEnd/>
                <a:tailEnd/>
              </a:ln>
            </p:spPr>
            <p:txBody>
              <a:bodyPr/>
              <a:lstStyle/>
              <a:p>
                <a:endParaRPr lang="ar-SA"/>
              </a:p>
            </p:txBody>
          </p:sp>
          <p:sp>
            <p:nvSpPr>
              <p:cNvPr id="15463" name="Oval 90"/>
              <p:cNvSpPr>
                <a:spLocks noChangeArrowheads="1"/>
              </p:cNvSpPr>
              <p:nvPr/>
            </p:nvSpPr>
            <p:spPr bwMode="auto">
              <a:xfrm>
                <a:off x="1379" y="1214"/>
                <a:ext cx="178" cy="179"/>
              </a:xfrm>
              <a:prstGeom prst="ellipse">
                <a:avLst/>
              </a:prstGeom>
              <a:solidFill>
                <a:srgbClr val="FFFFFF"/>
              </a:solidFill>
              <a:ln w="9525">
                <a:noFill/>
                <a:round/>
                <a:headEnd/>
                <a:tailEnd/>
              </a:ln>
            </p:spPr>
            <p:txBody>
              <a:bodyPr/>
              <a:lstStyle/>
              <a:p>
                <a:endParaRPr lang="ar-SA"/>
              </a:p>
            </p:txBody>
          </p:sp>
          <p:sp>
            <p:nvSpPr>
              <p:cNvPr id="15464" name="Oval 91"/>
              <p:cNvSpPr>
                <a:spLocks noChangeArrowheads="1"/>
              </p:cNvSpPr>
              <p:nvPr/>
            </p:nvSpPr>
            <p:spPr bwMode="auto">
              <a:xfrm>
                <a:off x="1382" y="1217"/>
                <a:ext cx="172" cy="173"/>
              </a:xfrm>
              <a:prstGeom prst="ellipse">
                <a:avLst/>
              </a:prstGeom>
              <a:noFill/>
              <a:ln w="33338">
                <a:solidFill>
                  <a:srgbClr val="FF0000"/>
                </a:solidFill>
                <a:round/>
                <a:headEnd/>
                <a:tailEnd/>
              </a:ln>
            </p:spPr>
            <p:txBody>
              <a:bodyPr/>
              <a:lstStyle/>
              <a:p>
                <a:endParaRPr lang="ar-SA"/>
              </a:p>
            </p:txBody>
          </p:sp>
          <p:sp>
            <p:nvSpPr>
              <p:cNvPr id="15465" name="Oval 92"/>
              <p:cNvSpPr>
                <a:spLocks noChangeArrowheads="1"/>
              </p:cNvSpPr>
              <p:nvPr/>
            </p:nvSpPr>
            <p:spPr bwMode="auto">
              <a:xfrm>
                <a:off x="1874" y="1613"/>
                <a:ext cx="178" cy="178"/>
              </a:xfrm>
              <a:prstGeom prst="ellipse">
                <a:avLst/>
              </a:prstGeom>
              <a:solidFill>
                <a:srgbClr val="FFFFFF"/>
              </a:solidFill>
              <a:ln w="9525">
                <a:noFill/>
                <a:round/>
                <a:headEnd/>
                <a:tailEnd/>
              </a:ln>
            </p:spPr>
            <p:txBody>
              <a:bodyPr/>
              <a:lstStyle/>
              <a:p>
                <a:endParaRPr lang="ar-SA"/>
              </a:p>
            </p:txBody>
          </p:sp>
          <p:sp>
            <p:nvSpPr>
              <p:cNvPr id="15466" name="Oval 93"/>
              <p:cNvSpPr>
                <a:spLocks noChangeArrowheads="1"/>
              </p:cNvSpPr>
              <p:nvPr/>
            </p:nvSpPr>
            <p:spPr bwMode="auto">
              <a:xfrm>
                <a:off x="1877" y="1616"/>
                <a:ext cx="172" cy="172"/>
              </a:xfrm>
              <a:prstGeom prst="ellipse">
                <a:avLst/>
              </a:prstGeom>
              <a:noFill/>
              <a:ln w="33338">
                <a:solidFill>
                  <a:srgbClr val="FF0000"/>
                </a:solidFill>
                <a:round/>
                <a:headEnd/>
                <a:tailEnd/>
              </a:ln>
            </p:spPr>
            <p:txBody>
              <a:bodyPr/>
              <a:lstStyle/>
              <a:p>
                <a:endParaRPr lang="ar-SA"/>
              </a:p>
            </p:txBody>
          </p:sp>
          <p:sp>
            <p:nvSpPr>
              <p:cNvPr id="15467" name="Oval 94"/>
              <p:cNvSpPr>
                <a:spLocks noChangeArrowheads="1"/>
              </p:cNvSpPr>
              <p:nvPr/>
            </p:nvSpPr>
            <p:spPr bwMode="auto">
              <a:xfrm>
                <a:off x="2369" y="1214"/>
                <a:ext cx="185" cy="179"/>
              </a:xfrm>
              <a:prstGeom prst="ellipse">
                <a:avLst/>
              </a:prstGeom>
              <a:solidFill>
                <a:srgbClr val="FFFFFF"/>
              </a:solidFill>
              <a:ln w="9525">
                <a:noFill/>
                <a:round/>
                <a:headEnd/>
                <a:tailEnd/>
              </a:ln>
            </p:spPr>
            <p:txBody>
              <a:bodyPr/>
              <a:lstStyle/>
              <a:p>
                <a:endParaRPr lang="ar-SA"/>
              </a:p>
            </p:txBody>
          </p:sp>
          <p:sp>
            <p:nvSpPr>
              <p:cNvPr id="15468" name="Oval 95"/>
              <p:cNvSpPr>
                <a:spLocks noChangeArrowheads="1"/>
              </p:cNvSpPr>
              <p:nvPr/>
            </p:nvSpPr>
            <p:spPr bwMode="auto">
              <a:xfrm>
                <a:off x="2372" y="1217"/>
                <a:ext cx="179" cy="173"/>
              </a:xfrm>
              <a:prstGeom prst="ellipse">
                <a:avLst/>
              </a:prstGeom>
              <a:noFill/>
              <a:ln w="33338">
                <a:solidFill>
                  <a:srgbClr val="FF0000"/>
                </a:solidFill>
                <a:round/>
                <a:headEnd/>
                <a:tailEnd/>
              </a:ln>
            </p:spPr>
            <p:txBody>
              <a:bodyPr/>
              <a:lstStyle/>
              <a:p>
                <a:endParaRPr lang="ar-SA"/>
              </a:p>
            </p:txBody>
          </p:sp>
          <p:sp>
            <p:nvSpPr>
              <p:cNvPr id="15469" name="Rectangle 96"/>
              <p:cNvSpPr>
                <a:spLocks noChangeArrowheads="1"/>
              </p:cNvSpPr>
              <p:nvPr/>
            </p:nvSpPr>
            <p:spPr bwMode="auto">
              <a:xfrm>
                <a:off x="3991" y="1290"/>
                <a:ext cx="28" cy="13"/>
              </a:xfrm>
              <a:prstGeom prst="rect">
                <a:avLst/>
              </a:prstGeom>
              <a:solidFill>
                <a:srgbClr val="0000FF"/>
              </a:solidFill>
              <a:ln w="9525">
                <a:noFill/>
                <a:miter lim="800000"/>
                <a:headEnd/>
                <a:tailEnd/>
              </a:ln>
            </p:spPr>
            <p:txBody>
              <a:bodyPr/>
              <a:lstStyle/>
              <a:p>
                <a:endParaRPr lang="ar-SA"/>
              </a:p>
            </p:txBody>
          </p:sp>
          <p:sp>
            <p:nvSpPr>
              <p:cNvPr id="15470" name="Rectangle 97"/>
              <p:cNvSpPr>
                <a:spLocks noChangeArrowheads="1"/>
              </p:cNvSpPr>
              <p:nvPr/>
            </p:nvSpPr>
            <p:spPr bwMode="auto">
              <a:xfrm>
                <a:off x="3991" y="1303"/>
                <a:ext cx="28" cy="750"/>
              </a:xfrm>
              <a:prstGeom prst="rect">
                <a:avLst/>
              </a:prstGeom>
              <a:solidFill>
                <a:srgbClr val="0000FF"/>
              </a:solidFill>
              <a:ln w="9525">
                <a:noFill/>
                <a:miter lim="800000"/>
                <a:headEnd/>
                <a:tailEnd/>
              </a:ln>
            </p:spPr>
            <p:txBody>
              <a:bodyPr/>
              <a:lstStyle/>
              <a:p>
                <a:endParaRPr lang="ar-SA"/>
              </a:p>
            </p:txBody>
          </p:sp>
          <p:sp>
            <p:nvSpPr>
              <p:cNvPr id="15471" name="Freeform 98"/>
              <p:cNvSpPr>
                <a:spLocks/>
              </p:cNvSpPr>
              <p:nvPr/>
            </p:nvSpPr>
            <p:spPr bwMode="auto">
              <a:xfrm>
                <a:off x="3627" y="1688"/>
                <a:ext cx="27" cy="28"/>
              </a:xfrm>
              <a:custGeom>
                <a:avLst/>
                <a:gdLst>
                  <a:gd name="T0" fmla="*/ 0 w 27"/>
                  <a:gd name="T1" fmla="*/ 21 h 28"/>
                  <a:gd name="T2" fmla="*/ 14 w 27"/>
                  <a:gd name="T3" fmla="*/ 28 h 28"/>
                  <a:gd name="T4" fmla="*/ 27 w 27"/>
                  <a:gd name="T5" fmla="*/ 7 h 28"/>
                  <a:gd name="T6" fmla="*/ 21 w 27"/>
                  <a:gd name="T7" fmla="*/ 0 h 28"/>
                  <a:gd name="T8" fmla="*/ 0 w 27"/>
                  <a:gd name="T9" fmla="*/ 21 h 28"/>
                  <a:gd name="T10" fmla="*/ 0 60000 65536"/>
                  <a:gd name="T11" fmla="*/ 0 60000 65536"/>
                  <a:gd name="T12" fmla="*/ 0 60000 65536"/>
                  <a:gd name="T13" fmla="*/ 0 60000 65536"/>
                  <a:gd name="T14" fmla="*/ 0 60000 65536"/>
                  <a:gd name="T15" fmla="*/ 0 w 27"/>
                  <a:gd name="T16" fmla="*/ 0 h 28"/>
                  <a:gd name="T17" fmla="*/ 27 w 27"/>
                  <a:gd name="T18" fmla="*/ 28 h 28"/>
                </a:gdLst>
                <a:ahLst/>
                <a:cxnLst>
                  <a:cxn ang="T10">
                    <a:pos x="T0" y="T1"/>
                  </a:cxn>
                  <a:cxn ang="T11">
                    <a:pos x="T2" y="T3"/>
                  </a:cxn>
                  <a:cxn ang="T12">
                    <a:pos x="T4" y="T5"/>
                  </a:cxn>
                  <a:cxn ang="T13">
                    <a:pos x="T6" y="T7"/>
                  </a:cxn>
                  <a:cxn ang="T14">
                    <a:pos x="T8" y="T9"/>
                  </a:cxn>
                </a:cxnLst>
                <a:rect l="T15" t="T16" r="T17" b="T18"/>
                <a:pathLst>
                  <a:path w="27" h="28">
                    <a:moveTo>
                      <a:pt x="0" y="21"/>
                    </a:moveTo>
                    <a:lnTo>
                      <a:pt x="14" y="28"/>
                    </a:lnTo>
                    <a:lnTo>
                      <a:pt x="27" y="7"/>
                    </a:lnTo>
                    <a:lnTo>
                      <a:pt x="21" y="0"/>
                    </a:lnTo>
                    <a:lnTo>
                      <a:pt x="0" y="21"/>
                    </a:lnTo>
                    <a:close/>
                  </a:path>
                </a:pathLst>
              </a:custGeom>
              <a:solidFill>
                <a:srgbClr val="0000FF"/>
              </a:solidFill>
              <a:ln w="9525">
                <a:noFill/>
                <a:round/>
                <a:headEnd/>
                <a:tailEnd/>
              </a:ln>
            </p:spPr>
            <p:txBody>
              <a:bodyPr/>
              <a:lstStyle/>
              <a:p>
                <a:endParaRPr lang="en-US"/>
              </a:p>
            </p:txBody>
          </p:sp>
          <p:sp>
            <p:nvSpPr>
              <p:cNvPr id="15472" name="Freeform 99"/>
              <p:cNvSpPr>
                <a:spLocks/>
              </p:cNvSpPr>
              <p:nvPr/>
            </p:nvSpPr>
            <p:spPr bwMode="auto">
              <a:xfrm>
                <a:off x="3118" y="1283"/>
                <a:ext cx="34" cy="34"/>
              </a:xfrm>
              <a:custGeom>
                <a:avLst/>
                <a:gdLst>
                  <a:gd name="T0" fmla="*/ 14 w 34"/>
                  <a:gd name="T1" fmla="*/ 34 h 34"/>
                  <a:gd name="T2" fmla="*/ 0 w 34"/>
                  <a:gd name="T3" fmla="*/ 27 h 34"/>
                  <a:gd name="T4" fmla="*/ 21 w 34"/>
                  <a:gd name="T5" fmla="*/ 0 h 34"/>
                  <a:gd name="T6" fmla="*/ 34 w 34"/>
                  <a:gd name="T7" fmla="*/ 13 h 34"/>
                  <a:gd name="T8" fmla="*/ 14 w 34"/>
                  <a:gd name="T9" fmla="*/ 34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14" y="34"/>
                    </a:moveTo>
                    <a:lnTo>
                      <a:pt x="0" y="27"/>
                    </a:lnTo>
                    <a:lnTo>
                      <a:pt x="21" y="0"/>
                    </a:lnTo>
                    <a:lnTo>
                      <a:pt x="34" y="13"/>
                    </a:lnTo>
                    <a:lnTo>
                      <a:pt x="14" y="34"/>
                    </a:lnTo>
                    <a:close/>
                  </a:path>
                </a:pathLst>
              </a:custGeom>
              <a:solidFill>
                <a:srgbClr val="0000FF"/>
              </a:solidFill>
              <a:ln w="9525">
                <a:noFill/>
                <a:round/>
                <a:headEnd/>
                <a:tailEnd/>
              </a:ln>
            </p:spPr>
            <p:txBody>
              <a:bodyPr/>
              <a:lstStyle/>
              <a:p>
                <a:endParaRPr lang="en-US"/>
              </a:p>
            </p:txBody>
          </p:sp>
          <p:sp>
            <p:nvSpPr>
              <p:cNvPr id="15473" name="Freeform 100"/>
              <p:cNvSpPr>
                <a:spLocks/>
              </p:cNvSpPr>
              <p:nvPr/>
            </p:nvSpPr>
            <p:spPr bwMode="auto">
              <a:xfrm>
                <a:off x="3132" y="1296"/>
                <a:ext cx="516" cy="413"/>
              </a:xfrm>
              <a:custGeom>
                <a:avLst/>
                <a:gdLst>
                  <a:gd name="T0" fmla="*/ 495 w 516"/>
                  <a:gd name="T1" fmla="*/ 413 h 413"/>
                  <a:gd name="T2" fmla="*/ 516 w 516"/>
                  <a:gd name="T3" fmla="*/ 392 h 413"/>
                  <a:gd name="T4" fmla="*/ 20 w 516"/>
                  <a:gd name="T5" fmla="*/ 0 h 413"/>
                  <a:gd name="T6" fmla="*/ 0 w 516"/>
                  <a:gd name="T7" fmla="*/ 21 h 413"/>
                  <a:gd name="T8" fmla="*/ 495 w 516"/>
                  <a:gd name="T9" fmla="*/ 413 h 413"/>
                  <a:gd name="T10" fmla="*/ 0 60000 65536"/>
                  <a:gd name="T11" fmla="*/ 0 60000 65536"/>
                  <a:gd name="T12" fmla="*/ 0 60000 65536"/>
                  <a:gd name="T13" fmla="*/ 0 60000 65536"/>
                  <a:gd name="T14" fmla="*/ 0 60000 65536"/>
                  <a:gd name="T15" fmla="*/ 0 w 516"/>
                  <a:gd name="T16" fmla="*/ 0 h 413"/>
                  <a:gd name="T17" fmla="*/ 516 w 516"/>
                  <a:gd name="T18" fmla="*/ 413 h 413"/>
                </a:gdLst>
                <a:ahLst/>
                <a:cxnLst>
                  <a:cxn ang="T10">
                    <a:pos x="T0" y="T1"/>
                  </a:cxn>
                  <a:cxn ang="T11">
                    <a:pos x="T2" y="T3"/>
                  </a:cxn>
                  <a:cxn ang="T12">
                    <a:pos x="T4" y="T5"/>
                  </a:cxn>
                  <a:cxn ang="T13">
                    <a:pos x="T6" y="T7"/>
                  </a:cxn>
                  <a:cxn ang="T14">
                    <a:pos x="T8" y="T9"/>
                  </a:cxn>
                </a:cxnLst>
                <a:rect l="T15" t="T16" r="T17" b="T18"/>
                <a:pathLst>
                  <a:path w="516" h="413">
                    <a:moveTo>
                      <a:pt x="495" y="413"/>
                    </a:moveTo>
                    <a:lnTo>
                      <a:pt x="516" y="392"/>
                    </a:lnTo>
                    <a:lnTo>
                      <a:pt x="20" y="0"/>
                    </a:lnTo>
                    <a:lnTo>
                      <a:pt x="0" y="21"/>
                    </a:lnTo>
                    <a:lnTo>
                      <a:pt x="495" y="413"/>
                    </a:lnTo>
                    <a:close/>
                  </a:path>
                </a:pathLst>
              </a:custGeom>
              <a:solidFill>
                <a:srgbClr val="0000FF"/>
              </a:solidFill>
              <a:ln w="9525">
                <a:noFill/>
                <a:round/>
                <a:headEnd/>
                <a:tailEnd/>
              </a:ln>
            </p:spPr>
            <p:txBody>
              <a:bodyPr/>
              <a:lstStyle/>
              <a:p>
                <a:endParaRPr lang="en-US"/>
              </a:p>
            </p:txBody>
          </p:sp>
          <p:sp>
            <p:nvSpPr>
              <p:cNvPr id="15474" name="Freeform 101"/>
              <p:cNvSpPr>
                <a:spLocks/>
              </p:cNvSpPr>
              <p:nvPr/>
            </p:nvSpPr>
            <p:spPr bwMode="auto">
              <a:xfrm>
                <a:off x="3627" y="1675"/>
                <a:ext cx="27" cy="34"/>
              </a:xfrm>
              <a:custGeom>
                <a:avLst/>
                <a:gdLst>
                  <a:gd name="T0" fmla="*/ 14 w 27"/>
                  <a:gd name="T1" fmla="*/ 34 h 34"/>
                  <a:gd name="T2" fmla="*/ 27 w 27"/>
                  <a:gd name="T3" fmla="*/ 27 h 34"/>
                  <a:gd name="T4" fmla="*/ 14 w 27"/>
                  <a:gd name="T5" fmla="*/ 0 h 34"/>
                  <a:gd name="T6" fmla="*/ 0 w 27"/>
                  <a:gd name="T7" fmla="*/ 13 h 34"/>
                  <a:gd name="T8" fmla="*/ 14 w 27"/>
                  <a:gd name="T9" fmla="*/ 34 h 34"/>
                  <a:gd name="T10" fmla="*/ 0 60000 65536"/>
                  <a:gd name="T11" fmla="*/ 0 60000 65536"/>
                  <a:gd name="T12" fmla="*/ 0 60000 65536"/>
                  <a:gd name="T13" fmla="*/ 0 60000 65536"/>
                  <a:gd name="T14" fmla="*/ 0 60000 65536"/>
                  <a:gd name="T15" fmla="*/ 0 w 27"/>
                  <a:gd name="T16" fmla="*/ 0 h 34"/>
                  <a:gd name="T17" fmla="*/ 27 w 27"/>
                  <a:gd name="T18" fmla="*/ 34 h 34"/>
                </a:gdLst>
                <a:ahLst/>
                <a:cxnLst>
                  <a:cxn ang="T10">
                    <a:pos x="T0" y="T1"/>
                  </a:cxn>
                  <a:cxn ang="T11">
                    <a:pos x="T2" y="T3"/>
                  </a:cxn>
                  <a:cxn ang="T12">
                    <a:pos x="T4" y="T5"/>
                  </a:cxn>
                  <a:cxn ang="T13">
                    <a:pos x="T6" y="T7"/>
                  </a:cxn>
                  <a:cxn ang="T14">
                    <a:pos x="T8" y="T9"/>
                  </a:cxn>
                </a:cxnLst>
                <a:rect l="T15" t="T16" r="T17" b="T18"/>
                <a:pathLst>
                  <a:path w="27" h="34">
                    <a:moveTo>
                      <a:pt x="14" y="34"/>
                    </a:moveTo>
                    <a:lnTo>
                      <a:pt x="27" y="27"/>
                    </a:lnTo>
                    <a:lnTo>
                      <a:pt x="14" y="0"/>
                    </a:lnTo>
                    <a:lnTo>
                      <a:pt x="0" y="13"/>
                    </a:lnTo>
                    <a:lnTo>
                      <a:pt x="14" y="34"/>
                    </a:lnTo>
                    <a:close/>
                  </a:path>
                </a:pathLst>
              </a:custGeom>
              <a:solidFill>
                <a:srgbClr val="0000FF"/>
              </a:solidFill>
              <a:ln w="9525">
                <a:noFill/>
                <a:round/>
                <a:headEnd/>
                <a:tailEnd/>
              </a:ln>
            </p:spPr>
            <p:txBody>
              <a:bodyPr/>
              <a:lstStyle/>
              <a:p>
                <a:endParaRPr lang="en-US"/>
              </a:p>
            </p:txBody>
          </p:sp>
          <p:sp>
            <p:nvSpPr>
              <p:cNvPr id="15475" name="Rectangle 102"/>
              <p:cNvSpPr>
                <a:spLocks noChangeArrowheads="1"/>
              </p:cNvSpPr>
              <p:nvPr/>
            </p:nvSpPr>
            <p:spPr bwMode="auto">
              <a:xfrm>
                <a:off x="3125" y="1290"/>
                <a:ext cx="27" cy="13"/>
              </a:xfrm>
              <a:prstGeom prst="rect">
                <a:avLst/>
              </a:prstGeom>
              <a:solidFill>
                <a:srgbClr val="0000FF"/>
              </a:solidFill>
              <a:ln w="9525">
                <a:noFill/>
                <a:miter lim="800000"/>
                <a:headEnd/>
                <a:tailEnd/>
              </a:ln>
            </p:spPr>
            <p:txBody>
              <a:bodyPr/>
              <a:lstStyle/>
              <a:p>
                <a:endParaRPr lang="ar-SA"/>
              </a:p>
            </p:txBody>
          </p:sp>
          <p:sp>
            <p:nvSpPr>
              <p:cNvPr id="15476" name="Rectangle 103"/>
              <p:cNvSpPr>
                <a:spLocks noChangeArrowheads="1"/>
              </p:cNvSpPr>
              <p:nvPr/>
            </p:nvSpPr>
            <p:spPr bwMode="auto">
              <a:xfrm>
                <a:off x="3125" y="1303"/>
                <a:ext cx="27" cy="750"/>
              </a:xfrm>
              <a:prstGeom prst="rect">
                <a:avLst/>
              </a:prstGeom>
              <a:solidFill>
                <a:srgbClr val="0000FF"/>
              </a:solidFill>
              <a:ln w="9525">
                <a:noFill/>
                <a:miter lim="800000"/>
                <a:headEnd/>
                <a:tailEnd/>
              </a:ln>
            </p:spPr>
            <p:txBody>
              <a:bodyPr/>
              <a:lstStyle/>
              <a:p>
                <a:endParaRPr lang="ar-SA"/>
              </a:p>
            </p:txBody>
          </p:sp>
          <p:sp>
            <p:nvSpPr>
              <p:cNvPr id="15477" name="Oval 104"/>
              <p:cNvSpPr>
                <a:spLocks noChangeArrowheads="1"/>
              </p:cNvSpPr>
              <p:nvPr/>
            </p:nvSpPr>
            <p:spPr bwMode="auto">
              <a:xfrm>
                <a:off x="3049" y="1214"/>
                <a:ext cx="179" cy="179"/>
              </a:xfrm>
              <a:prstGeom prst="ellipse">
                <a:avLst/>
              </a:prstGeom>
              <a:solidFill>
                <a:srgbClr val="FFFFFF"/>
              </a:solidFill>
              <a:ln w="9525">
                <a:noFill/>
                <a:round/>
                <a:headEnd/>
                <a:tailEnd/>
              </a:ln>
            </p:spPr>
            <p:txBody>
              <a:bodyPr/>
              <a:lstStyle/>
              <a:p>
                <a:endParaRPr lang="ar-SA"/>
              </a:p>
            </p:txBody>
          </p:sp>
          <p:sp>
            <p:nvSpPr>
              <p:cNvPr id="15478" name="Oval 105"/>
              <p:cNvSpPr>
                <a:spLocks noChangeArrowheads="1"/>
              </p:cNvSpPr>
              <p:nvPr/>
            </p:nvSpPr>
            <p:spPr bwMode="auto">
              <a:xfrm>
                <a:off x="3052" y="1217"/>
                <a:ext cx="173" cy="173"/>
              </a:xfrm>
              <a:prstGeom prst="ellipse">
                <a:avLst/>
              </a:prstGeom>
              <a:noFill/>
              <a:ln w="33338">
                <a:solidFill>
                  <a:srgbClr val="FF0000"/>
                </a:solidFill>
                <a:round/>
                <a:headEnd/>
                <a:tailEnd/>
              </a:ln>
            </p:spPr>
            <p:txBody>
              <a:bodyPr/>
              <a:lstStyle/>
              <a:p>
                <a:endParaRPr lang="ar-SA"/>
              </a:p>
            </p:txBody>
          </p:sp>
          <p:sp>
            <p:nvSpPr>
              <p:cNvPr id="15479" name="Oval 106"/>
              <p:cNvSpPr>
                <a:spLocks noChangeArrowheads="1"/>
              </p:cNvSpPr>
              <p:nvPr/>
            </p:nvSpPr>
            <p:spPr bwMode="auto">
              <a:xfrm>
                <a:off x="3544" y="1613"/>
                <a:ext cx="186" cy="178"/>
              </a:xfrm>
              <a:prstGeom prst="ellipse">
                <a:avLst/>
              </a:prstGeom>
              <a:solidFill>
                <a:srgbClr val="FFFFFF"/>
              </a:solidFill>
              <a:ln w="9525">
                <a:noFill/>
                <a:round/>
                <a:headEnd/>
                <a:tailEnd/>
              </a:ln>
            </p:spPr>
            <p:txBody>
              <a:bodyPr/>
              <a:lstStyle/>
              <a:p>
                <a:endParaRPr lang="ar-SA"/>
              </a:p>
            </p:txBody>
          </p:sp>
          <p:sp>
            <p:nvSpPr>
              <p:cNvPr id="15480" name="Oval 107"/>
              <p:cNvSpPr>
                <a:spLocks noChangeArrowheads="1"/>
              </p:cNvSpPr>
              <p:nvPr/>
            </p:nvSpPr>
            <p:spPr bwMode="auto">
              <a:xfrm>
                <a:off x="3548" y="1616"/>
                <a:ext cx="179" cy="172"/>
              </a:xfrm>
              <a:prstGeom prst="ellipse">
                <a:avLst/>
              </a:prstGeom>
              <a:noFill/>
              <a:ln w="33338">
                <a:solidFill>
                  <a:srgbClr val="FF0000"/>
                </a:solidFill>
                <a:round/>
                <a:headEnd/>
                <a:tailEnd/>
              </a:ln>
            </p:spPr>
            <p:txBody>
              <a:bodyPr/>
              <a:lstStyle/>
              <a:p>
                <a:endParaRPr lang="ar-SA"/>
              </a:p>
            </p:txBody>
          </p:sp>
          <p:sp>
            <p:nvSpPr>
              <p:cNvPr id="15481" name="Oval 108"/>
              <p:cNvSpPr>
                <a:spLocks noChangeArrowheads="1"/>
              </p:cNvSpPr>
              <p:nvPr/>
            </p:nvSpPr>
            <p:spPr bwMode="auto">
              <a:xfrm>
                <a:off x="3916" y="1214"/>
                <a:ext cx="185" cy="179"/>
              </a:xfrm>
              <a:prstGeom prst="ellipse">
                <a:avLst/>
              </a:prstGeom>
              <a:solidFill>
                <a:srgbClr val="FFFFFF"/>
              </a:solidFill>
              <a:ln w="9525">
                <a:noFill/>
                <a:round/>
                <a:headEnd/>
                <a:tailEnd/>
              </a:ln>
            </p:spPr>
            <p:txBody>
              <a:bodyPr/>
              <a:lstStyle/>
              <a:p>
                <a:endParaRPr lang="ar-SA"/>
              </a:p>
            </p:txBody>
          </p:sp>
          <p:sp>
            <p:nvSpPr>
              <p:cNvPr id="15482" name="Oval 109"/>
              <p:cNvSpPr>
                <a:spLocks noChangeArrowheads="1"/>
              </p:cNvSpPr>
              <p:nvPr/>
            </p:nvSpPr>
            <p:spPr bwMode="auto">
              <a:xfrm>
                <a:off x="3919" y="1217"/>
                <a:ext cx="179" cy="173"/>
              </a:xfrm>
              <a:prstGeom prst="ellipse">
                <a:avLst/>
              </a:prstGeom>
              <a:noFill/>
              <a:ln w="33338">
                <a:solidFill>
                  <a:srgbClr val="FF0000"/>
                </a:solidFill>
                <a:round/>
                <a:headEnd/>
                <a:tailEnd/>
              </a:ln>
            </p:spPr>
            <p:txBody>
              <a:bodyPr/>
              <a:lstStyle/>
              <a:p>
                <a:endParaRPr lang="ar-SA"/>
              </a:p>
            </p:txBody>
          </p:sp>
          <p:sp>
            <p:nvSpPr>
              <p:cNvPr id="15483" name="Line 110"/>
              <p:cNvSpPr>
                <a:spLocks noChangeShapeType="1"/>
              </p:cNvSpPr>
              <p:nvPr/>
            </p:nvSpPr>
            <p:spPr bwMode="auto">
              <a:xfrm>
                <a:off x="1296" y="1180"/>
                <a:ext cx="1" cy="55"/>
              </a:xfrm>
              <a:prstGeom prst="line">
                <a:avLst/>
              </a:prstGeom>
              <a:noFill/>
              <a:ln w="11113">
                <a:solidFill>
                  <a:srgbClr val="000000"/>
                </a:solidFill>
                <a:round/>
                <a:headEnd/>
                <a:tailEnd/>
              </a:ln>
            </p:spPr>
            <p:txBody>
              <a:bodyPr/>
              <a:lstStyle/>
              <a:p>
                <a:endParaRPr lang="en-US"/>
              </a:p>
            </p:txBody>
          </p:sp>
          <p:sp>
            <p:nvSpPr>
              <p:cNvPr id="15484" name="Line 111"/>
              <p:cNvSpPr>
                <a:spLocks noChangeShapeType="1"/>
              </p:cNvSpPr>
              <p:nvPr/>
            </p:nvSpPr>
            <p:spPr bwMode="auto">
              <a:xfrm>
                <a:off x="1296" y="1276"/>
                <a:ext cx="1" cy="55"/>
              </a:xfrm>
              <a:prstGeom prst="line">
                <a:avLst/>
              </a:prstGeom>
              <a:noFill/>
              <a:ln w="11113">
                <a:solidFill>
                  <a:srgbClr val="000000"/>
                </a:solidFill>
                <a:round/>
                <a:headEnd/>
                <a:tailEnd/>
              </a:ln>
            </p:spPr>
            <p:txBody>
              <a:bodyPr/>
              <a:lstStyle/>
              <a:p>
                <a:endParaRPr lang="en-US"/>
              </a:p>
            </p:txBody>
          </p:sp>
          <p:sp>
            <p:nvSpPr>
              <p:cNvPr id="15485" name="Line 112"/>
              <p:cNvSpPr>
                <a:spLocks noChangeShapeType="1"/>
              </p:cNvSpPr>
              <p:nvPr/>
            </p:nvSpPr>
            <p:spPr bwMode="auto">
              <a:xfrm>
                <a:off x="1296" y="1372"/>
                <a:ext cx="1" cy="55"/>
              </a:xfrm>
              <a:prstGeom prst="line">
                <a:avLst/>
              </a:prstGeom>
              <a:noFill/>
              <a:ln w="11113">
                <a:solidFill>
                  <a:srgbClr val="000000"/>
                </a:solidFill>
                <a:round/>
                <a:headEnd/>
                <a:tailEnd/>
              </a:ln>
            </p:spPr>
            <p:txBody>
              <a:bodyPr/>
              <a:lstStyle/>
              <a:p>
                <a:endParaRPr lang="en-US"/>
              </a:p>
            </p:txBody>
          </p:sp>
          <p:sp>
            <p:nvSpPr>
              <p:cNvPr id="15486" name="Line 113"/>
              <p:cNvSpPr>
                <a:spLocks noChangeShapeType="1"/>
              </p:cNvSpPr>
              <p:nvPr/>
            </p:nvSpPr>
            <p:spPr bwMode="auto">
              <a:xfrm>
                <a:off x="1296" y="1468"/>
                <a:ext cx="1" cy="55"/>
              </a:xfrm>
              <a:prstGeom prst="line">
                <a:avLst/>
              </a:prstGeom>
              <a:noFill/>
              <a:ln w="11113">
                <a:solidFill>
                  <a:srgbClr val="000000"/>
                </a:solidFill>
                <a:round/>
                <a:headEnd/>
                <a:tailEnd/>
              </a:ln>
            </p:spPr>
            <p:txBody>
              <a:bodyPr/>
              <a:lstStyle/>
              <a:p>
                <a:endParaRPr lang="en-US"/>
              </a:p>
            </p:txBody>
          </p:sp>
          <p:sp>
            <p:nvSpPr>
              <p:cNvPr id="15487" name="Line 114"/>
              <p:cNvSpPr>
                <a:spLocks noChangeShapeType="1"/>
              </p:cNvSpPr>
              <p:nvPr/>
            </p:nvSpPr>
            <p:spPr bwMode="auto">
              <a:xfrm>
                <a:off x="1296" y="1565"/>
                <a:ext cx="1" cy="55"/>
              </a:xfrm>
              <a:prstGeom prst="line">
                <a:avLst/>
              </a:prstGeom>
              <a:noFill/>
              <a:ln w="11113">
                <a:solidFill>
                  <a:srgbClr val="000000"/>
                </a:solidFill>
                <a:round/>
                <a:headEnd/>
                <a:tailEnd/>
              </a:ln>
            </p:spPr>
            <p:txBody>
              <a:bodyPr/>
              <a:lstStyle/>
              <a:p>
                <a:endParaRPr lang="en-US"/>
              </a:p>
            </p:txBody>
          </p:sp>
          <p:sp>
            <p:nvSpPr>
              <p:cNvPr id="15488" name="Line 115"/>
              <p:cNvSpPr>
                <a:spLocks noChangeShapeType="1"/>
              </p:cNvSpPr>
              <p:nvPr/>
            </p:nvSpPr>
            <p:spPr bwMode="auto">
              <a:xfrm>
                <a:off x="1296" y="1661"/>
                <a:ext cx="1" cy="62"/>
              </a:xfrm>
              <a:prstGeom prst="line">
                <a:avLst/>
              </a:prstGeom>
              <a:noFill/>
              <a:ln w="11113">
                <a:solidFill>
                  <a:srgbClr val="000000"/>
                </a:solidFill>
                <a:round/>
                <a:headEnd/>
                <a:tailEnd/>
              </a:ln>
            </p:spPr>
            <p:txBody>
              <a:bodyPr/>
              <a:lstStyle/>
              <a:p>
                <a:endParaRPr lang="en-US"/>
              </a:p>
            </p:txBody>
          </p:sp>
          <p:sp>
            <p:nvSpPr>
              <p:cNvPr id="15489" name="Line 116"/>
              <p:cNvSpPr>
                <a:spLocks noChangeShapeType="1"/>
              </p:cNvSpPr>
              <p:nvPr/>
            </p:nvSpPr>
            <p:spPr bwMode="auto">
              <a:xfrm>
                <a:off x="1296" y="1764"/>
                <a:ext cx="1" cy="55"/>
              </a:xfrm>
              <a:prstGeom prst="line">
                <a:avLst/>
              </a:prstGeom>
              <a:noFill/>
              <a:ln w="11113">
                <a:solidFill>
                  <a:srgbClr val="000000"/>
                </a:solidFill>
                <a:round/>
                <a:headEnd/>
                <a:tailEnd/>
              </a:ln>
            </p:spPr>
            <p:txBody>
              <a:bodyPr/>
              <a:lstStyle/>
              <a:p>
                <a:endParaRPr lang="en-US"/>
              </a:p>
            </p:txBody>
          </p:sp>
          <p:sp>
            <p:nvSpPr>
              <p:cNvPr id="15490" name="Line 117"/>
              <p:cNvSpPr>
                <a:spLocks noChangeShapeType="1"/>
              </p:cNvSpPr>
              <p:nvPr/>
            </p:nvSpPr>
            <p:spPr bwMode="auto">
              <a:xfrm>
                <a:off x="1296" y="1860"/>
                <a:ext cx="1" cy="55"/>
              </a:xfrm>
              <a:prstGeom prst="line">
                <a:avLst/>
              </a:prstGeom>
              <a:noFill/>
              <a:ln w="11113">
                <a:solidFill>
                  <a:srgbClr val="000000"/>
                </a:solidFill>
                <a:round/>
                <a:headEnd/>
                <a:tailEnd/>
              </a:ln>
            </p:spPr>
            <p:txBody>
              <a:bodyPr/>
              <a:lstStyle/>
              <a:p>
                <a:endParaRPr lang="en-US"/>
              </a:p>
            </p:txBody>
          </p:sp>
          <p:sp>
            <p:nvSpPr>
              <p:cNvPr id="15491" name="Line 118"/>
              <p:cNvSpPr>
                <a:spLocks noChangeShapeType="1"/>
              </p:cNvSpPr>
              <p:nvPr/>
            </p:nvSpPr>
            <p:spPr bwMode="auto">
              <a:xfrm>
                <a:off x="1296" y="1956"/>
                <a:ext cx="1" cy="55"/>
              </a:xfrm>
              <a:prstGeom prst="line">
                <a:avLst/>
              </a:prstGeom>
              <a:noFill/>
              <a:ln w="11113">
                <a:solidFill>
                  <a:srgbClr val="000000"/>
                </a:solidFill>
                <a:round/>
                <a:headEnd/>
                <a:tailEnd/>
              </a:ln>
            </p:spPr>
            <p:txBody>
              <a:bodyPr/>
              <a:lstStyle/>
              <a:p>
                <a:endParaRPr lang="en-US"/>
              </a:p>
            </p:txBody>
          </p:sp>
          <p:sp>
            <p:nvSpPr>
              <p:cNvPr id="15492" name="Line 119"/>
              <p:cNvSpPr>
                <a:spLocks noChangeShapeType="1"/>
              </p:cNvSpPr>
              <p:nvPr/>
            </p:nvSpPr>
            <p:spPr bwMode="auto">
              <a:xfrm flipV="1">
                <a:off x="2657" y="1991"/>
                <a:ext cx="1" cy="55"/>
              </a:xfrm>
              <a:prstGeom prst="line">
                <a:avLst/>
              </a:prstGeom>
              <a:noFill/>
              <a:ln w="11113">
                <a:solidFill>
                  <a:srgbClr val="000000"/>
                </a:solidFill>
                <a:round/>
                <a:headEnd/>
                <a:tailEnd/>
              </a:ln>
            </p:spPr>
            <p:txBody>
              <a:bodyPr/>
              <a:lstStyle/>
              <a:p>
                <a:endParaRPr lang="en-US"/>
              </a:p>
            </p:txBody>
          </p:sp>
          <p:sp>
            <p:nvSpPr>
              <p:cNvPr id="15493" name="Line 120"/>
              <p:cNvSpPr>
                <a:spLocks noChangeShapeType="1"/>
              </p:cNvSpPr>
              <p:nvPr/>
            </p:nvSpPr>
            <p:spPr bwMode="auto">
              <a:xfrm flipV="1">
                <a:off x="2657" y="1895"/>
                <a:ext cx="1" cy="55"/>
              </a:xfrm>
              <a:prstGeom prst="line">
                <a:avLst/>
              </a:prstGeom>
              <a:noFill/>
              <a:ln w="11113">
                <a:solidFill>
                  <a:srgbClr val="000000"/>
                </a:solidFill>
                <a:round/>
                <a:headEnd/>
                <a:tailEnd/>
              </a:ln>
            </p:spPr>
            <p:txBody>
              <a:bodyPr/>
              <a:lstStyle/>
              <a:p>
                <a:endParaRPr lang="en-US"/>
              </a:p>
            </p:txBody>
          </p:sp>
          <p:sp>
            <p:nvSpPr>
              <p:cNvPr id="15494" name="Line 121"/>
              <p:cNvSpPr>
                <a:spLocks noChangeShapeType="1"/>
              </p:cNvSpPr>
              <p:nvPr/>
            </p:nvSpPr>
            <p:spPr bwMode="auto">
              <a:xfrm flipV="1">
                <a:off x="2657" y="1798"/>
                <a:ext cx="1" cy="55"/>
              </a:xfrm>
              <a:prstGeom prst="line">
                <a:avLst/>
              </a:prstGeom>
              <a:noFill/>
              <a:ln w="11113">
                <a:solidFill>
                  <a:srgbClr val="000000"/>
                </a:solidFill>
                <a:round/>
                <a:headEnd/>
                <a:tailEnd/>
              </a:ln>
            </p:spPr>
            <p:txBody>
              <a:bodyPr/>
              <a:lstStyle/>
              <a:p>
                <a:endParaRPr lang="en-US"/>
              </a:p>
            </p:txBody>
          </p:sp>
          <p:sp>
            <p:nvSpPr>
              <p:cNvPr id="15495" name="Line 122"/>
              <p:cNvSpPr>
                <a:spLocks noChangeShapeType="1"/>
              </p:cNvSpPr>
              <p:nvPr/>
            </p:nvSpPr>
            <p:spPr bwMode="auto">
              <a:xfrm flipV="1">
                <a:off x="2657" y="1702"/>
                <a:ext cx="1" cy="55"/>
              </a:xfrm>
              <a:prstGeom prst="line">
                <a:avLst/>
              </a:prstGeom>
              <a:noFill/>
              <a:ln w="11113">
                <a:solidFill>
                  <a:srgbClr val="000000"/>
                </a:solidFill>
                <a:round/>
                <a:headEnd/>
                <a:tailEnd/>
              </a:ln>
            </p:spPr>
            <p:txBody>
              <a:bodyPr/>
              <a:lstStyle/>
              <a:p>
                <a:endParaRPr lang="en-US"/>
              </a:p>
            </p:txBody>
          </p:sp>
          <p:sp>
            <p:nvSpPr>
              <p:cNvPr id="15496" name="Line 123"/>
              <p:cNvSpPr>
                <a:spLocks noChangeShapeType="1"/>
              </p:cNvSpPr>
              <p:nvPr/>
            </p:nvSpPr>
            <p:spPr bwMode="auto">
              <a:xfrm flipV="1">
                <a:off x="2657" y="1606"/>
                <a:ext cx="1" cy="55"/>
              </a:xfrm>
              <a:prstGeom prst="line">
                <a:avLst/>
              </a:prstGeom>
              <a:noFill/>
              <a:ln w="11113">
                <a:solidFill>
                  <a:srgbClr val="000000"/>
                </a:solidFill>
                <a:round/>
                <a:headEnd/>
                <a:tailEnd/>
              </a:ln>
            </p:spPr>
            <p:txBody>
              <a:bodyPr/>
              <a:lstStyle/>
              <a:p>
                <a:endParaRPr lang="en-US"/>
              </a:p>
            </p:txBody>
          </p:sp>
          <p:sp>
            <p:nvSpPr>
              <p:cNvPr id="15497" name="Line 124"/>
              <p:cNvSpPr>
                <a:spLocks noChangeShapeType="1"/>
              </p:cNvSpPr>
              <p:nvPr/>
            </p:nvSpPr>
            <p:spPr bwMode="auto">
              <a:xfrm flipV="1">
                <a:off x="2657" y="1503"/>
                <a:ext cx="1" cy="55"/>
              </a:xfrm>
              <a:prstGeom prst="line">
                <a:avLst/>
              </a:prstGeom>
              <a:noFill/>
              <a:ln w="11113">
                <a:solidFill>
                  <a:srgbClr val="000000"/>
                </a:solidFill>
                <a:round/>
                <a:headEnd/>
                <a:tailEnd/>
              </a:ln>
            </p:spPr>
            <p:txBody>
              <a:bodyPr/>
              <a:lstStyle/>
              <a:p>
                <a:endParaRPr lang="en-US"/>
              </a:p>
            </p:txBody>
          </p:sp>
          <p:sp>
            <p:nvSpPr>
              <p:cNvPr id="15498" name="Line 125"/>
              <p:cNvSpPr>
                <a:spLocks noChangeShapeType="1"/>
              </p:cNvSpPr>
              <p:nvPr/>
            </p:nvSpPr>
            <p:spPr bwMode="auto">
              <a:xfrm flipV="1">
                <a:off x="2657" y="1406"/>
                <a:ext cx="1" cy="55"/>
              </a:xfrm>
              <a:prstGeom prst="line">
                <a:avLst/>
              </a:prstGeom>
              <a:noFill/>
              <a:ln w="11113">
                <a:solidFill>
                  <a:srgbClr val="000000"/>
                </a:solidFill>
                <a:round/>
                <a:headEnd/>
                <a:tailEnd/>
              </a:ln>
            </p:spPr>
            <p:txBody>
              <a:bodyPr/>
              <a:lstStyle/>
              <a:p>
                <a:endParaRPr lang="en-US"/>
              </a:p>
            </p:txBody>
          </p:sp>
          <p:sp>
            <p:nvSpPr>
              <p:cNvPr id="15499" name="Line 126"/>
              <p:cNvSpPr>
                <a:spLocks noChangeShapeType="1"/>
              </p:cNvSpPr>
              <p:nvPr/>
            </p:nvSpPr>
            <p:spPr bwMode="auto">
              <a:xfrm flipV="1">
                <a:off x="2657" y="1310"/>
                <a:ext cx="1" cy="55"/>
              </a:xfrm>
              <a:prstGeom prst="line">
                <a:avLst/>
              </a:prstGeom>
              <a:noFill/>
              <a:ln w="11113">
                <a:solidFill>
                  <a:srgbClr val="000000"/>
                </a:solidFill>
                <a:round/>
                <a:headEnd/>
                <a:tailEnd/>
              </a:ln>
            </p:spPr>
            <p:txBody>
              <a:bodyPr/>
              <a:lstStyle/>
              <a:p>
                <a:endParaRPr lang="en-US"/>
              </a:p>
            </p:txBody>
          </p:sp>
          <p:sp>
            <p:nvSpPr>
              <p:cNvPr id="15500" name="Line 127"/>
              <p:cNvSpPr>
                <a:spLocks noChangeShapeType="1"/>
              </p:cNvSpPr>
              <p:nvPr/>
            </p:nvSpPr>
            <p:spPr bwMode="auto">
              <a:xfrm flipV="1">
                <a:off x="2657" y="1214"/>
                <a:ext cx="1" cy="55"/>
              </a:xfrm>
              <a:prstGeom prst="line">
                <a:avLst/>
              </a:prstGeom>
              <a:noFill/>
              <a:ln w="11113">
                <a:solidFill>
                  <a:srgbClr val="000000"/>
                </a:solidFill>
                <a:round/>
                <a:headEnd/>
                <a:tailEnd/>
              </a:ln>
            </p:spPr>
            <p:txBody>
              <a:bodyPr/>
              <a:lstStyle/>
              <a:p>
                <a:endParaRPr lang="en-US"/>
              </a:p>
            </p:txBody>
          </p:sp>
          <p:sp>
            <p:nvSpPr>
              <p:cNvPr id="15501" name="Freeform 128"/>
              <p:cNvSpPr>
                <a:spLocks/>
              </p:cNvSpPr>
              <p:nvPr/>
            </p:nvSpPr>
            <p:spPr bwMode="auto">
              <a:xfrm>
                <a:off x="2644" y="1125"/>
                <a:ext cx="13" cy="48"/>
              </a:xfrm>
              <a:custGeom>
                <a:avLst/>
                <a:gdLst>
                  <a:gd name="T0" fmla="*/ 13 w 13"/>
                  <a:gd name="T1" fmla="*/ 48 h 48"/>
                  <a:gd name="T2" fmla="*/ 13 w 13"/>
                  <a:gd name="T3" fmla="*/ 34 h 48"/>
                  <a:gd name="T4" fmla="*/ 0 w 13"/>
                  <a:gd name="T5" fmla="*/ 0 h 48"/>
                  <a:gd name="T6" fmla="*/ 0 w 13"/>
                  <a:gd name="T7" fmla="*/ 0 h 48"/>
                  <a:gd name="T8" fmla="*/ 0 60000 65536"/>
                  <a:gd name="T9" fmla="*/ 0 60000 65536"/>
                  <a:gd name="T10" fmla="*/ 0 60000 65536"/>
                  <a:gd name="T11" fmla="*/ 0 60000 65536"/>
                  <a:gd name="T12" fmla="*/ 0 w 13"/>
                  <a:gd name="T13" fmla="*/ 0 h 48"/>
                  <a:gd name="T14" fmla="*/ 13 w 13"/>
                  <a:gd name="T15" fmla="*/ 48 h 48"/>
                </a:gdLst>
                <a:ahLst/>
                <a:cxnLst>
                  <a:cxn ang="T8">
                    <a:pos x="T0" y="T1"/>
                  </a:cxn>
                  <a:cxn ang="T9">
                    <a:pos x="T2" y="T3"/>
                  </a:cxn>
                  <a:cxn ang="T10">
                    <a:pos x="T4" y="T5"/>
                  </a:cxn>
                  <a:cxn ang="T11">
                    <a:pos x="T6" y="T7"/>
                  </a:cxn>
                </a:cxnLst>
                <a:rect l="T12" t="T13" r="T14" b="T15"/>
                <a:pathLst>
                  <a:path w="13" h="48">
                    <a:moveTo>
                      <a:pt x="13" y="48"/>
                    </a:moveTo>
                    <a:lnTo>
                      <a:pt x="13" y="34"/>
                    </a:lnTo>
                    <a:lnTo>
                      <a:pt x="0" y="0"/>
                    </a:lnTo>
                  </a:path>
                </a:pathLst>
              </a:custGeom>
              <a:noFill/>
              <a:ln w="11113">
                <a:solidFill>
                  <a:srgbClr val="000000"/>
                </a:solidFill>
                <a:round/>
                <a:headEnd/>
                <a:tailEnd/>
              </a:ln>
            </p:spPr>
            <p:txBody>
              <a:bodyPr/>
              <a:lstStyle/>
              <a:p>
                <a:endParaRPr lang="en-US"/>
              </a:p>
            </p:txBody>
          </p:sp>
          <p:sp>
            <p:nvSpPr>
              <p:cNvPr id="15502" name="Line 129"/>
              <p:cNvSpPr>
                <a:spLocks noChangeShapeType="1"/>
              </p:cNvSpPr>
              <p:nvPr/>
            </p:nvSpPr>
            <p:spPr bwMode="auto">
              <a:xfrm>
                <a:off x="2864" y="1180"/>
                <a:ext cx="1" cy="55"/>
              </a:xfrm>
              <a:prstGeom prst="line">
                <a:avLst/>
              </a:prstGeom>
              <a:noFill/>
              <a:ln w="11113">
                <a:solidFill>
                  <a:srgbClr val="000000"/>
                </a:solidFill>
                <a:round/>
                <a:headEnd/>
                <a:tailEnd/>
              </a:ln>
            </p:spPr>
            <p:txBody>
              <a:bodyPr/>
              <a:lstStyle/>
              <a:p>
                <a:endParaRPr lang="en-US"/>
              </a:p>
            </p:txBody>
          </p:sp>
          <p:sp>
            <p:nvSpPr>
              <p:cNvPr id="15503" name="Line 130"/>
              <p:cNvSpPr>
                <a:spLocks noChangeShapeType="1"/>
              </p:cNvSpPr>
              <p:nvPr/>
            </p:nvSpPr>
            <p:spPr bwMode="auto">
              <a:xfrm>
                <a:off x="2864" y="1276"/>
                <a:ext cx="1" cy="55"/>
              </a:xfrm>
              <a:prstGeom prst="line">
                <a:avLst/>
              </a:prstGeom>
              <a:noFill/>
              <a:ln w="11113">
                <a:solidFill>
                  <a:srgbClr val="000000"/>
                </a:solidFill>
                <a:round/>
                <a:headEnd/>
                <a:tailEnd/>
              </a:ln>
            </p:spPr>
            <p:txBody>
              <a:bodyPr/>
              <a:lstStyle/>
              <a:p>
                <a:endParaRPr lang="en-US"/>
              </a:p>
            </p:txBody>
          </p:sp>
          <p:sp>
            <p:nvSpPr>
              <p:cNvPr id="15504" name="Line 131"/>
              <p:cNvSpPr>
                <a:spLocks noChangeShapeType="1"/>
              </p:cNvSpPr>
              <p:nvPr/>
            </p:nvSpPr>
            <p:spPr bwMode="auto">
              <a:xfrm>
                <a:off x="2864" y="1372"/>
                <a:ext cx="1" cy="55"/>
              </a:xfrm>
              <a:prstGeom prst="line">
                <a:avLst/>
              </a:prstGeom>
              <a:noFill/>
              <a:ln w="11113">
                <a:solidFill>
                  <a:srgbClr val="000000"/>
                </a:solidFill>
                <a:round/>
                <a:headEnd/>
                <a:tailEnd/>
              </a:ln>
            </p:spPr>
            <p:txBody>
              <a:bodyPr/>
              <a:lstStyle/>
              <a:p>
                <a:endParaRPr lang="en-US"/>
              </a:p>
            </p:txBody>
          </p:sp>
          <p:sp>
            <p:nvSpPr>
              <p:cNvPr id="15505" name="Line 132"/>
              <p:cNvSpPr>
                <a:spLocks noChangeShapeType="1"/>
              </p:cNvSpPr>
              <p:nvPr/>
            </p:nvSpPr>
            <p:spPr bwMode="auto">
              <a:xfrm>
                <a:off x="2864" y="1468"/>
                <a:ext cx="1" cy="55"/>
              </a:xfrm>
              <a:prstGeom prst="line">
                <a:avLst/>
              </a:prstGeom>
              <a:noFill/>
              <a:ln w="11113">
                <a:solidFill>
                  <a:srgbClr val="000000"/>
                </a:solidFill>
                <a:round/>
                <a:headEnd/>
                <a:tailEnd/>
              </a:ln>
            </p:spPr>
            <p:txBody>
              <a:bodyPr/>
              <a:lstStyle/>
              <a:p>
                <a:endParaRPr lang="en-US"/>
              </a:p>
            </p:txBody>
          </p:sp>
          <p:sp>
            <p:nvSpPr>
              <p:cNvPr id="15506" name="Line 133"/>
              <p:cNvSpPr>
                <a:spLocks noChangeShapeType="1"/>
              </p:cNvSpPr>
              <p:nvPr/>
            </p:nvSpPr>
            <p:spPr bwMode="auto">
              <a:xfrm>
                <a:off x="2864" y="1565"/>
                <a:ext cx="1" cy="55"/>
              </a:xfrm>
              <a:prstGeom prst="line">
                <a:avLst/>
              </a:prstGeom>
              <a:noFill/>
              <a:ln w="11113">
                <a:solidFill>
                  <a:srgbClr val="000000"/>
                </a:solidFill>
                <a:round/>
                <a:headEnd/>
                <a:tailEnd/>
              </a:ln>
            </p:spPr>
            <p:txBody>
              <a:bodyPr/>
              <a:lstStyle/>
              <a:p>
                <a:endParaRPr lang="en-US"/>
              </a:p>
            </p:txBody>
          </p:sp>
          <p:sp>
            <p:nvSpPr>
              <p:cNvPr id="15507" name="Line 134"/>
              <p:cNvSpPr>
                <a:spLocks noChangeShapeType="1"/>
              </p:cNvSpPr>
              <p:nvPr/>
            </p:nvSpPr>
            <p:spPr bwMode="auto">
              <a:xfrm>
                <a:off x="2864" y="1661"/>
                <a:ext cx="1" cy="62"/>
              </a:xfrm>
              <a:prstGeom prst="line">
                <a:avLst/>
              </a:prstGeom>
              <a:noFill/>
              <a:ln w="11113">
                <a:solidFill>
                  <a:srgbClr val="000000"/>
                </a:solidFill>
                <a:round/>
                <a:headEnd/>
                <a:tailEnd/>
              </a:ln>
            </p:spPr>
            <p:txBody>
              <a:bodyPr/>
              <a:lstStyle/>
              <a:p>
                <a:endParaRPr lang="en-US"/>
              </a:p>
            </p:txBody>
          </p:sp>
          <p:sp>
            <p:nvSpPr>
              <p:cNvPr id="15508" name="Line 135"/>
              <p:cNvSpPr>
                <a:spLocks noChangeShapeType="1"/>
              </p:cNvSpPr>
              <p:nvPr/>
            </p:nvSpPr>
            <p:spPr bwMode="auto">
              <a:xfrm>
                <a:off x="2864" y="1764"/>
                <a:ext cx="1" cy="55"/>
              </a:xfrm>
              <a:prstGeom prst="line">
                <a:avLst/>
              </a:prstGeom>
              <a:noFill/>
              <a:ln w="11113">
                <a:solidFill>
                  <a:srgbClr val="000000"/>
                </a:solidFill>
                <a:round/>
                <a:headEnd/>
                <a:tailEnd/>
              </a:ln>
            </p:spPr>
            <p:txBody>
              <a:bodyPr/>
              <a:lstStyle/>
              <a:p>
                <a:endParaRPr lang="en-US"/>
              </a:p>
            </p:txBody>
          </p:sp>
          <p:sp>
            <p:nvSpPr>
              <p:cNvPr id="15509" name="Line 136"/>
              <p:cNvSpPr>
                <a:spLocks noChangeShapeType="1"/>
              </p:cNvSpPr>
              <p:nvPr/>
            </p:nvSpPr>
            <p:spPr bwMode="auto">
              <a:xfrm>
                <a:off x="2864" y="1860"/>
                <a:ext cx="1" cy="55"/>
              </a:xfrm>
              <a:prstGeom prst="line">
                <a:avLst/>
              </a:prstGeom>
              <a:noFill/>
              <a:ln w="11113">
                <a:solidFill>
                  <a:srgbClr val="000000"/>
                </a:solidFill>
                <a:round/>
                <a:headEnd/>
                <a:tailEnd/>
              </a:ln>
            </p:spPr>
            <p:txBody>
              <a:bodyPr/>
              <a:lstStyle/>
              <a:p>
                <a:endParaRPr lang="en-US"/>
              </a:p>
            </p:txBody>
          </p:sp>
          <p:sp>
            <p:nvSpPr>
              <p:cNvPr id="15510" name="Line 137"/>
              <p:cNvSpPr>
                <a:spLocks noChangeShapeType="1"/>
              </p:cNvSpPr>
              <p:nvPr/>
            </p:nvSpPr>
            <p:spPr bwMode="auto">
              <a:xfrm>
                <a:off x="2864" y="1956"/>
                <a:ext cx="1" cy="55"/>
              </a:xfrm>
              <a:prstGeom prst="line">
                <a:avLst/>
              </a:prstGeom>
              <a:noFill/>
              <a:ln w="11113">
                <a:solidFill>
                  <a:srgbClr val="000000"/>
                </a:solidFill>
                <a:round/>
                <a:headEnd/>
                <a:tailEnd/>
              </a:ln>
            </p:spPr>
            <p:txBody>
              <a:bodyPr/>
              <a:lstStyle/>
              <a:p>
                <a:endParaRPr lang="en-US"/>
              </a:p>
            </p:txBody>
          </p:sp>
          <p:sp>
            <p:nvSpPr>
              <p:cNvPr id="15511" name="Line 138"/>
              <p:cNvSpPr>
                <a:spLocks noChangeShapeType="1"/>
              </p:cNvSpPr>
              <p:nvPr/>
            </p:nvSpPr>
            <p:spPr bwMode="auto">
              <a:xfrm flipV="1">
                <a:off x="4225" y="1991"/>
                <a:ext cx="1" cy="55"/>
              </a:xfrm>
              <a:prstGeom prst="line">
                <a:avLst/>
              </a:prstGeom>
              <a:noFill/>
              <a:ln w="11113">
                <a:solidFill>
                  <a:srgbClr val="000000"/>
                </a:solidFill>
                <a:round/>
                <a:headEnd/>
                <a:tailEnd/>
              </a:ln>
            </p:spPr>
            <p:txBody>
              <a:bodyPr/>
              <a:lstStyle/>
              <a:p>
                <a:endParaRPr lang="en-US"/>
              </a:p>
            </p:txBody>
          </p:sp>
          <p:sp>
            <p:nvSpPr>
              <p:cNvPr id="15512" name="Line 139"/>
              <p:cNvSpPr>
                <a:spLocks noChangeShapeType="1"/>
              </p:cNvSpPr>
              <p:nvPr/>
            </p:nvSpPr>
            <p:spPr bwMode="auto">
              <a:xfrm flipV="1">
                <a:off x="4225" y="1895"/>
                <a:ext cx="1" cy="55"/>
              </a:xfrm>
              <a:prstGeom prst="line">
                <a:avLst/>
              </a:prstGeom>
              <a:noFill/>
              <a:ln w="11113">
                <a:solidFill>
                  <a:srgbClr val="000000"/>
                </a:solidFill>
                <a:round/>
                <a:headEnd/>
                <a:tailEnd/>
              </a:ln>
            </p:spPr>
            <p:txBody>
              <a:bodyPr/>
              <a:lstStyle/>
              <a:p>
                <a:endParaRPr lang="en-US"/>
              </a:p>
            </p:txBody>
          </p:sp>
          <p:sp>
            <p:nvSpPr>
              <p:cNvPr id="15513" name="Line 140"/>
              <p:cNvSpPr>
                <a:spLocks noChangeShapeType="1"/>
              </p:cNvSpPr>
              <p:nvPr/>
            </p:nvSpPr>
            <p:spPr bwMode="auto">
              <a:xfrm flipV="1">
                <a:off x="4225" y="1798"/>
                <a:ext cx="1" cy="55"/>
              </a:xfrm>
              <a:prstGeom prst="line">
                <a:avLst/>
              </a:prstGeom>
              <a:noFill/>
              <a:ln w="11113">
                <a:solidFill>
                  <a:srgbClr val="000000"/>
                </a:solidFill>
                <a:round/>
                <a:headEnd/>
                <a:tailEnd/>
              </a:ln>
            </p:spPr>
            <p:txBody>
              <a:bodyPr/>
              <a:lstStyle/>
              <a:p>
                <a:endParaRPr lang="en-US"/>
              </a:p>
            </p:txBody>
          </p:sp>
          <p:sp>
            <p:nvSpPr>
              <p:cNvPr id="15514" name="Line 141"/>
              <p:cNvSpPr>
                <a:spLocks noChangeShapeType="1"/>
              </p:cNvSpPr>
              <p:nvPr/>
            </p:nvSpPr>
            <p:spPr bwMode="auto">
              <a:xfrm flipV="1">
                <a:off x="4225" y="1702"/>
                <a:ext cx="1" cy="55"/>
              </a:xfrm>
              <a:prstGeom prst="line">
                <a:avLst/>
              </a:prstGeom>
              <a:noFill/>
              <a:ln w="11113">
                <a:solidFill>
                  <a:srgbClr val="000000"/>
                </a:solidFill>
                <a:round/>
                <a:headEnd/>
                <a:tailEnd/>
              </a:ln>
            </p:spPr>
            <p:txBody>
              <a:bodyPr/>
              <a:lstStyle/>
              <a:p>
                <a:endParaRPr lang="en-US"/>
              </a:p>
            </p:txBody>
          </p:sp>
          <p:sp>
            <p:nvSpPr>
              <p:cNvPr id="15515" name="Line 142"/>
              <p:cNvSpPr>
                <a:spLocks noChangeShapeType="1"/>
              </p:cNvSpPr>
              <p:nvPr/>
            </p:nvSpPr>
            <p:spPr bwMode="auto">
              <a:xfrm flipV="1">
                <a:off x="4225" y="1606"/>
                <a:ext cx="1" cy="55"/>
              </a:xfrm>
              <a:prstGeom prst="line">
                <a:avLst/>
              </a:prstGeom>
              <a:noFill/>
              <a:ln w="11113">
                <a:solidFill>
                  <a:srgbClr val="000000"/>
                </a:solidFill>
                <a:round/>
                <a:headEnd/>
                <a:tailEnd/>
              </a:ln>
            </p:spPr>
            <p:txBody>
              <a:bodyPr/>
              <a:lstStyle/>
              <a:p>
                <a:endParaRPr lang="en-US"/>
              </a:p>
            </p:txBody>
          </p:sp>
          <p:sp>
            <p:nvSpPr>
              <p:cNvPr id="15516" name="Line 143"/>
              <p:cNvSpPr>
                <a:spLocks noChangeShapeType="1"/>
              </p:cNvSpPr>
              <p:nvPr/>
            </p:nvSpPr>
            <p:spPr bwMode="auto">
              <a:xfrm flipV="1">
                <a:off x="4225" y="1503"/>
                <a:ext cx="1" cy="55"/>
              </a:xfrm>
              <a:prstGeom prst="line">
                <a:avLst/>
              </a:prstGeom>
              <a:noFill/>
              <a:ln w="11113">
                <a:solidFill>
                  <a:srgbClr val="000000"/>
                </a:solidFill>
                <a:round/>
                <a:headEnd/>
                <a:tailEnd/>
              </a:ln>
            </p:spPr>
            <p:txBody>
              <a:bodyPr/>
              <a:lstStyle/>
              <a:p>
                <a:endParaRPr lang="en-US"/>
              </a:p>
            </p:txBody>
          </p:sp>
          <p:sp>
            <p:nvSpPr>
              <p:cNvPr id="15517" name="Line 144"/>
              <p:cNvSpPr>
                <a:spLocks noChangeShapeType="1"/>
              </p:cNvSpPr>
              <p:nvPr/>
            </p:nvSpPr>
            <p:spPr bwMode="auto">
              <a:xfrm flipV="1">
                <a:off x="4225" y="1406"/>
                <a:ext cx="1" cy="55"/>
              </a:xfrm>
              <a:prstGeom prst="line">
                <a:avLst/>
              </a:prstGeom>
              <a:noFill/>
              <a:ln w="11113">
                <a:solidFill>
                  <a:srgbClr val="000000"/>
                </a:solidFill>
                <a:round/>
                <a:headEnd/>
                <a:tailEnd/>
              </a:ln>
            </p:spPr>
            <p:txBody>
              <a:bodyPr/>
              <a:lstStyle/>
              <a:p>
                <a:endParaRPr lang="en-US"/>
              </a:p>
            </p:txBody>
          </p:sp>
          <p:sp>
            <p:nvSpPr>
              <p:cNvPr id="15518" name="Line 145"/>
              <p:cNvSpPr>
                <a:spLocks noChangeShapeType="1"/>
              </p:cNvSpPr>
              <p:nvPr/>
            </p:nvSpPr>
            <p:spPr bwMode="auto">
              <a:xfrm flipV="1">
                <a:off x="4225" y="1310"/>
                <a:ext cx="1" cy="55"/>
              </a:xfrm>
              <a:prstGeom prst="line">
                <a:avLst/>
              </a:prstGeom>
              <a:noFill/>
              <a:ln w="11113">
                <a:solidFill>
                  <a:srgbClr val="000000"/>
                </a:solidFill>
                <a:round/>
                <a:headEnd/>
                <a:tailEnd/>
              </a:ln>
            </p:spPr>
            <p:txBody>
              <a:bodyPr/>
              <a:lstStyle/>
              <a:p>
                <a:endParaRPr lang="en-US"/>
              </a:p>
            </p:txBody>
          </p:sp>
          <p:sp>
            <p:nvSpPr>
              <p:cNvPr id="15519" name="Line 146"/>
              <p:cNvSpPr>
                <a:spLocks noChangeShapeType="1"/>
              </p:cNvSpPr>
              <p:nvPr/>
            </p:nvSpPr>
            <p:spPr bwMode="auto">
              <a:xfrm flipV="1">
                <a:off x="4225" y="1214"/>
                <a:ext cx="1" cy="55"/>
              </a:xfrm>
              <a:prstGeom prst="line">
                <a:avLst/>
              </a:prstGeom>
              <a:noFill/>
              <a:ln w="11113">
                <a:solidFill>
                  <a:srgbClr val="000000"/>
                </a:solidFill>
                <a:round/>
                <a:headEnd/>
                <a:tailEnd/>
              </a:ln>
            </p:spPr>
            <p:txBody>
              <a:bodyPr/>
              <a:lstStyle/>
              <a:p>
                <a:endParaRPr lang="en-US"/>
              </a:p>
            </p:txBody>
          </p:sp>
          <p:sp>
            <p:nvSpPr>
              <p:cNvPr id="15520" name="Freeform 147"/>
              <p:cNvSpPr>
                <a:spLocks/>
              </p:cNvSpPr>
              <p:nvPr/>
            </p:nvSpPr>
            <p:spPr bwMode="auto">
              <a:xfrm>
                <a:off x="4204" y="1125"/>
                <a:ext cx="21" cy="48"/>
              </a:xfrm>
              <a:custGeom>
                <a:avLst/>
                <a:gdLst>
                  <a:gd name="T0" fmla="*/ 21 w 21"/>
                  <a:gd name="T1" fmla="*/ 48 h 48"/>
                  <a:gd name="T2" fmla="*/ 21 w 21"/>
                  <a:gd name="T3" fmla="*/ 34 h 48"/>
                  <a:gd name="T4" fmla="*/ 0 w 21"/>
                  <a:gd name="T5" fmla="*/ 0 h 48"/>
                  <a:gd name="T6" fmla="*/ 0 w 21"/>
                  <a:gd name="T7" fmla="*/ 0 h 48"/>
                  <a:gd name="T8" fmla="*/ 0 60000 65536"/>
                  <a:gd name="T9" fmla="*/ 0 60000 65536"/>
                  <a:gd name="T10" fmla="*/ 0 60000 65536"/>
                  <a:gd name="T11" fmla="*/ 0 60000 65536"/>
                  <a:gd name="T12" fmla="*/ 0 w 21"/>
                  <a:gd name="T13" fmla="*/ 0 h 48"/>
                  <a:gd name="T14" fmla="*/ 21 w 21"/>
                  <a:gd name="T15" fmla="*/ 48 h 48"/>
                </a:gdLst>
                <a:ahLst/>
                <a:cxnLst>
                  <a:cxn ang="T8">
                    <a:pos x="T0" y="T1"/>
                  </a:cxn>
                  <a:cxn ang="T9">
                    <a:pos x="T2" y="T3"/>
                  </a:cxn>
                  <a:cxn ang="T10">
                    <a:pos x="T4" y="T5"/>
                  </a:cxn>
                  <a:cxn ang="T11">
                    <a:pos x="T6" y="T7"/>
                  </a:cxn>
                </a:cxnLst>
                <a:rect l="T12" t="T13" r="T14" b="T15"/>
                <a:pathLst>
                  <a:path w="21" h="48">
                    <a:moveTo>
                      <a:pt x="21" y="48"/>
                    </a:moveTo>
                    <a:lnTo>
                      <a:pt x="21" y="34"/>
                    </a:lnTo>
                    <a:lnTo>
                      <a:pt x="0" y="0"/>
                    </a:lnTo>
                  </a:path>
                </a:pathLst>
              </a:custGeom>
              <a:noFill/>
              <a:ln w="11113">
                <a:solidFill>
                  <a:srgbClr val="000000"/>
                </a:solidFill>
                <a:round/>
                <a:headEnd/>
                <a:tailEnd/>
              </a:ln>
            </p:spPr>
            <p:txBody>
              <a:bodyPr/>
              <a:lstStyle/>
              <a:p>
                <a:endParaRPr lang="en-US"/>
              </a:p>
            </p:txBody>
          </p:sp>
        </p:grpSp>
        <p:sp>
          <p:nvSpPr>
            <p:cNvPr id="15438" name="Line 148"/>
            <p:cNvSpPr>
              <a:spLocks noChangeShapeType="1"/>
            </p:cNvSpPr>
            <p:nvPr/>
          </p:nvSpPr>
          <p:spPr bwMode="auto">
            <a:xfrm flipH="1">
              <a:off x="4108" y="1111"/>
              <a:ext cx="55" cy="1"/>
            </a:xfrm>
            <a:prstGeom prst="line">
              <a:avLst/>
            </a:prstGeom>
            <a:noFill/>
            <a:ln w="11113">
              <a:solidFill>
                <a:srgbClr val="000000"/>
              </a:solidFill>
              <a:round/>
              <a:headEnd/>
              <a:tailEnd/>
            </a:ln>
          </p:spPr>
          <p:txBody>
            <a:bodyPr/>
            <a:lstStyle/>
            <a:p>
              <a:endParaRPr lang="en-US"/>
            </a:p>
          </p:txBody>
        </p:sp>
        <p:sp>
          <p:nvSpPr>
            <p:cNvPr id="15439" name="Line 149"/>
            <p:cNvSpPr>
              <a:spLocks noChangeShapeType="1"/>
            </p:cNvSpPr>
            <p:nvPr/>
          </p:nvSpPr>
          <p:spPr bwMode="auto">
            <a:xfrm flipH="1">
              <a:off x="4012" y="1111"/>
              <a:ext cx="55" cy="1"/>
            </a:xfrm>
            <a:prstGeom prst="line">
              <a:avLst/>
            </a:prstGeom>
            <a:noFill/>
            <a:ln w="11113">
              <a:solidFill>
                <a:srgbClr val="000000"/>
              </a:solidFill>
              <a:round/>
              <a:headEnd/>
              <a:tailEnd/>
            </a:ln>
          </p:spPr>
          <p:txBody>
            <a:bodyPr/>
            <a:lstStyle/>
            <a:p>
              <a:endParaRPr lang="en-US"/>
            </a:p>
          </p:txBody>
        </p:sp>
        <p:sp>
          <p:nvSpPr>
            <p:cNvPr id="15440" name="Line 150"/>
            <p:cNvSpPr>
              <a:spLocks noChangeShapeType="1"/>
            </p:cNvSpPr>
            <p:nvPr/>
          </p:nvSpPr>
          <p:spPr bwMode="auto">
            <a:xfrm flipH="1">
              <a:off x="3916" y="1111"/>
              <a:ext cx="55" cy="1"/>
            </a:xfrm>
            <a:prstGeom prst="line">
              <a:avLst/>
            </a:prstGeom>
            <a:noFill/>
            <a:ln w="11113">
              <a:solidFill>
                <a:srgbClr val="000000"/>
              </a:solidFill>
              <a:round/>
              <a:headEnd/>
              <a:tailEnd/>
            </a:ln>
          </p:spPr>
          <p:txBody>
            <a:bodyPr/>
            <a:lstStyle/>
            <a:p>
              <a:endParaRPr lang="en-US"/>
            </a:p>
          </p:txBody>
        </p:sp>
        <p:sp>
          <p:nvSpPr>
            <p:cNvPr id="15441" name="Line 151"/>
            <p:cNvSpPr>
              <a:spLocks noChangeShapeType="1"/>
            </p:cNvSpPr>
            <p:nvPr/>
          </p:nvSpPr>
          <p:spPr bwMode="auto">
            <a:xfrm flipH="1">
              <a:off x="3819" y="1111"/>
              <a:ext cx="55" cy="1"/>
            </a:xfrm>
            <a:prstGeom prst="line">
              <a:avLst/>
            </a:prstGeom>
            <a:noFill/>
            <a:ln w="11113">
              <a:solidFill>
                <a:srgbClr val="000000"/>
              </a:solidFill>
              <a:round/>
              <a:headEnd/>
              <a:tailEnd/>
            </a:ln>
          </p:spPr>
          <p:txBody>
            <a:bodyPr/>
            <a:lstStyle/>
            <a:p>
              <a:endParaRPr lang="en-US"/>
            </a:p>
          </p:txBody>
        </p:sp>
        <p:sp>
          <p:nvSpPr>
            <p:cNvPr id="15442" name="Line 152"/>
            <p:cNvSpPr>
              <a:spLocks noChangeShapeType="1"/>
            </p:cNvSpPr>
            <p:nvPr/>
          </p:nvSpPr>
          <p:spPr bwMode="auto">
            <a:xfrm flipH="1">
              <a:off x="3723" y="1111"/>
              <a:ext cx="55" cy="1"/>
            </a:xfrm>
            <a:prstGeom prst="line">
              <a:avLst/>
            </a:prstGeom>
            <a:noFill/>
            <a:ln w="11113">
              <a:solidFill>
                <a:srgbClr val="000000"/>
              </a:solidFill>
              <a:round/>
              <a:headEnd/>
              <a:tailEnd/>
            </a:ln>
          </p:spPr>
          <p:txBody>
            <a:bodyPr/>
            <a:lstStyle/>
            <a:p>
              <a:endParaRPr lang="en-US"/>
            </a:p>
          </p:txBody>
        </p:sp>
        <p:sp>
          <p:nvSpPr>
            <p:cNvPr id="15443" name="Line 153"/>
            <p:cNvSpPr>
              <a:spLocks noChangeShapeType="1"/>
            </p:cNvSpPr>
            <p:nvPr/>
          </p:nvSpPr>
          <p:spPr bwMode="auto">
            <a:xfrm flipH="1">
              <a:off x="3627" y="1111"/>
              <a:ext cx="55" cy="1"/>
            </a:xfrm>
            <a:prstGeom prst="line">
              <a:avLst/>
            </a:prstGeom>
            <a:noFill/>
            <a:ln w="11113">
              <a:solidFill>
                <a:srgbClr val="000000"/>
              </a:solidFill>
              <a:round/>
              <a:headEnd/>
              <a:tailEnd/>
            </a:ln>
          </p:spPr>
          <p:txBody>
            <a:bodyPr/>
            <a:lstStyle/>
            <a:p>
              <a:endParaRPr lang="en-US"/>
            </a:p>
          </p:txBody>
        </p:sp>
        <p:sp>
          <p:nvSpPr>
            <p:cNvPr id="15444" name="Freeform 154"/>
            <p:cNvSpPr>
              <a:spLocks/>
            </p:cNvSpPr>
            <p:nvPr/>
          </p:nvSpPr>
          <p:spPr bwMode="auto">
            <a:xfrm>
              <a:off x="3531" y="1111"/>
              <a:ext cx="55" cy="1"/>
            </a:xfrm>
            <a:custGeom>
              <a:avLst/>
              <a:gdLst>
                <a:gd name="T0" fmla="*/ 55 w 55"/>
                <a:gd name="T1" fmla="*/ 0 h 1"/>
                <a:gd name="T2" fmla="*/ 13 w 55"/>
                <a:gd name="T3" fmla="*/ 0 h 1"/>
                <a:gd name="T4" fmla="*/ 0 w 55"/>
                <a:gd name="T5" fmla="*/ 0 h 1"/>
                <a:gd name="T6" fmla="*/ 0 60000 65536"/>
                <a:gd name="T7" fmla="*/ 0 60000 65536"/>
                <a:gd name="T8" fmla="*/ 0 60000 65536"/>
                <a:gd name="T9" fmla="*/ 0 w 55"/>
                <a:gd name="T10" fmla="*/ 0 h 1"/>
                <a:gd name="T11" fmla="*/ 55 w 55"/>
                <a:gd name="T12" fmla="*/ 1 h 1"/>
              </a:gdLst>
              <a:ahLst/>
              <a:cxnLst>
                <a:cxn ang="T6">
                  <a:pos x="T0" y="T1"/>
                </a:cxn>
                <a:cxn ang="T7">
                  <a:pos x="T2" y="T3"/>
                </a:cxn>
                <a:cxn ang="T8">
                  <a:pos x="T4" y="T5"/>
                </a:cxn>
              </a:cxnLst>
              <a:rect l="T9" t="T10" r="T11" b="T12"/>
              <a:pathLst>
                <a:path w="55" h="1">
                  <a:moveTo>
                    <a:pt x="55" y="0"/>
                  </a:moveTo>
                  <a:lnTo>
                    <a:pt x="13" y="0"/>
                  </a:lnTo>
                  <a:lnTo>
                    <a:pt x="0" y="0"/>
                  </a:lnTo>
                </a:path>
              </a:pathLst>
            </a:custGeom>
            <a:noFill/>
            <a:ln w="11113">
              <a:solidFill>
                <a:srgbClr val="000000"/>
              </a:solidFill>
              <a:round/>
              <a:headEnd/>
              <a:tailEnd/>
            </a:ln>
          </p:spPr>
          <p:txBody>
            <a:bodyPr/>
            <a:lstStyle/>
            <a:p>
              <a:endParaRPr lang="en-US"/>
            </a:p>
          </p:txBody>
        </p:sp>
        <p:sp>
          <p:nvSpPr>
            <p:cNvPr id="15445" name="Line 155"/>
            <p:cNvSpPr>
              <a:spLocks noChangeShapeType="1"/>
            </p:cNvSpPr>
            <p:nvPr/>
          </p:nvSpPr>
          <p:spPr bwMode="auto">
            <a:xfrm flipH="1">
              <a:off x="3434" y="1111"/>
              <a:ext cx="55" cy="1"/>
            </a:xfrm>
            <a:prstGeom prst="line">
              <a:avLst/>
            </a:prstGeom>
            <a:noFill/>
            <a:ln w="11113">
              <a:solidFill>
                <a:srgbClr val="000000"/>
              </a:solidFill>
              <a:round/>
              <a:headEnd/>
              <a:tailEnd/>
            </a:ln>
          </p:spPr>
          <p:txBody>
            <a:bodyPr/>
            <a:lstStyle/>
            <a:p>
              <a:endParaRPr lang="en-US"/>
            </a:p>
          </p:txBody>
        </p:sp>
        <p:sp>
          <p:nvSpPr>
            <p:cNvPr id="15446" name="Line 156"/>
            <p:cNvSpPr>
              <a:spLocks noChangeShapeType="1"/>
            </p:cNvSpPr>
            <p:nvPr/>
          </p:nvSpPr>
          <p:spPr bwMode="auto">
            <a:xfrm flipH="1">
              <a:off x="3338" y="1111"/>
              <a:ext cx="55" cy="1"/>
            </a:xfrm>
            <a:prstGeom prst="line">
              <a:avLst/>
            </a:prstGeom>
            <a:noFill/>
            <a:ln w="11113">
              <a:solidFill>
                <a:srgbClr val="000000"/>
              </a:solidFill>
              <a:round/>
              <a:headEnd/>
              <a:tailEnd/>
            </a:ln>
          </p:spPr>
          <p:txBody>
            <a:bodyPr/>
            <a:lstStyle/>
            <a:p>
              <a:endParaRPr lang="en-US"/>
            </a:p>
          </p:txBody>
        </p:sp>
        <p:sp>
          <p:nvSpPr>
            <p:cNvPr id="15447" name="Line 157"/>
            <p:cNvSpPr>
              <a:spLocks noChangeShapeType="1"/>
            </p:cNvSpPr>
            <p:nvPr/>
          </p:nvSpPr>
          <p:spPr bwMode="auto">
            <a:xfrm flipH="1">
              <a:off x="3242" y="1111"/>
              <a:ext cx="55" cy="1"/>
            </a:xfrm>
            <a:prstGeom prst="line">
              <a:avLst/>
            </a:prstGeom>
            <a:noFill/>
            <a:ln w="11113">
              <a:solidFill>
                <a:srgbClr val="000000"/>
              </a:solidFill>
              <a:round/>
              <a:headEnd/>
              <a:tailEnd/>
            </a:ln>
          </p:spPr>
          <p:txBody>
            <a:bodyPr/>
            <a:lstStyle/>
            <a:p>
              <a:endParaRPr lang="en-US"/>
            </a:p>
          </p:txBody>
        </p:sp>
        <p:sp>
          <p:nvSpPr>
            <p:cNvPr id="15448" name="Line 158"/>
            <p:cNvSpPr>
              <a:spLocks noChangeShapeType="1"/>
            </p:cNvSpPr>
            <p:nvPr/>
          </p:nvSpPr>
          <p:spPr bwMode="auto">
            <a:xfrm flipH="1">
              <a:off x="3146" y="1111"/>
              <a:ext cx="55" cy="1"/>
            </a:xfrm>
            <a:prstGeom prst="line">
              <a:avLst/>
            </a:prstGeom>
            <a:noFill/>
            <a:ln w="11113">
              <a:solidFill>
                <a:srgbClr val="000000"/>
              </a:solidFill>
              <a:round/>
              <a:headEnd/>
              <a:tailEnd/>
            </a:ln>
          </p:spPr>
          <p:txBody>
            <a:bodyPr/>
            <a:lstStyle/>
            <a:p>
              <a:endParaRPr lang="en-US"/>
            </a:p>
          </p:txBody>
        </p:sp>
        <p:sp>
          <p:nvSpPr>
            <p:cNvPr id="15449" name="Line 159"/>
            <p:cNvSpPr>
              <a:spLocks noChangeShapeType="1"/>
            </p:cNvSpPr>
            <p:nvPr/>
          </p:nvSpPr>
          <p:spPr bwMode="auto">
            <a:xfrm flipH="1">
              <a:off x="3049" y="1111"/>
              <a:ext cx="55" cy="1"/>
            </a:xfrm>
            <a:prstGeom prst="line">
              <a:avLst/>
            </a:prstGeom>
            <a:noFill/>
            <a:ln w="11113">
              <a:solidFill>
                <a:srgbClr val="000000"/>
              </a:solidFill>
              <a:round/>
              <a:headEnd/>
              <a:tailEnd/>
            </a:ln>
          </p:spPr>
          <p:txBody>
            <a:bodyPr/>
            <a:lstStyle/>
            <a:p>
              <a:endParaRPr lang="en-US"/>
            </a:p>
          </p:txBody>
        </p:sp>
        <p:sp>
          <p:nvSpPr>
            <p:cNvPr id="15450" name="Line 160"/>
            <p:cNvSpPr>
              <a:spLocks noChangeShapeType="1"/>
            </p:cNvSpPr>
            <p:nvPr/>
          </p:nvSpPr>
          <p:spPr bwMode="auto">
            <a:xfrm flipH="1">
              <a:off x="2953" y="1111"/>
              <a:ext cx="55" cy="1"/>
            </a:xfrm>
            <a:prstGeom prst="line">
              <a:avLst/>
            </a:prstGeom>
            <a:noFill/>
            <a:ln w="11113">
              <a:solidFill>
                <a:srgbClr val="000000"/>
              </a:solidFill>
              <a:round/>
              <a:headEnd/>
              <a:tailEnd/>
            </a:ln>
          </p:spPr>
          <p:txBody>
            <a:bodyPr/>
            <a:lstStyle/>
            <a:p>
              <a:endParaRPr lang="en-US"/>
            </a:p>
          </p:txBody>
        </p:sp>
      </p:grpSp>
      <p:sp>
        <p:nvSpPr>
          <p:cNvPr id="15365" name="TextBox 158"/>
          <p:cNvSpPr txBox="1">
            <a:spLocks noChangeArrowheads="1"/>
          </p:cNvSpPr>
          <p:nvPr/>
        </p:nvSpPr>
        <p:spPr bwMode="auto">
          <a:xfrm>
            <a:off x="3956051" y="4572000"/>
            <a:ext cx="1204561" cy="369332"/>
          </a:xfrm>
          <a:prstGeom prst="rect">
            <a:avLst/>
          </a:prstGeom>
          <a:noFill/>
          <a:ln w="9525">
            <a:noFill/>
            <a:miter lim="800000"/>
            <a:headEnd/>
            <a:tailEnd/>
          </a:ln>
        </p:spPr>
        <p:txBody>
          <a:bodyPr wrap="none">
            <a:spAutoFit/>
          </a:bodyPr>
          <a:lstStyle/>
          <a:p>
            <a:pPr algn="l" rtl="0"/>
            <a:r>
              <a:rPr lang="en-US" b="1"/>
              <a:t>Connected</a:t>
            </a:r>
            <a:endParaRPr lang="ur-PK" b="1"/>
          </a:p>
        </p:txBody>
      </p:sp>
      <p:sp>
        <p:nvSpPr>
          <p:cNvPr id="15366" name="TextBox 314"/>
          <p:cNvSpPr txBox="1">
            <a:spLocks noChangeArrowheads="1"/>
          </p:cNvSpPr>
          <p:nvPr/>
        </p:nvSpPr>
        <p:spPr bwMode="auto">
          <a:xfrm>
            <a:off x="6248401" y="4572000"/>
            <a:ext cx="1613327" cy="369332"/>
          </a:xfrm>
          <a:prstGeom prst="rect">
            <a:avLst/>
          </a:prstGeom>
          <a:noFill/>
          <a:ln w="9525">
            <a:noFill/>
            <a:miter lim="800000"/>
            <a:headEnd/>
            <a:tailEnd/>
          </a:ln>
        </p:spPr>
        <p:txBody>
          <a:bodyPr wrap="none">
            <a:spAutoFit/>
          </a:bodyPr>
          <a:lstStyle/>
          <a:p>
            <a:pPr algn="l" rtl="0"/>
            <a:r>
              <a:rPr lang="en-US" b="1"/>
              <a:t>Not Connected</a:t>
            </a:r>
            <a:endParaRPr lang="ur-PK" b="1"/>
          </a:p>
        </p:txBody>
      </p:sp>
    </p:spTree>
    <p:extLst>
      <p:ext uri="{BB962C8B-B14F-4D97-AF65-F5344CB8AC3E}">
        <p14:creationId xmlns:p14="http://schemas.microsoft.com/office/powerpoint/2010/main" val="230791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81200" y="427038"/>
            <a:ext cx="8229600" cy="639763"/>
          </a:xfrm>
        </p:spPr>
        <p:txBody>
          <a:bodyPr>
            <a:normAutofit fontScale="90000"/>
          </a:bodyPr>
          <a:lstStyle/>
          <a:p>
            <a:pPr eaLnBrk="1" hangingPunct="1"/>
            <a:r>
              <a:rPr lang="en-US" dirty="0" smtClean="0"/>
              <a:t>Graph Terminologies</a:t>
            </a:r>
            <a:endParaRPr lang="ur-PK" dirty="0" smtClean="0"/>
          </a:p>
        </p:txBody>
      </p:sp>
      <p:sp>
        <p:nvSpPr>
          <p:cNvPr id="16387" name="Content Placeholder 2"/>
          <p:cNvSpPr>
            <a:spLocks noGrp="1"/>
          </p:cNvSpPr>
          <p:nvPr>
            <p:ph idx="1"/>
          </p:nvPr>
        </p:nvSpPr>
        <p:spPr>
          <a:xfrm>
            <a:off x="1646349" y="1288849"/>
            <a:ext cx="8382000" cy="5211763"/>
          </a:xfrm>
        </p:spPr>
        <p:txBody>
          <a:bodyPr/>
          <a:lstStyle/>
          <a:p>
            <a:pPr algn="l" rtl="0" eaLnBrk="1" hangingPunct="1"/>
            <a:r>
              <a:rPr lang="en-US" sz="2400" dirty="0"/>
              <a:t>Complete Graph</a:t>
            </a:r>
          </a:p>
          <a:p>
            <a:pPr lvl="1" algn="l" rtl="0" eaLnBrk="1" hangingPunct="1"/>
            <a:r>
              <a:rPr lang="en-US" altLang="en-US" sz="2000" dirty="0"/>
              <a:t>A graph in which all pairs of vertices are adjacent     OR</a:t>
            </a:r>
          </a:p>
          <a:p>
            <a:pPr lvl="1" algn="l" rtl="0" eaLnBrk="1" hangingPunct="1"/>
            <a:r>
              <a:rPr lang="en-US" sz="2000" dirty="0">
                <a:cs typeface="Times New Roman" pitchFamily="18" charset="0"/>
              </a:rPr>
              <a:t>A graph in which every vertex is directly connected to every other vertex</a:t>
            </a:r>
          </a:p>
          <a:p>
            <a:pPr lvl="1" algn="l" rtl="0" eaLnBrk="1" hangingPunct="1"/>
            <a:r>
              <a:rPr lang="en-US" altLang="en-US" sz="2000" dirty="0"/>
              <a:t>Let </a:t>
            </a:r>
            <a:r>
              <a:rPr lang="en-US" altLang="en-US" sz="2000" dirty="0">
                <a:solidFill>
                  <a:srgbClr val="FA2C25"/>
                </a:solidFill>
              </a:rPr>
              <a:t>n</a:t>
            </a:r>
            <a:r>
              <a:rPr lang="en-US" altLang="en-US" sz="2000" dirty="0"/>
              <a:t> </a:t>
            </a:r>
            <a:r>
              <a:rPr lang="en-US" altLang="en-US" sz="2000" dirty="0">
                <a:solidFill>
                  <a:srgbClr val="FA2C25"/>
                </a:solidFill>
              </a:rPr>
              <a:t>=  Number of vertices</a:t>
            </a:r>
            <a:r>
              <a:rPr lang="en-US" altLang="en-US" sz="2000" dirty="0"/>
              <a:t>, and </a:t>
            </a:r>
            <a:br>
              <a:rPr lang="en-US" altLang="en-US" sz="2000" dirty="0"/>
            </a:br>
            <a:r>
              <a:rPr lang="en-US" altLang="en-US" sz="2000" dirty="0"/>
              <a:t>	    </a:t>
            </a:r>
            <a:r>
              <a:rPr lang="en-US" altLang="en-US" sz="2000" dirty="0">
                <a:solidFill>
                  <a:srgbClr val="008000"/>
                </a:solidFill>
              </a:rPr>
              <a:t>m = Number of edges</a:t>
            </a:r>
            <a:endParaRPr lang="en-US" sz="2000" dirty="0">
              <a:cs typeface="Times New Roman" pitchFamily="18" charset="0"/>
            </a:endParaRPr>
          </a:p>
          <a:p>
            <a:pPr lvl="1" algn="l" rtl="0" eaLnBrk="1" hangingPunct="1"/>
            <a:r>
              <a:rPr lang="en-US" sz="2000" dirty="0"/>
              <a:t>For a complete graph with </a:t>
            </a:r>
            <a:r>
              <a:rPr lang="en-US" sz="2000" i="1" dirty="0">
                <a:solidFill>
                  <a:srgbClr val="FF0000"/>
                </a:solidFill>
              </a:rPr>
              <a:t>n</a:t>
            </a:r>
            <a:r>
              <a:rPr lang="en-US" sz="2000" i="1" dirty="0"/>
              <a:t> </a:t>
            </a:r>
            <a:r>
              <a:rPr lang="en-US" sz="2000" dirty="0"/>
              <a:t>vertices, the number of edges is </a:t>
            </a:r>
            <a:r>
              <a:rPr lang="en-US" sz="2000" i="1" dirty="0">
                <a:solidFill>
                  <a:srgbClr val="FF0000"/>
                </a:solidFill>
              </a:rPr>
              <a:t>n(n – 1)/2</a:t>
            </a:r>
            <a:r>
              <a:rPr lang="en-US" sz="2000" dirty="0"/>
              <a:t>. A graph with 6 vertices needs 15 edges to be complete.	</a:t>
            </a:r>
            <a:endParaRPr lang="ur-PK" sz="2000" dirty="0"/>
          </a:p>
        </p:txBody>
      </p:sp>
      <p:pic>
        <p:nvPicPr>
          <p:cNvPr id="16388" name="Picture 4"/>
          <p:cNvPicPr>
            <a:picLocks noChangeAspect="1" noChangeArrowheads="1"/>
          </p:cNvPicPr>
          <p:nvPr/>
        </p:nvPicPr>
        <p:blipFill>
          <a:blip r:embed="rId2"/>
          <a:srcRect/>
          <a:stretch>
            <a:fillRect/>
          </a:stretch>
        </p:blipFill>
        <p:spPr bwMode="auto">
          <a:xfrm>
            <a:off x="4513755" y="4370387"/>
            <a:ext cx="5122862" cy="2487613"/>
          </a:xfrm>
          <a:prstGeom prst="rect">
            <a:avLst/>
          </a:prstGeom>
          <a:noFill/>
          <a:ln w="9525">
            <a:noFill/>
            <a:miter lim="800000"/>
            <a:headEnd/>
            <a:tailEnd/>
          </a:ln>
        </p:spPr>
      </p:pic>
    </p:spTree>
    <p:extLst>
      <p:ext uri="{BB962C8B-B14F-4D97-AF65-F5344CB8AC3E}">
        <p14:creationId xmlns:p14="http://schemas.microsoft.com/office/powerpoint/2010/main" val="1067722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717162" y="443806"/>
            <a:ext cx="8911687" cy="1280890"/>
          </a:xfrm>
        </p:spPr>
        <p:txBody>
          <a:bodyPr/>
          <a:lstStyle/>
          <a:p>
            <a:pPr eaLnBrk="1" hangingPunct="1"/>
            <a:r>
              <a:rPr lang="en-US" dirty="0" smtClean="0"/>
              <a:t>Graph Terminologies</a:t>
            </a:r>
            <a:endParaRPr lang="ur-PK" dirty="0" smtClean="0"/>
          </a:p>
        </p:txBody>
      </p:sp>
      <p:sp>
        <p:nvSpPr>
          <p:cNvPr id="17411" name="Content Placeholder 2"/>
          <p:cNvSpPr>
            <a:spLocks noGrp="1"/>
          </p:cNvSpPr>
          <p:nvPr>
            <p:ph idx="1"/>
          </p:nvPr>
        </p:nvSpPr>
        <p:spPr>
          <a:xfrm>
            <a:off x="1713449" y="1489657"/>
            <a:ext cx="8915400" cy="3777622"/>
          </a:xfrm>
        </p:spPr>
        <p:txBody>
          <a:bodyPr>
            <a:noAutofit/>
          </a:bodyPr>
          <a:lstStyle/>
          <a:p>
            <a:pPr algn="l" rtl="0" eaLnBrk="1" hangingPunct="1"/>
            <a:r>
              <a:rPr lang="en-US" dirty="0"/>
              <a:t>Degree of a node</a:t>
            </a:r>
          </a:p>
          <a:p>
            <a:pPr lvl="1" algn="l" rtl="0" eaLnBrk="1" hangingPunct="1"/>
            <a:r>
              <a:rPr lang="en-US" sz="1800" dirty="0"/>
              <a:t>In an Undirected graph, the total number of edges linked to a node is called a degree of that node.</a:t>
            </a:r>
          </a:p>
          <a:p>
            <a:pPr lvl="1" algn="l" rtl="0" eaLnBrk="1" hangingPunct="1"/>
            <a:r>
              <a:rPr lang="en-US" sz="1800" dirty="0"/>
              <a:t>For directed graph there are two degree for every node</a:t>
            </a:r>
          </a:p>
          <a:p>
            <a:pPr lvl="2" algn="l" rtl="0" eaLnBrk="1" hangingPunct="1"/>
            <a:r>
              <a:rPr lang="en-US" sz="1800" u="sng" dirty="0" err="1">
                <a:solidFill>
                  <a:srgbClr val="FF0000"/>
                </a:solidFill>
              </a:rPr>
              <a:t>Indegree</a:t>
            </a:r>
            <a:endParaRPr lang="en-US" sz="1800" u="sng" dirty="0">
              <a:solidFill>
                <a:srgbClr val="FF0000"/>
              </a:solidFill>
            </a:endParaRPr>
          </a:p>
          <a:p>
            <a:pPr lvl="3" algn="l" rtl="0" eaLnBrk="1" hangingPunct="1"/>
            <a:r>
              <a:rPr lang="en-US" sz="1800" dirty="0" smtClean="0"/>
              <a:t>The </a:t>
            </a:r>
            <a:r>
              <a:rPr lang="en-US" sz="1800" dirty="0" err="1" smtClean="0"/>
              <a:t>indegree</a:t>
            </a:r>
            <a:r>
              <a:rPr lang="en-US" sz="1800" dirty="0" smtClean="0"/>
              <a:t> of a node is the total number of edges coming to that node. </a:t>
            </a:r>
          </a:p>
          <a:p>
            <a:pPr lvl="3" algn="l" rtl="0" eaLnBrk="1" hangingPunct="1"/>
            <a:endParaRPr lang="en-US" sz="1800" dirty="0">
              <a:solidFill>
                <a:srgbClr val="FF0000"/>
              </a:solidFill>
            </a:endParaRPr>
          </a:p>
          <a:p>
            <a:pPr lvl="2" algn="l" rtl="0" eaLnBrk="1" hangingPunct="1"/>
            <a:r>
              <a:rPr lang="en-US" sz="1800" u="sng" dirty="0" err="1">
                <a:solidFill>
                  <a:srgbClr val="FF0000"/>
                </a:solidFill>
              </a:rPr>
              <a:t>Outdegree</a:t>
            </a:r>
            <a:endParaRPr lang="en-US" sz="1800" u="sng" dirty="0">
              <a:solidFill>
                <a:srgbClr val="FF0000"/>
              </a:solidFill>
            </a:endParaRPr>
          </a:p>
          <a:p>
            <a:pPr lvl="3" algn="l" rtl="0" eaLnBrk="1" hangingPunct="1"/>
            <a:r>
              <a:rPr lang="en-US" sz="1800" dirty="0" smtClean="0"/>
              <a:t>The </a:t>
            </a:r>
            <a:r>
              <a:rPr lang="en-US" sz="1800" dirty="0" err="1" smtClean="0"/>
              <a:t>outdegree</a:t>
            </a:r>
            <a:r>
              <a:rPr lang="en-US" sz="1800" dirty="0" smtClean="0"/>
              <a:t> of a node is the total number of edges going out from that node</a:t>
            </a:r>
          </a:p>
          <a:p>
            <a:pPr lvl="1" algn="l" rtl="0" eaLnBrk="1" hangingPunct="1"/>
            <a:endParaRPr lang="ur-PK" sz="1800" dirty="0"/>
          </a:p>
        </p:txBody>
      </p:sp>
    </p:spTree>
    <p:extLst>
      <p:ext uri="{BB962C8B-B14F-4D97-AF65-F5344CB8AC3E}">
        <p14:creationId xmlns:p14="http://schemas.microsoft.com/office/powerpoint/2010/main" val="3871517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760538" y="347663"/>
            <a:ext cx="8229600" cy="1143000"/>
          </a:xfrm>
        </p:spPr>
        <p:txBody>
          <a:bodyPr/>
          <a:lstStyle/>
          <a:p>
            <a:pPr eaLnBrk="1" hangingPunct="1"/>
            <a:r>
              <a:rPr lang="en-US" dirty="0" smtClean="0"/>
              <a:t>Graph Terminologies</a:t>
            </a:r>
            <a:endParaRPr lang="ur-PK" dirty="0" smtClean="0"/>
          </a:p>
        </p:txBody>
      </p:sp>
      <p:sp>
        <p:nvSpPr>
          <p:cNvPr id="18435" name="Oval 4"/>
          <p:cNvSpPr>
            <a:spLocks noChangeArrowheads="1"/>
          </p:cNvSpPr>
          <p:nvPr/>
        </p:nvSpPr>
        <p:spPr bwMode="auto">
          <a:xfrm>
            <a:off x="8899525" y="151288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hangingPunct="0"/>
            <a:r>
              <a:rPr kumimoji="1" lang="en-US" altLang="zh-TW" sz="2800">
                <a:ea typeface="新細明體" charset="-120"/>
              </a:rPr>
              <a:t>0</a:t>
            </a:r>
          </a:p>
        </p:txBody>
      </p:sp>
      <p:sp>
        <p:nvSpPr>
          <p:cNvPr id="18436" name="Oval 5"/>
          <p:cNvSpPr>
            <a:spLocks noChangeArrowheads="1"/>
          </p:cNvSpPr>
          <p:nvPr/>
        </p:nvSpPr>
        <p:spPr bwMode="auto">
          <a:xfrm>
            <a:off x="8213725" y="227488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hangingPunct="0"/>
            <a:r>
              <a:rPr kumimoji="1" lang="en-US" altLang="zh-TW" sz="2800">
                <a:ea typeface="新細明體" charset="-120"/>
              </a:rPr>
              <a:t>1</a:t>
            </a:r>
          </a:p>
        </p:txBody>
      </p:sp>
      <p:sp>
        <p:nvSpPr>
          <p:cNvPr id="18437" name="Oval 6"/>
          <p:cNvSpPr>
            <a:spLocks noChangeArrowheads="1"/>
          </p:cNvSpPr>
          <p:nvPr/>
        </p:nvSpPr>
        <p:spPr bwMode="auto">
          <a:xfrm>
            <a:off x="9585325" y="227488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hangingPunct="0"/>
            <a:r>
              <a:rPr kumimoji="1" lang="en-US" altLang="zh-TW" sz="2800">
                <a:ea typeface="新細明體" charset="-120"/>
              </a:rPr>
              <a:t>2</a:t>
            </a:r>
          </a:p>
        </p:txBody>
      </p:sp>
      <p:sp>
        <p:nvSpPr>
          <p:cNvPr id="18438" name="Line 7"/>
          <p:cNvSpPr>
            <a:spLocks noChangeShapeType="1"/>
          </p:cNvSpPr>
          <p:nvPr/>
        </p:nvSpPr>
        <p:spPr bwMode="auto">
          <a:xfrm flipH="1">
            <a:off x="8553450" y="1887539"/>
            <a:ext cx="407988" cy="4349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39" name="Line 8"/>
          <p:cNvSpPr>
            <a:spLocks noChangeShapeType="1"/>
          </p:cNvSpPr>
          <p:nvPr/>
        </p:nvSpPr>
        <p:spPr bwMode="auto">
          <a:xfrm>
            <a:off x="9274176" y="1887539"/>
            <a:ext cx="422275" cy="4349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40" name="Oval 9"/>
          <p:cNvSpPr>
            <a:spLocks noChangeArrowheads="1"/>
          </p:cNvSpPr>
          <p:nvPr/>
        </p:nvSpPr>
        <p:spPr bwMode="auto">
          <a:xfrm>
            <a:off x="7831138" y="317182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hangingPunct="0"/>
            <a:r>
              <a:rPr kumimoji="1" lang="en-US" altLang="zh-TW" sz="2800">
                <a:ea typeface="新細明體" charset="-120"/>
              </a:rPr>
              <a:t>3</a:t>
            </a:r>
          </a:p>
        </p:txBody>
      </p:sp>
      <p:sp>
        <p:nvSpPr>
          <p:cNvPr id="18441" name="Oval 10"/>
          <p:cNvSpPr>
            <a:spLocks noChangeArrowheads="1"/>
          </p:cNvSpPr>
          <p:nvPr/>
        </p:nvSpPr>
        <p:spPr bwMode="auto">
          <a:xfrm>
            <a:off x="8591550" y="318452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hangingPunct="0"/>
            <a:r>
              <a:rPr kumimoji="1" lang="en-US" altLang="zh-TW" sz="2800">
                <a:ea typeface="新細明體" charset="-120"/>
              </a:rPr>
              <a:t>4</a:t>
            </a:r>
          </a:p>
        </p:txBody>
      </p:sp>
      <p:sp>
        <p:nvSpPr>
          <p:cNvPr id="18442" name="Line 11"/>
          <p:cNvSpPr>
            <a:spLocks noChangeShapeType="1"/>
          </p:cNvSpPr>
          <p:nvPr/>
        </p:nvSpPr>
        <p:spPr bwMode="auto">
          <a:xfrm flipH="1">
            <a:off x="8058151" y="2716214"/>
            <a:ext cx="263525" cy="4603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43" name="Line 12"/>
          <p:cNvSpPr>
            <a:spLocks noChangeShapeType="1"/>
          </p:cNvSpPr>
          <p:nvPr/>
        </p:nvSpPr>
        <p:spPr bwMode="auto">
          <a:xfrm>
            <a:off x="8509000" y="2730500"/>
            <a:ext cx="298450" cy="4587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44" name="Oval 13"/>
          <p:cNvSpPr>
            <a:spLocks noChangeArrowheads="1"/>
          </p:cNvSpPr>
          <p:nvPr/>
        </p:nvSpPr>
        <p:spPr bwMode="auto">
          <a:xfrm>
            <a:off x="9236075" y="3173413"/>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hangingPunct="0"/>
            <a:r>
              <a:rPr kumimoji="1" lang="en-US" altLang="zh-TW" sz="2800">
                <a:ea typeface="新細明體" charset="-120"/>
              </a:rPr>
              <a:t>5</a:t>
            </a:r>
          </a:p>
        </p:txBody>
      </p:sp>
      <p:sp>
        <p:nvSpPr>
          <p:cNvPr id="18445" name="Oval 14"/>
          <p:cNvSpPr>
            <a:spLocks noChangeArrowheads="1"/>
          </p:cNvSpPr>
          <p:nvPr/>
        </p:nvSpPr>
        <p:spPr bwMode="auto">
          <a:xfrm>
            <a:off x="9980613" y="317182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hangingPunct="0"/>
            <a:r>
              <a:rPr kumimoji="1" lang="en-US" altLang="zh-TW" sz="2800">
                <a:ea typeface="新細明體" charset="-120"/>
              </a:rPr>
              <a:t>6</a:t>
            </a:r>
          </a:p>
        </p:txBody>
      </p:sp>
      <p:sp>
        <p:nvSpPr>
          <p:cNvPr id="18446" name="Line 15"/>
          <p:cNvSpPr>
            <a:spLocks noChangeShapeType="1"/>
          </p:cNvSpPr>
          <p:nvPr/>
        </p:nvSpPr>
        <p:spPr bwMode="auto">
          <a:xfrm flipH="1">
            <a:off x="9432925" y="2700338"/>
            <a:ext cx="273050" cy="46196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47" name="Line 16"/>
          <p:cNvSpPr>
            <a:spLocks noChangeShapeType="1"/>
          </p:cNvSpPr>
          <p:nvPr/>
        </p:nvSpPr>
        <p:spPr bwMode="auto">
          <a:xfrm>
            <a:off x="9909175" y="2713038"/>
            <a:ext cx="273050" cy="44926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48" name="Rectangle 17"/>
          <p:cNvSpPr>
            <a:spLocks noChangeArrowheads="1"/>
          </p:cNvSpPr>
          <p:nvPr/>
        </p:nvSpPr>
        <p:spPr bwMode="auto">
          <a:xfrm>
            <a:off x="3186113" y="3302000"/>
            <a:ext cx="411972" cy="523862"/>
          </a:xfrm>
          <a:prstGeom prst="rect">
            <a:avLst/>
          </a:prstGeom>
          <a:noFill/>
          <a:ln w="9525">
            <a:noFill/>
            <a:miter lim="800000"/>
            <a:headEnd/>
            <a:tailEnd/>
          </a:ln>
        </p:spPr>
        <p:txBody>
          <a:bodyPr wrap="none" lIns="92075" tIns="46038" rIns="92075" bIns="46038">
            <a:spAutoFit/>
          </a:bodyPr>
          <a:lstStyle/>
          <a:p>
            <a:pPr eaLnBrk="0" hangingPunct="0"/>
            <a:r>
              <a:rPr kumimoji="1" lang="en-US" altLang="zh-TW" sz="2800">
                <a:ea typeface="新細明體" charset="-120"/>
              </a:rPr>
              <a:t>G</a:t>
            </a:r>
            <a:endParaRPr kumimoji="1" lang="en-US" altLang="zh-TW">
              <a:ea typeface="新細明體" charset="-120"/>
            </a:endParaRPr>
          </a:p>
        </p:txBody>
      </p:sp>
      <p:sp>
        <p:nvSpPr>
          <p:cNvPr id="18449" name="Rectangle 18"/>
          <p:cNvSpPr>
            <a:spLocks noChangeArrowheads="1"/>
          </p:cNvSpPr>
          <p:nvPr/>
        </p:nvSpPr>
        <p:spPr bwMode="auto">
          <a:xfrm>
            <a:off x="8893176" y="4205288"/>
            <a:ext cx="528991" cy="523862"/>
          </a:xfrm>
          <a:prstGeom prst="rect">
            <a:avLst/>
          </a:prstGeom>
          <a:noFill/>
          <a:ln w="9525">
            <a:noFill/>
            <a:miter lim="800000"/>
            <a:headEnd/>
            <a:tailEnd/>
          </a:ln>
        </p:spPr>
        <p:txBody>
          <a:bodyPr wrap="none" lIns="92075" tIns="46038" rIns="92075" bIns="46038">
            <a:spAutoFit/>
          </a:bodyPr>
          <a:lstStyle/>
          <a:p>
            <a:pPr eaLnBrk="0" hangingPunct="0"/>
            <a:r>
              <a:rPr kumimoji="1" lang="en-US" altLang="zh-TW" sz="2800">
                <a:ea typeface="新細明體" charset="-120"/>
              </a:rPr>
              <a:t>G</a:t>
            </a:r>
            <a:r>
              <a:rPr kumimoji="1" lang="en-US" altLang="zh-TW">
                <a:ea typeface="新細明體" charset="-120"/>
              </a:rPr>
              <a:t>2</a:t>
            </a:r>
          </a:p>
        </p:txBody>
      </p:sp>
      <p:sp>
        <p:nvSpPr>
          <p:cNvPr id="18450" name="Text Box 19"/>
          <p:cNvSpPr txBox="1">
            <a:spLocks noChangeArrowheads="1"/>
          </p:cNvSpPr>
          <p:nvPr/>
        </p:nvSpPr>
        <p:spPr bwMode="auto">
          <a:xfrm>
            <a:off x="3206721" y="1547296"/>
            <a:ext cx="301685" cy="369332"/>
          </a:xfrm>
          <a:prstGeom prst="rect">
            <a:avLst/>
          </a:prstGeom>
          <a:noFill/>
          <a:ln w="9525">
            <a:noFill/>
            <a:miter lim="800000"/>
            <a:headEnd/>
            <a:tailEnd/>
          </a:ln>
        </p:spPr>
        <p:txBody>
          <a:bodyPr wrap="none" anchor="ctr">
            <a:spAutoFit/>
          </a:bodyPr>
          <a:lstStyle/>
          <a:p>
            <a:pPr algn="ctr"/>
            <a:r>
              <a:rPr kumimoji="1" lang="en-US" altLang="zh-TW">
                <a:solidFill>
                  <a:srgbClr val="CC3300"/>
                </a:solidFill>
                <a:ea typeface="新細明體" charset="-120"/>
              </a:rPr>
              <a:t>3</a:t>
            </a:r>
          </a:p>
        </p:txBody>
      </p:sp>
      <p:sp>
        <p:nvSpPr>
          <p:cNvPr id="18451" name="Text Box 20"/>
          <p:cNvSpPr txBox="1">
            <a:spLocks noChangeArrowheads="1"/>
          </p:cNvSpPr>
          <p:nvPr/>
        </p:nvSpPr>
        <p:spPr bwMode="auto">
          <a:xfrm>
            <a:off x="8991571" y="2088634"/>
            <a:ext cx="301685" cy="369332"/>
          </a:xfrm>
          <a:prstGeom prst="rect">
            <a:avLst/>
          </a:prstGeom>
          <a:noFill/>
          <a:ln w="9525">
            <a:noFill/>
            <a:miter lim="800000"/>
            <a:headEnd/>
            <a:tailEnd/>
          </a:ln>
        </p:spPr>
        <p:txBody>
          <a:bodyPr wrap="none" anchor="ctr">
            <a:spAutoFit/>
          </a:bodyPr>
          <a:lstStyle/>
          <a:p>
            <a:pPr algn="ctr"/>
            <a:r>
              <a:rPr kumimoji="1" lang="en-US" altLang="zh-TW">
                <a:solidFill>
                  <a:srgbClr val="CC3300"/>
                </a:solidFill>
                <a:ea typeface="新細明體" charset="-120"/>
              </a:rPr>
              <a:t>2</a:t>
            </a:r>
          </a:p>
        </p:txBody>
      </p:sp>
      <p:sp>
        <p:nvSpPr>
          <p:cNvPr id="18452" name="Text Box 21"/>
          <p:cNvSpPr txBox="1">
            <a:spLocks noChangeArrowheads="1"/>
          </p:cNvSpPr>
          <p:nvPr/>
        </p:nvSpPr>
        <p:spPr bwMode="auto">
          <a:xfrm>
            <a:off x="8267671" y="2810947"/>
            <a:ext cx="301685" cy="369332"/>
          </a:xfrm>
          <a:prstGeom prst="rect">
            <a:avLst/>
          </a:prstGeom>
          <a:noFill/>
          <a:ln w="9525">
            <a:noFill/>
            <a:miter lim="800000"/>
            <a:headEnd/>
            <a:tailEnd/>
          </a:ln>
        </p:spPr>
        <p:txBody>
          <a:bodyPr wrap="none" anchor="ctr">
            <a:spAutoFit/>
          </a:bodyPr>
          <a:lstStyle/>
          <a:p>
            <a:pPr algn="ctr"/>
            <a:r>
              <a:rPr kumimoji="1" lang="en-US" altLang="zh-TW">
                <a:solidFill>
                  <a:srgbClr val="CC3300"/>
                </a:solidFill>
                <a:ea typeface="新細明體" charset="-120"/>
              </a:rPr>
              <a:t>3</a:t>
            </a:r>
          </a:p>
        </p:txBody>
      </p:sp>
      <p:sp>
        <p:nvSpPr>
          <p:cNvPr id="18453" name="Text Box 22"/>
          <p:cNvSpPr txBox="1">
            <a:spLocks noChangeArrowheads="1"/>
          </p:cNvSpPr>
          <p:nvPr/>
        </p:nvSpPr>
        <p:spPr bwMode="auto">
          <a:xfrm>
            <a:off x="9644033" y="2810947"/>
            <a:ext cx="301685" cy="369332"/>
          </a:xfrm>
          <a:prstGeom prst="rect">
            <a:avLst/>
          </a:prstGeom>
          <a:noFill/>
          <a:ln w="9525">
            <a:noFill/>
            <a:miter lim="800000"/>
            <a:headEnd/>
            <a:tailEnd/>
          </a:ln>
        </p:spPr>
        <p:txBody>
          <a:bodyPr wrap="none" anchor="ctr">
            <a:spAutoFit/>
          </a:bodyPr>
          <a:lstStyle/>
          <a:p>
            <a:pPr algn="ctr"/>
            <a:r>
              <a:rPr kumimoji="1" lang="en-US" altLang="zh-TW">
                <a:solidFill>
                  <a:srgbClr val="CC3300"/>
                </a:solidFill>
                <a:ea typeface="新細明體" charset="-120"/>
              </a:rPr>
              <a:t>3</a:t>
            </a:r>
          </a:p>
        </p:txBody>
      </p:sp>
      <p:sp>
        <p:nvSpPr>
          <p:cNvPr id="18454" name="Text Box 23"/>
          <p:cNvSpPr txBox="1">
            <a:spLocks noChangeArrowheads="1"/>
          </p:cNvSpPr>
          <p:nvPr/>
        </p:nvSpPr>
        <p:spPr bwMode="auto">
          <a:xfrm>
            <a:off x="7880321" y="3777734"/>
            <a:ext cx="301685" cy="369332"/>
          </a:xfrm>
          <a:prstGeom prst="rect">
            <a:avLst/>
          </a:prstGeom>
          <a:noFill/>
          <a:ln w="9525">
            <a:noFill/>
            <a:miter lim="800000"/>
            <a:headEnd/>
            <a:tailEnd/>
          </a:ln>
        </p:spPr>
        <p:txBody>
          <a:bodyPr wrap="none" anchor="ctr">
            <a:spAutoFit/>
          </a:bodyPr>
          <a:lstStyle/>
          <a:p>
            <a:pPr algn="ctr"/>
            <a:r>
              <a:rPr kumimoji="1" lang="en-US" altLang="zh-TW">
                <a:solidFill>
                  <a:srgbClr val="CC3300"/>
                </a:solidFill>
                <a:ea typeface="新細明體" charset="-120"/>
              </a:rPr>
              <a:t>1</a:t>
            </a:r>
          </a:p>
        </p:txBody>
      </p:sp>
      <p:sp>
        <p:nvSpPr>
          <p:cNvPr id="18455" name="Text Box 24"/>
          <p:cNvSpPr txBox="1">
            <a:spLocks noChangeArrowheads="1"/>
          </p:cNvSpPr>
          <p:nvPr/>
        </p:nvSpPr>
        <p:spPr bwMode="auto">
          <a:xfrm>
            <a:off x="8621683" y="3780909"/>
            <a:ext cx="301685" cy="369332"/>
          </a:xfrm>
          <a:prstGeom prst="rect">
            <a:avLst/>
          </a:prstGeom>
          <a:noFill/>
          <a:ln w="9525">
            <a:noFill/>
            <a:miter lim="800000"/>
            <a:headEnd/>
            <a:tailEnd/>
          </a:ln>
        </p:spPr>
        <p:txBody>
          <a:bodyPr wrap="none" anchor="ctr">
            <a:spAutoFit/>
          </a:bodyPr>
          <a:lstStyle/>
          <a:p>
            <a:pPr algn="ctr"/>
            <a:r>
              <a:rPr kumimoji="1" lang="en-US" altLang="zh-TW">
                <a:solidFill>
                  <a:srgbClr val="CC3300"/>
                </a:solidFill>
                <a:ea typeface="新細明體" charset="-120"/>
              </a:rPr>
              <a:t>1</a:t>
            </a:r>
          </a:p>
        </p:txBody>
      </p:sp>
      <p:sp>
        <p:nvSpPr>
          <p:cNvPr id="18456" name="Text Box 25"/>
          <p:cNvSpPr txBox="1">
            <a:spLocks noChangeArrowheads="1"/>
          </p:cNvSpPr>
          <p:nvPr/>
        </p:nvSpPr>
        <p:spPr bwMode="auto">
          <a:xfrm>
            <a:off x="9326533" y="3763447"/>
            <a:ext cx="301685" cy="369332"/>
          </a:xfrm>
          <a:prstGeom prst="rect">
            <a:avLst/>
          </a:prstGeom>
          <a:noFill/>
          <a:ln w="9525">
            <a:noFill/>
            <a:miter lim="800000"/>
            <a:headEnd/>
            <a:tailEnd/>
          </a:ln>
        </p:spPr>
        <p:txBody>
          <a:bodyPr wrap="none" anchor="ctr">
            <a:spAutoFit/>
          </a:bodyPr>
          <a:lstStyle/>
          <a:p>
            <a:pPr algn="ctr"/>
            <a:r>
              <a:rPr kumimoji="1" lang="en-US" altLang="zh-TW">
                <a:solidFill>
                  <a:srgbClr val="CC3300"/>
                </a:solidFill>
                <a:ea typeface="新細明體" charset="-120"/>
              </a:rPr>
              <a:t>1</a:t>
            </a:r>
          </a:p>
        </p:txBody>
      </p:sp>
      <p:sp>
        <p:nvSpPr>
          <p:cNvPr id="18457" name="Text Box 26"/>
          <p:cNvSpPr txBox="1">
            <a:spLocks noChangeArrowheads="1"/>
          </p:cNvSpPr>
          <p:nvPr/>
        </p:nvSpPr>
        <p:spPr bwMode="auto">
          <a:xfrm>
            <a:off x="10120283" y="3815834"/>
            <a:ext cx="301685" cy="369332"/>
          </a:xfrm>
          <a:prstGeom prst="rect">
            <a:avLst/>
          </a:prstGeom>
          <a:noFill/>
          <a:ln w="9525">
            <a:noFill/>
            <a:miter lim="800000"/>
            <a:headEnd/>
            <a:tailEnd/>
          </a:ln>
        </p:spPr>
        <p:txBody>
          <a:bodyPr wrap="none" anchor="ctr">
            <a:spAutoFit/>
          </a:bodyPr>
          <a:lstStyle/>
          <a:p>
            <a:pPr algn="ctr"/>
            <a:r>
              <a:rPr kumimoji="1" lang="en-US" altLang="zh-TW">
                <a:solidFill>
                  <a:srgbClr val="CC3300"/>
                </a:solidFill>
                <a:ea typeface="新細明體" charset="-120"/>
              </a:rPr>
              <a:t>1</a:t>
            </a:r>
          </a:p>
        </p:txBody>
      </p:sp>
      <p:sp>
        <p:nvSpPr>
          <p:cNvPr id="18458" name="Rectangle 27"/>
          <p:cNvSpPr>
            <a:spLocks noChangeArrowheads="1"/>
          </p:cNvSpPr>
          <p:nvPr/>
        </p:nvSpPr>
        <p:spPr bwMode="auto">
          <a:xfrm>
            <a:off x="3034201" y="4083328"/>
            <a:ext cx="1592872" cy="369332"/>
          </a:xfrm>
          <a:prstGeom prst="rect">
            <a:avLst/>
          </a:prstGeom>
          <a:noFill/>
          <a:ln w="9525">
            <a:noFill/>
            <a:miter lim="800000"/>
            <a:headEnd/>
            <a:tailEnd/>
          </a:ln>
        </p:spPr>
        <p:txBody>
          <a:bodyPr wrap="none" anchor="ctr">
            <a:spAutoFit/>
          </a:bodyPr>
          <a:lstStyle/>
          <a:p>
            <a:pPr algn="ctr"/>
            <a:r>
              <a:rPr kumimoji="1" lang="en-US" altLang="zh-TW" b="1">
                <a:solidFill>
                  <a:schemeClr val="tx2"/>
                </a:solidFill>
                <a:ea typeface="新細明體" charset="-120"/>
              </a:rPr>
              <a:t>Directed graph</a:t>
            </a:r>
          </a:p>
        </p:txBody>
      </p:sp>
      <p:sp>
        <p:nvSpPr>
          <p:cNvPr id="18459" name="Rectangle 28"/>
          <p:cNvSpPr>
            <a:spLocks noChangeArrowheads="1"/>
          </p:cNvSpPr>
          <p:nvPr/>
        </p:nvSpPr>
        <p:spPr bwMode="auto">
          <a:xfrm>
            <a:off x="3043239" y="4481405"/>
            <a:ext cx="1240083" cy="646331"/>
          </a:xfrm>
          <a:prstGeom prst="rect">
            <a:avLst/>
          </a:prstGeom>
          <a:noFill/>
          <a:ln w="9525">
            <a:noFill/>
            <a:miter lim="800000"/>
            <a:headEnd/>
            <a:tailEnd/>
          </a:ln>
        </p:spPr>
        <p:txBody>
          <a:bodyPr wrap="none" anchor="ctr">
            <a:spAutoFit/>
          </a:bodyPr>
          <a:lstStyle/>
          <a:p>
            <a:pPr algn="l" rtl="0"/>
            <a:r>
              <a:rPr kumimoji="1" lang="en-US" altLang="zh-TW" b="1">
                <a:solidFill>
                  <a:schemeClr val="tx2"/>
                </a:solidFill>
                <a:ea typeface="新細明體" charset="-120"/>
              </a:rPr>
              <a:t>in-degree</a:t>
            </a:r>
          </a:p>
          <a:p>
            <a:pPr algn="l" rtl="0"/>
            <a:r>
              <a:rPr kumimoji="1" lang="en-US" altLang="zh-TW" b="1">
                <a:solidFill>
                  <a:schemeClr val="tx2"/>
                </a:solidFill>
                <a:ea typeface="新細明體" charset="-120"/>
              </a:rPr>
              <a:t>out-degree</a:t>
            </a:r>
          </a:p>
        </p:txBody>
      </p:sp>
      <p:sp>
        <p:nvSpPr>
          <p:cNvPr id="18460" name="Oval 29"/>
          <p:cNvSpPr>
            <a:spLocks noChangeArrowheads="1"/>
          </p:cNvSpPr>
          <p:nvPr/>
        </p:nvSpPr>
        <p:spPr bwMode="auto">
          <a:xfrm>
            <a:off x="5432425" y="369887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hangingPunct="0"/>
            <a:r>
              <a:rPr kumimoji="1" lang="en-US" altLang="zh-TW" sz="2800">
                <a:ea typeface="新細明體" charset="-120"/>
              </a:rPr>
              <a:t>0</a:t>
            </a:r>
          </a:p>
        </p:txBody>
      </p:sp>
      <p:sp>
        <p:nvSpPr>
          <p:cNvPr id="18461" name="Oval 30"/>
          <p:cNvSpPr>
            <a:spLocks noChangeArrowheads="1"/>
          </p:cNvSpPr>
          <p:nvPr/>
        </p:nvSpPr>
        <p:spPr bwMode="auto">
          <a:xfrm>
            <a:off x="5430838" y="480218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hangingPunct="0"/>
            <a:r>
              <a:rPr kumimoji="1" lang="en-US" altLang="zh-TW" sz="2800">
                <a:ea typeface="新細明體" charset="-120"/>
              </a:rPr>
              <a:t>1</a:t>
            </a:r>
          </a:p>
        </p:txBody>
      </p:sp>
      <p:sp>
        <p:nvSpPr>
          <p:cNvPr id="18462" name="Oval 31"/>
          <p:cNvSpPr>
            <a:spLocks noChangeArrowheads="1"/>
          </p:cNvSpPr>
          <p:nvPr/>
        </p:nvSpPr>
        <p:spPr bwMode="auto">
          <a:xfrm>
            <a:off x="5446713" y="5821363"/>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hangingPunct="0"/>
            <a:r>
              <a:rPr kumimoji="1" lang="en-US" altLang="zh-TW" sz="2800">
                <a:ea typeface="新細明體" charset="-120"/>
              </a:rPr>
              <a:t>2</a:t>
            </a:r>
          </a:p>
        </p:txBody>
      </p:sp>
      <p:sp>
        <p:nvSpPr>
          <p:cNvPr id="18463" name="Line 32"/>
          <p:cNvSpPr>
            <a:spLocks noChangeShapeType="1"/>
          </p:cNvSpPr>
          <p:nvPr/>
        </p:nvSpPr>
        <p:spPr bwMode="auto">
          <a:xfrm>
            <a:off x="5668963" y="5257800"/>
            <a:ext cx="0" cy="5588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8464" name="Line 33"/>
          <p:cNvSpPr>
            <a:spLocks noChangeShapeType="1"/>
          </p:cNvSpPr>
          <p:nvPr/>
        </p:nvSpPr>
        <p:spPr bwMode="auto">
          <a:xfrm flipV="1">
            <a:off x="5846763" y="4087814"/>
            <a:ext cx="0" cy="72072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8465" name="Line 34"/>
          <p:cNvSpPr>
            <a:spLocks noChangeShapeType="1"/>
          </p:cNvSpPr>
          <p:nvPr/>
        </p:nvSpPr>
        <p:spPr bwMode="auto">
          <a:xfrm>
            <a:off x="5478463" y="4114801"/>
            <a:ext cx="0" cy="735013"/>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8466" name="Rectangle 35"/>
          <p:cNvSpPr>
            <a:spLocks noChangeArrowheads="1"/>
          </p:cNvSpPr>
          <p:nvPr/>
        </p:nvSpPr>
        <p:spPr bwMode="auto">
          <a:xfrm>
            <a:off x="5324476" y="6338888"/>
            <a:ext cx="528991" cy="523862"/>
          </a:xfrm>
          <a:prstGeom prst="rect">
            <a:avLst/>
          </a:prstGeom>
          <a:noFill/>
          <a:ln w="9525">
            <a:noFill/>
            <a:miter lim="800000"/>
            <a:headEnd/>
            <a:tailEnd/>
          </a:ln>
        </p:spPr>
        <p:txBody>
          <a:bodyPr wrap="none" lIns="92075" tIns="46038" rIns="92075" bIns="46038">
            <a:spAutoFit/>
          </a:bodyPr>
          <a:lstStyle/>
          <a:p>
            <a:pPr eaLnBrk="0" hangingPunct="0"/>
            <a:r>
              <a:rPr kumimoji="1" lang="en-US" altLang="zh-TW" sz="2800">
                <a:ea typeface="新細明體" charset="-120"/>
              </a:rPr>
              <a:t>G</a:t>
            </a:r>
            <a:r>
              <a:rPr kumimoji="1" lang="en-US" altLang="zh-TW">
                <a:ea typeface="新細明體" charset="-120"/>
              </a:rPr>
              <a:t>3</a:t>
            </a:r>
          </a:p>
        </p:txBody>
      </p:sp>
      <p:sp>
        <p:nvSpPr>
          <p:cNvPr id="18467" name="Text Box 36"/>
          <p:cNvSpPr txBox="1">
            <a:spLocks noChangeArrowheads="1"/>
          </p:cNvSpPr>
          <p:nvPr/>
        </p:nvSpPr>
        <p:spPr bwMode="auto">
          <a:xfrm>
            <a:off x="6176964" y="3765034"/>
            <a:ext cx="1202573" cy="369332"/>
          </a:xfrm>
          <a:prstGeom prst="rect">
            <a:avLst/>
          </a:prstGeom>
          <a:noFill/>
          <a:ln w="9525">
            <a:noFill/>
            <a:miter lim="800000"/>
            <a:headEnd/>
            <a:tailEnd/>
          </a:ln>
        </p:spPr>
        <p:txBody>
          <a:bodyPr wrap="none" anchor="ctr">
            <a:spAutoFit/>
          </a:bodyPr>
          <a:lstStyle/>
          <a:p>
            <a:r>
              <a:rPr kumimoji="1" lang="en-US" altLang="zh-TW">
                <a:solidFill>
                  <a:srgbClr val="CC3300"/>
                </a:solidFill>
                <a:ea typeface="新細明體" charset="-120"/>
              </a:rPr>
              <a:t>in:1, out: 1</a:t>
            </a:r>
          </a:p>
        </p:txBody>
      </p:sp>
      <p:sp>
        <p:nvSpPr>
          <p:cNvPr id="18468" name="Text Box 37"/>
          <p:cNvSpPr txBox="1">
            <a:spLocks noChangeArrowheads="1"/>
          </p:cNvSpPr>
          <p:nvPr/>
        </p:nvSpPr>
        <p:spPr bwMode="auto">
          <a:xfrm>
            <a:off x="6194425" y="4841359"/>
            <a:ext cx="1255472" cy="369332"/>
          </a:xfrm>
          <a:prstGeom prst="rect">
            <a:avLst/>
          </a:prstGeom>
          <a:noFill/>
          <a:ln w="9525">
            <a:noFill/>
            <a:miter lim="800000"/>
            <a:headEnd/>
            <a:tailEnd/>
          </a:ln>
        </p:spPr>
        <p:txBody>
          <a:bodyPr wrap="none" anchor="ctr">
            <a:spAutoFit/>
          </a:bodyPr>
          <a:lstStyle/>
          <a:p>
            <a:r>
              <a:rPr kumimoji="1" lang="en-US" altLang="zh-TW">
                <a:solidFill>
                  <a:srgbClr val="CC3300"/>
                </a:solidFill>
                <a:ea typeface="新細明體" charset="-120"/>
              </a:rPr>
              <a:t>in: 1, out: 2</a:t>
            </a:r>
          </a:p>
        </p:txBody>
      </p:sp>
      <p:sp>
        <p:nvSpPr>
          <p:cNvPr id="18469" name="Text Box 38"/>
          <p:cNvSpPr txBox="1">
            <a:spLocks noChangeArrowheads="1"/>
          </p:cNvSpPr>
          <p:nvPr/>
        </p:nvSpPr>
        <p:spPr bwMode="auto">
          <a:xfrm>
            <a:off x="6229350" y="5846247"/>
            <a:ext cx="1255472" cy="369332"/>
          </a:xfrm>
          <a:prstGeom prst="rect">
            <a:avLst/>
          </a:prstGeom>
          <a:noFill/>
          <a:ln w="9525">
            <a:noFill/>
            <a:miter lim="800000"/>
            <a:headEnd/>
            <a:tailEnd/>
          </a:ln>
        </p:spPr>
        <p:txBody>
          <a:bodyPr wrap="none" anchor="ctr">
            <a:spAutoFit/>
          </a:bodyPr>
          <a:lstStyle/>
          <a:p>
            <a:r>
              <a:rPr kumimoji="1" lang="en-US" altLang="zh-TW">
                <a:solidFill>
                  <a:srgbClr val="CC3300"/>
                </a:solidFill>
                <a:ea typeface="新細明體" charset="-120"/>
              </a:rPr>
              <a:t>in: 1, out: 0</a:t>
            </a:r>
          </a:p>
        </p:txBody>
      </p:sp>
      <p:sp>
        <p:nvSpPr>
          <p:cNvPr id="18470" name="Oval 39"/>
          <p:cNvSpPr>
            <a:spLocks noChangeArrowheads="1"/>
          </p:cNvSpPr>
          <p:nvPr/>
        </p:nvSpPr>
        <p:spPr bwMode="auto">
          <a:xfrm>
            <a:off x="3108325" y="196532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hangingPunct="0"/>
            <a:r>
              <a:rPr kumimoji="1" lang="en-US" altLang="zh-TW" sz="2800">
                <a:ea typeface="新細明體" charset="-120"/>
              </a:rPr>
              <a:t>0</a:t>
            </a:r>
          </a:p>
        </p:txBody>
      </p:sp>
      <p:sp>
        <p:nvSpPr>
          <p:cNvPr id="18471" name="Oval 40"/>
          <p:cNvSpPr>
            <a:spLocks noChangeArrowheads="1"/>
          </p:cNvSpPr>
          <p:nvPr/>
        </p:nvSpPr>
        <p:spPr bwMode="auto">
          <a:xfrm>
            <a:off x="2422525" y="272732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hangingPunct="0"/>
            <a:r>
              <a:rPr kumimoji="1" lang="en-US" altLang="zh-TW" sz="2800">
                <a:ea typeface="新細明體" charset="-120"/>
              </a:rPr>
              <a:t>1</a:t>
            </a:r>
          </a:p>
        </p:txBody>
      </p:sp>
      <p:sp>
        <p:nvSpPr>
          <p:cNvPr id="18472" name="Oval 41"/>
          <p:cNvSpPr>
            <a:spLocks noChangeArrowheads="1"/>
          </p:cNvSpPr>
          <p:nvPr/>
        </p:nvSpPr>
        <p:spPr bwMode="auto">
          <a:xfrm>
            <a:off x="3794125" y="272732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hangingPunct="0"/>
            <a:r>
              <a:rPr kumimoji="1" lang="en-US" altLang="zh-TW" sz="2800">
                <a:ea typeface="新細明體" charset="-120"/>
              </a:rPr>
              <a:t>2</a:t>
            </a:r>
          </a:p>
        </p:txBody>
      </p:sp>
      <p:sp>
        <p:nvSpPr>
          <p:cNvPr id="18473" name="Oval 42"/>
          <p:cNvSpPr>
            <a:spLocks noChangeArrowheads="1"/>
          </p:cNvSpPr>
          <p:nvPr/>
        </p:nvSpPr>
        <p:spPr bwMode="auto">
          <a:xfrm>
            <a:off x="3108325" y="333692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hangingPunct="0"/>
            <a:r>
              <a:rPr kumimoji="1" lang="en-US" altLang="zh-TW" sz="2800">
                <a:ea typeface="新細明體" charset="-120"/>
              </a:rPr>
              <a:t>3</a:t>
            </a:r>
          </a:p>
        </p:txBody>
      </p:sp>
      <p:sp>
        <p:nvSpPr>
          <p:cNvPr id="18474" name="Line 43"/>
          <p:cNvSpPr>
            <a:spLocks noChangeShapeType="1"/>
          </p:cNvSpPr>
          <p:nvPr/>
        </p:nvSpPr>
        <p:spPr bwMode="auto">
          <a:xfrm>
            <a:off x="3330575" y="2416175"/>
            <a:ext cx="0" cy="914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75" name="Line 44"/>
          <p:cNvSpPr>
            <a:spLocks noChangeShapeType="1"/>
          </p:cNvSpPr>
          <p:nvPr/>
        </p:nvSpPr>
        <p:spPr bwMode="auto">
          <a:xfrm>
            <a:off x="2873375" y="2949575"/>
            <a:ext cx="914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76" name="Line 45"/>
          <p:cNvSpPr>
            <a:spLocks noChangeShapeType="1"/>
          </p:cNvSpPr>
          <p:nvPr/>
        </p:nvSpPr>
        <p:spPr bwMode="auto">
          <a:xfrm flipH="1">
            <a:off x="2762250" y="2339976"/>
            <a:ext cx="407988" cy="4349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77" name="Line 46"/>
          <p:cNvSpPr>
            <a:spLocks noChangeShapeType="1"/>
          </p:cNvSpPr>
          <p:nvPr/>
        </p:nvSpPr>
        <p:spPr bwMode="auto">
          <a:xfrm>
            <a:off x="3482976" y="2339976"/>
            <a:ext cx="422275" cy="4349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78" name="Line 47"/>
          <p:cNvSpPr>
            <a:spLocks noChangeShapeType="1"/>
          </p:cNvSpPr>
          <p:nvPr/>
        </p:nvSpPr>
        <p:spPr bwMode="auto">
          <a:xfrm>
            <a:off x="2747963" y="3155951"/>
            <a:ext cx="354012" cy="3127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79" name="Line 48"/>
          <p:cNvSpPr>
            <a:spLocks noChangeShapeType="1"/>
          </p:cNvSpPr>
          <p:nvPr/>
        </p:nvSpPr>
        <p:spPr bwMode="auto">
          <a:xfrm flipH="1">
            <a:off x="3536951" y="3128963"/>
            <a:ext cx="327025" cy="3397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80" name="Text Box 49"/>
          <p:cNvSpPr txBox="1">
            <a:spLocks noChangeArrowheads="1"/>
          </p:cNvSpPr>
          <p:nvPr/>
        </p:nvSpPr>
        <p:spPr bwMode="auto">
          <a:xfrm>
            <a:off x="4176683" y="2849046"/>
            <a:ext cx="301685" cy="369332"/>
          </a:xfrm>
          <a:prstGeom prst="rect">
            <a:avLst/>
          </a:prstGeom>
          <a:noFill/>
          <a:ln w="9525">
            <a:noFill/>
            <a:miter lim="800000"/>
            <a:headEnd/>
            <a:tailEnd/>
          </a:ln>
        </p:spPr>
        <p:txBody>
          <a:bodyPr wrap="none" anchor="ctr">
            <a:spAutoFit/>
          </a:bodyPr>
          <a:lstStyle/>
          <a:p>
            <a:pPr algn="ctr"/>
            <a:r>
              <a:rPr kumimoji="1" lang="en-US" altLang="zh-TW">
                <a:solidFill>
                  <a:srgbClr val="CC3300"/>
                </a:solidFill>
                <a:ea typeface="新細明體" charset="-120"/>
              </a:rPr>
              <a:t>3</a:t>
            </a:r>
          </a:p>
        </p:txBody>
      </p:sp>
      <p:sp>
        <p:nvSpPr>
          <p:cNvPr id="18481" name="Text Box 50"/>
          <p:cNvSpPr txBox="1">
            <a:spLocks noChangeArrowheads="1"/>
          </p:cNvSpPr>
          <p:nvPr/>
        </p:nvSpPr>
        <p:spPr bwMode="auto">
          <a:xfrm>
            <a:off x="2111346" y="2795071"/>
            <a:ext cx="301685" cy="369332"/>
          </a:xfrm>
          <a:prstGeom prst="rect">
            <a:avLst/>
          </a:prstGeom>
          <a:noFill/>
          <a:ln w="9525">
            <a:noFill/>
            <a:miter lim="800000"/>
            <a:headEnd/>
            <a:tailEnd/>
          </a:ln>
        </p:spPr>
        <p:txBody>
          <a:bodyPr wrap="none" anchor="ctr">
            <a:spAutoFit/>
          </a:bodyPr>
          <a:lstStyle/>
          <a:p>
            <a:pPr algn="ctr"/>
            <a:r>
              <a:rPr kumimoji="1" lang="en-US" altLang="zh-TW">
                <a:solidFill>
                  <a:srgbClr val="CC3300"/>
                </a:solidFill>
                <a:ea typeface="新細明體" charset="-120"/>
              </a:rPr>
              <a:t>3</a:t>
            </a:r>
          </a:p>
        </p:txBody>
      </p:sp>
      <p:sp>
        <p:nvSpPr>
          <p:cNvPr id="18482" name="Text Box 51"/>
          <p:cNvSpPr txBox="1">
            <a:spLocks noChangeArrowheads="1"/>
          </p:cNvSpPr>
          <p:nvPr/>
        </p:nvSpPr>
        <p:spPr bwMode="auto">
          <a:xfrm>
            <a:off x="3471833" y="3625334"/>
            <a:ext cx="301685" cy="369332"/>
          </a:xfrm>
          <a:prstGeom prst="rect">
            <a:avLst/>
          </a:prstGeom>
          <a:noFill/>
          <a:ln w="9525">
            <a:noFill/>
            <a:miter lim="800000"/>
            <a:headEnd/>
            <a:tailEnd/>
          </a:ln>
        </p:spPr>
        <p:txBody>
          <a:bodyPr wrap="none" anchor="ctr">
            <a:spAutoFit/>
          </a:bodyPr>
          <a:lstStyle/>
          <a:p>
            <a:pPr algn="ctr"/>
            <a:r>
              <a:rPr kumimoji="1" lang="en-US" altLang="zh-TW">
                <a:solidFill>
                  <a:srgbClr val="CC3300"/>
                </a:solidFill>
                <a:ea typeface="新細明體" charset="-120"/>
              </a:rPr>
              <a:t>3</a:t>
            </a:r>
          </a:p>
        </p:txBody>
      </p:sp>
    </p:spTree>
    <p:extLst>
      <p:ext uri="{BB962C8B-B14F-4D97-AF65-F5344CB8AC3E}">
        <p14:creationId xmlns:p14="http://schemas.microsoft.com/office/powerpoint/2010/main" val="2285087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mtClean="0"/>
              <a:t>Representation of Graphs</a:t>
            </a:r>
          </a:p>
        </p:txBody>
      </p:sp>
      <p:sp>
        <p:nvSpPr>
          <p:cNvPr id="6148" name="Rectangle 3"/>
          <p:cNvSpPr>
            <a:spLocks noGrp="1" noChangeArrowheads="1"/>
          </p:cNvSpPr>
          <p:nvPr>
            <p:ph idx="1"/>
          </p:nvPr>
        </p:nvSpPr>
        <p:spPr>
          <a:xfrm>
            <a:off x="2589212" y="1493949"/>
            <a:ext cx="8915400" cy="5164428"/>
          </a:xfrm>
        </p:spPr>
        <p:txBody>
          <a:bodyPr/>
          <a:lstStyle/>
          <a:p>
            <a:r>
              <a:rPr lang="en-US" dirty="0" smtClean="0">
                <a:solidFill>
                  <a:srgbClr val="CC3300"/>
                </a:solidFill>
              </a:rPr>
              <a:t>Two standard ways</a:t>
            </a:r>
            <a:r>
              <a:rPr lang="en-US" dirty="0" smtClean="0"/>
              <a:t>.</a:t>
            </a:r>
          </a:p>
          <a:p>
            <a:pPr lvl="1"/>
            <a:r>
              <a:rPr lang="en-US" dirty="0" smtClean="0"/>
              <a:t>Adjacency Lists.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a:p>
            <a:pPr lvl="1"/>
            <a:r>
              <a:rPr lang="en-US" dirty="0" smtClean="0"/>
              <a:t>Adjacency Matrix.</a:t>
            </a:r>
          </a:p>
        </p:txBody>
      </p:sp>
      <p:grpSp>
        <p:nvGrpSpPr>
          <p:cNvPr id="6149" name="Group 4"/>
          <p:cNvGrpSpPr>
            <a:grpSpLocks/>
          </p:cNvGrpSpPr>
          <p:nvPr/>
        </p:nvGrpSpPr>
        <p:grpSpPr bwMode="auto">
          <a:xfrm>
            <a:off x="3810000" y="2768832"/>
            <a:ext cx="5708650" cy="1644650"/>
            <a:chOff x="336" y="2880"/>
            <a:chExt cx="3596" cy="1036"/>
          </a:xfrm>
        </p:grpSpPr>
        <p:sp>
          <p:nvSpPr>
            <p:cNvPr id="6167" name="Oval 5"/>
            <p:cNvSpPr>
              <a:spLocks noChangeArrowheads="1"/>
            </p:cNvSpPr>
            <p:nvPr/>
          </p:nvSpPr>
          <p:spPr bwMode="auto">
            <a:xfrm>
              <a:off x="336" y="2880"/>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a</a:t>
              </a:r>
            </a:p>
          </p:txBody>
        </p:sp>
        <p:sp>
          <p:nvSpPr>
            <p:cNvPr id="6168" name="Oval 6"/>
            <p:cNvSpPr>
              <a:spLocks noChangeArrowheads="1"/>
            </p:cNvSpPr>
            <p:nvPr/>
          </p:nvSpPr>
          <p:spPr bwMode="auto">
            <a:xfrm>
              <a:off x="816" y="3456"/>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d</a:t>
              </a:r>
            </a:p>
          </p:txBody>
        </p:sp>
        <p:sp>
          <p:nvSpPr>
            <p:cNvPr id="6169" name="Oval 7"/>
            <p:cNvSpPr>
              <a:spLocks noChangeArrowheads="1"/>
            </p:cNvSpPr>
            <p:nvPr/>
          </p:nvSpPr>
          <p:spPr bwMode="auto">
            <a:xfrm>
              <a:off x="336" y="3456"/>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c</a:t>
              </a:r>
            </a:p>
          </p:txBody>
        </p:sp>
        <p:sp>
          <p:nvSpPr>
            <p:cNvPr id="6170" name="Oval 8"/>
            <p:cNvSpPr>
              <a:spLocks noChangeArrowheads="1"/>
            </p:cNvSpPr>
            <p:nvPr/>
          </p:nvSpPr>
          <p:spPr bwMode="auto">
            <a:xfrm>
              <a:off x="816" y="2880"/>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b</a:t>
              </a:r>
            </a:p>
          </p:txBody>
        </p:sp>
        <p:cxnSp>
          <p:nvCxnSpPr>
            <p:cNvPr id="6171" name="AutoShape 9"/>
            <p:cNvCxnSpPr>
              <a:cxnSpLocks noChangeShapeType="1"/>
              <a:stCxn id="6167" idx="6"/>
              <a:endCxn id="6170" idx="2"/>
            </p:cNvCxnSpPr>
            <p:nvPr/>
          </p:nvCxnSpPr>
          <p:spPr bwMode="auto">
            <a:xfrm>
              <a:off x="528" y="2976"/>
              <a:ext cx="288" cy="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2" name="AutoShape 10"/>
            <p:cNvCxnSpPr>
              <a:cxnSpLocks noChangeShapeType="1"/>
              <a:stCxn id="6170" idx="4"/>
              <a:endCxn id="6169" idx="7"/>
            </p:cNvCxnSpPr>
            <p:nvPr/>
          </p:nvCxnSpPr>
          <p:spPr bwMode="auto">
            <a:xfrm flipH="1">
              <a:off x="500" y="3072"/>
              <a:ext cx="412" cy="412"/>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3" name="AutoShape 11"/>
            <p:cNvCxnSpPr>
              <a:cxnSpLocks noChangeShapeType="1"/>
              <a:stCxn id="6167" idx="4"/>
              <a:endCxn id="6169" idx="0"/>
            </p:cNvCxnSpPr>
            <p:nvPr/>
          </p:nvCxnSpPr>
          <p:spPr bwMode="auto">
            <a:xfrm>
              <a:off x="432" y="3072"/>
              <a:ext cx="0" cy="384"/>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4" name="AutoShape 12"/>
            <p:cNvCxnSpPr>
              <a:cxnSpLocks noChangeShapeType="1"/>
              <a:stCxn id="6167" idx="5"/>
              <a:endCxn id="6168" idx="1"/>
            </p:cNvCxnSpPr>
            <p:nvPr/>
          </p:nvCxnSpPr>
          <p:spPr bwMode="auto">
            <a:xfrm>
              <a:off x="500" y="3044"/>
              <a:ext cx="344" cy="44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75" name="Text Box 13"/>
            <p:cNvSpPr txBox="1">
              <a:spLocks noChangeArrowheads="1"/>
            </p:cNvSpPr>
            <p:nvPr/>
          </p:nvSpPr>
          <p:spPr bwMode="auto">
            <a:xfrm>
              <a:off x="1728" y="2880"/>
              <a:ext cx="204" cy="1026"/>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u="none"/>
                <a:t> </a:t>
              </a:r>
            </a:p>
            <a:p>
              <a:endParaRPr lang="en-US" sz="2000" u="none"/>
            </a:p>
            <a:p>
              <a:endParaRPr lang="en-US" sz="2000" u="none"/>
            </a:p>
            <a:p>
              <a:r>
                <a:rPr lang="en-US" sz="2000" u="none"/>
                <a:t>  </a:t>
              </a:r>
            </a:p>
            <a:p>
              <a:endParaRPr lang="en-US" sz="2000" u="none"/>
            </a:p>
          </p:txBody>
        </p:sp>
        <p:sp>
          <p:nvSpPr>
            <p:cNvPr id="6176" name="Text Box 14"/>
            <p:cNvSpPr txBox="1">
              <a:spLocks noChangeArrowheads="1"/>
            </p:cNvSpPr>
            <p:nvPr/>
          </p:nvSpPr>
          <p:spPr bwMode="auto">
            <a:xfrm>
              <a:off x="1526" y="288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b="1" u="none"/>
                <a:t>a</a:t>
              </a:r>
            </a:p>
          </p:txBody>
        </p:sp>
        <p:sp>
          <p:nvSpPr>
            <p:cNvPr id="6177" name="Text Box 15"/>
            <p:cNvSpPr txBox="1">
              <a:spLocks noChangeArrowheads="1"/>
            </p:cNvSpPr>
            <p:nvPr/>
          </p:nvSpPr>
          <p:spPr bwMode="auto">
            <a:xfrm>
              <a:off x="1536" y="3168"/>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b="1" u="none"/>
                <a:t>b</a:t>
              </a:r>
            </a:p>
          </p:txBody>
        </p:sp>
        <p:sp>
          <p:nvSpPr>
            <p:cNvPr id="6178" name="Text Box 16"/>
            <p:cNvSpPr txBox="1">
              <a:spLocks noChangeArrowheads="1"/>
            </p:cNvSpPr>
            <p:nvPr/>
          </p:nvSpPr>
          <p:spPr bwMode="auto">
            <a:xfrm>
              <a:off x="1536" y="3408"/>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b="1" u="none"/>
                <a:t>c</a:t>
              </a:r>
            </a:p>
          </p:txBody>
        </p:sp>
        <p:sp>
          <p:nvSpPr>
            <p:cNvPr id="6179" name="Text Box 17"/>
            <p:cNvSpPr txBox="1">
              <a:spLocks noChangeArrowheads="1"/>
            </p:cNvSpPr>
            <p:nvPr/>
          </p:nvSpPr>
          <p:spPr bwMode="auto">
            <a:xfrm>
              <a:off x="1536" y="3648"/>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b="1" u="none"/>
                <a:t>d</a:t>
              </a:r>
            </a:p>
          </p:txBody>
        </p:sp>
        <p:sp>
          <p:nvSpPr>
            <p:cNvPr id="6180" name="Line 18"/>
            <p:cNvSpPr>
              <a:spLocks noChangeShapeType="1"/>
            </p:cNvSpPr>
            <p:nvPr/>
          </p:nvSpPr>
          <p:spPr bwMode="auto">
            <a:xfrm>
              <a:off x="1728" y="3168"/>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1" name="Line 19"/>
            <p:cNvSpPr>
              <a:spLocks noChangeShapeType="1"/>
            </p:cNvSpPr>
            <p:nvPr/>
          </p:nvSpPr>
          <p:spPr bwMode="auto">
            <a:xfrm>
              <a:off x="1728" y="3408"/>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2" name="Line 20"/>
            <p:cNvSpPr>
              <a:spLocks noChangeShapeType="1"/>
            </p:cNvSpPr>
            <p:nvPr/>
          </p:nvSpPr>
          <p:spPr bwMode="auto">
            <a:xfrm>
              <a:off x="1728" y="3648"/>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3" name="Text Box 21"/>
            <p:cNvSpPr txBox="1">
              <a:spLocks noChangeArrowheads="1"/>
            </p:cNvSpPr>
            <p:nvPr/>
          </p:nvSpPr>
          <p:spPr bwMode="auto">
            <a:xfrm>
              <a:off x="2064" y="2880"/>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b</a:t>
              </a:r>
              <a:r>
                <a:rPr lang="en-US" sz="1600"/>
                <a:t>         </a:t>
              </a:r>
            </a:p>
          </p:txBody>
        </p:sp>
        <p:sp>
          <p:nvSpPr>
            <p:cNvPr id="6184" name="Text Box 22"/>
            <p:cNvSpPr txBox="1">
              <a:spLocks noChangeArrowheads="1"/>
            </p:cNvSpPr>
            <p:nvPr/>
          </p:nvSpPr>
          <p:spPr bwMode="auto">
            <a:xfrm>
              <a:off x="2064" y="3144"/>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a</a:t>
              </a:r>
              <a:r>
                <a:rPr lang="en-US" sz="1600"/>
                <a:t>         </a:t>
              </a:r>
            </a:p>
          </p:txBody>
        </p:sp>
        <p:sp>
          <p:nvSpPr>
            <p:cNvPr id="6185" name="Text Box 23"/>
            <p:cNvSpPr txBox="1">
              <a:spLocks noChangeArrowheads="1"/>
            </p:cNvSpPr>
            <p:nvPr/>
          </p:nvSpPr>
          <p:spPr bwMode="auto">
            <a:xfrm>
              <a:off x="2064" y="3408"/>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d</a:t>
              </a:r>
              <a:r>
                <a:rPr lang="en-US" sz="1600"/>
                <a:t>         </a:t>
              </a:r>
            </a:p>
          </p:txBody>
        </p:sp>
        <p:cxnSp>
          <p:nvCxnSpPr>
            <p:cNvPr id="6186" name="AutoShape 24"/>
            <p:cNvCxnSpPr>
              <a:cxnSpLocks noChangeShapeType="1"/>
              <a:stCxn id="6169" idx="6"/>
              <a:endCxn id="6168" idx="2"/>
            </p:cNvCxnSpPr>
            <p:nvPr/>
          </p:nvCxnSpPr>
          <p:spPr bwMode="auto">
            <a:xfrm>
              <a:off x="528" y="3552"/>
              <a:ext cx="288" cy="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7" name="Line 25"/>
            <p:cNvSpPr>
              <a:spLocks noChangeShapeType="1"/>
            </p:cNvSpPr>
            <p:nvPr/>
          </p:nvSpPr>
          <p:spPr bwMode="auto">
            <a:xfrm>
              <a:off x="2304" y="28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8" name="Line 26"/>
            <p:cNvSpPr>
              <a:spLocks noChangeShapeType="1"/>
            </p:cNvSpPr>
            <p:nvPr/>
          </p:nvSpPr>
          <p:spPr bwMode="auto">
            <a:xfrm>
              <a:off x="2304" y="316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9" name="Line 27"/>
            <p:cNvSpPr>
              <a:spLocks noChangeShapeType="1"/>
            </p:cNvSpPr>
            <p:nvPr/>
          </p:nvSpPr>
          <p:spPr bwMode="auto">
            <a:xfrm>
              <a:off x="2304"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0" name="Text Box 28"/>
            <p:cNvSpPr txBox="1">
              <a:spLocks noChangeArrowheads="1"/>
            </p:cNvSpPr>
            <p:nvPr/>
          </p:nvSpPr>
          <p:spPr bwMode="auto">
            <a:xfrm>
              <a:off x="2736" y="2880"/>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d</a:t>
              </a:r>
              <a:r>
                <a:rPr lang="en-US" sz="1600"/>
                <a:t>         </a:t>
              </a:r>
            </a:p>
          </p:txBody>
        </p:sp>
        <p:sp>
          <p:nvSpPr>
            <p:cNvPr id="6191" name="Line 29"/>
            <p:cNvSpPr>
              <a:spLocks noChangeShapeType="1"/>
            </p:cNvSpPr>
            <p:nvPr/>
          </p:nvSpPr>
          <p:spPr bwMode="auto">
            <a:xfrm>
              <a:off x="2976" y="28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2" name="Text Box 30"/>
            <p:cNvSpPr txBox="1">
              <a:spLocks noChangeArrowheads="1"/>
            </p:cNvSpPr>
            <p:nvPr/>
          </p:nvSpPr>
          <p:spPr bwMode="auto">
            <a:xfrm>
              <a:off x="3456" y="2880"/>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c</a:t>
              </a:r>
              <a:r>
                <a:rPr lang="en-US" sz="1600"/>
                <a:t>         </a:t>
              </a:r>
            </a:p>
          </p:txBody>
        </p:sp>
        <p:sp>
          <p:nvSpPr>
            <p:cNvPr id="6193" name="Line 31"/>
            <p:cNvSpPr>
              <a:spLocks noChangeShapeType="1"/>
            </p:cNvSpPr>
            <p:nvPr/>
          </p:nvSpPr>
          <p:spPr bwMode="auto">
            <a:xfrm>
              <a:off x="3696" y="28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4" name="Line 32"/>
            <p:cNvSpPr>
              <a:spLocks noChangeShapeType="1"/>
            </p:cNvSpPr>
            <p:nvPr/>
          </p:nvSpPr>
          <p:spPr bwMode="auto">
            <a:xfrm>
              <a:off x="1872" y="2976"/>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5" name="Line 33"/>
            <p:cNvSpPr>
              <a:spLocks noChangeShapeType="1"/>
            </p:cNvSpPr>
            <p:nvPr/>
          </p:nvSpPr>
          <p:spPr bwMode="auto">
            <a:xfrm>
              <a:off x="2448" y="2976"/>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6" name="Line 34"/>
            <p:cNvSpPr>
              <a:spLocks noChangeShapeType="1"/>
            </p:cNvSpPr>
            <p:nvPr/>
          </p:nvSpPr>
          <p:spPr bwMode="auto">
            <a:xfrm>
              <a:off x="3120" y="2976"/>
              <a:ext cx="33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7" name="Line 35"/>
            <p:cNvSpPr>
              <a:spLocks noChangeShapeType="1"/>
            </p:cNvSpPr>
            <p:nvPr/>
          </p:nvSpPr>
          <p:spPr bwMode="auto">
            <a:xfrm flipH="1">
              <a:off x="3744" y="2928"/>
              <a:ext cx="96"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8" name="Line 36"/>
            <p:cNvSpPr>
              <a:spLocks noChangeShapeType="1"/>
            </p:cNvSpPr>
            <p:nvPr/>
          </p:nvSpPr>
          <p:spPr bwMode="auto">
            <a:xfrm>
              <a:off x="1872" y="3264"/>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9" name="Line 37"/>
            <p:cNvSpPr>
              <a:spLocks noChangeShapeType="1"/>
            </p:cNvSpPr>
            <p:nvPr/>
          </p:nvSpPr>
          <p:spPr bwMode="auto">
            <a:xfrm>
              <a:off x="1872" y="3504"/>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0" name="Text Box 38"/>
            <p:cNvSpPr txBox="1">
              <a:spLocks noChangeArrowheads="1"/>
            </p:cNvSpPr>
            <p:nvPr/>
          </p:nvSpPr>
          <p:spPr bwMode="auto">
            <a:xfrm>
              <a:off x="2736" y="3144"/>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c</a:t>
              </a:r>
              <a:r>
                <a:rPr lang="en-US" sz="1600"/>
                <a:t>         </a:t>
              </a:r>
            </a:p>
          </p:txBody>
        </p:sp>
        <p:sp>
          <p:nvSpPr>
            <p:cNvPr id="6201" name="Line 39"/>
            <p:cNvSpPr>
              <a:spLocks noChangeShapeType="1"/>
            </p:cNvSpPr>
            <p:nvPr/>
          </p:nvSpPr>
          <p:spPr bwMode="auto">
            <a:xfrm>
              <a:off x="2976" y="316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2" name="Text Box 40"/>
            <p:cNvSpPr txBox="1">
              <a:spLocks noChangeArrowheads="1"/>
            </p:cNvSpPr>
            <p:nvPr/>
          </p:nvSpPr>
          <p:spPr bwMode="auto">
            <a:xfrm>
              <a:off x="2760" y="3408"/>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a</a:t>
              </a:r>
              <a:r>
                <a:rPr lang="en-US" sz="1600"/>
                <a:t>         </a:t>
              </a:r>
            </a:p>
          </p:txBody>
        </p:sp>
        <p:sp>
          <p:nvSpPr>
            <p:cNvPr id="6203" name="Line 41"/>
            <p:cNvSpPr>
              <a:spLocks noChangeShapeType="1"/>
            </p:cNvSpPr>
            <p:nvPr/>
          </p:nvSpPr>
          <p:spPr bwMode="auto">
            <a:xfrm>
              <a:off x="2976"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4" name="Text Box 42"/>
            <p:cNvSpPr txBox="1">
              <a:spLocks noChangeArrowheads="1"/>
            </p:cNvSpPr>
            <p:nvPr/>
          </p:nvSpPr>
          <p:spPr bwMode="auto">
            <a:xfrm>
              <a:off x="3456" y="3408"/>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b</a:t>
              </a:r>
              <a:r>
                <a:rPr lang="en-US" sz="1600"/>
                <a:t>         </a:t>
              </a:r>
            </a:p>
          </p:txBody>
        </p:sp>
        <p:sp>
          <p:nvSpPr>
            <p:cNvPr id="6205" name="Line 43"/>
            <p:cNvSpPr>
              <a:spLocks noChangeShapeType="1"/>
            </p:cNvSpPr>
            <p:nvPr/>
          </p:nvSpPr>
          <p:spPr bwMode="auto">
            <a:xfrm>
              <a:off x="3696"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6" name="Text Box 44"/>
            <p:cNvSpPr txBox="1">
              <a:spLocks noChangeArrowheads="1"/>
            </p:cNvSpPr>
            <p:nvPr/>
          </p:nvSpPr>
          <p:spPr bwMode="auto">
            <a:xfrm>
              <a:off x="2064" y="3696"/>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a</a:t>
              </a:r>
              <a:r>
                <a:rPr lang="en-US" sz="1600"/>
                <a:t>         </a:t>
              </a:r>
            </a:p>
          </p:txBody>
        </p:sp>
        <p:sp>
          <p:nvSpPr>
            <p:cNvPr id="6207" name="Line 45"/>
            <p:cNvSpPr>
              <a:spLocks noChangeShapeType="1"/>
            </p:cNvSpPr>
            <p:nvPr/>
          </p:nvSpPr>
          <p:spPr bwMode="auto">
            <a:xfrm>
              <a:off x="2304" y="36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8" name="Text Box 46"/>
            <p:cNvSpPr txBox="1">
              <a:spLocks noChangeArrowheads="1"/>
            </p:cNvSpPr>
            <p:nvPr/>
          </p:nvSpPr>
          <p:spPr bwMode="auto">
            <a:xfrm>
              <a:off x="2760" y="3696"/>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c</a:t>
              </a:r>
              <a:r>
                <a:rPr lang="en-US" sz="1600"/>
                <a:t>         </a:t>
              </a:r>
            </a:p>
          </p:txBody>
        </p:sp>
        <p:sp>
          <p:nvSpPr>
            <p:cNvPr id="6209" name="Line 47"/>
            <p:cNvSpPr>
              <a:spLocks noChangeShapeType="1"/>
            </p:cNvSpPr>
            <p:nvPr/>
          </p:nvSpPr>
          <p:spPr bwMode="auto">
            <a:xfrm>
              <a:off x="2976" y="36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0" name="Line 48"/>
            <p:cNvSpPr>
              <a:spLocks noChangeShapeType="1"/>
            </p:cNvSpPr>
            <p:nvPr/>
          </p:nvSpPr>
          <p:spPr bwMode="auto">
            <a:xfrm>
              <a:off x="2448" y="3264"/>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1" name="Line 49"/>
            <p:cNvSpPr>
              <a:spLocks noChangeShapeType="1"/>
            </p:cNvSpPr>
            <p:nvPr/>
          </p:nvSpPr>
          <p:spPr bwMode="auto">
            <a:xfrm>
              <a:off x="3120" y="3504"/>
              <a:ext cx="33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2" name="Line 50"/>
            <p:cNvSpPr>
              <a:spLocks noChangeShapeType="1"/>
            </p:cNvSpPr>
            <p:nvPr/>
          </p:nvSpPr>
          <p:spPr bwMode="auto">
            <a:xfrm>
              <a:off x="2448" y="3504"/>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3" name="Line 51"/>
            <p:cNvSpPr>
              <a:spLocks noChangeShapeType="1"/>
            </p:cNvSpPr>
            <p:nvPr/>
          </p:nvSpPr>
          <p:spPr bwMode="auto">
            <a:xfrm>
              <a:off x="2448" y="3792"/>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4" name="Line 52"/>
            <p:cNvSpPr>
              <a:spLocks noChangeShapeType="1"/>
            </p:cNvSpPr>
            <p:nvPr/>
          </p:nvSpPr>
          <p:spPr bwMode="auto">
            <a:xfrm flipH="1">
              <a:off x="3024" y="3168"/>
              <a:ext cx="144"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5" name="Line 53"/>
            <p:cNvSpPr>
              <a:spLocks noChangeShapeType="1"/>
            </p:cNvSpPr>
            <p:nvPr/>
          </p:nvSpPr>
          <p:spPr bwMode="auto">
            <a:xfrm flipH="1">
              <a:off x="3072" y="3744"/>
              <a:ext cx="96"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 name="Line 54"/>
            <p:cNvSpPr>
              <a:spLocks noChangeShapeType="1"/>
            </p:cNvSpPr>
            <p:nvPr/>
          </p:nvSpPr>
          <p:spPr bwMode="auto">
            <a:xfrm>
              <a:off x="1872" y="3792"/>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50" name="Group 55"/>
          <p:cNvGrpSpPr>
            <a:grpSpLocks/>
          </p:cNvGrpSpPr>
          <p:nvPr/>
        </p:nvGrpSpPr>
        <p:grpSpPr bwMode="auto">
          <a:xfrm>
            <a:off x="4132262" y="4804420"/>
            <a:ext cx="3444875" cy="1692275"/>
            <a:chOff x="240" y="2928"/>
            <a:chExt cx="2170" cy="1066"/>
          </a:xfrm>
        </p:grpSpPr>
        <p:sp>
          <p:nvSpPr>
            <p:cNvPr id="6151" name="Oval 56"/>
            <p:cNvSpPr>
              <a:spLocks noChangeArrowheads="1"/>
            </p:cNvSpPr>
            <p:nvPr/>
          </p:nvSpPr>
          <p:spPr bwMode="auto">
            <a:xfrm>
              <a:off x="336" y="3072"/>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a</a:t>
              </a:r>
            </a:p>
          </p:txBody>
        </p:sp>
        <p:sp>
          <p:nvSpPr>
            <p:cNvPr id="6152" name="Oval 57"/>
            <p:cNvSpPr>
              <a:spLocks noChangeArrowheads="1"/>
            </p:cNvSpPr>
            <p:nvPr/>
          </p:nvSpPr>
          <p:spPr bwMode="auto">
            <a:xfrm>
              <a:off x="816" y="3648"/>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d</a:t>
              </a:r>
            </a:p>
          </p:txBody>
        </p:sp>
        <p:sp>
          <p:nvSpPr>
            <p:cNvPr id="6153" name="Oval 58"/>
            <p:cNvSpPr>
              <a:spLocks noChangeArrowheads="1"/>
            </p:cNvSpPr>
            <p:nvPr/>
          </p:nvSpPr>
          <p:spPr bwMode="auto">
            <a:xfrm>
              <a:off x="336" y="3648"/>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c</a:t>
              </a:r>
            </a:p>
          </p:txBody>
        </p:sp>
        <p:sp>
          <p:nvSpPr>
            <p:cNvPr id="6154" name="Oval 59"/>
            <p:cNvSpPr>
              <a:spLocks noChangeArrowheads="1"/>
            </p:cNvSpPr>
            <p:nvPr/>
          </p:nvSpPr>
          <p:spPr bwMode="auto">
            <a:xfrm>
              <a:off x="816" y="3072"/>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b</a:t>
              </a:r>
            </a:p>
          </p:txBody>
        </p:sp>
        <p:cxnSp>
          <p:nvCxnSpPr>
            <p:cNvPr id="6155" name="AutoShape 60"/>
            <p:cNvCxnSpPr>
              <a:cxnSpLocks noChangeShapeType="1"/>
              <a:stCxn id="6151" idx="6"/>
              <a:endCxn id="6154" idx="2"/>
            </p:cNvCxnSpPr>
            <p:nvPr/>
          </p:nvCxnSpPr>
          <p:spPr bwMode="auto">
            <a:xfrm>
              <a:off x="528" y="3168"/>
              <a:ext cx="288" cy="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6" name="AutoShape 61"/>
            <p:cNvCxnSpPr>
              <a:cxnSpLocks noChangeShapeType="1"/>
              <a:stCxn id="6154" idx="4"/>
              <a:endCxn id="6153" idx="7"/>
            </p:cNvCxnSpPr>
            <p:nvPr/>
          </p:nvCxnSpPr>
          <p:spPr bwMode="auto">
            <a:xfrm flipH="1">
              <a:off x="500" y="3264"/>
              <a:ext cx="412" cy="412"/>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7" name="AutoShape 62"/>
            <p:cNvCxnSpPr>
              <a:cxnSpLocks noChangeShapeType="1"/>
              <a:stCxn id="6151" idx="4"/>
              <a:endCxn id="6153" idx="0"/>
            </p:cNvCxnSpPr>
            <p:nvPr/>
          </p:nvCxnSpPr>
          <p:spPr bwMode="auto">
            <a:xfrm>
              <a:off x="432" y="3264"/>
              <a:ext cx="0" cy="384"/>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8" name="AutoShape 63"/>
            <p:cNvCxnSpPr>
              <a:cxnSpLocks noChangeShapeType="1"/>
              <a:stCxn id="6151" idx="5"/>
              <a:endCxn id="6152" idx="1"/>
            </p:cNvCxnSpPr>
            <p:nvPr/>
          </p:nvCxnSpPr>
          <p:spPr bwMode="auto">
            <a:xfrm>
              <a:off x="500" y="3236"/>
              <a:ext cx="344" cy="44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9" name="AutoShape 64"/>
            <p:cNvCxnSpPr>
              <a:cxnSpLocks noChangeShapeType="1"/>
              <a:stCxn id="6153" idx="6"/>
              <a:endCxn id="6152" idx="2"/>
            </p:cNvCxnSpPr>
            <p:nvPr/>
          </p:nvCxnSpPr>
          <p:spPr bwMode="auto">
            <a:xfrm>
              <a:off x="528" y="3744"/>
              <a:ext cx="288" cy="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60" name="Text Box 65"/>
            <p:cNvSpPr txBox="1">
              <a:spLocks noChangeArrowheads="1"/>
            </p:cNvSpPr>
            <p:nvPr/>
          </p:nvSpPr>
          <p:spPr bwMode="auto">
            <a:xfrm>
              <a:off x="240" y="292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800" u="none"/>
                <a:t>1</a:t>
              </a:r>
            </a:p>
          </p:txBody>
        </p:sp>
        <p:sp>
          <p:nvSpPr>
            <p:cNvPr id="6161" name="Text Box 66"/>
            <p:cNvSpPr txBox="1">
              <a:spLocks noChangeArrowheads="1"/>
            </p:cNvSpPr>
            <p:nvPr/>
          </p:nvSpPr>
          <p:spPr bwMode="auto">
            <a:xfrm>
              <a:off x="960" y="292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800" u="none"/>
                <a:t>2</a:t>
              </a:r>
            </a:p>
          </p:txBody>
        </p:sp>
        <p:sp>
          <p:nvSpPr>
            <p:cNvPr id="6162" name="Text Box 67"/>
            <p:cNvSpPr txBox="1">
              <a:spLocks noChangeArrowheads="1"/>
            </p:cNvSpPr>
            <p:nvPr/>
          </p:nvSpPr>
          <p:spPr bwMode="auto">
            <a:xfrm>
              <a:off x="240" y="374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800" u="none"/>
                <a:t>3</a:t>
              </a:r>
            </a:p>
          </p:txBody>
        </p:sp>
        <p:sp>
          <p:nvSpPr>
            <p:cNvPr id="6163" name="Text Box 68"/>
            <p:cNvSpPr txBox="1">
              <a:spLocks noChangeArrowheads="1"/>
            </p:cNvSpPr>
            <p:nvPr/>
          </p:nvSpPr>
          <p:spPr bwMode="auto">
            <a:xfrm>
              <a:off x="960" y="374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800" u="none"/>
                <a:t>4</a:t>
              </a:r>
            </a:p>
          </p:txBody>
        </p:sp>
        <p:sp>
          <p:nvSpPr>
            <p:cNvPr id="6164" name="Text Box 69"/>
            <p:cNvSpPr txBox="1">
              <a:spLocks noChangeArrowheads="1"/>
            </p:cNvSpPr>
            <p:nvPr/>
          </p:nvSpPr>
          <p:spPr bwMode="auto">
            <a:xfrm>
              <a:off x="1440" y="2976"/>
              <a:ext cx="956"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u="none"/>
                <a:t>    1   2   3   4</a:t>
              </a:r>
            </a:p>
            <a:p>
              <a:r>
                <a:rPr lang="en-US" sz="2000" u="none"/>
                <a:t>1  0   1   1   1</a:t>
              </a:r>
            </a:p>
            <a:p>
              <a:r>
                <a:rPr lang="en-US" sz="2000" u="none"/>
                <a:t>2  1   0   1   0</a:t>
              </a:r>
            </a:p>
            <a:p>
              <a:r>
                <a:rPr lang="en-US" sz="2000" u="none"/>
                <a:t>3  1   1   0   1</a:t>
              </a:r>
            </a:p>
            <a:p>
              <a:r>
                <a:rPr lang="en-US" sz="2000" u="none"/>
                <a:t>4  1   0   1   0</a:t>
              </a:r>
            </a:p>
          </p:txBody>
        </p:sp>
        <p:sp>
          <p:nvSpPr>
            <p:cNvPr id="6165" name="Line 70"/>
            <p:cNvSpPr>
              <a:spLocks noChangeShapeType="1"/>
            </p:cNvSpPr>
            <p:nvPr/>
          </p:nvSpPr>
          <p:spPr bwMode="auto">
            <a:xfrm>
              <a:off x="1498" y="3207"/>
              <a:ext cx="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6" name="Line 71"/>
            <p:cNvSpPr>
              <a:spLocks noChangeShapeType="1"/>
            </p:cNvSpPr>
            <p:nvPr/>
          </p:nvSpPr>
          <p:spPr bwMode="auto">
            <a:xfrm>
              <a:off x="1594" y="3063"/>
              <a:ext cx="0" cy="86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673222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dirty="0" smtClean="0"/>
              <a:t>Adjacency Lists</a:t>
            </a:r>
          </a:p>
        </p:txBody>
      </p:sp>
      <p:sp>
        <p:nvSpPr>
          <p:cNvPr id="7172" name="Rectangle 3"/>
          <p:cNvSpPr>
            <a:spLocks noGrp="1" noChangeArrowheads="1"/>
          </p:cNvSpPr>
          <p:nvPr>
            <p:ph idx="1"/>
          </p:nvPr>
        </p:nvSpPr>
        <p:spPr>
          <a:xfrm>
            <a:off x="1914436" y="1477963"/>
            <a:ext cx="8839200" cy="1600200"/>
          </a:xfrm>
        </p:spPr>
        <p:txBody>
          <a:bodyPr/>
          <a:lstStyle/>
          <a:p>
            <a:r>
              <a:rPr lang="en-US" dirty="0"/>
              <a:t>Consists of an array </a:t>
            </a:r>
            <a:r>
              <a:rPr lang="en-US" i="1" dirty="0" err="1"/>
              <a:t>Adj</a:t>
            </a:r>
            <a:r>
              <a:rPr lang="en-US" dirty="0"/>
              <a:t> of |</a:t>
            </a:r>
            <a:r>
              <a:rPr lang="en-US" i="1" dirty="0"/>
              <a:t>V</a:t>
            </a:r>
            <a:r>
              <a:rPr lang="en-US" dirty="0"/>
              <a:t>| lists.</a:t>
            </a:r>
          </a:p>
          <a:p>
            <a:r>
              <a:rPr lang="en-US" dirty="0"/>
              <a:t>One list per vertex.</a:t>
            </a:r>
          </a:p>
          <a:p>
            <a:r>
              <a:rPr lang="en-US" dirty="0"/>
              <a:t>For </a:t>
            </a:r>
            <a:r>
              <a:rPr lang="en-US" i="1" dirty="0"/>
              <a:t>u</a:t>
            </a:r>
            <a:r>
              <a:rPr lang="en-US" dirty="0"/>
              <a:t> </a:t>
            </a:r>
            <a:r>
              <a:rPr lang="en-US" dirty="0">
                <a:sym typeface="Symbol" panose="05050102010706020507" pitchFamily="18" charset="2"/>
              </a:rPr>
              <a:t></a:t>
            </a:r>
            <a:r>
              <a:rPr lang="en-US" dirty="0"/>
              <a:t> </a:t>
            </a:r>
            <a:r>
              <a:rPr lang="en-US" i="1" dirty="0"/>
              <a:t>V</a:t>
            </a:r>
            <a:r>
              <a:rPr lang="en-US" dirty="0"/>
              <a:t>, </a:t>
            </a:r>
            <a:r>
              <a:rPr lang="en-US" i="1" dirty="0" err="1"/>
              <a:t>Adj</a:t>
            </a:r>
            <a:r>
              <a:rPr lang="en-US" dirty="0"/>
              <a:t>[</a:t>
            </a:r>
            <a:r>
              <a:rPr lang="en-US" i="1" dirty="0"/>
              <a:t>u</a:t>
            </a:r>
            <a:r>
              <a:rPr lang="en-US" dirty="0"/>
              <a:t>] consists of all vertices adjacent to </a:t>
            </a:r>
            <a:r>
              <a:rPr lang="en-US" i="1" dirty="0"/>
              <a:t>u</a:t>
            </a:r>
            <a:r>
              <a:rPr lang="en-US" dirty="0"/>
              <a:t>.</a:t>
            </a:r>
          </a:p>
          <a:p>
            <a:endParaRPr lang="en-US" dirty="0"/>
          </a:p>
        </p:txBody>
      </p:sp>
      <p:sp>
        <p:nvSpPr>
          <p:cNvPr id="7173" name="Oval 4"/>
          <p:cNvSpPr>
            <a:spLocks noChangeArrowheads="1"/>
          </p:cNvSpPr>
          <p:nvPr/>
        </p:nvSpPr>
        <p:spPr bwMode="auto">
          <a:xfrm>
            <a:off x="1997075" y="2728913"/>
            <a:ext cx="304800" cy="304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a</a:t>
            </a:r>
          </a:p>
        </p:txBody>
      </p:sp>
      <p:sp>
        <p:nvSpPr>
          <p:cNvPr id="7174" name="Oval 5"/>
          <p:cNvSpPr>
            <a:spLocks noChangeArrowheads="1"/>
          </p:cNvSpPr>
          <p:nvPr/>
        </p:nvSpPr>
        <p:spPr bwMode="auto">
          <a:xfrm>
            <a:off x="2759075" y="3643313"/>
            <a:ext cx="304800" cy="304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d</a:t>
            </a:r>
          </a:p>
        </p:txBody>
      </p:sp>
      <p:sp>
        <p:nvSpPr>
          <p:cNvPr id="7175" name="Oval 6"/>
          <p:cNvSpPr>
            <a:spLocks noChangeArrowheads="1"/>
          </p:cNvSpPr>
          <p:nvPr/>
        </p:nvSpPr>
        <p:spPr bwMode="auto">
          <a:xfrm>
            <a:off x="1997075" y="3643313"/>
            <a:ext cx="304800" cy="304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c</a:t>
            </a:r>
          </a:p>
        </p:txBody>
      </p:sp>
      <p:sp>
        <p:nvSpPr>
          <p:cNvPr id="7176" name="Oval 7"/>
          <p:cNvSpPr>
            <a:spLocks noChangeArrowheads="1"/>
          </p:cNvSpPr>
          <p:nvPr/>
        </p:nvSpPr>
        <p:spPr bwMode="auto">
          <a:xfrm>
            <a:off x="2759075" y="2728913"/>
            <a:ext cx="304800" cy="304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b</a:t>
            </a:r>
          </a:p>
        </p:txBody>
      </p:sp>
      <p:cxnSp>
        <p:nvCxnSpPr>
          <p:cNvPr id="7177" name="AutoShape 8"/>
          <p:cNvCxnSpPr>
            <a:cxnSpLocks noChangeShapeType="1"/>
            <a:stCxn id="7173" idx="6"/>
            <a:endCxn id="7176" idx="2"/>
          </p:cNvCxnSpPr>
          <p:nvPr/>
        </p:nvCxnSpPr>
        <p:spPr bwMode="auto">
          <a:xfrm>
            <a:off x="2301875" y="2881313"/>
            <a:ext cx="457200" cy="0"/>
          </a:xfrm>
          <a:prstGeom prst="straightConnector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8" name="AutoShape 9"/>
          <p:cNvCxnSpPr>
            <a:cxnSpLocks noChangeShapeType="1"/>
            <a:stCxn id="7176" idx="4"/>
            <a:endCxn id="7175" idx="7"/>
          </p:cNvCxnSpPr>
          <p:nvPr/>
        </p:nvCxnSpPr>
        <p:spPr bwMode="auto">
          <a:xfrm flipH="1">
            <a:off x="2257425" y="3033713"/>
            <a:ext cx="654050" cy="654050"/>
          </a:xfrm>
          <a:prstGeom prst="straightConnector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9" name="AutoShape 10"/>
          <p:cNvCxnSpPr>
            <a:cxnSpLocks noChangeShapeType="1"/>
            <a:stCxn id="7173" idx="4"/>
            <a:endCxn id="7175" idx="0"/>
          </p:cNvCxnSpPr>
          <p:nvPr/>
        </p:nvCxnSpPr>
        <p:spPr bwMode="auto">
          <a:xfrm>
            <a:off x="2149475" y="3033713"/>
            <a:ext cx="0" cy="609600"/>
          </a:xfrm>
          <a:prstGeom prst="straightConnector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0" name="AutoShape 11"/>
          <p:cNvCxnSpPr>
            <a:cxnSpLocks noChangeShapeType="1"/>
            <a:stCxn id="7173" idx="5"/>
            <a:endCxn id="7174" idx="1"/>
          </p:cNvCxnSpPr>
          <p:nvPr/>
        </p:nvCxnSpPr>
        <p:spPr bwMode="auto">
          <a:xfrm>
            <a:off x="2257425" y="2989263"/>
            <a:ext cx="546100" cy="698500"/>
          </a:xfrm>
          <a:prstGeom prst="straightConnector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1" name="Text Box 18"/>
          <p:cNvSpPr txBox="1">
            <a:spLocks noChangeArrowheads="1"/>
          </p:cNvSpPr>
          <p:nvPr/>
        </p:nvSpPr>
        <p:spPr bwMode="auto">
          <a:xfrm>
            <a:off x="4206875" y="2728914"/>
            <a:ext cx="323850" cy="1628775"/>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u="none"/>
              <a:t> </a:t>
            </a:r>
          </a:p>
          <a:p>
            <a:endParaRPr lang="en-US" sz="2000" u="none"/>
          </a:p>
          <a:p>
            <a:endParaRPr lang="en-US" sz="2000" u="none"/>
          </a:p>
          <a:p>
            <a:r>
              <a:rPr lang="en-US" sz="2000" u="none"/>
              <a:t>  </a:t>
            </a:r>
          </a:p>
          <a:p>
            <a:endParaRPr lang="en-US" sz="2000" u="none"/>
          </a:p>
        </p:txBody>
      </p:sp>
      <p:sp>
        <p:nvSpPr>
          <p:cNvPr id="7182" name="Text Box 19"/>
          <p:cNvSpPr txBox="1">
            <a:spLocks noChangeArrowheads="1"/>
          </p:cNvSpPr>
          <p:nvPr/>
        </p:nvSpPr>
        <p:spPr bwMode="auto">
          <a:xfrm>
            <a:off x="3886200" y="2743201"/>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b="1" u="none"/>
              <a:t>a</a:t>
            </a:r>
          </a:p>
        </p:txBody>
      </p:sp>
      <p:sp>
        <p:nvSpPr>
          <p:cNvPr id="7183" name="Text Box 23"/>
          <p:cNvSpPr txBox="1">
            <a:spLocks noChangeArrowheads="1"/>
          </p:cNvSpPr>
          <p:nvPr/>
        </p:nvSpPr>
        <p:spPr bwMode="auto">
          <a:xfrm>
            <a:off x="3902075" y="3186114"/>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b="1" u="none"/>
              <a:t>b</a:t>
            </a:r>
          </a:p>
        </p:txBody>
      </p:sp>
      <p:sp>
        <p:nvSpPr>
          <p:cNvPr id="7184" name="Text Box 24"/>
          <p:cNvSpPr txBox="1">
            <a:spLocks noChangeArrowheads="1"/>
          </p:cNvSpPr>
          <p:nvPr/>
        </p:nvSpPr>
        <p:spPr bwMode="auto">
          <a:xfrm>
            <a:off x="3902076" y="3567114"/>
            <a:ext cx="296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b="1" u="none"/>
              <a:t>c</a:t>
            </a:r>
          </a:p>
        </p:txBody>
      </p:sp>
      <p:sp>
        <p:nvSpPr>
          <p:cNvPr id="7185" name="Text Box 25"/>
          <p:cNvSpPr txBox="1">
            <a:spLocks noChangeArrowheads="1"/>
          </p:cNvSpPr>
          <p:nvPr/>
        </p:nvSpPr>
        <p:spPr bwMode="auto">
          <a:xfrm>
            <a:off x="3902075" y="3948114"/>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b="1" u="none"/>
              <a:t>d</a:t>
            </a:r>
          </a:p>
        </p:txBody>
      </p:sp>
      <p:sp>
        <p:nvSpPr>
          <p:cNvPr id="7186" name="Line 26"/>
          <p:cNvSpPr>
            <a:spLocks noChangeShapeType="1"/>
          </p:cNvSpPr>
          <p:nvPr/>
        </p:nvSpPr>
        <p:spPr bwMode="auto">
          <a:xfrm>
            <a:off x="4206875" y="3186113"/>
            <a:ext cx="304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7" name="Line 27"/>
          <p:cNvSpPr>
            <a:spLocks noChangeShapeType="1"/>
          </p:cNvSpPr>
          <p:nvPr/>
        </p:nvSpPr>
        <p:spPr bwMode="auto">
          <a:xfrm>
            <a:off x="4206875" y="3567113"/>
            <a:ext cx="304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8" name="Line 28"/>
          <p:cNvSpPr>
            <a:spLocks noChangeShapeType="1"/>
          </p:cNvSpPr>
          <p:nvPr/>
        </p:nvSpPr>
        <p:spPr bwMode="auto">
          <a:xfrm>
            <a:off x="4206875" y="3948113"/>
            <a:ext cx="304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9" name="Text Box 29"/>
          <p:cNvSpPr txBox="1">
            <a:spLocks noChangeArrowheads="1"/>
          </p:cNvSpPr>
          <p:nvPr/>
        </p:nvSpPr>
        <p:spPr bwMode="auto">
          <a:xfrm>
            <a:off x="4740275" y="2728913"/>
            <a:ext cx="755650" cy="3492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b</a:t>
            </a:r>
            <a:r>
              <a:rPr lang="en-US" sz="1600"/>
              <a:t>         </a:t>
            </a:r>
          </a:p>
        </p:txBody>
      </p:sp>
      <p:sp>
        <p:nvSpPr>
          <p:cNvPr id="7190" name="Text Box 31"/>
          <p:cNvSpPr txBox="1">
            <a:spLocks noChangeArrowheads="1"/>
          </p:cNvSpPr>
          <p:nvPr/>
        </p:nvSpPr>
        <p:spPr bwMode="auto">
          <a:xfrm>
            <a:off x="4740275" y="3148013"/>
            <a:ext cx="744538" cy="3492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c</a:t>
            </a:r>
            <a:r>
              <a:rPr lang="en-US" sz="1600"/>
              <a:t>         </a:t>
            </a:r>
          </a:p>
        </p:txBody>
      </p:sp>
      <p:sp>
        <p:nvSpPr>
          <p:cNvPr id="7191" name="Text Box 32"/>
          <p:cNvSpPr txBox="1">
            <a:spLocks noChangeArrowheads="1"/>
          </p:cNvSpPr>
          <p:nvPr/>
        </p:nvSpPr>
        <p:spPr bwMode="auto">
          <a:xfrm>
            <a:off x="4740275" y="3567113"/>
            <a:ext cx="755650" cy="3492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d</a:t>
            </a:r>
            <a:r>
              <a:rPr lang="en-US" sz="1600"/>
              <a:t>         </a:t>
            </a:r>
          </a:p>
        </p:txBody>
      </p:sp>
      <p:cxnSp>
        <p:nvCxnSpPr>
          <p:cNvPr id="7192" name="AutoShape 33"/>
          <p:cNvCxnSpPr>
            <a:cxnSpLocks noChangeShapeType="1"/>
            <a:stCxn id="7175" idx="6"/>
            <a:endCxn id="7174" idx="2"/>
          </p:cNvCxnSpPr>
          <p:nvPr/>
        </p:nvCxnSpPr>
        <p:spPr bwMode="auto">
          <a:xfrm>
            <a:off x="2301875" y="3795713"/>
            <a:ext cx="457200" cy="0"/>
          </a:xfrm>
          <a:prstGeom prst="straightConnector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3" name="Line 34"/>
          <p:cNvSpPr>
            <a:spLocks noChangeShapeType="1"/>
          </p:cNvSpPr>
          <p:nvPr/>
        </p:nvSpPr>
        <p:spPr bwMode="auto">
          <a:xfrm>
            <a:off x="5121275" y="2728913"/>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4" name="Line 36"/>
          <p:cNvSpPr>
            <a:spLocks noChangeShapeType="1"/>
          </p:cNvSpPr>
          <p:nvPr/>
        </p:nvSpPr>
        <p:spPr bwMode="auto">
          <a:xfrm>
            <a:off x="5121275" y="3186113"/>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5" name="Line 37"/>
          <p:cNvSpPr>
            <a:spLocks noChangeShapeType="1"/>
          </p:cNvSpPr>
          <p:nvPr/>
        </p:nvSpPr>
        <p:spPr bwMode="auto">
          <a:xfrm>
            <a:off x="5121275" y="3567113"/>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6" name="Text Box 38"/>
          <p:cNvSpPr txBox="1">
            <a:spLocks noChangeArrowheads="1"/>
          </p:cNvSpPr>
          <p:nvPr/>
        </p:nvSpPr>
        <p:spPr bwMode="auto">
          <a:xfrm>
            <a:off x="5807075" y="2728913"/>
            <a:ext cx="755650" cy="3492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d</a:t>
            </a:r>
            <a:r>
              <a:rPr lang="en-US" sz="1600"/>
              <a:t>         </a:t>
            </a:r>
          </a:p>
        </p:txBody>
      </p:sp>
      <p:sp>
        <p:nvSpPr>
          <p:cNvPr id="7197" name="Line 39"/>
          <p:cNvSpPr>
            <a:spLocks noChangeShapeType="1"/>
          </p:cNvSpPr>
          <p:nvPr/>
        </p:nvSpPr>
        <p:spPr bwMode="auto">
          <a:xfrm>
            <a:off x="6188075" y="2728913"/>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8" name="Text Box 40"/>
          <p:cNvSpPr txBox="1">
            <a:spLocks noChangeArrowheads="1"/>
          </p:cNvSpPr>
          <p:nvPr/>
        </p:nvSpPr>
        <p:spPr bwMode="auto">
          <a:xfrm>
            <a:off x="6950075" y="2728913"/>
            <a:ext cx="744538" cy="3492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c</a:t>
            </a:r>
            <a:r>
              <a:rPr lang="en-US" sz="1600"/>
              <a:t>         </a:t>
            </a:r>
          </a:p>
        </p:txBody>
      </p:sp>
      <p:sp>
        <p:nvSpPr>
          <p:cNvPr id="7199" name="Line 41"/>
          <p:cNvSpPr>
            <a:spLocks noChangeShapeType="1"/>
          </p:cNvSpPr>
          <p:nvPr/>
        </p:nvSpPr>
        <p:spPr bwMode="auto">
          <a:xfrm>
            <a:off x="7331075" y="2728913"/>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0" name="Line 43"/>
          <p:cNvSpPr>
            <a:spLocks noChangeShapeType="1"/>
          </p:cNvSpPr>
          <p:nvPr/>
        </p:nvSpPr>
        <p:spPr bwMode="auto">
          <a:xfrm>
            <a:off x="4435475" y="2881313"/>
            <a:ext cx="3048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1" name="Line 45"/>
          <p:cNvSpPr>
            <a:spLocks noChangeShapeType="1"/>
          </p:cNvSpPr>
          <p:nvPr/>
        </p:nvSpPr>
        <p:spPr bwMode="auto">
          <a:xfrm>
            <a:off x="5349875" y="2881313"/>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2" name="Line 46"/>
          <p:cNvSpPr>
            <a:spLocks noChangeShapeType="1"/>
          </p:cNvSpPr>
          <p:nvPr/>
        </p:nvSpPr>
        <p:spPr bwMode="auto">
          <a:xfrm>
            <a:off x="6416675" y="2881313"/>
            <a:ext cx="5334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3" name="Line 47"/>
          <p:cNvSpPr>
            <a:spLocks noChangeShapeType="1"/>
          </p:cNvSpPr>
          <p:nvPr/>
        </p:nvSpPr>
        <p:spPr bwMode="auto">
          <a:xfrm flipH="1">
            <a:off x="7407275" y="2805113"/>
            <a:ext cx="1524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4" name="Line 49"/>
          <p:cNvSpPr>
            <a:spLocks noChangeShapeType="1"/>
          </p:cNvSpPr>
          <p:nvPr/>
        </p:nvSpPr>
        <p:spPr bwMode="auto">
          <a:xfrm>
            <a:off x="4435475" y="3338513"/>
            <a:ext cx="3048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5" name="Line 51"/>
          <p:cNvSpPr>
            <a:spLocks noChangeShapeType="1"/>
          </p:cNvSpPr>
          <p:nvPr/>
        </p:nvSpPr>
        <p:spPr bwMode="auto">
          <a:xfrm>
            <a:off x="4435475" y="3719513"/>
            <a:ext cx="3048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6" name="Line 52"/>
          <p:cNvSpPr>
            <a:spLocks noChangeShapeType="1"/>
          </p:cNvSpPr>
          <p:nvPr/>
        </p:nvSpPr>
        <p:spPr bwMode="auto">
          <a:xfrm flipH="1">
            <a:off x="4283075" y="4100513"/>
            <a:ext cx="1524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7" name="Line 53"/>
          <p:cNvSpPr>
            <a:spLocks noChangeShapeType="1"/>
          </p:cNvSpPr>
          <p:nvPr/>
        </p:nvSpPr>
        <p:spPr bwMode="auto">
          <a:xfrm flipH="1">
            <a:off x="5273675" y="3262313"/>
            <a:ext cx="1524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8" name="Line 54"/>
          <p:cNvSpPr>
            <a:spLocks noChangeShapeType="1"/>
          </p:cNvSpPr>
          <p:nvPr/>
        </p:nvSpPr>
        <p:spPr bwMode="auto">
          <a:xfrm flipH="1">
            <a:off x="5197475" y="3643313"/>
            <a:ext cx="1524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209" name="Group 113"/>
          <p:cNvGrpSpPr>
            <a:grpSpLocks/>
          </p:cNvGrpSpPr>
          <p:nvPr/>
        </p:nvGrpSpPr>
        <p:grpSpPr bwMode="auto">
          <a:xfrm>
            <a:off x="2057400" y="4572000"/>
            <a:ext cx="5708650" cy="1644650"/>
            <a:chOff x="336" y="2880"/>
            <a:chExt cx="3596" cy="1036"/>
          </a:xfrm>
        </p:grpSpPr>
        <p:sp>
          <p:nvSpPr>
            <p:cNvPr id="7212" name="Oval 55"/>
            <p:cNvSpPr>
              <a:spLocks noChangeArrowheads="1"/>
            </p:cNvSpPr>
            <p:nvPr/>
          </p:nvSpPr>
          <p:spPr bwMode="auto">
            <a:xfrm>
              <a:off x="336" y="2880"/>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a</a:t>
              </a:r>
            </a:p>
          </p:txBody>
        </p:sp>
        <p:sp>
          <p:nvSpPr>
            <p:cNvPr id="7213" name="Oval 56"/>
            <p:cNvSpPr>
              <a:spLocks noChangeArrowheads="1"/>
            </p:cNvSpPr>
            <p:nvPr/>
          </p:nvSpPr>
          <p:spPr bwMode="auto">
            <a:xfrm>
              <a:off x="816" y="3456"/>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d</a:t>
              </a:r>
            </a:p>
          </p:txBody>
        </p:sp>
        <p:sp>
          <p:nvSpPr>
            <p:cNvPr id="7214" name="Oval 57"/>
            <p:cNvSpPr>
              <a:spLocks noChangeArrowheads="1"/>
            </p:cNvSpPr>
            <p:nvPr/>
          </p:nvSpPr>
          <p:spPr bwMode="auto">
            <a:xfrm>
              <a:off x="336" y="3456"/>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c</a:t>
              </a:r>
            </a:p>
          </p:txBody>
        </p:sp>
        <p:sp>
          <p:nvSpPr>
            <p:cNvPr id="7215" name="Oval 58"/>
            <p:cNvSpPr>
              <a:spLocks noChangeArrowheads="1"/>
            </p:cNvSpPr>
            <p:nvPr/>
          </p:nvSpPr>
          <p:spPr bwMode="auto">
            <a:xfrm>
              <a:off x="816" y="2880"/>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b</a:t>
              </a:r>
            </a:p>
          </p:txBody>
        </p:sp>
        <p:cxnSp>
          <p:nvCxnSpPr>
            <p:cNvPr id="7216" name="AutoShape 59"/>
            <p:cNvCxnSpPr>
              <a:cxnSpLocks noChangeShapeType="1"/>
              <a:stCxn id="7212" idx="6"/>
              <a:endCxn id="7215" idx="2"/>
            </p:cNvCxnSpPr>
            <p:nvPr/>
          </p:nvCxnSpPr>
          <p:spPr bwMode="auto">
            <a:xfrm>
              <a:off x="528" y="2976"/>
              <a:ext cx="288" cy="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7" name="AutoShape 60"/>
            <p:cNvCxnSpPr>
              <a:cxnSpLocks noChangeShapeType="1"/>
              <a:stCxn id="7215" idx="4"/>
              <a:endCxn id="7214" idx="7"/>
            </p:cNvCxnSpPr>
            <p:nvPr/>
          </p:nvCxnSpPr>
          <p:spPr bwMode="auto">
            <a:xfrm flipH="1">
              <a:off x="500" y="3072"/>
              <a:ext cx="412" cy="412"/>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8" name="AutoShape 61"/>
            <p:cNvCxnSpPr>
              <a:cxnSpLocks noChangeShapeType="1"/>
              <a:stCxn id="7212" idx="4"/>
              <a:endCxn id="7214" idx="0"/>
            </p:cNvCxnSpPr>
            <p:nvPr/>
          </p:nvCxnSpPr>
          <p:spPr bwMode="auto">
            <a:xfrm>
              <a:off x="432" y="3072"/>
              <a:ext cx="0" cy="384"/>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 name="AutoShape 62"/>
            <p:cNvCxnSpPr>
              <a:cxnSpLocks noChangeShapeType="1"/>
              <a:stCxn id="7212" idx="5"/>
              <a:endCxn id="7213" idx="1"/>
            </p:cNvCxnSpPr>
            <p:nvPr/>
          </p:nvCxnSpPr>
          <p:spPr bwMode="auto">
            <a:xfrm>
              <a:off x="500" y="3044"/>
              <a:ext cx="344" cy="44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20" name="Text Box 63"/>
            <p:cNvSpPr txBox="1">
              <a:spLocks noChangeArrowheads="1"/>
            </p:cNvSpPr>
            <p:nvPr/>
          </p:nvSpPr>
          <p:spPr bwMode="auto">
            <a:xfrm>
              <a:off x="1728" y="2880"/>
              <a:ext cx="204" cy="1026"/>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u="none"/>
                <a:t> </a:t>
              </a:r>
            </a:p>
            <a:p>
              <a:endParaRPr lang="en-US" sz="2000" u="none"/>
            </a:p>
            <a:p>
              <a:endParaRPr lang="en-US" sz="2000" u="none"/>
            </a:p>
            <a:p>
              <a:r>
                <a:rPr lang="en-US" sz="2000" u="none"/>
                <a:t>  </a:t>
              </a:r>
            </a:p>
            <a:p>
              <a:endParaRPr lang="en-US" sz="2000" u="none"/>
            </a:p>
          </p:txBody>
        </p:sp>
        <p:sp>
          <p:nvSpPr>
            <p:cNvPr id="7221" name="Text Box 64"/>
            <p:cNvSpPr txBox="1">
              <a:spLocks noChangeArrowheads="1"/>
            </p:cNvSpPr>
            <p:nvPr/>
          </p:nvSpPr>
          <p:spPr bwMode="auto">
            <a:xfrm>
              <a:off x="1526" y="288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b="1" u="none"/>
                <a:t>a</a:t>
              </a:r>
            </a:p>
          </p:txBody>
        </p:sp>
        <p:sp>
          <p:nvSpPr>
            <p:cNvPr id="7222" name="Text Box 65"/>
            <p:cNvSpPr txBox="1">
              <a:spLocks noChangeArrowheads="1"/>
            </p:cNvSpPr>
            <p:nvPr/>
          </p:nvSpPr>
          <p:spPr bwMode="auto">
            <a:xfrm>
              <a:off x="1536" y="3168"/>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b="1" u="none"/>
                <a:t>b</a:t>
              </a:r>
            </a:p>
          </p:txBody>
        </p:sp>
        <p:sp>
          <p:nvSpPr>
            <p:cNvPr id="7223" name="Text Box 66"/>
            <p:cNvSpPr txBox="1">
              <a:spLocks noChangeArrowheads="1"/>
            </p:cNvSpPr>
            <p:nvPr/>
          </p:nvSpPr>
          <p:spPr bwMode="auto">
            <a:xfrm>
              <a:off x="1536" y="3408"/>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b="1" u="none"/>
                <a:t>c</a:t>
              </a:r>
            </a:p>
          </p:txBody>
        </p:sp>
        <p:sp>
          <p:nvSpPr>
            <p:cNvPr id="7224" name="Text Box 67"/>
            <p:cNvSpPr txBox="1">
              <a:spLocks noChangeArrowheads="1"/>
            </p:cNvSpPr>
            <p:nvPr/>
          </p:nvSpPr>
          <p:spPr bwMode="auto">
            <a:xfrm>
              <a:off x="1536" y="3648"/>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b="1" u="none"/>
                <a:t>d</a:t>
              </a:r>
            </a:p>
          </p:txBody>
        </p:sp>
        <p:sp>
          <p:nvSpPr>
            <p:cNvPr id="7225" name="Line 68"/>
            <p:cNvSpPr>
              <a:spLocks noChangeShapeType="1"/>
            </p:cNvSpPr>
            <p:nvPr/>
          </p:nvSpPr>
          <p:spPr bwMode="auto">
            <a:xfrm>
              <a:off x="1728" y="3168"/>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26" name="Line 69"/>
            <p:cNvSpPr>
              <a:spLocks noChangeShapeType="1"/>
            </p:cNvSpPr>
            <p:nvPr/>
          </p:nvSpPr>
          <p:spPr bwMode="auto">
            <a:xfrm>
              <a:off x="1728" y="3408"/>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27" name="Line 70"/>
            <p:cNvSpPr>
              <a:spLocks noChangeShapeType="1"/>
            </p:cNvSpPr>
            <p:nvPr/>
          </p:nvSpPr>
          <p:spPr bwMode="auto">
            <a:xfrm>
              <a:off x="1728" y="3648"/>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28" name="Text Box 71"/>
            <p:cNvSpPr txBox="1">
              <a:spLocks noChangeArrowheads="1"/>
            </p:cNvSpPr>
            <p:nvPr/>
          </p:nvSpPr>
          <p:spPr bwMode="auto">
            <a:xfrm>
              <a:off x="2064" y="2880"/>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b</a:t>
              </a:r>
              <a:r>
                <a:rPr lang="en-US" sz="1600"/>
                <a:t>         </a:t>
              </a:r>
            </a:p>
          </p:txBody>
        </p:sp>
        <p:sp>
          <p:nvSpPr>
            <p:cNvPr id="7229" name="Text Box 72"/>
            <p:cNvSpPr txBox="1">
              <a:spLocks noChangeArrowheads="1"/>
            </p:cNvSpPr>
            <p:nvPr/>
          </p:nvSpPr>
          <p:spPr bwMode="auto">
            <a:xfrm>
              <a:off x="2064" y="3144"/>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a</a:t>
              </a:r>
              <a:r>
                <a:rPr lang="en-US" sz="1600"/>
                <a:t>         </a:t>
              </a:r>
            </a:p>
          </p:txBody>
        </p:sp>
        <p:sp>
          <p:nvSpPr>
            <p:cNvPr id="7230" name="Text Box 73"/>
            <p:cNvSpPr txBox="1">
              <a:spLocks noChangeArrowheads="1"/>
            </p:cNvSpPr>
            <p:nvPr/>
          </p:nvSpPr>
          <p:spPr bwMode="auto">
            <a:xfrm>
              <a:off x="2064" y="3408"/>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d</a:t>
              </a:r>
              <a:r>
                <a:rPr lang="en-US" sz="1600"/>
                <a:t>         </a:t>
              </a:r>
            </a:p>
          </p:txBody>
        </p:sp>
        <p:cxnSp>
          <p:nvCxnSpPr>
            <p:cNvPr id="7231" name="AutoShape 74"/>
            <p:cNvCxnSpPr>
              <a:cxnSpLocks noChangeShapeType="1"/>
              <a:stCxn id="7214" idx="6"/>
              <a:endCxn id="7213" idx="2"/>
            </p:cNvCxnSpPr>
            <p:nvPr/>
          </p:nvCxnSpPr>
          <p:spPr bwMode="auto">
            <a:xfrm>
              <a:off x="528" y="3552"/>
              <a:ext cx="288" cy="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32" name="Line 75"/>
            <p:cNvSpPr>
              <a:spLocks noChangeShapeType="1"/>
            </p:cNvSpPr>
            <p:nvPr/>
          </p:nvSpPr>
          <p:spPr bwMode="auto">
            <a:xfrm>
              <a:off x="2304" y="28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3" name="Line 76"/>
            <p:cNvSpPr>
              <a:spLocks noChangeShapeType="1"/>
            </p:cNvSpPr>
            <p:nvPr/>
          </p:nvSpPr>
          <p:spPr bwMode="auto">
            <a:xfrm>
              <a:off x="2304" y="316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4" name="Line 77"/>
            <p:cNvSpPr>
              <a:spLocks noChangeShapeType="1"/>
            </p:cNvSpPr>
            <p:nvPr/>
          </p:nvSpPr>
          <p:spPr bwMode="auto">
            <a:xfrm>
              <a:off x="2304"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5" name="Text Box 78"/>
            <p:cNvSpPr txBox="1">
              <a:spLocks noChangeArrowheads="1"/>
            </p:cNvSpPr>
            <p:nvPr/>
          </p:nvSpPr>
          <p:spPr bwMode="auto">
            <a:xfrm>
              <a:off x="2736" y="2880"/>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d</a:t>
              </a:r>
              <a:r>
                <a:rPr lang="en-US" sz="1600"/>
                <a:t>         </a:t>
              </a:r>
            </a:p>
          </p:txBody>
        </p:sp>
        <p:sp>
          <p:nvSpPr>
            <p:cNvPr id="7236" name="Line 79"/>
            <p:cNvSpPr>
              <a:spLocks noChangeShapeType="1"/>
            </p:cNvSpPr>
            <p:nvPr/>
          </p:nvSpPr>
          <p:spPr bwMode="auto">
            <a:xfrm>
              <a:off x="2976" y="28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7" name="Text Box 80"/>
            <p:cNvSpPr txBox="1">
              <a:spLocks noChangeArrowheads="1"/>
            </p:cNvSpPr>
            <p:nvPr/>
          </p:nvSpPr>
          <p:spPr bwMode="auto">
            <a:xfrm>
              <a:off x="3456" y="2880"/>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c</a:t>
              </a:r>
              <a:r>
                <a:rPr lang="en-US" sz="1600"/>
                <a:t>         </a:t>
              </a:r>
            </a:p>
          </p:txBody>
        </p:sp>
        <p:sp>
          <p:nvSpPr>
            <p:cNvPr id="7238" name="Line 81"/>
            <p:cNvSpPr>
              <a:spLocks noChangeShapeType="1"/>
            </p:cNvSpPr>
            <p:nvPr/>
          </p:nvSpPr>
          <p:spPr bwMode="auto">
            <a:xfrm>
              <a:off x="3696" y="28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9" name="Line 82"/>
            <p:cNvSpPr>
              <a:spLocks noChangeShapeType="1"/>
            </p:cNvSpPr>
            <p:nvPr/>
          </p:nvSpPr>
          <p:spPr bwMode="auto">
            <a:xfrm>
              <a:off x="1872" y="2976"/>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0" name="Line 83"/>
            <p:cNvSpPr>
              <a:spLocks noChangeShapeType="1"/>
            </p:cNvSpPr>
            <p:nvPr/>
          </p:nvSpPr>
          <p:spPr bwMode="auto">
            <a:xfrm>
              <a:off x="2448" y="2976"/>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1" name="Line 84"/>
            <p:cNvSpPr>
              <a:spLocks noChangeShapeType="1"/>
            </p:cNvSpPr>
            <p:nvPr/>
          </p:nvSpPr>
          <p:spPr bwMode="auto">
            <a:xfrm>
              <a:off x="3120" y="2976"/>
              <a:ext cx="33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2" name="Line 85"/>
            <p:cNvSpPr>
              <a:spLocks noChangeShapeType="1"/>
            </p:cNvSpPr>
            <p:nvPr/>
          </p:nvSpPr>
          <p:spPr bwMode="auto">
            <a:xfrm flipH="1">
              <a:off x="3744" y="2928"/>
              <a:ext cx="96"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3" name="Line 86"/>
            <p:cNvSpPr>
              <a:spLocks noChangeShapeType="1"/>
            </p:cNvSpPr>
            <p:nvPr/>
          </p:nvSpPr>
          <p:spPr bwMode="auto">
            <a:xfrm>
              <a:off x="1872" y="3264"/>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4" name="Line 87"/>
            <p:cNvSpPr>
              <a:spLocks noChangeShapeType="1"/>
            </p:cNvSpPr>
            <p:nvPr/>
          </p:nvSpPr>
          <p:spPr bwMode="auto">
            <a:xfrm>
              <a:off x="1872" y="3504"/>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5" name="Text Box 91"/>
            <p:cNvSpPr txBox="1">
              <a:spLocks noChangeArrowheads="1"/>
            </p:cNvSpPr>
            <p:nvPr/>
          </p:nvSpPr>
          <p:spPr bwMode="auto">
            <a:xfrm>
              <a:off x="2736" y="3144"/>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c</a:t>
              </a:r>
              <a:r>
                <a:rPr lang="en-US" sz="1600"/>
                <a:t>         </a:t>
              </a:r>
            </a:p>
          </p:txBody>
        </p:sp>
        <p:sp>
          <p:nvSpPr>
            <p:cNvPr id="7246" name="Line 92"/>
            <p:cNvSpPr>
              <a:spLocks noChangeShapeType="1"/>
            </p:cNvSpPr>
            <p:nvPr/>
          </p:nvSpPr>
          <p:spPr bwMode="auto">
            <a:xfrm>
              <a:off x="2976" y="316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7" name="Text Box 93"/>
            <p:cNvSpPr txBox="1">
              <a:spLocks noChangeArrowheads="1"/>
            </p:cNvSpPr>
            <p:nvPr/>
          </p:nvSpPr>
          <p:spPr bwMode="auto">
            <a:xfrm>
              <a:off x="2760" y="3408"/>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a</a:t>
              </a:r>
              <a:r>
                <a:rPr lang="en-US" sz="1600"/>
                <a:t>         </a:t>
              </a:r>
            </a:p>
          </p:txBody>
        </p:sp>
        <p:sp>
          <p:nvSpPr>
            <p:cNvPr id="7248" name="Line 94"/>
            <p:cNvSpPr>
              <a:spLocks noChangeShapeType="1"/>
            </p:cNvSpPr>
            <p:nvPr/>
          </p:nvSpPr>
          <p:spPr bwMode="auto">
            <a:xfrm>
              <a:off x="2976"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9" name="Text Box 95"/>
            <p:cNvSpPr txBox="1">
              <a:spLocks noChangeArrowheads="1"/>
            </p:cNvSpPr>
            <p:nvPr/>
          </p:nvSpPr>
          <p:spPr bwMode="auto">
            <a:xfrm>
              <a:off x="3456" y="3408"/>
              <a:ext cx="476"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b</a:t>
              </a:r>
              <a:r>
                <a:rPr lang="en-US" sz="1600"/>
                <a:t>         </a:t>
              </a:r>
            </a:p>
          </p:txBody>
        </p:sp>
        <p:sp>
          <p:nvSpPr>
            <p:cNvPr id="7250" name="Line 96"/>
            <p:cNvSpPr>
              <a:spLocks noChangeShapeType="1"/>
            </p:cNvSpPr>
            <p:nvPr/>
          </p:nvSpPr>
          <p:spPr bwMode="auto">
            <a:xfrm>
              <a:off x="3696"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1" name="Text Box 97"/>
            <p:cNvSpPr txBox="1">
              <a:spLocks noChangeArrowheads="1"/>
            </p:cNvSpPr>
            <p:nvPr/>
          </p:nvSpPr>
          <p:spPr bwMode="auto">
            <a:xfrm>
              <a:off x="2064" y="3696"/>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a</a:t>
              </a:r>
              <a:r>
                <a:rPr lang="en-US" sz="1600"/>
                <a:t>         </a:t>
              </a:r>
            </a:p>
          </p:txBody>
        </p:sp>
        <p:sp>
          <p:nvSpPr>
            <p:cNvPr id="7252" name="Line 98"/>
            <p:cNvSpPr>
              <a:spLocks noChangeShapeType="1"/>
            </p:cNvSpPr>
            <p:nvPr/>
          </p:nvSpPr>
          <p:spPr bwMode="auto">
            <a:xfrm>
              <a:off x="2304" y="36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3" name="Text Box 99"/>
            <p:cNvSpPr txBox="1">
              <a:spLocks noChangeArrowheads="1"/>
            </p:cNvSpPr>
            <p:nvPr/>
          </p:nvSpPr>
          <p:spPr bwMode="auto">
            <a:xfrm>
              <a:off x="2760" y="3696"/>
              <a:ext cx="469" cy="22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600" u="none"/>
                <a:t>c</a:t>
              </a:r>
              <a:r>
                <a:rPr lang="en-US" sz="1600"/>
                <a:t>         </a:t>
              </a:r>
            </a:p>
          </p:txBody>
        </p:sp>
        <p:sp>
          <p:nvSpPr>
            <p:cNvPr id="7254" name="Line 100"/>
            <p:cNvSpPr>
              <a:spLocks noChangeShapeType="1"/>
            </p:cNvSpPr>
            <p:nvPr/>
          </p:nvSpPr>
          <p:spPr bwMode="auto">
            <a:xfrm>
              <a:off x="2976" y="36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5" name="Line 101"/>
            <p:cNvSpPr>
              <a:spLocks noChangeShapeType="1"/>
            </p:cNvSpPr>
            <p:nvPr/>
          </p:nvSpPr>
          <p:spPr bwMode="auto">
            <a:xfrm>
              <a:off x="2448" y="3264"/>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6" name="Line 102"/>
            <p:cNvSpPr>
              <a:spLocks noChangeShapeType="1"/>
            </p:cNvSpPr>
            <p:nvPr/>
          </p:nvSpPr>
          <p:spPr bwMode="auto">
            <a:xfrm>
              <a:off x="3120" y="3504"/>
              <a:ext cx="33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7" name="Line 105"/>
            <p:cNvSpPr>
              <a:spLocks noChangeShapeType="1"/>
            </p:cNvSpPr>
            <p:nvPr/>
          </p:nvSpPr>
          <p:spPr bwMode="auto">
            <a:xfrm>
              <a:off x="2448" y="3504"/>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8" name="Line 106"/>
            <p:cNvSpPr>
              <a:spLocks noChangeShapeType="1"/>
            </p:cNvSpPr>
            <p:nvPr/>
          </p:nvSpPr>
          <p:spPr bwMode="auto">
            <a:xfrm>
              <a:off x="2448" y="3792"/>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9" name="Line 107"/>
            <p:cNvSpPr>
              <a:spLocks noChangeShapeType="1"/>
            </p:cNvSpPr>
            <p:nvPr/>
          </p:nvSpPr>
          <p:spPr bwMode="auto">
            <a:xfrm flipH="1">
              <a:off x="3024" y="3168"/>
              <a:ext cx="144"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0" name="Line 108"/>
            <p:cNvSpPr>
              <a:spLocks noChangeShapeType="1"/>
            </p:cNvSpPr>
            <p:nvPr/>
          </p:nvSpPr>
          <p:spPr bwMode="auto">
            <a:xfrm flipH="1">
              <a:off x="3072" y="3744"/>
              <a:ext cx="96"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1" name="Line 109"/>
            <p:cNvSpPr>
              <a:spLocks noChangeShapeType="1"/>
            </p:cNvSpPr>
            <p:nvPr/>
          </p:nvSpPr>
          <p:spPr bwMode="auto">
            <a:xfrm>
              <a:off x="1872" y="3792"/>
              <a:ext cx="19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10" name="Text Box 111"/>
          <p:cNvSpPr txBox="1">
            <a:spLocks noChangeArrowheads="1"/>
          </p:cNvSpPr>
          <p:nvPr/>
        </p:nvSpPr>
        <p:spPr bwMode="auto">
          <a:xfrm>
            <a:off x="6424614" y="3352801"/>
            <a:ext cx="42433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3300"/>
                </a:solidFill>
              </a:rPr>
              <a:t>If weighted, store weights also in adjacency lists.</a:t>
            </a:r>
          </a:p>
        </p:txBody>
      </p:sp>
      <p:sp>
        <p:nvSpPr>
          <p:cNvPr id="7211" name="Text Box 112"/>
          <p:cNvSpPr txBox="1">
            <a:spLocks noChangeArrowheads="1"/>
          </p:cNvSpPr>
          <p:nvPr/>
        </p:nvSpPr>
        <p:spPr bwMode="auto">
          <a:xfrm>
            <a:off x="3429000" y="2667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Tree>
    <p:extLst>
      <p:ext uri="{BB962C8B-B14F-4D97-AF65-F5344CB8AC3E}">
        <p14:creationId xmlns:p14="http://schemas.microsoft.com/office/powerpoint/2010/main" val="3411017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smtClean="0"/>
              <a:t>Storage Requirement</a:t>
            </a:r>
          </a:p>
        </p:txBody>
      </p:sp>
      <p:sp>
        <p:nvSpPr>
          <p:cNvPr id="8196" name="Rectangle 3"/>
          <p:cNvSpPr>
            <a:spLocks noGrp="1" noChangeArrowheads="1"/>
          </p:cNvSpPr>
          <p:nvPr>
            <p:ph idx="1"/>
          </p:nvPr>
        </p:nvSpPr>
        <p:spPr/>
        <p:txBody>
          <a:bodyPr>
            <a:normAutofit fontScale="92500" lnSpcReduction="20000"/>
          </a:bodyPr>
          <a:lstStyle/>
          <a:p>
            <a:r>
              <a:rPr lang="en-US">
                <a:solidFill>
                  <a:srgbClr val="CC3300"/>
                </a:solidFill>
              </a:rPr>
              <a:t>For directed graphs:</a:t>
            </a:r>
          </a:p>
          <a:p>
            <a:pPr lvl="1"/>
            <a:r>
              <a:rPr lang="en-US"/>
              <a:t>Sum of lengths of all adj. lists is</a:t>
            </a:r>
          </a:p>
          <a:p>
            <a:pPr>
              <a:buFont typeface="Wingdings" panose="05000000000000000000" pitchFamily="2" charset="2"/>
              <a:buNone/>
            </a:pPr>
            <a:r>
              <a:rPr lang="en-US"/>
              <a:t>           </a:t>
            </a:r>
            <a:r>
              <a:rPr lang="en-US">
                <a:sym typeface="Symbol" panose="05050102010706020507" pitchFamily="18" charset="2"/>
              </a:rPr>
              <a:t></a:t>
            </a:r>
            <a:r>
              <a:rPr lang="en-US" sz="2400">
                <a:sym typeface="Symbol" panose="05050102010706020507" pitchFamily="18" charset="2"/>
              </a:rPr>
              <a:t>out-degree(</a:t>
            </a:r>
            <a:r>
              <a:rPr lang="en-US" sz="2400" i="1">
                <a:sym typeface="Symbol" panose="05050102010706020507" pitchFamily="18" charset="2"/>
              </a:rPr>
              <a:t>v</a:t>
            </a:r>
            <a:r>
              <a:rPr lang="en-US" sz="2400">
                <a:sym typeface="Symbol" panose="05050102010706020507" pitchFamily="18" charset="2"/>
              </a:rPr>
              <a:t>) = |</a:t>
            </a:r>
            <a:r>
              <a:rPr lang="en-US" sz="2400" i="1">
                <a:sym typeface="Symbol" panose="05050102010706020507" pitchFamily="18" charset="2"/>
              </a:rPr>
              <a:t>E</a:t>
            </a:r>
            <a:r>
              <a:rPr lang="en-US" sz="2400">
                <a:sym typeface="Symbol" panose="05050102010706020507" pitchFamily="18" charset="2"/>
              </a:rPr>
              <a:t>|</a:t>
            </a:r>
          </a:p>
          <a:p>
            <a:pPr>
              <a:buFont typeface="Wingdings" panose="05000000000000000000" pitchFamily="2" charset="2"/>
              <a:buNone/>
            </a:pPr>
            <a:r>
              <a:rPr lang="en-US" sz="2400">
                <a:sym typeface="Symbol" panose="05050102010706020507" pitchFamily="18" charset="2"/>
              </a:rPr>
              <a:t>             </a:t>
            </a:r>
            <a:r>
              <a:rPr lang="en-US" sz="2400" i="1" baseline="62000">
                <a:sym typeface="Symbol" panose="05050102010706020507" pitchFamily="18" charset="2"/>
              </a:rPr>
              <a:t>v</a:t>
            </a:r>
            <a:r>
              <a:rPr lang="en-US" sz="2400" baseline="62000">
                <a:sym typeface="Symbol" panose="05050102010706020507" pitchFamily="18" charset="2"/>
              </a:rPr>
              <a:t></a:t>
            </a:r>
            <a:r>
              <a:rPr lang="en-US" sz="2400" i="1" baseline="62000">
                <a:sym typeface="Symbol" panose="05050102010706020507" pitchFamily="18" charset="2"/>
              </a:rPr>
              <a:t>V</a:t>
            </a:r>
            <a:r>
              <a:rPr lang="en-US" sz="2400" baseline="62000">
                <a:sym typeface="Symbol" panose="05050102010706020507" pitchFamily="18" charset="2"/>
              </a:rPr>
              <a:t> </a:t>
            </a:r>
          </a:p>
          <a:p>
            <a:pPr lvl="1"/>
            <a:r>
              <a:rPr lang="en-US" smtClean="0">
                <a:sym typeface="Symbol" panose="05050102010706020507" pitchFamily="18" charset="2"/>
              </a:rPr>
              <a:t>Total storage:</a:t>
            </a:r>
            <a:r>
              <a:rPr lang="en-US" sz="2000">
                <a:sym typeface="Symbol" panose="05050102010706020507" pitchFamily="18" charset="2"/>
              </a:rPr>
              <a:t> </a:t>
            </a:r>
            <a:r>
              <a:rPr lang="en-US" smtClean="0">
                <a:solidFill>
                  <a:schemeClr val="hlink"/>
                </a:solidFill>
                <a:sym typeface="Symbol" panose="05050102010706020507" pitchFamily="18" charset="2"/>
              </a:rPr>
              <a:t>(</a:t>
            </a:r>
            <a:r>
              <a:rPr lang="en-US" i="1" smtClean="0">
                <a:solidFill>
                  <a:schemeClr val="hlink"/>
                </a:solidFill>
                <a:sym typeface="Symbol" panose="05050102010706020507" pitchFamily="18" charset="2"/>
              </a:rPr>
              <a:t>V</a:t>
            </a:r>
            <a:r>
              <a:rPr lang="en-US" smtClean="0">
                <a:solidFill>
                  <a:schemeClr val="hlink"/>
                </a:solidFill>
                <a:sym typeface="Symbol" panose="05050102010706020507" pitchFamily="18" charset="2"/>
              </a:rPr>
              <a:t>+</a:t>
            </a:r>
            <a:r>
              <a:rPr lang="en-US" i="1" smtClean="0">
                <a:solidFill>
                  <a:schemeClr val="hlink"/>
                </a:solidFill>
                <a:sym typeface="Symbol" panose="05050102010706020507" pitchFamily="18" charset="2"/>
              </a:rPr>
              <a:t>E</a:t>
            </a:r>
            <a:r>
              <a:rPr lang="en-US" smtClean="0">
                <a:solidFill>
                  <a:schemeClr val="hlink"/>
                </a:solidFill>
                <a:sym typeface="Symbol" panose="05050102010706020507" pitchFamily="18" charset="2"/>
              </a:rPr>
              <a:t>)</a:t>
            </a:r>
          </a:p>
          <a:p>
            <a:r>
              <a:rPr lang="en-US">
                <a:solidFill>
                  <a:srgbClr val="CC3300"/>
                </a:solidFill>
              </a:rPr>
              <a:t>For undirected graphs:</a:t>
            </a:r>
          </a:p>
          <a:p>
            <a:pPr lvl="1"/>
            <a:r>
              <a:rPr lang="en-US"/>
              <a:t>Sum of lengths of all adj. lists is</a:t>
            </a:r>
          </a:p>
          <a:p>
            <a:pPr>
              <a:buFont typeface="Wingdings" panose="05000000000000000000" pitchFamily="2" charset="2"/>
              <a:buNone/>
            </a:pPr>
            <a:r>
              <a:rPr lang="en-US"/>
              <a:t>           </a:t>
            </a:r>
            <a:r>
              <a:rPr lang="en-US">
                <a:sym typeface="Symbol" panose="05050102010706020507" pitchFamily="18" charset="2"/>
              </a:rPr>
              <a:t></a:t>
            </a:r>
            <a:r>
              <a:rPr lang="en-US" sz="2400">
                <a:sym typeface="Symbol" panose="05050102010706020507" pitchFamily="18" charset="2"/>
              </a:rPr>
              <a:t>degree(</a:t>
            </a:r>
            <a:r>
              <a:rPr lang="en-US" sz="2400" i="1">
                <a:sym typeface="Symbol" panose="05050102010706020507" pitchFamily="18" charset="2"/>
              </a:rPr>
              <a:t>v</a:t>
            </a:r>
            <a:r>
              <a:rPr lang="en-US" sz="2400">
                <a:sym typeface="Symbol" panose="05050102010706020507" pitchFamily="18" charset="2"/>
              </a:rPr>
              <a:t>) = 2|</a:t>
            </a:r>
            <a:r>
              <a:rPr lang="en-US" sz="2400" i="1">
                <a:sym typeface="Symbol" panose="05050102010706020507" pitchFamily="18" charset="2"/>
              </a:rPr>
              <a:t>E</a:t>
            </a:r>
            <a:r>
              <a:rPr lang="en-US" sz="2400">
                <a:sym typeface="Symbol" panose="05050102010706020507" pitchFamily="18" charset="2"/>
              </a:rPr>
              <a:t>|</a:t>
            </a:r>
          </a:p>
          <a:p>
            <a:pPr>
              <a:buFont typeface="Wingdings" panose="05000000000000000000" pitchFamily="2" charset="2"/>
              <a:buNone/>
            </a:pPr>
            <a:r>
              <a:rPr lang="en-US" sz="2400">
                <a:sym typeface="Symbol" panose="05050102010706020507" pitchFamily="18" charset="2"/>
              </a:rPr>
              <a:t>             </a:t>
            </a:r>
            <a:r>
              <a:rPr lang="en-US" sz="2400" i="1" baseline="62000">
                <a:sym typeface="Symbol" panose="05050102010706020507" pitchFamily="18" charset="2"/>
              </a:rPr>
              <a:t>v</a:t>
            </a:r>
            <a:r>
              <a:rPr lang="en-US" sz="2400" baseline="62000">
                <a:sym typeface="Symbol" panose="05050102010706020507" pitchFamily="18" charset="2"/>
              </a:rPr>
              <a:t></a:t>
            </a:r>
            <a:r>
              <a:rPr lang="en-US" sz="2400" i="1" baseline="62000">
                <a:sym typeface="Symbol" panose="05050102010706020507" pitchFamily="18" charset="2"/>
              </a:rPr>
              <a:t>V</a:t>
            </a:r>
            <a:r>
              <a:rPr lang="en-US" sz="2400" baseline="62000">
                <a:sym typeface="Symbol" panose="05050102010706020507" pitchFamily="18" charset="2"/>
              </a:rPr>
              <a:t> </a:t>
            </a:r>
          </a:p>
          <a:p>
            <a:pPr lvl="1"/>
            <a:r>
              <a:rPr lang="en-US" smtClean="0">
                <a:sym typeface="Symbol" panose="05050102010706020507" pitchFamily="18" charset="2"/>
              </a:rPr>
              <a:t>Total storage:</a:t>
            </a:r>
            <a:r>
              <a:rPr lang="en-US" sz="2000">
                <a:sym typeface="Symbol" panose="05050102010706020507" pitchFamily="18" charset="2"/>
              </a:rPr>
              <a:t> </a:t>
            </a:r>
            <a:r>
              <a:rPr lang="en-US" smtClean="0">
                <a:solidFill>
                  <a:schemeClr val="hlink"/>
                </a:solidFill>
                <a:sym typeface="Symbol" panose="05050102010706020507" pitchFamily="18" charset="2"/>
              </a:rPr>
              <a:t>(</a:t>
            </a:r>
            <a:r>
              <a:rPr lang="en-US" i="1" smtClean="0">
                <a:solidFill>
                  <a:schemeClr val="hlink"/>
                </a:solidFill>
                <a:sym typeface="Symbol" panose="05050102010706020507" pitchFamily="18" charset="2"/>
              </a:rPr>
              <a:t>V</a:t>
            </a:r>
            <a:r>
              <a:rPr lang="en-US" smtClean="0">
                <a:solidFill>
                  <a:schemeClr val="hlink"/>
                </a:solidFill>
                <a:sym typeface="Symbol" panose="05050102010706020507" pitchFamily="18" charset="2"/>
              </a:rPr>
              <a:t>+</a:t>
            </a:r>
            <a:r>
              <a:rPr lang="en-US" i="1" smtClean="0">
                <a:solidFill>
                  <a:schemeClr val="hlink"/>
                </a:solidFill>
                <a:sym typeface="Symbol" panose="05050102010706020507" pitchFamily="18" charset="2"/>
              </a:rPr>
              <a:t>E</a:t>
            </a:r>
            <a:r>
              <a:rPr lang="en-US" smtClean="0">
                <a:solidFill>
                  <a:schemeClr val="hlink"/>
                </a:solidFill>
                <a:sym typeface="Symbol" panose="05050102010706020507" pitchFamily="18" charset="2"/>
              </a:rPr>
              <a:t>)</a:t>
            </a:r>
          </a:p>
          <a:p>
            <a:pPr lvl="1"/>
            <a:endParaRPr lang="en-US" smtClean="0">
              <a:sym typeface="Symbol" panose="05050102010706020507" pitchFamily="18" charset="2"/>
            </a:endParaRPr>
          </a:p>
        </p:txBody>
      </p:sp>
      <p:sp>
        <p:nvSpPr>
          <p:cNvPr id="8197" name="Text Box 4"/>
          <p:cNvSpPr txBox="1">
            <a:spLocks noChangeArrowheads="1"/>
          </p:cNvSpPr>
          <p:nvPr/>
        </p:nvSpPr>
        <p:spPr bwMode="auto">
          <a:xfrm>
            <a:off x="5334001" y="2514601"/>
            <a:ext cx="2460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u="none">
                <a:solidFill>
                  <a:srgbClr val="FF3300"/>
                </a:solidFill>
              </a:rPr>
              <a:t>No. of edges leaving </a:t>
            </a:r>
            <a:r>
              <a:rPr lang="en-US" sz="2000" i="1" u="none">
                <a:solidFill>
                  <a:srgbClr val="FF3300"/>
                </a:solidFill>
              </a:rPr>
              <a:t>v</a:t>
            </a:r>
          </a:p>
        </p:txBody>
      </p:sp>
      <p:sp>
        <p:nvSpPr>
          <p:cNvPr id="8198" name="Line 6"/>
          <p:cNvSpPr>
            <a:spLocks noChangeShapeType="1"/>
          </p:cNvSpPr>
          <p:nvPr/>
        </p:nvSpPr>
        <p:spPr bwMode="auto">
          <a:xfrm flipH="1" flipV="1">
            <a:off x="4343400" y="2362200"/>
            <a:ext cx="1219200" cy="3048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Text Box 7"/>
          <p:cNvSpPr txBox="1">
            <a:spLocks noChangeArrowheads="1"/>
          </p:cNvSpPr>
          <p:nvPr/>
        </p:nvSpPr>
        <p:spPr bwMode="auto">
          <a:xfrm>
            <a:off x="5181600" y="4849814"/>
            <a:ext cx="51577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u="none">
                <a:solidFill>
                  <a:srgbClr val="FF3300"/>
                </a:solidFill>
              </a:rPr>
              <a:t>No. of edges incident on </a:t>
            </a:r>
            <a:r>
              <a:rPr lang="en-US" sz="2000" i="1" u="none">
                <a:solidFill>
                  <a:srgbClr val="FF3300"/>
                </a:solidFill>
              </a:rPr>
              <a:t>v. </a:t>
            </a:r>
            <a:r>
              <a:rPr lang="en-US" sz="2000" u="none">
                <a:solidFill>
                  <a:srgbClr val="FF3300"/>
                </a:solidFill>
              </a:rPr>
              <a:t>Edge (</a:t>
            </a:r>
            <a:r>
              <a:rPr lang="en-US" sz="2000" i="1" u="none">
                <a:solidFill>
                  <a:srgbClr val="FF3300"/>
                </a:solidFill>
              </a:rPr>
              <a:t>u</a:t>
            </a:r>
            <a:r>
              <a:rPr lang="en-US" sz="2000" u="none">
                <a:solidFill>
                  <a:srgbClr val="FF3300"/>
                </a:solidFill>
              </a:rPr>
              <a:t>,</a:t>
            </a:r>
            <a:r>
              <a:rPr lang="en-US" sz="2000" i="1" u="none">
                <a:solidFill>
                  <a:srgbClr val="FF3300"/>
                </a:solidFill>
              </a:rPr>
              <a:t>v</a:t>
            </a:r>
            <a:r>
              <a:rPr lang="en-US" sz="2000" u="none">
                <a:solidFill>
                  <a:srgbClr val="FF3300"/>
                </a:solidFill>
              </a:rPr>
              <a:t>) is incident on vertices </a:t>
            </a:r>
            <a:r>
              <a:rPr lang="en-US" sz="2000" i="1" u="none">
                <a:solidFill>
                  <a:srgbClr val="FF3300"/>
                </a:solidFill>
              </a:rPr>
              <a:t>u</a:t>
            </a:r>
            <a:r>
              <a:rPr lang="en-US" sz="2000" u="none">
                <a:solidFill>
                  <a:srgbClr val="FF3300"/>
                </a:solidFill>
              </a:rPr>
              <a:t> and </a:t>
            </a:r>
            <a:r>
              <a:rPr lang="en-US" sz="2000" i="1" u="none">
                <a:solidFill>
                  <a:srgbClr val="FF3300"/>
                </a:solidFill>
              </a:rPr>
              <a:t>v</a:t>
            </a:r>
            <a:r>
              <a:rPr lang="en-US" sz="2000" u="none">
                <a:solidFill>
                  <a:srgbClr val="FF3300"/>
                </a:solidFill>
              </a:rPr>
              <a:t>.</a:t>
            </a:r>
            <a:endParaRPr lang="en-US" sz="2000" i="1" u="none">
              <a:solidFill>
                <a:srgbClr val="FF3300"/>
              </a:solidFill>
            </a:endParaRPr>
          </a:p>
        </p:txBody>
      </p:sp>
      <p:sp>
        <p:nvSpPr>
          <p:cNvPr id="8200" name="Line 9"/>
          <p:cNvSpPr>
            <a:spLocks noChangeShapeType="1"/>
          </p:cNvSpPr>
          <p:nvPr/>
        </p:nvSpPr>
        <p:spPr bwMode="auto">
          <a:xfrm flipH="1" flipV="1">
            <a:off x="3886200" y="4724400"/>
            <a:ext cx="14478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09518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mtClean="0"/>
              <a:t>Pros and Cons: adj list </a:t>
            </a:r>
          </a:p>
        </p:txBody>
      </p:sp>
      <p:sp>
        <p:nvSpPr>
          <p:cNvPr id="9220" name="Rectangle 3"/>
          <p:cNvSpPr>
            <a:spLocks noGrp="1" noChangeArrowheads="1"/>
          </p:cNvSpPr>
          <p:nvPr>
            <p:ph idx="1"/>
          </p:nvPr>
        </p:nvSpPr>
        <p:spPr/>
        <p:txBody>
          <a:bodyPr/>
          <a:lstStyle/>
          <a:p>
            <a:r>
              <a:rPr lang="en-US" dirty="0"/>
              <a:t>Pros</a:t>
            </a:r>
          </a:p>
          <a:p>
            <a:pPr lvl="1"/>
            <a:r>
              <a:rPr lang="en-US" dirty="0" smtClean="0">
                <a:solidFill>
                  <a:srgbClr val="CC3300"/>
                </a:solidFill>
              </a:rPr>
              <a:t>Space-efficient</a:t>
            </a:r>
            <a:endParaRPr lang="en-US" dirty="0"/>
          </a:p>
          <a:p>
            <a:r>
              <a:rPr lang="en-US" dirty="0"/>
              <a:t>Cons</a:t>
            </a:r>
          </a:p>
          <a:p>
            <a:pPr lvl="1"/>
            <a:r>
              <a:rPr lang="en-US" dirty="0">
                <a:solidFill>
                  <a:srgbClr val="CC3300"/>
                </a:solidFill>
              </a:rPr>
              <a:t>Determining if an edge (</a:t>
            </a:r>
            <a:r>
              <a:rPr lang="en-US" i="1" dirty="0" err="1">
                <a:solidFill>
                  <a:srgbClr val="CC3300"/>
                </a:solidFill>
              </a:rPr>
              <a:t>u</a:t>
            </a:r>
            <a:r>
              <a:rPr lang="en-US" dirty="0" err="1">
                <a:solidFill>
                  <a:srgbClr val="CC3300"/>
                </a:solidFill>
              </a:rPr>
              <a:t>,</a:t>
            </a:r>
            <a:r>
              <a:rPr lang="en-US" i="1" dirty="0" err="1">
                <a:solidFill>
                  <a:srgbClr val="CC3300"/>
                </a:solidFill>
              </a:rPr>
              <a:t>v</a:t>
            </a:r>
            <a:r>
              <a:rPr lang="en-US" dirty="0">
                <a:solidFill>
                  <a:srgbClr val="CC3300"/>
                </a:solidFill>
              </a:rPr>
              <a:t>) </a:t>
            </a:r>
            <a:r>
              <a:rPr lang="en-US" dirty="0">
                <a:solidFill>
                  <a:srgbClr val="CC3300"/>
                </a:solidFill>
                <a:sym typeface="Symbol" panose="05050102010706020507" pitchFamily="18" charset="2"/>
              </a:rPr>
              <a:t>G</a:t>
            </a:r>
            <a:r>
              <a:rPr lang="en-US" dirty="0">
                <a:solidFill>
                  <a:srgbClr val="CC3300"/>
                </a:solidFill>
              </a:rPr>
              <a:t> is not efficient</a:t>
            </a:r>
            <a:r>
              <a:rPr lang="en-US" dirty="0"/>
              <a:t>.</a:t>
            </a:r>
          </a:p>
          <a:p>
            <a:pPr lvl="2"/>
            <a:r>
              <a:rPr lang="en-US" dirty="0"/>
              <a:t>Have to search in </a:t>
            </a:r>
            <a:r>
              <a:rPr lang="en-US" i="1" dirty="0"/>
              <a:t>u</a:t>
            </a:r>
            <a:r>
              <a:rPr lang="en-US" dirty="0"/>
              <a:t>’s adjacency list. </a:t>
            </a:r>
            <a:r>
              <a:rPr lang="en-US" dirty="0">
                <a:sym typeface="Symbol" panose="05050102010706020507" pitchFamily="18" charset="2"/>
              </a:rPr>
              <a:t>(degree(</a:t>
            </a:r>
            <a:r>
              <a:rPr lang="en-US" i="1" dirty="0">
                <a:sym typeface="Symbol" panose="05050102010706020507" pitchFamily="18" charset="2"/>
              </a:rPr>
              <a:t>u</a:t>
            </a:r>
            <a:r>
              <a:rPr lang="en-US" dirty="0">
                <a:sym typeface="Symbol" panose="05050102010706020507" pitchFamily="18" charset="2"/>
              </a:rPr>
              <a:t>)) time.</a:t>
            </a:r>
          </a:p>
          <a:p>
            <a:pPr lvl="2"/>
            <a:r>
              <a:rPr lang="en-US" dirty="0">
                <a:sym typeface="Symbol" panose="05050102010706020507" pitchFamily="18" charset="2"/>
              </a:rPr>
              <a:t>(</a:t>
            </a:r>
            <a:r>
              <a:rPr lang="en-US" i="1" dirty="0">
                <a:sym typeface="Symbol" panose="05050102010706020507" pitchFamily="18" charset="2"/>
              </a:rPr>
              <a:t>V</a:t>
            </a:r>
            <a:r>
              <a:rPr lang="en-US" dirty="0">
                <a:sym typeface="Symbol" panose="05050102010706020507" pitchFamily="18" charset="2"/>
              </a:rPr>
              <a:t>) in the worst case.</a:t>
            </a:r>
            <a:endParaRPr lang="en-US" sz="1800" dirty="0"/>
          </a:p>
          <a:p>
            <a:endParaRPr lang="en-US" dirty="0"/>
          </a:p>
        </p:txBody>
      </p:sp>
    </p:spTree>
    <p:extLst>
      <p:ext uri="{BB962C8B-B14F-4D97-AF65-F5344CB8AC3E}">
        <p14:creationId xmlns:p14="http://schemas.microsoft.com/office/powerpoint/2010/main" val="2114972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mtClean="0"/>
              <a:t>Adjacency Matrix</a:t>
            </a:r>
          </a:p>
        </p:txBody>
      </p:sp>
      <p:sp>
        <p:nvSpPr>
          <p:cNvPr id="10244" name="Rectangle 3"/>
          <p:cNvSpPr>
            <a:spLocks noGrp="1" noChangeArrowheads="1"/>
          </p:cNvSpPr>
          <p:nvPr>
            <p:ph idx="1"/>
          </p:nvPr>
        </p:nvSpPr>
        <p:spPr>
          <a:xfrm>
            <a:off x="1698625" y="1546120"/>
            <a:ext cx="8915400" cy="3777622"/>
          </a:xfrm>
        </p:spPr>
        <p:txBody>
          <a:bodyPr/>
          <a:lstStyle/>
          <a:p>
            <a:r>
              <a:rPr lang="en-US" dirty="0"/>
              <a:t>|</a:t>
            </a:r>
            <a:r>
              <a:rPr lang="en-US" i="1" dirty="0"/>
              <a:t>V</a:t>
            </a:r>
            <a:r>
              <a:rPr lang="en-US" dirty="0"/>
              <a:t>| </a:t>
            </a:r>
            <a:r>
              <a:rPr lang="en-US" dirty="0">
                <a:sym typeface="Symbol" panose="05050102010706020507" pitchFamily="18" charset="2"/>
              </a:rPr>
              <a:t> |</a:t>
            </a:r>
            <a:r>
              <a:rPr lang="en-US" i="1" dirty="0">
                <a:sym typeface="Symbol" panose="05050102010706020507" pitchFamily="18" charset="2"/>
              </a:rPr>
              <a:t>V</a:t>
            </a:r>
            <a:r>
              <a:rPr lang="en-US" dirty="0">
                <a:sym typeface="Symbol" panose="05050102010706020507" pitchFamily="18" charset="2"/>
              </a:rPr>
              <a:t>| matrix </a:t>
            </a:r>
            <a:r>
              <a:rPr lang="en-US" i="1" dirty="0">
                <a:sym typeface="Symbol" panose="05050102010706020507" pitchFamily="18" charset="2"/>
              </a:rPr>
              <a:t>A</a:t>
            </a:r>
            <a:r>
              <a:rPr lang="en-US" dirty="0">
                <a:sym typeface="Symbol" panose="05050102010706020507" pitchFamily="18" charset="2"/>
              </a:rPr>
              <a:t>.</a:t>
            </a:r>
          </a:p>
          <a:p>
            <a:r>
              <a:rPr lang="en-US" dirty="0">
                <a:sym typeface="Symbol" panose="05050102010706020507" pitchFamily="18" charset="2"/>
              </a:rPr>
              <a:t>Number vertices from 1 to |</a:t>
            </a:r>
            <a:r>
              <a:rPr lang="en-US" i="1" dirty="0">
                <a:sym typeface="Symbol" panose="05050102010706020507" pitchFamily="18" charset="2"/>
              </a:rPr>
              <a:t>V</a:t>
            </a:r>
            <a:r>
              <a:rPr lang="en-US" dirty="0">
                <a:sym typeface="Symbol" panose="05050102010706020507" pitchFamily="18" charset="2"/>
              </a:rPr>
              <a:t>| in some arbitrary manner.</a:t>
            </a:r>
          </a:p>
          <a:p>
            <a:r>
              <a:rPr lang="en-US" i="1" dirty="0">
                <a:sym typeface="Symbol" panose="05050102010706020507" pitchFamily="18" charset="2"/>
              </a:rPr>
              <a:t>A</a:t>
            </a:r>
            <a:r>
              <a:rPr lang="en-US" dirty="0">
                <a:sym typeface="Symbol" panose="05050102010706020507" pitchFamily="18" charset="2"/>
              </a:rPr>
              <a:t> is then given by:</a:t>
            </a:r>
            <a:endParaRPr lang="en-US" i="1" dirty="0">
              <a:sym typeface="Symbol" panose="05050102010706020507" pitchFamily="18" charset="2"/>
            </a:endParaRPr>
          </a:p>
        </p:txBody>
      </p:sp>
      <p:graphicFrame>
        <p:nvGraphicFramePr>
          <p:cNvPr id="10245" name="Object 4"/>
          <p:cNvGraphicFramePr>
            <a:graphicFrameLocks noChangeAspect="1"/>
          </p:cNvGraphicFramePr>
          <p:nvPr>
            <p:extLst>
              <p:ext uri="{D42A27DB-BD31-4B8C-83A1-F6EECF244321}">
                <p14:modId xmlns:p14="http://schemas.microsoft.com/office/powerpoint/2010/main" val="3728363253"/>
              </p:ext>
            </p:extLst>
          </p:nvPr>
        </p:nvGraphicFramePr>
        <p:xfrm>
          <a:off x="6602411" y="2498263"/>
          <a:ext cx="3606800" cy="838200"/>
        </p:xfrm>
        <a:graphic>
          <a:graphicData uri="http://schemas.openxmlformats.org/presentationml/2006/ole">
            <mc:AlternateContent xmlns:mc="http://schemas.openxmlformats.org/markup-compatibility/2006">
              <mc:Choice xmlns:v="urn:schemas-microsoft-com:vml" Requires="v">
                <p:oleObj spid="_x0000_s1052" name="Equation" r:id="rId3" imgW="3606800" imgH="838200" progId="Equation.3">
                  <p:embed/>
                </p:oleObj>
              </mc:Choice>
              <mc:Fallback>
                <p:oleObj name="Equation" r:id="rId3" imgW="3606800" imgH="838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2411" y="2498263"/>
                        <a:ext cx="3606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6" name="Oval 5"/>
          <p:cNvSpPr>
            <a:spLocks noChangeArrowheads="1"/>
          </p:cNvSpPr>
          <p:nvPr/>
        </p:nvSpPr>
        <p:spPr bwMode="auto">
          <a:xfrm>
            <a:off x="1997075" y="3033713"/>
            <a:ext cx="304800" cy="304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a</a:t>
            </a:r>
          </a:p>
        </p:txBody>
      </p:sp>
      <p:sp>
        <p:nvSpPr>
          <p:cNvPr id="10247" name="Oval 6"/>
          <p:cNvSpPr>
            <a:spLocks noChangeArrowheads="1"/>
          </p:cNvSpPr>
          <p:nvPr/>
        </p:nvSpPr>
        <p:spPr bwMode="auto">
          <a:xfrm>
            <a:off x="2759075" y="3948113"/>
            <a:ext cx="304800" cy="304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d</a:t>
            </a:r>
          </a:p>
        </p:txBody>
      </p:sp>
      <p:sp>
        <p:nvSpPr>
          <p:cNvPr id="10248" name="Oval 7"/>
          <p:cNvSpPr>
            <a:spLocks noChangeArrowheads="1"/>
          </p:cNvSpPr>
          <p:nvPr/>
        </p:nvSpPr>
        <p:spPr bwMode="auto">
          <a:xfrm>
            <a:off x="1997075" y="3948113"/>
            <a:ext cx="304800" cy="304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c</a:t>
            </a:r>
          </a:p>
        </p:txBody>
      </p:sp>
      <p:sp>
        <p:nvSpPr>
          <p:cNvPr id="10249" name="Oval 8"/>
          <p:cNvSpPr>
            <a:spLocks noChangeArrowheads="1"/>
          </p:cNvSpPr>
          <p:nvPr/>
        </p:nvSpPr>
        <p:spPr bwMode="auto">
          <a:xfrm>
            <a:off x="2759075" y="3033713"/>
            <a:ext cx="304800" cy="304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b</a:t>
            </a:r>
          </a:p>
        </p:txBody>
      </p:sp>
      <p:cxnSp>
        <p:nvCxnSpPr>
          <p:cNvPr id="10250" name="AutoShape 9"/>
          <p:cNvCxnSpPr>
            <a:cxnSpLocks noChangeShapeType="1"/>
            <a:stCxn id="10246" idx="6"/>
            <a:endCxn id="10249" idx="2"/>
          </p:cNvCxnSpPr>
          <p:nvPr/>
        </p:nvCxnSpPr>
        <p:spPr bwMode="auto">
          <a:xfrm>
            <a:off x="2301875" y="3186113"/>
            <a:ext cx="457200" cy="0"/>
          </a:xfrm>
          <a:prstGeom prst="straightConnector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1" name="AutoShape 10"/>
          <p:cNvCxnSpPr>
            <a:cxnSpLocks noChangeShapeType="1"/>
            <a:stCxn id="10249" idx="4"/>
            <a:endCxn id="10248" idx="7"/>
          </p:cNvCxnSpPr>
          <p:nvPr/>
        </p:nvCxnSpPr>
        <p:spPr bwMode="auto">
          <a:xfrm flipH="1">
            <a:off x="2257425" y="3338513"/>
            <a:ext cx="654050" cy="654050"/>
          </a:xfrm>
          <a:prstGeom prst="straightConnector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2" name="AutoShape 11"/>
          <p:cNvCxnSpPr>
            <a:cxnSpLocks noChangeShapeType="1"/>
            <a:stCxn id="10246" idx="4"/>
            <a:endCxn id="10248" idx="0"/>
          </p:cNvCxnSpPr>
          <p:nvPr/>
        </p:nvCxnSpPr>
        <p:spPr bwMode="auto">
          <a:xfrm>
            <a:off x="2149475" y="3338513"/>
            <a:ext cx="0" cy="609600"/>
          </a:xfrm>
          <a:prstGeom prst="straightConnector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3" name="AutoShape 12"/>
          <p:cNvCxnSpPr>
            <a:cxnSpLocks noChangeShapeType="1"/>
            <a:stCxn id="10246" idx="5"/>
            <a:endCxn id="10247" idx="1"/>
          </p:cNvCxnSpPr>
          <p:nvPr/>
        </p:nvCxnSpPr>
        <p:spPr bwMode="auto">
          <a:xfrm>
            <a:off x="2257425" y="3294063"/>
            <a:ext cx="546100" cy="698500"/>
          </a:xfrm>
          <a:prstGeom prst="straightConnector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4" name="AutoShape 13"/>
          <p:cNvCxnSpPr>
            <a:cxnSpLocks noChangeShapeType="1"/>
            <a:stCxn id="10248" idx="6"/>
            <a:endCxn id="10247" idx="2"/>
          </p:cNvCxnSpPr>
          <p:nvPr/>
        </p:nvCxnSpPr>
        <p:spPr bwMode="auto">
          <a:xfrm>
            <a:off x="2301875" y="4100513"/>
            <a:ext cx="457200" cy="0"/>
          </a:xfrm>
          <a:prstGeom prst="straightConnector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5" name="Text Box 23"/>
          <p:cNvSpPr txBox="1">
            <a:spLocks noChangeArrowheads="1"/>
          </p:cNvSpPr>
          <p:nvPr/>
        </p:nvSpPr>
        <p:spPr bwMode="auto">
          <a:xfrm>
            <a:off x="1812925" y="278130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800" u="none"/>
              <a:t>1</a:t>
            </a:r>
          </a:p>
        </p:txBody>
      </p:sp>
      <p:sp>
        <p:nvSpPr>
          <p:cNvPr id="10256" name="Text Box 24"/>
          <p:cNvSpPr txBox="1">
            <a:spLocks noChangeArrowheads="1"/>
          </p:cNvSpPr>
          <p:nvPr/>
        </p:nvSpPr>
        <p:spPr bwMode="auto">
          <a:xfrm>
            <a:off x="2971800" y="281940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800" u="none"/>
              <a:t>2</a:t>
            </a:r>
          </a:p>
        </p:txBody>
      </p:sp>
      <p:sp>
        <p:nvSpPr>
          <p:cNvPr id="10257" name="Text Box 25"/>
          <p:cNvSpPr txBox="1">
            <a:spLocks noChangeArrowheads="1"/>
          </p:cNvSpPr>
          <p:nvPr/>
        </p:nvSpPr>
        <p:spPr bwMode="auto">
          <a:xfrm>
            <a:off x="1828800" y="411480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800" u="none"/>
              <a:t>3</a:t>
            </a:r>
          </a:p>
        </p:txBody>
      </p:sp>
      <p:sp>
        <p:nvSpPr>
          <p:cNvPr id="10258" name="Text Box 26"/>
          <p:cNvSpPr txBox="1">
            <a:spLocks noChangeArrowheads="1"/>
          </p:cNvSpPr>
          <p:nvPr/>
        </p:nvSpPr>
        <p:spPr bwMode="auto">
          <a:xfrm>
            <a:off x="2971800" y="403860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800" u="none"/>
              <a:t>4</a:t>
            </a:r>
          </a:p>
        </p:txBody>
      </p:sp>
      <p:sp>
        <p:nvSpPr>
          <p:cNvPr id="10259" name="Text Box 31"/>
          <p:cNvSpPr txBox="1">
            <a:spLocks noChangeArrowheads="1"/>
          </p:cNvSpPr>
          <p:nvPr/>
        </p:nvSpPr>
        <p:spPr bwMode="auto">
          <a:xfrm>
            <a:off x="3810000" y="2895601"/>
            <a:ext cx="15176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u="none"/>
              <a:t>    1   2   3   4</a:t>
            </a:r>
          </a:p>
          <a:p>
            <a:r>
              <a:rPr lang="en-US" sz="2000" u="none"/>
              <a:t>1  0   1   1   1</a:t>
            </a:r>
          </a:p>
          <a:p>
            <a:r>
              <a:rPr lang="en-US" sz="2000" u="none"/>
              <a:t>2  0   0   1   0</a:t>
            </a:r>
          </a:p>
          <a:p>
            <a:r>
              <a:rPr lang="en-US" sz="2000" u="none"/>
              <a:t>3  0   0   0   1</a:t>
            </a:r>
          </a:p>
          <a:p>
            <a:r>
              <a:rPr lang="en-US" sz="2000" u="none"/>
              <a:t>4  0   0   0   0</a:t>
            </a:r>
          </a:p>
        </p:txBody>
      </p:sp>
      <p:sp>
        <p:nvSpPr>
          <p:cNvPr id="10260" name="Line 32"/>
          <p:cNvSpPr>
            <a:spLocks noChangeShapeType="1"/>
          </p:cNvSpPr>
          <p:nvPr/>
        </p:nvSpPr>
        <p:spPr bwMode="auto">
          <a:xfrm>
            <a:off x="3902075" y="3262313"/>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1" name="Line 33"/>
          <p:cNvSpPr>
            <a:spLocks noChangeShapeType="1"/>
          </p:cNvSpPr>
          <p:nvPr/>
        </p:nvSpPr>
        <p:spPr bwMode="auto">
          <a:xfrm>
            <a:off x="4054475" y="3033713"/>
            <a:ext cx="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262" name="Group 38"/>
          <p:cNvGrpSpPr>
            <a:grpSpLocks/>
          </p:cNvGrpSpPr>
          <p:nvPr/>
        </p:nvGrpSpPr>
        <p:grpSpPr bwMode="auto">
          <a:xfrm>
            <a:off x="1905001" y="4648201"/>
            <a:ext cx="3444875" cy="1692275"/>
            <a:chOff x="240" y="2928"/>
            <a:chExt cx="2170" cy="1066"/>
          </a:xfrm>
        </p:grpSpPr>
        <p:sp>
          <p:nvSpPr>
            <p:cNvPr id="10264" name="Oval 14"/>
            <p:cNvSpPr>
              <a:spLocks noChangeArrowheads="1"/>
            </p:cNvSpPr>
            <p:nvPr/>
          </p:nvSpPr>
          <p:spPr bwMode="auto">
            <a:xfrm>
              <a:off x="336" y="3072"/>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a</a:t>
              </a:r>
            </a:p>
          </p:txBody>
        </p:sp>
        <p:sp>
          <p:nvSpPr>
            <p:cNvPr id="10265" name="Oval 15"/>
            <p:cNvSpPr>
              <a:spLocks noChangeArrowheads="1"/>
            </p:cNvSpPr>
            <p:nvPr/>
          </p:nvSpPr>
          <p:spPr bwMode="auto">
            <a:xfrm>
              <a:off x="816" y="3648"/>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d</a:t>
              </a:r>
            </a:p>
          </p:txBody>
        </p:sp>
        <p:sp>
          <p:nvSpPr>
            <p:cNvPr id="10266" name="Oval 16"/>
            <p:cNvSpPr>
              <a:spLocks noChangeArrowheads="1"/>
            </p:cNvSpPr>
            <p:nvPr/>
          </p:nvSpPr>
          <p:spPr bwMode="auto">
            <a:xfrm>
              <a:off x="336" y="3648"/>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c</a:t>
              </a:r>
            </a:p>
          </p:txBody>
        </p:sp>
        <p:sp>
          <p:nvSpPr>
            <p:cNvPr id="10267" name="Oval 17"/>
            <p:cNvSpPr>
              <a:spLocks noChangeArrowheads="1"/>
            </p:cNvSpPr>
            <p:nvPr/>
          </p:nvSpPr>
          <p:spPr bwMode="auto">
            <a:xfrm>
              <a:off x="816" y="3072"/>
              <a:ext cx="192" cy="192"/>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b</a:t>
              </a:r>
            </a:p>
          </p:txBody>
        </p:sp>
        <p:cxnSp>
          <p:nvCxnSpPr>
            <p:cNvPr id="10268" name="AutoShape 18"/>
            <p:cNvCxnSpPr>
              <a:cxnSpLocks noChangeShapeType="1"/>
              <a:stCxn id="10264" idx="6"/>
              <a:endCxn id="10267" idx="2"/>
            </p:cNvCxnSpPr>
            <p:nvPr/>
          </p:nvCxnSpPr>
          <p:spPr bwMode="auto">
            <a:xfrm>
              <a:off x="528" y="3168"/>
              <a:ext cx="288" cy="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9" name="AutoShape 19"/>
            <p:cNvCxnSpPr>
              <a:cxnSpLocks noChangeShapeType="1"/>
              <a:stCxn id="10267" idx="4"/>
              <a:endCxn id="10266" idx="7"/>
            </p:cNvCxnSpPr>
            <p:nvPr/>
          </p:nvCxnSpPr>
          <p:spPr bwMode="auto">
            <a:xfrm flipH="1">
              <a:off x="500" y="3264"/>
              <a:ext cx="412" cy="412"/>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70" name="AutoShape 20"/>
            <p:cNvCxnSpPr>
              <a:cxnSpLocks noChangeShapeType="1"/>
              <a:stCxn id="10264" idx="4"/>
              <a:endCxn id="10266" idx="0"/>
            </p:cNvCxnSpPr>
            <p:nvPr/>
          </p:nvCxnSpPr>
          <p:spPr bwMode="auto">
            <a:xfrm>
              <a:off x="432" y="3264"/>
              <a:ext cx="0" cy="384"/>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71" name="AutoShape 21"/>
            <p:cNvCxnSpPr>
              <a:cxnSpLocks noChangeShapeType="1"/>
              <a:stCxn id="10264" idx="5"/>
              <a:endCxn id="10265" idx="1"/>
            </p:cNvCxnSpPr>
            <p:nvPr/>
          </p:nvCxnSpPr>
          <p:spPr bwMode="auto">
            <a:xfrm>
              <a:off x="500" y="3236"/>
              <a:ext cx="344" cy="44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72" name="AutoShape 22"/>
            <p:cNvCxnSpPr>
              <a:cxnSpLocks noChangeShapeType="1"/>
              <a:stCxn id="10266" idx="6"/>
              <a:endCxn id="10265" idx="2"/>
            </p:cNvCxnSpPr>
            <p:nvPr/>
          </p:nvCxnSpPr>
          <p:spPr bwMode="auto">
            <a:xfrm>
              <a:off x="528" y="3744"/>
              <a:ext cx="288" cy="0"/>
            </a:xfrm>
            <a:prstGeom prst="straightConnector1">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73" name="Text Box 27"/>
            <p:cNvSpPr txBox="1">
              <a:spLocks noChangeArrowheads="1"/>
            </p:cNvSpPr>
            <p:nvPr/>
          </p:nvSpPr>
          <p:spPr bwMode="auto">
            <a:xfrm>
              <a:off x="240" y="292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800" u="none"/>
                <a:t>1</a:t>
              </a:r>
            </a:p>
          </p:txBody>
        </p:sp>
        <p:sp>
          <p:nvSpPr>
            <p:cNvPr id="10274" name="Text Box 28"/>
            <p:cNvSpPr txBox="1">
              <a:spLocks noChangeArrowheads="1"/>
            </p:cNvSpPr>
            <p:nvPr/>
          </p:nvSpPr>
          <p:spPr bwMode="auto">
            <a:xfrm>
              <a:off x="960" y="292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800" u="none"/>
                <a:t>2</a:t>
              </a:r>
            </a:p>
          </p:txBody>
        </p:sp>
        <p:sp>
          <p:nvSpPr>
            <p:cNvPr id="10275" name="Text Box 29"/>
            <p:cNvSpPr txBox="1">
              <a:spLocks noChangeArrowheads="1"/>
            </p:cNvSpPr>
            <p:nvPr/>
          </p:nvSpPr>
          <p:spPr bwMode="auto">
            <a:xfrm>
              <a:off x="240" y="374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800" u="none"/>
                <a:t>3</a:t>
              </a:r>
            </a:p>
          </p:txBody>
        </p:sp>
        <p:sp>
          <p:nvSpPr>
            <p:cNvPr id="10276" name="Text Box 30"/>
            <p:cNvSpPr txBox="1">
              <a:spLocks noChangeArrowheads="1"/>
            </p:cNvSpPr>
            <p:nvPr/>
          </p:nvSpPr>
          <p:spPr bwMode="auto">
            <a:xfrm>
              <a:off x="960" y="374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800" u="none"/>
                <a:t>4</a:t>
              </a:r>
            </a:p>
          </p:txBody>
        </p:sp>
        <p:sp>
          <p:nvSpPr>
            <p:cNvPr id="10277" name="Text Box 34"/>
            <p:cNvSpPr txBox="1">
              <a:spLocks noChangeArrowheads="1"/>
            </p:cNvSpPr>
            <p:nvPr/>
          </p:nvSpPr>
          <p:spPr bwMode="auto">
            <a:xfrm>
              <a:off x="1440" y="2976"/>
              <a:ext cx="956"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2000" u="none"/>
                <a:t>    1   2   3   4</a:t>
              </a:r>
            </a:p>
            <a:p>
              <a:r>
                <a:rPr lang="en-US" sz="2000" u="none"/>
                <a:t>1  0   1   1   1</a:t>
              </a:r>
            </a:p>
            <a:p>
              <a:r>
                <a:rPr lang="en-US" sz="2000" u="none"/>
                <a:t>2  1   0   1   0</a:t>
              </a:r>
            </a:p>
            <a:p>
              <a:r>
                <a:rPr lang="en-US" sz="2000" u="none"/>
                <a:t>3  1   1   0   1</a:t>
              </a:r>
            </a:p>
            <a:p>
              <a:r>
                <a:rPr lang="en-US" sz="2000" u="none"/>
                <a:t>4  1   0   1   0</a:t>
              </a:r>
            </a:p>
          </p:txBody>
        </p:sp>
        <p:sp>
          <p:nvSpPr>
            <p:cNvPr id="10278" name="Line 35"/>
            <p:cNvSpPr>
              <a:spLocks noChangeShapeType="1"/>
            </p:cNvSpPr>
            <p:nvPr/>
          </p:nvSpPr>
          <p:spPr bwMode="auto">
            <a:xfrm>
              <a:off x="1498" y="3207"/>
              <a:ext cx="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9" name="Line 36"/>
            <p:cNvSpPr>
              <a:spLocks noChangeShapeType="1"/>
            </p:cNvSpPr>
            <p:nvPr/>
          </p:nvSpPr>
          <p:spPr bwMode="auto">
            <a:xfrm>
              <a:off x="1594" y="3063"/>
              <a:ext cx="0" cy="86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10962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Space and Time</a:t>
            </a:r>
          </a:p>
        </p:txBody>
      </p:sp>
      <p:sp>
        <p:nvSpPr>
          <p:cNvPr id="11268" name="Rectangle 3"/>
          <p:cNvSpPr>
            <a:spLocks noGrp="1" noChangeArrowheads="1"/>
          </p:cNvSpPr>
          <p:nvPr>
            <p:ph idx="1"/>
          </p:nvPr>
        </p:nvSpPr>
        <p:spPr/>
        <p:txBody>
          <a:bodyPr/>
          <a:lstStyle/>
          <a:p>
            <a:r>
              <a:rPr lang="en-US" b="1">
                <a:solidFill>
                  <a:srgbClr val="CC3300"/>
                </a:solidFill>
              </a:rPr>
              <a:t>Space:</a:t>
            </a:r>
            <a:r>
              <a:rPr lang="en-US" b="1" i="1"/>
              <a:t> </a:t>
            </a:r>
            <a:r>
              <a:rPr lang="en-US">
                <a:sym typeface="Symbol" panose="05050102010706020507" pitchFamily="18" charset="2"/>
              </a:rPr>
              <a:t></a:t>
            </a:r>
            <a:r>
              <a:rPr lang="en-US">
                <a:latin typeface="RMTMI" charset="-95"/>
              </a:rPr>
              <a:t>(</a:t>
            </a:r>
            <a:r>
              <a:rPr lang="en-US" i="1"/>
              <a:t>V</a:t>
            </a:r>
            <a:r>
              <a:rPr lang="en-US" baseline="30000"/>
              <a:t>2</a:t>
            </a:r>
            <a:r>
              <a:rPr lang="en-US">
                <a:latin typeface="RMTMI" charset="-95"/>
              </a:rPr>
              <a:t>)</a:t>
            </a:r>
            <a:r>
              <a:rPr lang="en-US"/>
              <a:t>.</a:t>
            </a:r>
          </a:p>
          <a:p>
            <a:pPr lvl="1"/>
            <a:r>
              <a:rPr lang="en-US"/>
              <a:t>Not memory efficient for large graphs.</a:t>
            </a:r>
          </a:p>
          <a:p>
            <a:r>
              <a:rPr lang="en-US" b="1">
                <a:solidFill>
                  <a:srgbClr val="CC3300"/>
                </a:solidFill>
              </a:rPr>
              <a:t>Time:</a:t>
            </a:r>
            <a:r>
              <a:rPr lang="en-US" b="1" i="1"/>
              <a:t> </a:t>
            </a:r>
            <a:r>
              <a:rPr lang="en-US"/>
              <a:t>to list all vertices adjacent to </a:t>
            </a:r>
            <a:r>
              <a:rPr lang="en-US" i="1"/>
              <a:t>u</a:t>
            </a:r>
            <a:r>
              <a:rPr lang="en-US"/>
              <a:t>: </a:t>
            </a:r>
            <a:r>
              <a:rPr lang="en-US">
                <a:sym typeface="Symbol" panose="05050102010706020507" pitchFamily="18" charset="2"/>
              </a:rPr>
              <a:t></a:t>
            </a:r>
            <a:r>
              <a:rPr lang="en-US">
                <a:latin typeface="RMTMI" charset="-95"/>
              </a:rPr>
              <a:t>(</a:t>
            </a:r>
            <a:r>
              <a:rPr lang="en-US" i="1"/>
              <a:t>V</a:t>
            </a:r>
            <a:r>
              <a:rPr lang="en-US">
                <a:latin typeface="RMTMI" charset="-95"/>
              </a:rPr>
              <a:t>)</a:t>
            </a:r>
            <a:r>
              <a:rPr lang="en-US"/>
              <a:t>.</a:t>
            </a:r>
          </a:p>
          <a:p>
            <a:r>
              <a:rPr lang="en-US" b="1">
                <a:solidFill>
                  <a:srgbClr val="CC3300"/>
                </a:solidFill>
              </a:rPr>
              <a:t>Time:</a:t>
            </a:r>
            <a:r>
              <a:rPr lang="en-US" b="1" i="1"/>
              <a:t> </a:t>
            </a:r>
            <a:r>
              <a:rPr lang="en-US"/>
              <a:t>to determine if </a:t>
            </a:r>
            <a:r>
              <a:rPr lang="en-US">
                <a:latin typeface="RMTMI" charset="-95"/>
              </a:rPr>
              <a:t>(</a:t>
            </a:r>
            <a:r>
              <a:rPr lang="en-US" i="1"/>
              <a:t>u</a:t>
            </a:r>
            <a:r>
              <a:rPr lang="en-US" i="1">
                <a:latin typeface="RMTMI" charset="-95"/>
              </a:rPr>
              <a:t>, v</a:t>
            </a:r>
            <a:r>
              <a:rPr lang="en-US">
                <a:latin typeface="RMTMI" charset="-95"/>
              </a:rPr>
              <a:t>)</a:t>
            </a:r>
            <a:r>
              <a:rPr lang="en-US" i="1">
                <a:latin typeface="RMTMI" charset="-95"/>
              </a:rPr>
              <a:t> </a:t>
            </a:r>
            <a:r>
              <a:rPr lang="en-US">
                <a:sym typeface="Symbol" panose="05050102010706020507" pitchFamily="18" charset="2"/>
              </a:rPr>
              <a:t></a:t>
            </a:r>
            <a:r>
              <a:rPr lang="en-US">
                <a:latin typeface="MTSYN" charset="-127"/>
              </a:rPr>
              <a:t> </a:t>
            </a:r>
            <a:r>
              <a:rPr lang="en-US" i="1"/>
              <a:t>E</a:t>
            </a:r>
            <a:r>
              <a:rPr lang="en-US"/>
              <a:t>: </a:t>
            </a:r>
            <a:r>
              <a:rPr lang="en-US">
                <a:sym typeface="Symbol" panose="05050102010706020507" pitchFamily="18" charset="2"/>
              </a:rPr>
              <a:t></a:t>
            </a:r>
            <a:r>
              <a:rPr lang="en-US">
                <a:latin typeface="RMTMI" charset="-95"/>
              </a:rPr>
              <a:t>(</a:t>
            </a:r>
            <a:r>
              <a:rPr lang="en-US"/>
              <a:t>1</a:t>
            </a:r>
            <a:r>
              <a:rPr lang="en-US">
                <a:latin typeface="RMTMI" charset="-95"/>
              </a:rPr>
              <a:t>)</a:t>
            </a:r>
            <a:r>
              <a:rPr lang="en-US"/>
              <a:t>.</a:t>
            </a:r>
          </a:p>
          <a:p>
            <a:r>
              <a:rPr lang="en-US"/>
              <a:t>Can store weights instead of bits for weighted graph.</a:t>
            </a:r>
          </a:p>
          <a:p>
            <a:endParaRPr lang="en-US"/>
          </a:p>
        </p:txBody>
      </p:sp>
    </p:spTree>
    <p:extLst>
      <p:ext uri="{BB962C8B-B14F-4D97-AF65-F5344CB8AC3E}">
        <p14:creationId xmlns:p14="http://schemas.microsoft.com/office/powerpoint/2010/main" val="25166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51089" y="465138"/>
            <a:ext cx="7489825" cy="762000"/>
          </a:xfrm>
        </p:spPr>
        <p:txBody>
          <a:bodyPr/>
          <a:lstStyle/>
          <a:p>
            <a:pPr eaLnBrk="1" hangingPunct="1"/>
            <a:r>
              <a:rPr lang="en-US" dirty="0" smtClean="0">
                <a:solidFill>
                  <a:schemeClr val="tx1"/>
                </a:solidFill>
                <a:ea typeface="MS Mincho" pitchFamily="49" charset="-128"/>
              </a:rPr>
              <a:t>What is a graph?</a:t>
            </a:r>
            <a:endParaRPr lang="en-US" dirty="0" smtClean="0">
              <a:solidFill>
                <a:schemeClr val="tx1"/>
              </a:solidFill>
              <a:latin typeface="Courier New" pitchFamily="49" charset="0"/>
              <a:cs typeface="Times New Roman" pitchFamily="18" charset="0"/>
            </a:endParaRPr>
          </a:p>
        </p:txBody>
      </p:sp>
      <p:sp>
        <p:nvSpPr>
          <p:cNvPr id="12291" name="Rectangle 3"/>
          <p:cNvSpPr>
            <a:spLocks noGrp="1" noChangeArrowheads="1"/>
          </p:cNvSpPr>
          <p:nvPr>
            <p:ph idx="1"/>
          </p:nvPr>
        </p:nvSpPr>
        <p:spPr>
          <a:xfrm>
            <a:off x="1239591" y="1522926"/>
            <a:ext cx="9643056" cy="1825580"/>
          </a:xfrm>
        </p:spPr>
        <p:txBody>
          <a:bodyPr>
            <a:normAutofit/>
          </a:bodyPr>
          <a:lstStyle/>
          <a:p>
            <a:pPr eaLnBrk="1" hangingPunct="1"/>
            <a:r>
              <a:rPr lang="en-US" sz="2000" dirty="0">
                <a:solidFill>
                  <a:schemeClr val="tx1"/>
                </a:solidFill>
                <a:cs typeface="Times New Roman" pitchFamily="18" charset="0"/>
              </a:rPr>
              <a:t>A data structure that consists of a set of nodes (</a:t>
            </a:r>
            <a:r>
              <a:rPr lang="en-US" sz="2000" i="1" dirty="0">
                <a:solidFill>
                  <a:schemeClr val="tx1"/>
                </a:solidFill>
                <a:cs typeface="Times New Roman" pitchFamily="18" charset="0"/>
              </a:rPr>
              <a:t>vertices</a:t>
            </a:r>
            <a:r>
              <a:rPr lang="en-US" sz="2000" dirty="0">
                <a:solidFill>
                  <a:schemeClr val="tx1"/>
                </a:solidFill>
                <a:cs typeface="Times New Roman" pitchFamily="18" charset="0"/>
              </a:rPr>
              <a:t>) and a set of edges that relate the nodes to each other.</a:t>
            </a:r>
            <a:endParaRPr lang="en-US" sz="2000" dirty="0">
              <a:solidFill>
                <a:schemeClr val="tx1"/>
              </a:solidFill>
              <a:latin typeface="Courier New" pitchFamily="49" charset="0"/>
              <a:cs typeface="Courier New" pitchFamily="49" charset="0"/>
            </a:endParaRPr>
          </a:p>
          <a:p>
            <a:pPr eaLnBrk="1" hangingPunct="1"/>
            <a:r>
              <a:rPr lang="en-US" sz="2000" dirty="0">
                <a:solidFill>
                  <a:schemeClr val="tx1"/>
                </a:solidFill>
                <a:ea typeface="MS Mincho" pitchFamily="49" charset="-128"/>
              </a:rPr>
              <a:t>The set of edges describes relationships among the vertices.</a:t>
            </a:r>
            <a:endParaRPr lang="en-US" sz="2000" dirty="0">
              <a:solidFill>
                <a:schemeClr val="tx1"/>
              </a:solidFill>
            </a:endParaRPr>
          </a:p>
        </p:txBody>
      </p:sp>
      <p:pic>
        <p:nvPicPr>
          <p:cNvPr id="2050" name="Picture 2" descr="StructureGraph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592" y="3000442"/>
            <a:ext cx="6530910" cy="29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0066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smtClean="0"/>
              <a:t>Graph-searching Algorithms</a:t>
            </a:r>
          </a:p>
        </p:txBody>
      </p:sp>
      <p:sp>
        <p:nvSpPr>
          <p:cNvPr id="12292" name="Rectangle 3"/>
          <p:cNvSpPr>
            <a:spLocks noGrp="1" noChangeArrowheads="1"/>
          </p:cNvSpPr>
          <p:nvPr>
            <p:ph idx="1"/>
          </p:nvPr>
        </p:nvSpPr>
        <p:spPr/>
        <p:txBody>
          <a:bodyPr/>
          <a:lstStyle/>
          <a:p>
            <a:r>
              <a:rPr lang="en-US">
                <a:solidFill>
                  <a:srgbClr val="CC3300"/>
                </a:solidFill>
              </a:rPr>
              <a:t>Searching a graph</a:t>
            </a:r>
            <a:r>
              <a:rPr lang="en-US"/>
              <a:t>:</a:t>
            </a:r>
          </a:p>
          <a:p>
            <a:pPr lvl="1"/>
            <a:r>
              <a:rPr lang="en-US"/>
              <a:t>Systematically follow the edges of a graph </a:t>
            </a:r>
            <a:br>
              <a:rPr lang="en-US"/>
            </a:br>
            <a:r>
              <a:rPr lang="en-US"/>
              <a:t>to visit the vertices of the graph.</a:t>
            </a:r>
          </a:p>
          <a:p>
            <a:r>
              <a:rPr lang="en-US"/>
              <a:t>Used to </a:t>
            </a:r>
            <a:r>
              <a:rPr lang="en-US">
                <a:solidFill>
                  <a:srgbClr val="CC3300"/>
                </a:solidFill>
              </a:rPr>
              <a:t>discover the structure of a graph</a:t>
            </a:r>
            <a:r>
              <a:rPr lang="en-US"/>
              <a:t>.</a:t>
            </a:r>
          </a:p>
          <a:p>
            <a:r>
              <a:rPr lang="en-US"/>
              <a:t>Standard graph-searching algorithms.</a:t>
            </a:r>
          </a:p>
          <a:p>
            <a:pPr lvl="1"/>
            <a:r>
              <a:rPr lang="en-US"/>
              <a:t>Breadth-first Search </a:t>
            </a:r>
            <a:r>
              <a:rPr lang="en-US">
                <a:solidFill>
                  <a:schemeClr val="hlink"/>
                </a:solidFill>
              </a:rPr>
              <a:t>(BFS)</a:t>
            </a:r>
            <a:r>
              <a:rPr lang="en-US"/>
              <a:t>.</a:t>
            </a:r>
          </a:p>
          <a:p>
            <a:pPr lvl="1"/>
            <a:r>
              <a:rPr lang="en-US"/>
              <a:t>Depth-first Search </a:t>
            </a:r>
            <a:r>
              <a:rPr lang="en-US">
                <a:solidFill>
                  <a:schemeClr val="hlink"/>
                </a:solidFill>
              </a:rPr>
              <a:t>(DFS)</a:t>
            </a:r>
            <a:r>
              <a:rPr lang="en-US"/>
              <a:t>.</a:t>
            </a:r>
          </a:p>
        </p:txBody>
      </p:sp>
    </p:spTree>
    <p:extLst>
      <p:ext uri="{BB962C8B-B14F-4D97-AF65-F5344CB8AC3E}">
        <p14:creationId xmlns:p14="http://schemas.microsoft.com/office/powerpoint/2010/main" val="1158317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smtClean="0"/>
              <a:t>Breadth-first Search</a:t>
            </a:r>
          </a:p>
        </p:txBody>
      </p:sp>
      <p:sp>
        <p:nvSpPr>
          <p:cNvPr id="13316" name="Rectangle 3"/>
          <p:cNvSpPr>
            <a:spLocks noGrp="1" noChangeArrowheads="1"/>
          </p:cNvSpPr>
          <p:nvPr>
            <p:ph idx="1"/>
          </p:nvPr>
        </p:nvSpPr>
        <p:spPr>
          <a:xfrm>
            <a:off x="1676400" y="1371600"/>
            <a:ext cx="8991600" cy="3733800"/>
          </a:xfrm>
        </p:spPr>
        <p:txBody>
          <a:bodyPr/>
          <a:lstStyle/>
          <a:p>
            <a:pPr>
              <a:lnSpc>
                <a:spcPct val="90000"/>
              </a:lnSpc>
            </a:pPr>
            <a:r>
              <a:rPr lang="en-US" b="1" dirty="0">
                <a:solidFill>
                  <a:srgbClr val="CC3300"/>
                </a:solidFill>
              </a:rPr>
              <a:t>Input:</a:t>
            </a:r>
            <a:r>
              <a:rPr lang="en-US" b="1" dirty="0"/>
              <a:t> </a:t>
            </a:r>
            <a:r>
              <a:rPr lang="en-US" dirty="0"/>
              <a:t>Graph </a:t>
            </a:r>
            <a:r>
              <a:rPr lang="en-US" i="1" dirty="0">
                <a:solidFill>
                  <a:schemeClr val="hlink"/>
                </a:solidFill>
              </a:rPr>
              <a:t>G </a:t>
            </a:r>
            <a:r>
              <a:rPr lang="en-US" dirty="0">
                <a:solidFill>
                  <a:schemeClr val="hlink"/>
                </a:solidFill>
                <a:latin typeface="MTSYN" charset="-127"/>
              </a:rPr>
              <a:t>= </a:t>
            </a:r>
            <a:r>
              <a:rPr lang="en-US" dirty="0">
                <a:solidFill>
                  <a:schemeClr val="hlink"/>
                </a:solidFill>
                <a:latin typeface="RMTMI" charset="-95"/>
              </a:rPr>
              <a:t>(</a:t>
            </a:r>
            <a:r>
              <a:rPr lang="en-US" i="1" dirty="0">
                <a:solidFill>
                  <a:schemeClr val="hlink"/>
                </a:solidFill>
              </a:rPr>
              <a:t>V</a:t>
            </a:r>
            <a:r>
              <a:rPr lang="en-US" i="1" dirty="0">
                <a:solidFill>
                  <a:schemeClr val="hlink"/>
                </a:solidFill>
                <a:latin typeface="RMTMI" charset="-95"/>
              </a:rPr>
              <a:t>, </a:t>
            </a:r>
            <a:r>
              <a:rPr lang="en-US" i="1" dirty="0">
                <a:solidFill>
                  <a:schemeClr val="hlink"/>
                </a:solidFill>
              </a:rPr>
              <a:t>E</a:t>
            </a:r>
            <a:r>
              <a:rPr lang="en-US" dirty="0">
                <a:solidFill>
                  <a:schemeClr val="hlink"/>
                </a:solidFill>
                <a:latin typeface="RMTMI" charset="-95"/>
              </a:rPr>
              <a:t>)</a:t>
            </a:r>
            <a:r>
              <a:rPr lang="en-US" dirty="0"/>
              <a:t>, either directed or undirected, </a:t>
            </a:r>
            <a:br>
              <a:rPr lang="en-US" dirty="0"/>
            </a:br>
            <a:r>
              <a:rPr lang="en-US" dirty="0"/>
              <a:t>and </a:t>
            </a:r>
            <a:r>
              <a:rPr lang="en-US" b="1" i="1" dirty="0">
                <a:solidFill>
                  <a:schemeClr val="hlink"/>
                </a:solidFill>
              </a:rPr>
              <a:t>source vertex </a:t>
            </a:r>
            <a:r>
              <a:rPr lang="en-US" i="1" dirty="0">
                <a:solidFill>
                  <a:schemeClr val="hlink"/>
                </a:solidFill>
              </a:rPr>
              <a:t>s </a:t>
            </a:r>
            <a:r>
              <a:rPr lang="en-US" dirty="0">
                <a:solidFill>
                  <a:schemeClr val="hlink"/>
                </a:solidFill>
                <a:sym typeface="Symbol" panose="05050102010706020507" pitchFamily="18" charset="2"/>
              </a:rPr>
              <a:t></a:t>
            </a:r>
            <a:r>
              <a:rPr lang="en-US" dirty="0">
                <a:solidFill>
                  <a:schemeClr val="hlink"/>
                </a:solidFill>
                <a:latin typeface="MTSYN" charset="-127"/>
              </a:rPr>
              <a:t> </a:t>
            </a:r>
            <a:r>
              <a:rPr lang="en-US" i="1" dirty="0">
                <a:solidFill>
                  <a:schemeClr val="hlink"/>
                </a:solidFill>
              </a:rPr>
              <a:t>V</a:t>
            </a:r>
            <a:r>
              <a:rPr lang="en-US" dirty="0"/>
              <a:t>.</a:t>
            </a:r>
          </a:p>
          <a:p>
            <a:pPr>
              <a:lnSpc>
                <a:spcPct val="90000"/>
              </a:lnSpc>
            </a:pPr>
            <a:r>
              <a:rPr lang="en-US" b="1" dirty="0">
                <a:solidFill>
                  <a:srgbClr val="CC3300"/>
                </a:solidFill>
              </a:rPr>
              <a:t>Output:</a:t>
            </a:r>
            <a:r>
              <a:rPr lang="en-US" b="1" dirty="0"/>
              <a:t> </a:t>
            </a:r>
          </a:p>
          <a:p>
            <a:pPr lvl="1">
              <a:lnSpc>
                <a:spcPct val="90000"/>
              </a:lnSpc>
            </a:pPr>
            <a:r>
              <a:rPr lang="en-US" i="1" dirty="0"/>
              <a:t>d</a:t>
            </a:r>
            <a:r>
              <a:rPr lang="en-US" dirty="0"/>
              <a:t>[</a:t>
            </a:r>
            <a:r>
              <a:rPr lang="en-US" i="1" dirty="0"/>
              <a:t>v</a:t>
            </a:r>
            <a:r>
              <a:rPr lang="en-US" dirty="0"/>
              <a:t>] </a:t>
            </a:r>
            <a:r>
              <a:rPr lang="en-US" dirty="0">
                <a:latin typeface="MTSYN" charset="-127"/>
              </a:rPr>
              <a:t>= </a:t>
            </a:r>
            <a:r>
              <a:rPr lang="en-US" dirty="0"/>
              <a:t>distance (smallest # of edges, or shortest path) from </a:t>
            </a:r>
            <a:r>
              <a:rPr lang="en-US" i="1" dirty="0"/>
              <a:t>s </a:t>
            </a:r>
            <a:r>
              <a:rPr lang="en-US" dirty="0"/>
              <a:t>to </a:t>
            </a:r>
            <a:r>
              <a:rPr lang="en-US" i="1" dirty="0"/>
              <a:t>v</a:t>
            </a:r>
            <a:r>
              <a:rPr lang="en-US" dirty="0"/>
              <a:t>, for all </a:t>
            </a:r>
            <a:r>
              <a:rPr lang="en-US" i="1" dirty="0"/>
              <a:t>v</a:t>
            </a:r>
            <a:r>
              <a:rPr lang="en-US" i="1" dirty="0">
                <a:latin typeface="RMTMI" charset="-95"/>
              </a:rPr>
              <a:t> </a:t>
            </a:r>
            <a:r>
              <a:rPr lang="en-US" dirty="0">
                <a:sym typeface="Symbol" panose="05050102010706020507" pitchFamily="18" charset="2"/>
              </a:rPr>
              <a:t></a:t>
            </a:r>
            <a:r>
              <a:rPr lang="en-US" dirty="0">
                <a:latin typeface="MTSYN" charset="-127"/>
              </a:rPr>
              <a:t> </a:t>
            </a:r>
            <a:r>
              <a:rPr lang="en-US" i="1" dirty="0"/>
              <a:t>V</a:t>
            </a:r>
            <a:r>
              <a:rPr lang="en-US" dirty="0"/>
              <a:t>. </a:t>
            </a:r>
            <a:r>
              <a:rPr lang="en-US" i="1" dirty="0"/>
              <a:t>d</a:t>
            </a:r>
            <a:r>
              <a:rPr lang="en-US" dirty="0"/>
              <a:t>[</a:t>
            </a:r>
            <a:r>
              <a:rPr lang="en-US" i="1" dirty="0"/>
              <a:t>v</a:t>
            </a:r>
            <a:r>
              <a:rPr lang="en-US" dirty="0"/>
              <a:t>] </a:t>
            </a:r>
            <a:r>
              <a:rPr lang="en-US" dirty="0">
                <a:latin typeface="MTSYN" charset="-127"/>
              </a:rPr>
              <a:t>= </a:t>
            </a:r>
            <a:r>
              <a:rPr lang="en-US" dirty="0">
                <a:latin typeface="MTSYN" charset="-127"/>
                <a:sym typeface="Symbol" panose="05050102010706020507" pitchFamily="18" charset="2"/>
              </a:rPr>
              <a:t> </a:t>
            </a:r>
            <a:r>
              <a:rPr lang="en-US" dirty="0">
                <a:sym typeface="Symbol" panose="05050102010706020507" pitchFamily="18" charset="2"/>
              </a:rPr>
              <a:t>if </a:t>
            </a:r>
            <a:r>
              <a:rPr lang="en-US" i="1" dirty="0">
                <a:sym typeface="Symbol" panose="05050102010706020507" pitchFamily="18" charset="2"/>
              </a:rPr>
              <a:t>v</a:t>
            </a:r>
            <a:r>
              <a:rPr lang="en-US" dirty="0">
                <a:sym typeface="Symbol" panose="05050102010706020507" pitchFamily="18" charset="2"/>
              </a:rPr>
              <a:t> is not reachable from </a:t>
            </a:r>
            <a:r>
              <a:rPr lang="en-US" i="1" dirty="0">
                <a:sym typeface="Symbol" panose="05050102010706020507" pitchFamily="18" charset="2"/>
              </a:rPr>
              <a:t>s.</a:t>
            </a:r>
            <a:endParaRPr lang="en-US" dirty="0">
              <a:sym typeface="Symbol" panose="05050102010706020507" pitchFamily="18" charset="2"/>
            </a:endParaRPr>
          </a:p>
          <a:p>
            <a:pPr lvl="1">
              <a:lnSpc>
                <a:spcPct val="90000"/>
              </a:lnSpc>
            </a:pPr>
            <a:r>
              <a:rPr lang="en-US" i="1" dirty="0">
                <a:sym typeface="Symbol" panose="05050102010706020507" pitchFamily="18" charset="2"/>
              </a:rPr>
              <a:t></a:t>
            </a:r>
            <a:r>
              <a:rPr lang="en-US" dirty="0"/>
              <a:t>[</a:t>
            </a:r>
            <a:r>
              <a:rPr lang="en-US" i="1" dirty="0"/>
              <a:t>v</a:t>
            </a:r>
            <a:r>
              <a:rPr lang="en-US" dirty="0"/>
              <a:t>] </a:t>
            </a:r>
            <a:r>
              <a:rPr lang="en-US" dirty="0">
                <a:latin typeface="MTSYN" charset="-127"/>
              </a:rPr>
              <a:t>= </a:t>
            </a:r>
            <a:r>
              <a:rPr lang="en-US" i="1" dirty="0"/>
              <a:t>u </a:t>
            </a:r>
            <a:r>
              <a:rPr lang="en-US" dirty="0"/>
              <a:t>such that </a:t>
            </a:r>
            <a:r>
              <a:rPr lang="en-US" dirty="0">
                <a:latin typeface="RMTMI" charset="-95"/>
              </a:rPr>
              <a:t>(</a:t>
            </a:r>
            <a:r>
              <a:rPr lang="en-US" i="1" dirty="0"/>
              <a:t>u</a:t>
            </a:r>
            <a:r>
              <a:rPr lang="en-US" i="1" dirty="0">
                <a:latin typeface="RMTMI" charset="-95"/>
              </a:rPr>
              <a:t>, </a:t>
            </a:r>
            <a:r>
              <a:rPr lang="en-US" i="1" dirty="0"/>
              <a:t>v</a:t>
            </a:r>
            <a:r>
              <a:rPr lang="en-US" dirty="0">
                <a:latin typeface="RMTMI" charset="-95"/>
              </a:rPr>
              <a:t>)</a:t>
            </a:r>
            <a:r>
              <a:rPr lang="en-US" i="1" dirty="0">
                <a:latin typeface="RMTMI" charset="-95"/>
              </a:rPr>
              <a:t> </a:t>
            </a:r>
            <a:r>
              <a:rPr lang="en-US" dirty="0"/>
              <a:t>is last edge on shortest path </a:t>
            </a:r>
            <a:r>
              <a:rPr lang="en-US" i="1" dirty="0"/>
              <a:t>s      v</a:t>
            </a:r>
            <a:r>
              <a:rPr lang="en-US" dirty="0"/>
              <a:t>.</a:t>
            </a:r>
          </a:p>
          <a:p>
            <a:pPr lvl="2">
              <a:lnSpc>
                <a:spcPct val="90000"/>
              </a:lnSpc>
            </a:pPr>
            <a:r>
              <a:rPr lang="en-US" i="1" dirty="0"/>
              <a:t>u</a:t>
            </a:r>
            <a:r>
              <a:rPr lang="en-US" dirty="0"/>
              <a:t> is </a:t>
            </a:r>
            <a:r>
              <a:rPr lang="en-US" i="1" dirty="0"/>
              <a:t>v</a:t>
            </a:r>
            <a:r>
              <a:rPr lang="en-US" dirty="0"/>
              <a:t>’s </a:t>
            </a:r>
            <a:r>
              <a:rPr lang="en-US" dirty="0">
                <a:solidFill>
                  <a:srgbClr val="CC3300"/>
                </a:solidFill>
              </a:rPr>
              <a:t>predecessor</a:t>
            </a:r>
            <a:r>
              <a:rPr lang="en-US" dirty="0"/>
              <a:t>.</a:t>
            </a:r>
          </a:p>
          <a:p>
            <a:pPr lvl="1">
              <a:lnSpc>
                <a:spcPct val="90000"/>
              </a:lnSpc>
            </a:pPr>
            <a:r>
              <a:rPr lang="en-US" dirty="0"/>
              <a:t>Builds breadth-first tree with root </a:t>
            </a:r>
            <a:r>
              <a:rPr lang="en-US" i="1" dirty="0"/>
              <a:t>s</a:t>
            </a:r>
            <a:r>
              <a:rPr lang="en-US" dirty="0"/>
              <a:t> that contains all reachable vertices.</a:t>
            </a:r>
          </a:p>
          <a:p>
            <a:pPr lvl="2">
              <a:lnSpc>
                <a:spcPct val="90000"/>
              </a:lnSpc>
            </a:pPr>
            <a:endParaRPr lang="en-US" i="1" dirty="0"/>
          </a:p>
          <a:p>
            <a:pPr lvl="1">
              <a:lnSpc>
                <a:spcPct val="90000"/>
              </a:lnSpc>
            </a:pPr>
            <a:endParaRPr lang="en-US" dirty="0"/>
          </a:p>
          <a:p>
            <a:pPr>
              <a:lnSpc>
                <a:spcPct val="90000"/>
              </a:lnSpc>
            </a:pPr>
            <a:endParaRPr lang="en-US" dirty="0"/>
          </a:p>
        </p:txBody>
      </p:sp>
      <p:sp>
        <p:nvSpPr>
          <p:cNvPr id="13317" name="Text Box 4"/>
          <p:cNvSpPr txBox="1">
            <a:spLocks noChangeArrowheads="1"/>
          </p:cNvSpPr>
          <p:nvPr/>
        </p:nvSpPr>
        <p:spPr bwMode="auto">
          <a:xfrm>
            <a:off x="1965325" y="40036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Tree>
    <p:extLst>
      <p:ext uri="{BB962C8B-B14F-4D97-AF65-F5344CB8AC3E}">
        <p14:creationId xmlns:p14="http://schemas.microsoft.com/office/powerpoint/2010/main" val="951507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smtClean="0"/>
              <a:t>Breadth-first Search</a:t>
            </a:r>
          </a:p>
        </p:txBody>
      </p:sp>
      <p:sp>
        <p:nvSpPr>
          <p:cNvPr id="14340" name="Rectangle 3"/>
          <p:cNvSpPr>
            <a:spLocks noGrp="1" noChangeArrowheads="1"/>
          </p:cNvSpPr>
          <p:nvPr>
            <p:ph idx="1"/>
          </p:nvPr>
        </p:nvSpPr>
        <p:spPr>
          <a:xfrm>
            <a:off x="1663521" y="1447800"/>
            <a:ext cx="8839200" cy="5410200"/>
          </a:xfrm>
        </p:spPr>
        <p:txBody>
          <a:bodyPr/>
          <a:lstStyle/>
          <a:p>
            <a:pPr>
              <a:lnSpc>
                <a:spcPct val="90000"/>
              </a:lnSpc>
            </a:pPr>
            <a:r>
              <a:rPr lang="en-US" dirty="0"/>
              <a:t>Expands the frontier between discovered and undiscovered vertices </a:t>
            </a:r>
            <a:r>
              <a:rPr lang="en-US" dirty="0">
                <a:solidFill>
                  <a:srgbClr val="CC3300"/>
                </a:solidFill>
              </a:rPr>
              <a:t>uniformly</a:t>
            </a:r>
            <a:r>
              <a:rPr lang="en-US" dirty="0"/>
              <a:t> across the breadth of the frontier.</a:t>
            </a:r>
          </a:p>
          <a:p>
            <a:pPr lvl="1">
              <a:lnSpc>
                <a:spcPct val="90000"/>
              </a:lnSpc>
            </a:pPr>
            <a:r>
              <a:rPr lang="en-US" dirty="0"/>
              <a:t>A vertex is </a:t>
            </a:r>
            <a:r>
              <a:rPr lang="en-US" dirty="0">
                <a:solidFill>
                  <a:schemeClr val="hlink"/>
                </a:solidFill>
              </a:rPr>
              <a:t>“discovered”</a:t>
            </a:r>
            <a:r>
              <a:rPr lang="en-US" dirty="0"/>
              <a:t> the first time it is encountered during the search.</a:t>
            </a:r>
          </a:p>
          <a:p>
            <a:pPr lvl="1">
              <a:lnSpc>
                <a:spcPct val="90000"/>
              </a:lnSpc>
            </a:pPr>
            <a:r>
              <a:rPr lang="en-US" dirty="0"/>
              <a:t>A vertex is </a:t>
            </a:r>
            <a:r>
              <a:rPr lang="en-US" dirty="0">
                <a:solidFill>
                  <a:schemeClr val="hlink"/>
                </a:solidFill>
              </a:rPr>
              <a:t>“finished”</a:t>
            </a:r>
            <a:r>
              <a:rPr lang="en-US" dirty="0"/>
              <a:t> if all vertices adjacent to it have been discovered.</a:t>
            </a:r>
          </a:p>
          <a:p>
            <a:pPr>
              <a:lnSpc>
                <a:spcPct val="90000"/>
              </a:lnSpc>
            </a:pPr>
            <a:r>
              <a:rPr lang="en-US" dirty="0"/>
              <a:t>Colors the vertices to keep track of progress.</a:t>
            </a:r>
          </a:p>
          <a:p>
            <a:pPr lvl="1">
              <a:lnSpc>
                <a:spcPct val="90000"/>
              </a:lnSpc>
            </a:pPr>
            <a:r>
              <a:rPr lang="en-US" dirty="0">
                <a:solidFill>
                  <a:srgbClr val="FF00FF"/>
                </a:solidFill>
              </a:rPr>
              <a:t>White</a:t>
            </a:r>
            <a:r>
              <a:rPr lang="en-US" dirty="0"/>
              <a:t> – Undiscovered.</a:t>
            </a:r>
          </a:p>
          <a:p>
            <a:pPr lvl="1">
              <a:lnSpc>
                <a:spcPct val="90000"/>
              </a:lnSpc>
            </a:pPr>
            <a:r>
              <a:rPr lang="en-US" dirty="0">
                <a:solidFill>
                  <a:srgbClr val="B2B2B2"/>
                </a:solidFill>
              </a:rPr>
              <a:t>Gray</a:t>
            </a:r>
            <a:r>
              <a:rPr lang="en-US" dirty="0"/>
              <a:t> – Discovered but not finished.</a:t>
            </a:r>
          </a:p>
          <a:p>
            <a:pPr lvl="1">
              <a:lnSpc>
                <a:spcPct val="90000"/>
              </a:lnSpc>
            </a:pPr>
            <a:r>
              <a:rPr lang="en-US" dirty="0"/>
              <a:t>Black – Finished.</a:t>
            </a:r>
          </a:p>
          <a:p>
            <a:pPr lvl="2">
              <a:lnSpc>
                <a:spcPct val="90000"/>
              </a:lnSpc>
            </a:pPr>
            <a:r>
              <a:rPr lang="en-US" dirty="0"/>
              <a:t>Colors are required only to reason about the algorithm. Can be implemented without colors.</a:t>
            </a:r>
          </a:p>
          <a:p>
            <a:pPr>
              <a:lnSpc>
                <a:spcPct val="90000"/>
              </a:lnSpc>
            </a:pPr>
            <a:endParaRPr lang="en-US" dirty="0"/>
          </a:p>
        </p:txBody>
      </p:sp>
    </p:spTree>
    <p:extLst>
      <p:ext uri="{BB962C8B-B14F-4D97-AF65-F5344CB8AC3E}">
        <p14:creationId xmlns:p14="http://schemas.microsoft.com/office/powerpoint/2010/main" val="34740763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smtClean="0"/>
              <a:t>BFS for Shortest Paths</a:t>
            </a:r>
          </a:p>
        </p:txBody>
      </p:sp>
      <p:sp>
        <p:nvSpPr>
          <p:cNvPr id="15364" name="Rectangle 3"/>
          <p:cNvSpPr>
            <a:spLocks noGrp="1" noChangeArrowheads="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p:txBody>
      </p:sp>
      <p:sp>
        <p:nvSpPr>
          <p:cNvPr id="15362" name="Footer Placeholder 3"/>
          <p:cNvSpPr>
            <a:spLocks noGrp="1"/>
          </p:cNvSpPr>
          <p:nvPr>
            <p:ph type="ftr" sz="quarter" idx="11"/>
          </p:nvPr>
        </p:nvSpPr>
        <p:spPr>
          <a:noFill/>
        </p:spPr>
        <p:txBody>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400" u="none">
                <a:solidFill>
                  <a:schemeClr val="hlink"/>
                </a:solidFill>
              </a:rPr>
              <a:t>Comp 122, Fall 2004</a:t>
            </a:r>
          </a:p>
        </p:txBody>
      </p:sp>
      <p:sp>
        <p:nvSpPr>
          <p:cNvPr id="15365" name="Oval 4"/>
          <p:cNvSpPr>
            <a:spLocks noChangeArrowheads="1"/>
          </p:cNvSpPr>
          <p:nvPr/>
        </p:nvSpPr>
        <p:spPr bwMode="auto">
          <a:xfrm>
            <a:off x="2471738" y="5795963"/>
            <a:ext cx="139700" cy="150812"/>
          </a:xfrm>
          <a:prstGeom prst="ellipse">
            <a:avLst/>
          </a:prstGeom>
          <a:solidFill>
            <a:schemeClr val="tx1"/>
          </a:solid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366" name="Text Box 5"/>
          <p:cNvSpPr txBox="1">
            <a:spLocks noChangeArrowheads="1"/>
          </p:cNvSpPr>
          <p:nvPr/>
        </p:nvSpPr>
        <p:spPr bwMode="auto">
          <a:xfrm>
            <a:off x="2632075" y="5646738"/>
            <a:ext cx="130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Finished</a:t>
            </a:r>
          </a:p>
        </p:txBody>
      </p:sp>
      <p:sp>
        <p:nvSpPr>
          <p:cNvPr id="15367" name="Oval 6"/>
          <p:cNvSpPr>
            <a:spLocks noChangeArrowheads="1"/>
          </p:cNvSpPr>
          <p:nvPr/>
        </p:nvSpPr>
        <p:spPr bwMode="auto">
          <a:xfrm>
            <a:off x="5092700" y="5761038"/>
            <a:ext cx="139700" cy="150812"/>
          </a:xfrm>
          <a:prstGeom prst="ellipse">
            <a:avLst/>
          </a:prstGeom>
          <a:solidFill>
            <a:srgbClr val="B2B2B2"/>
          </a:solidFill>
          <a:ln w="28575" cap="sq">
            <a:solidFill>
              <a:srgbClr val="B2B2B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endParaRPr lang="en-US" u="none">
              <a:solidFill>
                <a:srgbClr val="B2B2B2"/>
              </a:solidFill>
            </a:endParaRPr>
          </a:p>
        </p:txBody>
      </p:sp>
      <p:sp>
        <p:nvSpPr>
          <p:cNvPr id="15368" name="Text Box 7"/>
          <p:cNvSpPr txBox="1">
            <a:spLocks noChangeArrowheads="1"/>
          </p:cNvSpPr>
          <p:nvPr/>
        </p:nvSpPr>
        <p:spPr bwMode="auto">
          <a:xfrm>
            <a:off x="5218114" y="5589588"/>
            <a:ext cx="162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solidFill>
                  <a:srgbClr val="B2B2B2"/>
                </a:solidFill>
              </a:rPr>
              <a:t>Discovered</a:t>
            </a:r>
          </a:p>
        </p:txBody>
      </p:sp>
      <p:sp>
        <p:nvSpPr>
          <p:cNvPr id="15369" name="Oval 8"/>
          <p:cNvSpPr>
            <a:spLocks noChangeArrowheads="1"/>
          </p:cNvSpPr>
          <p:nvPr/>
        </p:nvSpPr>
        <p:spPr bwMode="auto">
          <a:xfrm>
            <a:off x="7900989" y="5808663"/>
            <a:ext cx="128587" cy="13970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370" name="Text Box 9"/>
          <p:cNvSpPr txBox="1">
            <a:spLocks noChangeArrowheads="1"/>
          </p:cNvSpPr>
          <p:nvPr/>
        </p:nvSpPr>
        <p:spPr bwMode="auto">
          <a:xfrm>
            <a:off x="8040688" y="5622925"/>
            <a:ext cx="196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solidFill>
                  <a:srgbClr val="FF00FF"/>
                </a:solidFill>
              </a:rPr>
              <a:t>Undiscovered</a:t>
            </a:r>
          </a:p>
        </p:txBody>
      </p:sp>
      <p:grpSp>
        <p:nvGrpSpPr>
          <p:cNvPr id="15371" name="Group 100"/>
          <p:cNvGrpSpPr>
            <a:grpSpLocks/>
          </p:cNvGrpSpPr>
          <p:nvPr/>
        </p:nvGrpSpPr>
        <p:grpSpPr bwMode="auto">
          <a:xfrm>
            <a:off x="2239964" y="2565400"/>
            <a:ext cx="2185987" cy="2560638"/>
            <a:chOff x="451" y="1616"/>
            <a:chExt cx="1377" cy="1613"/>
          </a:xfrm>
        </p:grpSpPr>
        <p:sp>
          <p:nvSpPr>
            <p:cNvPr id="15465" name="Oval 11"/>
            <p:cNvSpPr>
              <a:spLocks noChangeArrowheads="1"/>
            </p:cNvSpPr>
            <p:nvPr/>
          </p:nvSpPr>
          <p:spPr bwMode="auto">
            <a:xfrm>
              <a:off x="912" y="2024"/>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66" name="Oval 12"/>
            <p:cNvSpPr>
              <a:spLocks noChangeArrowheads="1"/>
            </p:cNvSpPr>
            <p:nvPr/>
          </p:nvSpPr>
          <p:spPr bwMode="auto">
            <a:xfrm>
              <a:off x="659" y="2628"/>
              <a:ext cx="88" cy="95"/>
            </a:xfrm>
            <a:prstGeom prst="ellipse">
              <a:avLst/>
            </a:prstGeom>
            <a:solidFill>
              <a:srgbClr val="B2B2B2"/>
            </a:solidFill>
            <a:ln w="28575" cap="sq">
              <a:solidFill>
                <a:srgbClr val="B2B2B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endParaRPr lang="en-US" u="none">
                <a:solidFill>
                  <a:srgbClr val="FFCC00"/>
                </a:solidFill>
              </a:endParaRPr>
            </a:p>
          </p:txBody>
        </p:sp>
        <p:sp>
          <p:nvSpPr>
            <p:cNvPr id="15467" name="Oval 13"/>
            <p:cNvSpPr>
              <a:spLocks noChangeArrowheads="1"/>
            </p:cNvSpPr>
            <p:nvPr/>
          </p:nvSpPr>
          <p:spPr bwMode="auto">
            <a:xfrm>
              <a:off x="900" y="2360"/>
              <a:ext cx="88" cy="95"/>
            </a:xfrm>
            <a:prstGeom prst="ellipse">
              <a:avLst/>
            </a:prstGeom>
            <a:solidFill>
              <a:schemeClr val="tx1"/>
            </a:solid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68" name="Oval 14"/>
            <p:cNvSpPr>
              <a:spLocks noChangeArrowheads="1"/>
            </p:cNvSpPr>
            <p:nvPr/>
          </p:nvSpPr>
          <p:spPr bwMode="auto">
            <a:xfrm>
              <a:off x="1321" y="2026"/>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69" name="Oval 15"/>
            <p:cNvSpPr>
              <a:spLocks noChangeArrowheads="1"/>
            </p:cNvSpPr>
            <p:nvPr/>
          </p:nvSpPr>
          <p:spPr bwMode="auto">
            <a:xfrm>
              <a:off x="944" y="2864"/>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70" name="Oval 16"/>
            <p:cNvSpPr>
              <a:spLocks noChangeArrowheads="1"/>
            </p:cNvSpPr>
            <p:nvPr/>
          </p:nvSpPr>
          <p:spPr bwMode="auto">
            <a:xfrm>
              <a:off x="1266" y="3134"/>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71" name="Line 17"/>
            <p:cNvSpPr>
              <a:spLocks noChangeShapeType="1"/>
            </p:cNvSpPr>
            <p:nvPr/>
          </p:nvSpPr>
          <p:spPr bwMode="auto">
            <a:xfrm flipV="1">
              <a:off x="736" y="2450"/>
              <a:ext cx="174" cy="18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72" name="Line 18"/>
            <p:cNvSpPr>
              <a:spLocks noChangeShapeType="1"/>
            </p:cNvSpPr>
            <p:nvPr/>
          </p:nvSpPr>
          <p:spPr bwMode="auto">
            <a:xfrm>
              <a:off x="947" y="2109"/>
              <a:ext cx="0" cy="26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73" name="Line 19"/>
            <p:cNvSpPr>
              <a:spLocks noChangeShapeType="1"/>
            </p:cNvSpPr>
            <p:nvPr/>
          </p:nvSpPr>
          <p:spPr bwMode="auto">
            <a:xfrm>
              <a:off x="998" y="2450"/>
              <a:ext cx="218" cy="11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74" name="Line 20"/>
            <p:cNvSpPr>
              <a:spLocks noChangeShapeType="1"/>
            </p:cNvSpPr>
            <p:nvPr/>
          </p:nvSpPr>
          <p:spPr bwMode="auto">
            <a:xfrm>
              <a:off x="728" y="2713"/>
              <a:ext cx="225" cy="17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75" name="Line 21"/>
            <p:cNvSpPr>
              <a:spLocks noChangeShapeType="1"/>
            </p:cNvSpPr>
            <p:nvPr/>
          </p:nvSpPr>
          <p:spPr bwMode="auto">
            <a:xfrm flipH="1">
              <a:off x="1019" y="2632"/>
              <a:ext cx="190" cy="26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76" name="Line 22"/>
            <p:cNvSpPr>
              <a:spLocks noChangeShapeType="1"/>
            </p:cNvSpPr>
            <p:nvPr/>
          </p:nvSpPr>
          <p:spPr bwMode="auto">
            <a:xfrm>
              <a:off x="983" y="2065"/>
              <a:ext cx="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77" name="Line 23"/>
            <p:cNvSpPr>
              <a:spLocks noChangeShapeType="1"/>
            </p:cNvSpPr>
            <p:nvPr/>
          </p:nvSpPr>
          <p:spPr bwMode="auto">
            <a:xfrm flipH="1">
              <a:off x="1245" y="2130"/>
              <a:ext cx="116" cy="42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78" name="Oval 24"/>
            <p:cNvSpPr>
              <a:spLocks noChangeArrowheads="1"/>
            </p:cNvSpPr>
            <p:nvPr/>
          </p:nvSpPr>
          <p:spPr bwMode="auto">
            <a:xfrm>
              <a:off x="1507" y="2729"/>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79" name="Oval 25"/>
            <p:cNvSpPr>
              <a:spLocks noChangeArrowheads="1"/>
            </p:cNvSpPr>
            <p:nvPr/>
          </p:nvSpPr>
          <p:spPr bwMode="auto">
            <a:xfrm>
              <a:off x="1740" y="2248"/>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80" name="Line 26"/>
            <p:cNvSpPr>
              <a:spLocks noChangeShapeType="1"/>
            </p:cNvSpPr>
            <p:nvPr/>
          </p:nvSpPr>
          <p:spPr bwMode="auto">
            <a:xfrm>
              <a:off x="1405" y="2087"/>
              <a:ext cx="342" cy="18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81" name="Line 27"/>
            <p:cNvSpPr>
              <a:spLocks noChangeShapeType="1"/>
            </p:cNvSpPr>
            <p:nvPr/>
          </p:nvSpPr>
          <p:spPr bwMode="auto">
            <a:xfrm>
              <a:off x="1267" y="2610"/>
              <a:ext cx="261" cy="13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82" name="Line 28"/>
            <p:cNvSpPr>
              <a:spLocks noChangeShapeType="1"/>
            </p:cNvSpPr>
            <p:nvPr/>
          </p:nvSpPr>
          <p:spPr bwMode="auto">
            <a:xfrm flipV="1">
              <a:off x="1579" y="2341"/>
              <a:ext cx="197" cy="4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83" name="Line 29"/>
            <p:cNvSpPr>
              <a:spLocks noChangeShapeType="1"/>
            </p:cNvSpPr>
            <p:nvPr/>
          </p:nvSpPr>
          <p:spPr bwMode="auto">
            <a:xfrm>
              <a:off x="1027" y="2952"/>
              <a:ext cx="232" cy="18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84" name="Line 30"/>
            <p:cNvSpPr>
              <a:spLocks noChangeShapeType="1"/>
            </p:cNvSpPr>
            <p:nvPr/>
          </p:nvSpPr>
          <p:spPr bwMode="auto">
            <a:xfrm flipH="1">
              <a:off x="1339" y="2821"/>
              <a:ext cx="189" cy="32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85" name="Oval 31"/>
            <p:cNvSpPr>
              <a:spLocks noChangeArrowheads="1"/>
            </p:cNvSpPr>
            <p:nvPr/>
          </p:nvSpPr>
          <p:spPr bwMode="auto">
            <a:xfrm>
              <a:off x="516" y="2028"/>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86" name="Oval 32"/>
            <p:cNvSpPr>
              <a:spLocks noChangeArrowheads="1"/>
            </p:cNvSpPr>
            <p:nvPr/>
          </p:nvSpPr>
          <p:spPr bwMode="auto">
            <a:xfrm>
              <a:off x="512" y="2349"/>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87" name="Oval 33"/>
            <p:cNvSpPr>
              <a:spLocks noChangeArrowheads="1"/>
            </p:cNvSpPr>
            <p:nvPr/>
          </p:nvSpPr>
          <p:spPr bwMode="auto">
            <a:xfrm>
              <a:off x="504" y="1635"/>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88" name="Oval 34"/>
            <p:cNvSpPr>
              <a:spLocks noChangeArrowheads="1"/>
            </p:cNvSpPr>
            <p:nvPr/>
          </p:nvSpPr>
          <p:spPr bwMode="auto">
            <a:xfrm>
              <a:off x="898" y="1616"/>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89" name="Oval 35"/>
            <p:cNvSpPr>
              <a:spLocks noChangeArrowheads="1"/>
            </p:cNvSpPr>
            <p:nvPr/>
          </p:nvSpPr>
          <p:spPr bwMode="auto">
            <a:xfrm>
              <a:off x="1304" y="1629"/>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90" name="Line 36"/>
            <p:cNvSpPr>
              <a:spLocks noChangeShapeType="1"/>
            </p:cNvSpPr>
            <p:nvPr/>
          </p:nvSpPr>
          <p:spPr bwMode="auto">
            <a:xfrm>
              <a:off x="949" y="1739"/>
              <a:ext cx="0" cy="26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91" name="Line 37"/>
            <p:cNvSpPr>
              <a:spLocks noChangeShapeType="1"/>
            </p:cNvSpPr>
            <p:nvPr/>
          </p:nvSpPr>
          <p:spPr bwMode="auto">
            <a:xfrm>
              <a:off x="992" y="1674"/>
              <a:ext cx="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92" name="Line 38"/>
            <p:cNvSpPr>
              <a:spLocks noChangeShapeType="1"/>
            </p:cNvSpPr>
            <p:nvPr/>
          </p:nvSpPr>
          <p:spPr bwMode="auto">
            <a:xfrm>
              <a:off x="556" y="1761"/>
              <a:ext cx="0" cy="26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93" name="Line 39"/>
            <p:cNvSpPr>
              <a:spLocks noChangeShapeType="1"/>
            </p:cNvSpPr>
            <p:nvPr/>
          </p:nvSpPr>
          <p:spPr bwMode="auto">
            <a:xfrm>
              <a:off x="620" y="2081"/>
              <a:ext cx="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94" name="Line 40"/>
            <p:cNvSpPr>
              <a:spLocks noChangeShapeType="1"/>
            </p:cNvSpPr>
            <p:nvPr/>
          </p:nvSpPr>
          <p:spPr bwMode="auto">
            <a:xfrm>
              <a:off x="579" y="1683"/>
              <a:ext cx="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95" name="Line 41"/>
            <p:cNvSpPr>
              <a:spLocks noChangeShapeType="1"/>
            </p:cNvSpPr>
            <p:nvPr/>
          </p:nvSpPr>
          <p:spPr bwMode="auto">
            <a:xfrm>
              <a:off x="1336" y="1748"/>
              <a:ext cx="0" cy="26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96" name="Line 42"/>
            <p:cNvSpPr>
              <a:spLocks noChangeShapeType="1"/>
            </p:cNvSpPr>
            <p:nvPr/>
          </p:nvSpPr>
          <p:spPr bwMode="auto">
            <a:xfrm>
              <a:off x="563" y="2110"/>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97" name="Line 43"/>
            <p:cNvSpPr>
              <a:spLocks noChangeShapeType="1"/>
            </p:cNvSpPr>
            <p:nvPr/>
          </p:nvSpPr>
          <p:spPr bwMode="auto">
            <a:xfrm>
              <a:off x="569" y="2443"/>
              <a:ext cx="109" cy="18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98" name="Oval 44"/>
            <p:cNvSpPr>
              <a:spLocks noChangeArrowheads="1"/>
            </p:cNvSpPr>
            <p:nvPr/>
          </p:nvSpPr>
          <p:spPr bwMode="auto">
            <a:xfrm>
              <a:off x="451" y="2902"/>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99" name="Line 45"/>
            <p:cNvSpPr>
              <a:spLocks noChangeShapeType="1"/>
            </p:cNvSpPr>
            <p:nvPr/>
          </p:nvSpPr>
          <p:spPr bwMode="auto">
            <a:xfrm flipH="1">
              <a:off x="489" y="2443"/>
              <a:ext cx="65" cy="45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00" name="Line 46"/>
            <p:cNvSpPr>
              <a:spLocks noChangeShapeType="1"/>
            </p:cNvSpPr>
            <p:nvPr/>
          </p:nvSpPr>
          <p:spPr bwMode="auto">
            <a:xfrm flipV="1">
              <a:off x="532" y="2930"/>
              <a:ext cx="415" cy="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01" name="Text Box 47"/>
            <p:cNvSpPr txBox="1">
              <a:spLocks noChangeArrowheads="1"/>
            </p:cNvSpPr>
            <p:nvPr/>
          </p:nvSpPr>
          <p:spPr bwMode="auto">
            <a:xfrm>
              <a:off x="937" y="2213"/>
              <a:ext cx="2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i="1" u="none">
                  <a:solidFill>
                    <a:srgbClr val="3DDE2C"/>
                  </a:solidFill>
                </a:rPr>
                <a:t>S</a:t>
              </a:r>
              <a:endParaRPr lang="en-US" u="none"/>
            </a:p>
          </p:txBody>
        </p:sp>
        <p:sp>
          <p:nvSpPr>
            <p:cNvPr id="15502" name="Oval 48"/>
            <p:cNvSpPr>
              <a:spLocks noChangeArrowheads="1"/>
            </p:cNvSpPr>
            <p:nvPr/>
          </p:nvSpPr>
          <p:spPr bwMode="auto">
            <a:xfrm>
              <a:off x="1191" y="2557"/>
              <a:ext cx="88" cy="95"/>
            </a:xfrm>
            <a:prstGeom prst="ellipse">
              <a:avLst/>
            </a:prstGeom>
            <a:solidFill>
              <a:srgbClr val="B2B2B2"/>
            </a:solidFill>
            <a:ln w="28575" cap="sq">
              <a:solidFill>
                <a:srgbClr val="B2B2B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endParaRPr lang="en-US" u="none">
                <a:solidFill>
                  <a:srgbClr val="FFCC00"/>
                </a:solidFill>
              </a:endParaRPr>
            </a:p>
          </p:txBody>
        </p:sp>
        <p:sp>
          <p:nvSpPr>
            <p:cNvPr id="15503" name="Oval 49"/>
            <p:cNvSpPr>
              <a:spLocks noChangeArrowheads="1"/>
            </p:cNvSpPr>
            <p:nvPr/>
          </p:nvSpPr>
          <p:spPr bwMode="auto">
            <a:xfrm>
              <a:off x="900" y="2026"/>
              <a:ext cx="88" cy="95"/>
            </a:xfrm>
            <a:prstGeom prst="ellipse">
              <a:avLst/>
            </a:prstGeom>
            <a:solidFill>
              <a:srgbClr val="B2B2B2"/>
            </a:solidFill>
            <a:ln w="28575" cap="sq">
              <a:solidFill>
                <a:srgbClr val="B2B2B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endParaRPr lang="en-US" u="none">
                <a:solidFill>
                  <a:srgbClr val="FFCC00"/>
                </a:solidFill>
              </a:endParaRPr>
            </a:p>
          </p:txBody>
        </p:sp>
        <p:sp>
          <p:nvSpPr>
            <p:cNvPr id="15504" name="Text Box 50"/>
            <p:cNvSpPr txBox="1">
              <a:spLocks noChangeArrowheads="1"/>
            </p:cNvSpPr>
            <p:nvPr/>
          </p:nvSpPr>
          <p:spPr bwMode="auto">
            <a:xfrm>
              <a:off x="1022" y="245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1</a:t>
              </a:r>
            </a:p>
          </p:txBody>
        </p:sp>
        <p:sp>
          <p:nvSpPr>
            <p:cNvPr id="15505" name="Text Box 51"/>
            <p:cNvSpPr txBox="1">
              <a:spLocks noChangeArrowheads="1"/>
            </p:cNvSpPr>
            <p:nvPr/>
          </p:nvSpPr>
          <p:spPr bwMode="auto">
            <a:xfrm>
              <a:off x="651" y="236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1</a:t>
              </a:r>
            </a:p>
          </p:txBody>
        </p:sp>
        <p:sp>
          <p:nvSpPr>
            <p:cNvPr id="15506" name="Text Box 52"/>
            <p:cNvSpPr txBox="1">
              <a:spLocks noChangeArrowheads="1"/>
            </p:cNvSpPr>
            <p:nvPr/>
          </p:nvSpPr>
          <p:spPr bwMode="auto">
            <a:xfrm>
              <a:off x="769" y="206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1</a:t>
              </a:r>
            </a:p>
          </p:txBody>
        </p:sp>
      </p:grpSp>
      <p:grpSp>
        <p:nvGrpSpPr>
          <p:cNvPr id="30773" name="Group 53"/>
          <p:cNvGrpSpPr>
            <a:grpSpLocks/>
          </p:cNvGrpSpPr>
          <p:nvPr/>
        </p:nvGrpSpPr>
        <p:grpSpPr bwMode="auto">
          <a:xfrm>
            <a:off x="4799013" y="2209800"/>
            <a:ext cx="2398712" cy="2895600"/>
            <a:chOff x="2063" y="1392"/>
            <a:chExt cx="1511" cy="1824"/>
          </a:xfrm>
        </p:grpSpPr>
        <p:sp>
          <p:nvSpPr>
            <p:cNvPr id="15419" name="Oval 54"/>
            <p:cNvSpPr>
              <a:spLocks noChangeArrowheads="1"/>
            </p:cNvSpPr>
            <p:nvPr/>
          </p:nvSpPr>
          <p:spPr bwMode="auto">
            <a:xfrm>
              <a:off x="2658" y="2011"/>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20" name="Oval 55"/>
            <p:cNvSpPr>
              <a:spLocks noChangeArrowheads="1"/>
            </p:cNvSpPr>
            <p:nvPr/>
          </p:nvSpPr>
          <p:spPr bwMode="auto">
            <a:xfrm>
              <a:off x="2646" y="2347"/>
              <a:ext cx="88" cy="95"/>
            </a:xfrm>
            <a:prstGeom prst="ellipse">
              <a:avLst/>
            </a:prstGeom>
            <a:solidFill>
              <a:schemeClr val="tx1"/>
            </a:solid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21" name="Oval 56"/>
            <p:cNvSpPr>
              <a:spLocks noChangeArrowheads="1"/>
            </p:cNvSpPr>
            <p:nvPr/>
          </p:nvSpPr>
          <p:spPr bwMode="auto">
            <a:xfrm>
              <a:off x="3012" y="3121"/>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22" name="Line 57"/>
            <p:cNvSpPr>
              <a:spLocks noChangeShapeType="1"/>
            </p:cNvSpPr>
            <p:nvPr/>
          </p:nvSpPr>
          <p:spPr bwMode="auto">
            <a:xfrm flipV="1">
              <a:off x="2482" y="2437"/>
              <a:ext cx="174" cy="18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23" name="Line 58"/>
            <p:cNvSpPr>
              <a:spLocks noChangeShapeType="1"/>
            </p:cNvSpPr>
            <p:nvPr/>
          </p:nvSpPr>
          <p:spPr bwMode="auto">
            <a:xfrm>
              <a:off x="2693" y="2096"/>
              <a:ext cx="0" cy="26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24" name="Line 59"/>
            <p:cNvSpPr>
              <a:spLocks noChangeShapeType="1"/>
            </p:cNvSpPr>
            <p:nvPr/>
          </p:nvSpPr>
          <p:spPr bwMode="auto">
            <a:xfrm>
              <a:off x="2744" y="2437"/>
              <a:ext cx="218" cy="11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25" name="Line 60"/>
            <p:cNvSpPr>
              <a:spLocks noChangeShapeType="1"/>
            </p:cNvSpPr>
            <p:nvPr/>
          </p:nvSpPr>
          <p:spPr bwMode="auto">
            <a:xfrm>
              <a:off x="2474" y="2700"/>
              <a:ext cx="225" cy="17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26" name="Line 61"/>
            <p:cNvSpPr>
              <a:spLocks noChangeShapeType="1"/>
            </p:cNvSpPr>
            <p:nvPr/>
          </p:nvSpPr>
          <p:spPr bwMode="auto">
            <a:xfrm flipH="1">
              <a:off x="2765" y="2619"/>
              <a:ext cx="190" cy="26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27" name="Line 62"/>
            <p:cNvSpPr>
              <a:spLocks noChangeShapeType="1"/>
            </p:cNvSpPr>
            <p:nvPr/>
          </p:nvSpPr>
          <p:spPr bwMode="auto">
            <a:xfrm>
              <a:off x="2729" y="2052"/>
              <a:ext cx="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28" name="Line 63"/>
            <p:cNvSpPr>
              <a:spLocks noChangeShapeType="1"/>
            </p:cNvSpPr>
            <p:nvPr/>
          </p:nvSpPr>
          <p:spPr bwMode="auto">
            <a:xfrm flipH="1">
              <a:off x="2991" y="2117"/>
              <a:ext cx="116" cy="42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29" name="Oval 64"/>
            <p:cNvSpPr>
              <a:spLocks noChangeArrowheads="1"/>
            </p:cNvSpPr>
            <p:nvPr/>
          </p:nvSpPr>
          <p:spPr bwMode="auto">
            <a:xfrm>
              <a:off x="3486" y="2235"/>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30" name="Line 65"/>
            <p:cNvSpPr>
              <a:spLocks noChangeShapeType="1"/>
            </p:cNvSpPr>
            <p:nvPr/>
          </p:nvSpPr>
          <p:spPr bwMode="auto">
            <a:xfrm>
              <a:off x="3151" y="2074"/>
              <a:ext cx="342" cy="18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31" name="Line 66"/>
            <p:cNvSpPr>
              <a:spLocks noChangeShapeType="1"/>
            </p:cNvSpPr>
            <p:nvPr/>
          </p:nvSpPr>
          <p:spPr bwMode="auto">
            <a:xfrm>
              <a:off x="3013" y="2597"/>
              <a:ext cx="261" cy="13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32" name="Line 67"/>
            <p:cNvSpPr>
              <a:spLocks noChangeShapeType="1"/>
            </p:cNvSpPr>
            <p:nvPr/>
          </p:nvSpPr>
          <p:spPr bwMode="auto">
            <a:xfrm flipV="1">
              <a:off x="3325" y="2328"/>
              <a:ext cx="197" cy="4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33" name="Line 68"/>
            <p:cNvSpPr>
              <a:spLocks noChangeShapeType="1"/>
            </p:cNvSpPr>
            <p:nvPr/>
          </p:nvSpPr>
          <p:spPr bwMode="auto">
            <a:xfrm>
              <a:off x="2773" y="2939"/>
              <a:ext cx="232" cy="18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34" name="Line 69"/>
            <p:cNvSpPr>
              <a:spLocks noChangeShapeType="1"/>
            </p:cNvSpPr>
            <p:nvPr/>
          </p:nvSpPr>
          <p:spPr bwMode="auto">
            <a:xfrm flipH="1">
              <a:off x="3085" y="2808"/>
              <a:ext cx="189" cy="32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35" name="Oval 70"/>
            <p:cNvSpPr>
              <a:spLocks noChangeArrowheads="1"/>
            </p:cNvSpPr>
            <p:nvPr/>
          </p:nvSpPr>
          <p:spPr bwMode="auto">
            <a:xfrm>
              <a:off x="2955" y="2541"/>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36" name="Oval 71"/>
            <p:cNvSpPr>
              <a:spLocks noChangeArrowheads="1"/>
            </p:cNvSpPr>
            <p:nvPr/>
          </p:nvSpPr>
          <p:spPr bwMode="auto">
            <a:xfrm>
              <a:off x="2250" y="1622"/>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37" name="Oval 72"/>
            <p:cNvSpPr>
              <a:spLocks noChangeArrowheads="1"/>
            </p:cNvSpPr>
            <p:nvPr/>
          </p:nvSpPr>
          <p:spPr bwMode="auto">
            <a:xfrm>
              <a:off x="3050" y="1616"/>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38" name="Line 73"/>
            <p:cNvSpPr>
              <a:spLocks noChangeShapeType="1"/>
            </p:cNvSpPr>
            <p:nvPr/>
          </p:nvSpPr>
          <p:spPr bwMode="auto">
            <a:xfrm>
              <a:off x="2695" y="1726"/>
              <a:ext cx="0" cy="26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39" name="Line 74"/>
            <p:cNvSpPr>
              <a:spLocks noChangeShapeType="1"/>
            </p:cNvSpPr>
            <p:nvPr/>
          </p:nvSpPr>
          <p:spPr bwMode="auto">
            <a:xfrm>
              <a:off x="2738" y="1661"/>
              <a:ext cx="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40" name="Line 75"/>
            <p:cNvSpPr>
              <a:spLocks noChangeShapeType="1"/>
            </p:cNvSpPr>
            <p:nvPr/>
          </p:nvSpPr>
          <p:spPr bwMode="auto">
            <a:xfrm>
              <a:off x="2302" y="1748"/>
              <a:ext cx="0" cy="26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41" name="Line 76"/>
            <p:cNvSpPr>
              <a:spLocks noChangeShapeType="1"/>
            </p:cNvSpPr>
            <p:nvPr/>
          </p:nvSpPr>
          <p:spPr bwMode="auto">
            <a:xfrm>
              <a:off x="2366" y="2068"/>
              <a:ext cx="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42" name="Line 77"/>
            <p:cNvSpPr>
              <a:spLocks noChangeShapeType="1"/>
            </p:cNvSpPr>
            <p:nvPr/>
          </p:nvSpPr>
          <p:spPr bwMode="auto">
            <a:xfrm>
              <a:off x="2325" y="1670"/>
              <a:ext cx="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43" name="Line 78"/>
            <p:cNvSpPr>
              <a:spLocks noChangeShapeType="1"/>
            </p:cNvSpPr>
            <p:nvPr/>
          </p:nvSpPr>
          <p:spPr bwMode="auto">
            <a:xfrm>
              <a:off x="3082" y="1735"/>
              <a:ext cx="0" cy="26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44" name="Line 79"/>
            <p:cNvSpPr>
              <a:spLocks noChangeShapeType="1"/>
            </p:cNvSpPr>
            <p:nvPr/>
          </p:nvSpPr>
          <p:spPr bwMode="auto">
            <a:xfrm>
              <a:off x="2309" y="2097"/>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45" name="Line 80"/>
            <p:cNvSpPr>
              <a:spLocks noChangeShapeType="1"/>
            </p:cNvSpPr>
            <p:nvPr/>
          </p:nvSpPr>
          <p:spPr bwMode="auto">
            <a:xfrm>
              <a:off x="2315" y="2430"/>
              <a:ext cx="109" cy="18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46" name="Oval 81"/>
            <p:cNvSpPr>
              <a:spLocks noChangeArrowheads="1"/>
            </p:cNvSpPr>
            <p:nvPr/>
          </p:nvSpPr>
          <p:spPr bwMode="auto">
            <a:xfrm>
              <a:off x="2197" y="2889"/>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47" name="Line 82"/>
            <p:cNvSpPr>
              <a:spLocks noChangeShapeType="1"/>
            </p:cNvSpPr>
            <p:nvPr/>
          </p:nvSpPr>
          <p:spPr bwMode="auto">
            <a:xfrm flipH="1">
              <a:off x="2235" y="2430"/>
              <a:ext cx="65" cy="45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48" name="Line 83"/>
            <p:cNvSpPr>
              <a:spLocks noChangeShapeType="1"/>
            </p:cNvSpPr>
            <p:nvPr/>
          </p:nvSpPr>
          <p:spPr bwMode="auto">
            <a:xfrm flipV="1">
              <a:off x="2278" y="2917"/>
              <a:ext cx="415" cy="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49" name="Text Box 84"/>
            <p:cNvSpPr txBox="1">
              <a:spLocks noChangeArrowheads="1"/>
            </p:cNvSpPr>
            <p:nvPr/>
          </p:nvSpPr>
          <p:spPr bwMode="auto">
            <a:xfrm>
              <a:off x="2683" y="2200"/>
              <a:ext cx="2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i="1" u="none">
                  <a:solidFill>
                    <a:srgbClr val="3DDE2C"/>
                  </a:solidFill>
                </a:rPr>
                <a:t>S</a:t>
              </a:r>
              <a:endParaRPr lang="en-US" u="none"/>
            </a:p>
          </p:txBody>
        </p:sp>
        <p:sp>
          <p:nvSpPr>
            <p:cNvPr id="15450" name="Oval 85"/>
            <p:cNvSpPr>
              <a:spLocks noChangeArrowheads="1"/>
            </p:cNvSpPr>
            <p:nvPr/>
          </p:nvSpPr>
          <p:spPr bwMode="auto">
            <a:xfrm>
              <a:off x="2398" y="2622"/>
              <a:ext cx="88" cy="95"/>
            </a:xfrm>
            <a:prstGeom prst="ellipse">
              <a:avLst/>
            </a:prstGeom>
            <a:solidFill>
              <a:schemeClr val="tx1"/>
            </a:solid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51" name="Oval 86"/>
            <p:cNvSpPr>
              <a:spLocks noChangeArrowheads="1"/>
            </p:cNvSpPr>
            <p:nvPr/>
          </p:nvSpPr>
          <p:spPr bwMode="auto">
            <a:xfrm>
              <a:off x="2959" y="2536"/>
              <a:ext cx="88" cy="95"/>
            </a:xfrm>
            <a:prstGeom prst="ellipse">
              <a:avLst/>
            </a:prstGeom>
            <a:solidFill>
              <a:schemeClr val="tx1"/>
            </a:solid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52" name="Oval 87"/>
            <p:cNvSpPr>
              <a:spLocks noChangeArrowheads="1"/>
            </p:cNvSpPr>
            <p:nvPr/>
          </p:nvSpPr>
          <p:spPr bwMode="auto">
            <a:xfrm>
              <a:off x="2654" y="2021"/>
              <a:ext cx="88" cy="95"/>
            </a:xfrm>
            <a:prstGeom prst="ellipse">
              <a:avLst/>
            </a:prstGeom>
            <a:solidFill>
              <a:schemeClr val="tx1"/>
            </a:solid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53" name="Oval 88"/>
            <p:cNvSpPr>
              <a:spLocks noChangeArrowheads="1"/>
            </p:cNvSpPr>
            <p:nvPr/>
          </p:nvSpPr>
          <p:spPr bwMode="auto">
            <a:xfrm>
              <a:off x="2261" y="2325"/>
              <a:ext cx="88" cy="95"/>
            </a:xfrm>
            <a:prstGeom prst="ellipse">
              <a:avLst/>
            </a:prstGeom>
            <a:solidFill>
              <a:srgbClr val="B2B2B2"/>
            </a:solidFill>
            <a:ln w="28575" cap="sq">
              <a:solidFill>
                <a:srgbClr val="B2B2B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endParaRPr lang="en-US" u="none">
                <a:solidFill>
                  <a:srgbClr val="FFCC00"/>
                </a:solidFill>
              </a:endParaRPr>
            </a:p>
          </p:txBody>
        </p:sp>
        <p:sp>
          <p:nvSpPr>
            <p:cNvPr id="15454" name="Oval 89"/>
            <p:cNvSpPr>
              <a:spLocks noChangeArrowheads="1"/>
            </p:cNvSpPr>
            <p:nvPr/>
          </p:nvSpPr>
          <p:spPr bwMode="auto">
            <a:xfrm>
              <a:off x="2248" y="2014"/>
              <a:ext cx="88" cy="95"/>
            </a:xfrm>
            <a:prstGeom prst="ellipse">
              <a:avLst/>
            </a:prstGeom>
            <a:solidFill>
              <a:srgbClr val="B2B2B2"/>
            </a:solidFill>
            <a:ln w="28575" cap="sq">
              <a:solidFill>
                <a:srgbClr val="B2B2B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endParaRPr lang="en-US" u="none">
                <a:solidFill>
                  <a:srgbClr val="FFCC00"/>
                </a:solidFill>
              </a:endParaRPr>
            </a:p>
          </p:txBody>
        </p:sp>
        <p:sp>
          <p:nvSpPr>
            <p:cNvPr id="15455" name="Oval 90"/>
            <p:cNvSpPr>
              <a:spLocks noChangeArrowheads="1"/>
            </p:cNvSpPr>
            <p:nvPr/>
          </p:nvSpPr>
          <p:spPr bwMode="auto">
            <a:xfrm>
              <a:off x="2642" y="1615"/>
              <a:ext cx="88" cy="95"/>
            </a:xfrm>
            <a:prstGeom prst="ellipse">
              <a:avLst/>
            </a:prstGeom>
            <a:solidFill>
              <a:srgbClr val="B2B2B2"/>
            </a:solidFill>
            <a:ln w="28575" cap="sq">
              <a:solidFill>
                <a:srgbClr val="B2B2B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endParaRPr lang="en-US" u="none">
                <a:solidFill>
                  <a:srgbClr val="FFCC00"/>
                </a:solidFill>
              </a:endParaRPr>
            </a:p>
          </p:txBody>
        </p:sp>
        <p:sp>
          <p:nvSpPr>
            <p:cNvPr id="15456" name="Oval 91"/>
            <p:cNvSpPr>
              <a:spLocks noChangeArrowheads="1"/>
            </p:cNvSpPr>
            <p:nvPr/>
          </p:nvSpPr>
          <p:spPr bwMode="auto">
            <a:xfrm>
              <a:off x="3036" y="2002"/>
              <a:ext cx="88" cy="95"/>
            </a:xfrm>
            <a:prstGeom prst="ellipse">
              <a:avLst/>
            </a:prstGeom>
            <a:solidFill>
              <a:srgbClr val="B2B2B2"/>
            </a:solidFill>
            <a:ln w="28575" cap="sq">
              <a:solidFill>
                <a:srgbClr val="B2B2B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endParaRPr lang="en-US" u="none">
                <a:solidFill>
                  <a:srgbClr val="FFCC00"/>
                </a:solidFill>
              </a:endParaRPr>
            </a:p>
          </p:txBody>
        </p:sp>
        <p:sp>
          <p:nvSpPr>
            <p:cNvPr id="15457" name="Oval 92"/>
            <p:cNvSpPr>
              <a:spLocks noChangeArrowheads="1"/>
            </p:cNvSpPr>
            <p:nvPr/>
          </p:nvSpPr>
          <p:spPr bwMode="auto">
            <a:xfrm>
              <a:off x="3263" y="2694"/>
              <a:ext cx="88" cy="95"/>
            </a:xfrm>
            <a:prstGeom prst="ellipse">
              <a:avLst/>
            </a:prstGeom>
            <a:solidFill>
              <a:srgbClr val="B2B2B2"/>
            </a:solidFill>
            <a:ln w="28575" cap="sq">
              <a:solidFill>
                <a:srgbClr val="B2B2B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endParaRPr lang="en-US" u="none">
                <a:solidFill>
                  <a:srgbClr val="FFCC00"/>
                </a:solidFill>
              </a:endParaRPr>
            </a:p>
          </p:txBody>
        </p:sp>
        <p:sp>
          <p:nvSpPr>
            <p:cNvPr id="15458" name="Oval 93"/>
            <p:cNvSpPr>
              <a:spLocks noChangeArrowheads="1"/>
            </p:cNvSpPr>
            <p:nvPr/>
          </p:nvSpPr>
          <p:spPr bwMode="auto">
            <a:xfrm>
              <a:off x="2697" y="2870"/>
              <a:ext cx="88" cy="95"/>
            </a:xfrm>
            <a:prstGeom prst="ellipse">
              <a:avLst/>
            </a:prstGeom>
            <a:solidFill>
              <a:srgbClr val="B2B2B2"/>
            </a:solidFill>
            <a:ln w="28575" cap="sq">
              <a:solidFill>
                <a:srgbClr val="B2B2B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endParaRPr lang="en-US" u="none">
                <a:solidFill>
                  <a:srgbClr val="FFCC00"/>
                </a:solidFill>
              </a:endParaRPr>
            </a:p>
          </p:txBody>
        </p:sp>
        <p:sp>
          <p:nvSpPr>
            <p:cNvPr id="15459" name="Text Box 94"/>
            <p:cNvSpPr txBox="1">
              <a:spLocks noChangeArrowheads="1"/>
            </p:cNvSpPr>
            <p:nvPr/>
          </p:nvSpPr>
          <p:spPr bwMode="auto">
            <a:xfrm>
              <a:off x="2091" y="224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a:t>
              </a:r>
            </a:p>
          </p:txBody>
        </p:sp>
        <p:sp>
          <p:nvSpPr>
            <p:cNvPr id="15460" name="Text Box 95"/>
            <p:cNvSpPr txBox="1">
              <a:spLocks noChangeArrowheads="1"/>
            </p:cNvSpPr>
            <p:nvPr/>
          </p:nvSpPr>
          <p:spPr bwMode="auto">
            <a:xfrm>
              <a:off x="2063" y="1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a:t>
              </a:r>
            </a:p>
          </p:txBody>
        </p:sp>
        <p:sp>
          <p:nvSpPr>
            <p:cNvPr id="15461" name="Text Box 96"/>
            <p:cNvSpPr txBox="1">
              <a:spLocks noChangeArrowheads="1"/>
            </p:cNvSpPr>
            <p:nvPr/>
          </p:nvSpPr>
          <p:spPr bwMode="auto">
            <a:xfrm>
              <a:off x="2660" y="1392"/>
              <a:ext cx="1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a:t>
              </a:r>
            </a:p>
          </p:txBody>
        </p:sp>
        <p:sp>
          <p:nvSpPr>
            <p:cNvPr id="15462" name="Text Box 97"/>
            <p:cNvSpPr txBox="1">
              <a:spLocks noChangeArrowheads="1"/>
            </p:cNvSpPr>
            <p:nvPr/>
          </p:nvSpPr>
          <p:spPr bwMode="auto">
            <a:xfrm>
              <a:off x="3076" y="1794"/>
              <a:ext cx="1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a:t>
              </a:r>
            </a:p>
          </p:txBody>
        </p:sp>
        <p:sp>
          <p:nvSpPr>
            <p:cNvPr id="15463" name="Text Box 98"/>
            <p:cNvSpPr txBox="1">
              <a:spLocks noChangeArrowheads="1"/>
            </p:cNvSpPr>
            <p:nvPr/>
          </p:nvSpPr>
          <p:spPr bwMode="auto">
            <a:xfrm>
              <a:off x="3317" y="2646"/>
              <a:ext cx="1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a:t>
              </a:r>
            </a:p>
          </p:txBody>
        </p:sp>
        <p:sp>
          <p:nvSpPr>
            <p:cNvPr id="15464" name="Text Box 99"/>
            <p:cNvSpPr txBox="1">
              <a:spLocks noChangeArrowheads="1"/>
            </p:cNvSpPr>
            <p:nvPr/>
          </p:nvSpPr>
          <p:spPr bwMode="auto">
            <a:xfrm>
              <a:off x="2570" y="2879"/>
              <a:ext cx="1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a:t>
              </a:r>
            </a:p>
          </p:txBody>
        </p:sp>
      </p:grpSp>
      <p:grpSp>
        <p:nvGrpSpPr>
          <p:cNvPr id="30821" name="Group 101"/>
          <p:cNvGrpSpPr>
            <a:grpSpLocks/>
          </p:cNvGrpSpPr>
          <p:nvPr/>
        </p:nvGrpSpPr>
        <p:grpSpPr bwMode="auto">
          <a:xfrm>
            <a:off x="7645401" y="2327275"/>
            <a:ext cx="2513013" cy="2751138"/>
            <a:chOff x="3856" y="1466"/>
            <a:chExt cx="1583" cy="1733"/>
          </a:xfrm>
        </p:grpSpPr>
        <p:sp>
          <p:nvSpPr>
            <p:cNvPr id="15374" name="Oval 102"/>
            <p:cNvSpPr>
              <a:spLocks noChangeArrowheads="1"/>
            </p:cNvSpPr>
            <p:nvPr/>
          </p:nvSpPr>
          <p:spPr bwMode="auto">
            <a:xfrm>
              <a:off x="4470" y="1962"/>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375" name="Oval 103"/>
            <p:cNvSpPr>
              <a:spLocks noChangeArrowheads="1"/>
            </p:cNvSpPr>
            <p:nvPr/>
          </p:nvSpPr>
          <p:spPr bwMode="auto">
            <a:xfrm>
              <a:off x="4458" y="2298"/>
              <a:ext cx="88" cy="95"/>
            </a:xfrm>
            <a:prstGeom prst="ellipse">
              <a:avLst/>
            </a:prstGeom>
            <a:solidFill>
              <a:schemeClr val="tx1"/>
            </a:solid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376" name="Line 104"/>
            <p:cNvSpPr>
              <a:spLocks noChangeShapeType="1"/>
            </p:cNvSpPr>
            <p:nvPr/>
          </p:nvSpPr>
          <p:spPr bwMode="auto">
            <a:xfrm flipV="1">
              <a:off x="4294" y="2388"/>
              <a:ext cx="174" cy="18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7" name="Line 105"/>
            <p:cNvSpPr>
              <a:spLocks noChangeShapeType="1"/>
            </p:cNvSpPr>
            <p:nvPr/>
          </p:nvSpPr>
          <p:spPr bwMode="auto">
            <a:xfrm>
              <a:off x="4505" y="2047"/>
              <a:ext cx="0" cy="25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8" name="Line 106"/>
            <p:cNvSpPr>
              <a:spLocks noChangeShapeType="1"/>
            </p:cNvSpPr>
            <p:nvPr/>
          </p:nvSpPr>
          <p:spPr bwMode="auto">
            <a:xfrm>
              <a:off x="4556" y="2388"/>
              <a:ext cx="218" cy="11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9" name="Line 107"/>
            <p:cNvSpPr>
              <a:spLocks noChangeShapeType="1"/>
            </p:cNvSpPr>
            <p:nvPr/>
          </p:nvSpPr>
          <p:spPr bwMode="auto">
            <a:xfrm>
              <a:off x="4286" y="2651"/>
              <a:ext cx="225" cy="17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0" name="Line 108"/>
            <p:cNvSpPr>
              <a:spLocks noChangeShapeType="1"/>
            </p:cNvSpPr>
            <p:nvPr/>
          </p:nvSpPr>
          <p:spPr bwMode="auto">
            <a:xfrm flipH="1">
              <a:off x="4577" y="2570"/>
              <a:ext cx="190" cy="26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1" name="Line 109"/>
            <p:cNvSpPr>
              <a:spLocks noChangeShapeType="1"/>
            </p:cNvSpPr>
            <p:nvPr/>
          </p:nvSpPr>
          <p:spPr bwMode="auto">
            <a:xfrm>
              <a:off x="4541" y="2003"/>
              <a:ext cx="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2" name="Line 110"/>
            <p:cNvSpPr>
              <a:spLocks noChangeShapeType="1"/>
            </p:cNvSpPr>
            <p:nvPr/>
          </p:nvSpPr>
          <p:spPr bwMode="auto">
            <a:xfrm flipH="1">
              <a:off x="4803" y="2068"/>
              <a:ext cx="116" cy="42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3" name="Line 111"/>
            <p:cNvSpPr>
              <a:spLocks noChangeShapeType="1"/>
            </p:cNvSpPr>
            <p:nvPr/>
          </p:nvSpPr>
          <p:spPr bwMode="auto">
            <a:xfrm>
              <a:off x="4963" y="2025"/>
              <a:ext cx="342" cy="18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4" name="Line 112"/>
            <p:cNvSpPr>
              <a:spLocks noChangeShapeType="1"/>
            </p:cNvSpPr>
            <p:nvPr/>
          </p:nvSpPr>
          <p:spPr bwMode="auto">
            <a:xfrm>
              <a:off x="4825" y="2548"/>
              <a:ext cx="261" cy="13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5" name="Line 113"/>
            <p:cNvSpPr>
              <a:spLocks noChangeShapeType="1"/>
            </p:cNvSpPr>
            <p:nvPr/>
          </p:nvSpPr>
          <p:spPr bwMode="auto">
            <a:xfrm flipV="1">
              <a:off x="5137" y="2279"/>
              <a:ext cx="197" cy="4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6" name="Line 114"/>
            <p:cNvSpPr>
              <a:spLocks noChangeShapeType="1"/>
            </p:cNvSpPr>
            <p:nvPr/>
          </p:nvSpPr>
          <p:spPr bwMode="auto">
            <a:xfrm>
              <a:off x="4585" y="2890"/>
              <a:ext cx="232" cy="18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7" name="Line 115"/>
            <p:cNvSpPr>
              <a:spLocks noChangeShapeType="1"/>
            </p:cNvSpPr>
            <p:nvPr/>
          </p:nvSpPr>
          <p:spPr bwMode="auto">
            <a:xfrm flipH="1">
              <a:off x="4897" y="2759"/>
              <a:ext cx="189" cy="32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8" name="Oval 116"/>
            <p:cNvSpPr>
              <a:spLocks noChangeArrowheads="1"/>
            </p:cNvSpPr>
            <p:nvPr/>
          </p:nvSpPr>
          <p:spPr bwMode="auto">
            <a:xfrm>
              <a:off x="4767" y="2492"/>
              <a:ext cx="88" cy="95"/>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389" name="Line 117"/>
            <p:cNvSpPr>
              <a:spLocks noChangeShapeType="1"/>
            </p:cNvSpPr>
            <p:nvPr/>
          </p:nvSpPr>
          <p:spPr bwMode="auto">
            <a:xfrm>
              <a:off x="4507" y="1677"/>
              <a:ext cx="0" cy="26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0" name="Line 118"/>
            <p:cNvSpPr>
              <a:spLocks noChangeShapeType="1"/>
            </p:cNvSpPr>
            <p:nvPr/>
          </p:nvSpPr>
          <p:spPr bwMode="auto">
            <a:xfrm>
              <a:off x="4550" y="1612"/>
              <a:ext cx="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1" name="Line 119"/>
            <p:cNvSpPr>
              <a:spLocks noChangeShapeType="1"/>
            </p:cNvSpPr>
            <p:nvPr/>
          </p:nvSpPr>
          <p:spPr bwMode="auto">
            <a:xfrm>
              <a:off x="4114" y="1699"/>
              <a:ext cx="0" cy="26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2" name="Line 120"/>
            <p:cNvSpPr>
              <a:spLocks noChangeShapeType="1"/>
            </p:cNvSpPr>
            <p:nvPr/>
          </p:nvSpPr>
          <p:spPr bwMode="auto">
            <a:xfrm>
              <a:off x="4178" y="2019"/>
              <a:ext cx="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3" name="Line 121"/>
            <p:cNvSpPr>
              <a:spLocks noChangeShapeType="1"/>
            </p:cNvSpPr>
            <p:nvPr/>
          </p:nvSpPr>
          <p:spPr bwMode="auto">
            <a:xfrm>
              <a:off x="4137" y="1621"/>
              <a:ext cx="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4" name="Line 122"/>
            <p:cNvSpPr>
              <a:spLocks noChangeShapeType="1"/>
            </p:cNvSpPr>
            <p:nvPr/>
          </p:nvSpPr>
          <p:spPr bwMode="auto">
            <a:xfrm>
              <a:off x="4894" y="1686"/>
              <a:ext cx="0" cy="26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5" name="Line 123"/>
            <p:cNvSpPr>
              <a:spLocks noChangeShapeType="1"/>
            </p:cNvSpPr>
            <p:nvPr/>
          </p:nvSpPr>
          <p:spPr bwMode="auto">
            <a:xfrm>
              <a:off x="4121" y="2048"/>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6" name="Line 124"/>
            <p:cNvSpPr>
              <a:spLocks noChangeShapeType="1"/>
            </p:cNvSpPr>
            <p:nvPr/>
          </p:nvSpPr>
          <p:spPr bwMode="auto">
            <a:xfrm>
              <a:off x="4127" y="2381"/>
              <a:ext cx="109" cy="18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7" name="Line 125"/>
            <p:cNvSpPr>
              <a:spLocks noChangeShapeType="1"/>
            </p:cNvSpPr>
            <p:nvPr/>
          </p:nvSpPr>
          <p:spPr bwMode="auto">
            <a:xfrm flipH="1">
              <a:off x="4047" y="2381"/>
              <a:ext cx="65" cy="45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8" name="Line 126"/>
            <p:cNvSpPr>
              <a:spLocks noChangeShapeType="1"/>
            </p:cNvSpPr>
            <p:nvPr/>
          </p:nvSpPr>
          <p:spPr bwMode="auto">
            <a:xfrm flipV="1">
              <a:off x="4090" y="2868"/>
              <a:ext cx="415" cy="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9" name="Text Box 127"/>
            <p:cNvSpPr txBox="1">
              <a:spLocks noChangeArrowheads="1"/>
            </p:cNvSpPr>
            <p:nvPr/>
          </p:nvSpPr>
          <p:spPr bwMode="auto">
            <a:xfrm>
              <a:off x="4495" y="2151"/>
              <a:ext cx="2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i="1" u="none">
                  <a:solidFill>
                    <a:srgbClr val="3DDE2C"/>
                  </a:solidFill>
                </a:rPr>
                <a:t>S</a:t>
              </a:r>
              <a:endParaRPr lang="en-US" u="none"/>
            </a:p>
          </p:txBody>
        </p:sp>
        <p:sp>
          <p:nvSpPr>
            <p:cNvPr id="15400" name="Oval 128"/>
            <p:cNvSpPr>
              <a:spLocks noChangeArrowheads="1"/>
            </p:cNvSpPr>
            <p:nvPr/>
          </p:nvSpPr>
          <p:spPr bwMode="auto">
            <a:xfrm>
              <a:off x="4210" y="2573"/>
              <a:ext cx="88" cy="95"/>
            </a:xfrm>
            <a:prstGeom prst="ellipse">
              <a:avLst/>
            </a:prstGeom>
            <a:solidFill>
              <a:schemeClr val="tx1"/>
            </a:solid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01" name="Oval 129"/>
            <p:cNvSpPr>
              <a:spLocks noChangeArrowheads="1"/>
            </p:cNvSpPr>
            <p:nvPr/>
          </p:nvSpPr>
          <p:spPr bwMode="auto">
            <a:xfrm>
              <a:off x="4771" y="2487"/>
              <a:ext cx="88" cy="95"/>
            </a:xfrm>
            <a:prstGeom prst="ellipse">
              <a:avLst/>
            </a:prstGeom>
            <a:solidFill>
              <a:schemeClr val="tx1"/>
            </a:solid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02" name="Oval 130"/>
            <p:cNvSpPr>
              <a:spLocks noChangeArrowheads="1"/>
            </p:cNvSpPr>
            <p:nvPr/>
          </p:nvSpPr>
          <p:spPr bwMode="auto">
            <a:xfrm>
              <a:off x="4466" y="1972"/>
              <a:ext cx="88" cy="95"/>
            </a:xfrm>
            <a:prstGeom prst="ellipse">
              <a:avLst/>
            </a:prstGeom>
            <a:solidFill>
              <a:schemeClr val="tx1"/>
            </a:solid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03" name="Oval 131"/>
            <p:cNvSpPr>
              <a:spLocks noChangeArrowheads="1"/>
            </p:cNvSpPr>
            <p:nvPr/>
          </p:nvSpPr>
          <p:spPr bwMode="auto">
            <a:xfrm>
              <a:off x="4074" y="1579"/>
              <a:ext cx="88" cy="95"/>
            </a:xfrm>
            <a:prstGeom prst="ellipse">
              <a:avLst/>
            </a:prstGeom>
            <a:solidFill>
              <a:srgbClr val="B2B2B2"/>
            </a:solidFill>
            <a:ln w="28575" cap="sq">
              <a:solidFill>
                <a:srgbClr val="B2B2B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endParaRPr lang="en-US" u="none">
                <a:solidFill>
                  <a:srgbClr val="FFCC00"/>
                </a:solidFill>
              </a:endParaRPr>
            </a:p>
          </p:txBody>
        </p:sp>
        <p:sp>
          <p:nvSpPr>
            <p:cNvPr id="15404" name="Oval 132"/>
            <p:cNvSpPr>
              <a:spLocks noChangeArrowheads="1"/>
            </p:cNvSpPr>
            <p:nvPr/>
          </p:nvSpPr>
          <p:spPr bwMode="auto">
            <a:xfrm>
              <a:off x="4847" y="1581"/>
              <a:ext cx="88" cy="95"/>
            </a:xfrm>
            <a:prstGeom prst="ellipse">
              <a:avLst/>
            </a:prstGeom>
            <a:solidFill>
              <a:srgbClr val="B2B2B2"/>
            </a:solidFill>
            <a:ln w="28575" cap="sq">
              <a:solidFill>
                <a:srgbClr val="B2B2B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endParaRPr lang="en-US" u="none">
                <a:solidFill>
                  <a:srgbClr val="FFCC00"/>
                </a:solidFill>
              </a:endParaRPr>
            </a:p>
          </p:txBody>
        </p:sp>
        <p:sp>
          <p:nvSpPr>
            <p:cNvPr id="15405" name="Oval 133"/>
            <p:cNvSpPr>
              <a:spLocks noChangeArrowheads="1"/>
            </p:cNvSpPr>
            <p:nvPr/>
          </p:nvSpPr>
          <p:spPr bwMode="auto">
            <a:xfrm>
              <a:off x="5277" y="2215"/>
              <a:ext cx="88" cy="95"/>
            </a:xfrm>
            <a:prstGeom prst="ellipse">
              <a:avLst/>
            </a:prstGeom>
            <a:solidFill>
              <a:srgbClr val="B2B2B2"/>
            </a:solidFill>
            <a:ln w="28575" cap="sq">
              <a:solidFill>
                <a:srgbClr val="B2B2B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endParaRPr lang="en-US" u="none">
                <a:solidFill>
                  <a:srgbClr val="FFCC00"/>
                </a:solidFill>
              </a:endParaRPr>
            </a:p>
          </p:txBody>
        </p:sp>
        <p:sp>
          <p:nvSpPr>
            <p:cNvPr id="15406" name="Oval 134"/>
            <p:cNvSpPr>
              <a:spLocks noChangeArrowheads="1"/>
            </p:cNvSpPr>
            <p:nvPr/>
          </p:nvSpPr>
          <p:spPr bwMode="auto">
            <a:xfrm>
              <a:off x="4813" y="3059"/>
              <a:ext cx="88" cy="95"/>
            </a:xfrm>
            <a:prstGeom prst="ellipse">
              <a:avLst/>
            </a:prstGeom>
            <a:solidFill>
              <a:srgbClr val="B2B2B2"/>
            </a:solidFill>
            <a:ln w="28575" cap="sq">
              <a:solidFill>
                <a:srgbClr val="B2B2B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endParaRPr lang="en-US" u="none">
                <a:solidFill>
                  <a:srgbClr val="FFCC00"/>
                </a:solidFill>
              </a:endParaRPr>
            </a:p>
          </p:txBody>
        </p:sp>
        <p:sp>
          <p:nvSpPr>
            <p:cNvPr id="15407" name="Oval 135"/>
            <p:cNvSpPr>
              <a:spLocks noChangeArrowheads="1"/>
            </p:cNvSpPr>
            <p:nvPr/>
          </p:nvSpPr>
          <p:spPr bwMode="auto">
            <a:xfrm>
              <a:off x="3986" y="2830"/>
              <a:ext cx="88" cy="95"/>
            </a:xfrm>
            <a:prstGeom prst="ellipse">
              <a:avLst/>
            </a:prstGeom>
            <a:solidFill>
              <a:srgbClr val="B2B2B2"/>
            </a:solidFill>
            <a:ln w="28575" cap="sq">
              <a:solidFill>
                <a:srgbClr val="B2B2B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endParaRPr lang="en-US" u="none">
                <a:solidFill>
                  <a:srgbClr val="FFCC00"/>
                </a:solidFill>
              </a:endParaRPr>
            </a:p>
          </p:txBody>
        </p:sp>
        <p:sp>
          <p:nvSpPr>
            <p:cNvPr id="15408" name="Oval 136"/>
            <p:cNvSpPr>
              <a:spLocks noChangeArrowheads="1"/>
            </p:cNvSpPr>
            <p:nvPr/>
          </p:nvSpPr>
          <p:spPr bwMode="auto">
            <a:xfrm>
              <a:off x="4467" y="1580"/>
              <a:ext cx="88" cy="95"/>
            </a:xfrm>
            <a:prstGeom prst="ellipse">
              <a:avLst/>
            </a:prstGeom>
            <a:solidFill>
              <a:schemeClr val="tx1"/>
            </a:solid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09" name="Oval 137"/>
            <p:cNvSpPr>
              <a:spLocks noChangeArrowheads="1"/>
            </p:cNvSpPr>
            <p:nvPr/>
          </p:nvSpPr>
          <p:spPr bwMode="auto">
            <a:xfrm>
              <a:off x="4083" y="1967"/>
              <a:ext cx="88" cy="95"/>
            </a:xfrm>
            <a:prstGeom prst="ellipse">
              <a:avLst/>
            </a:prstGeom>
            <a:solidFill>
              <a:schemeClr val="tx1"/>
            </a:solid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10" name="Oval 138"/>
            <p:cNvSpPr>
              <a:spLocks noChangeArrowheads="1"/>
            </p:cNvSpPr>
            <p:nvPr/>
          </p:nvSpPr>
          <p:spPr bwMode="auto">
            <a:xfrm>
              <a:off x="4080" y="2298"/>
              <a:ext cx="88" cy="95"/>
            </a:xfrm>
            <a:prstGeom prst="ellipse">
              <a:avLst/>
            </a:prstGeom>
            <a:solidFill>
              <a:schemeClr val="tx1"/>
            </a:solid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11" name="Oval 139"/>
            <p:cNvSpPr>
              <a:spLocks noChangeArrowheads="1"/>
            </p:cNvSpPr>
            <p:nvPr/>
          </p:nvSpPr>
          <p:spPr bwMode="auto">
            <a:xfrm>
              <a:off x="4509" y="2821"/>
              <a:ext cx="88" cy="95"/>
            </a:xfrm>
            <a:prstGeom prst="ellipse">
              <a:avLst/>
            </a:prstGeom>
            <a:solidFill>
              <a:schemeClr val="tx1"/>
            </a:solid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12" name="Oval 140"/>
            <p:cNvSpPr>
              <a:spLocks noChangeArrowheads="1"/>
            </p:cNvSpPr>
            <p:nvPr/>
          </p:nvSpPr>
          <p:spPr bwMode="auto">
            <a:xfrm>
              <a:off x="5042" y="2663"/>
              <a:ext cx="88" cy="95"/>
            </a:xfrm>
            <a:prstGeom prst="ellipse">
              <a:avLst/>
            </a:prstGeom>
            <a:solidFill>
              <a:schemeClr val="tx1"/>
            </a:solid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13" name="Oval 141"/>
            <p:cNvSpPr>
              <a:spLocks noChangeArrowheads="1"/>
            </p:cNvSpPr>
            <p:nvPr/>
          </p:nvSpPr>
          <p:spPr bwMode="auto">
            <a:xfrm>
              <a:off x="4860" y="1958"/>
              <a:ext cx="88" cy="95"/>
            </a:xfrm>
            <a:prstGeom prst="ellipse">
              <a:avLst/>
            </a:prstGeom>
            <a:solidFill>
              <a:schemeClr val="tx1"/>
            </a:solid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5414" name="Text Box 142"/>
            <p:cNvSpPr txBox="1">
              <a:spLocks noChangeArrowheads="1"/>
            </p:cNvSpPr>
            <p:nvPr/>
          </p:nvSpPr>
          <p:spPr bwMode="auto">
            <a:xfrm>
              <a:off x="3856" y="2859"/>
              <a:ext cx="1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a:t>
              </a:r>
            </a:p>
          </p:txBody>
        </p:sp>
        <p:sp>
          <p:nvSpPr>
            <p:cNvPr id="15415" name="Text Box 143"/>
            <p:cNvSpPr txBox="1">
              <a:spLocks noChangeArrowheads="1"/>
            </p:cNvSpPr>
            <p:nvPr/>
          </p:nvSpPr>
          <p:spPr bwMode="auto">
            <a:xfrm>
              <a:off x="3894" y="1486"/>
              <a:ext cx="1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a:t>
              </a:r>
            </a:p>
          </p:txBody>
        </p:sp>
        <p:sp>
          <p:nvSpPr>
            <p:cNvPr id="15416" name="Text Box 144"/>
            <p:cNvSpPr txBox="1">
              <a:spLocks noChangeArrowheads="1"/>
            </p:cNvSpPr>
            <p:nvPr/>
          </p:nvSpPr>
          <p:spPr bwMode="auto">
            <a:xfrm>
              <a:off x="4913" y="1466"/>
              <a:ext cx="1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a:t>
              </a:r>
            </a:p>
          </p:txBody>
        </p:sp>
        <p:sp>
          <p:nvSpPr>
            <p:cNvPr id="15417" name="Text Box 145"/>
            <p:cNvSpPr txBox="1">
              <a:spLocks noChangeArrowheads="1"/>
            </p:cNvSpPr>
            <p:nvPr/>
          </p:nvSpPr>
          <p:spPr bwMode="auto">
            <a:xfrm>
              <a:off x="5249" y="1946"/>
              <a:ext cx="1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a:t>
              </a:r>
            </a:p>
          </p:txBody>
        </p:sp>
        <p:sp>
          <p:nvSpPr>
            <p:cNvPr id="15418" name="Text Box 146"/>
            <p:cNvSpPr txBox="1">
              <a:spLocks noChangeArrowheads="1"/>
            </p:cNvSpPr>
            <p:nvPr/>
          </p:nvSpPr>
          <p:spPr bwMode="auto">
            <a:xfrm>
              <a:off x="4937" y="2911"/>
              <a:ext cx="1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a:t>
              </a:r>
            </a:p>
          </p:txBody>
        </p:sp>
      </p:grpSp>
    </p:spTree>
    <p:extLst>
      <p:ext uri="{BB962C8B-B14F-4D97-AF65-F5344CB8AC3E}">
        <p14:creationId xmlns:p14="http://schemas.microsoft.com/office/powerpoint/2010/main" val="18262022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773"/>
                                        </p:tgtEl>
                                        <p:attrNameLst>
                                          <p:attrName>style.visibility</p:attrName>
                                        </p:attrNameLst>
                                      </p:cBhvr>
                                      <p:to>
                                        <p:strVal val="visible"/>
                                      </p:to>
                                    </p:set>
                                    <p:animEffect transition="in" filter="dissolve">
                                      <p:cBhvr>
                                        <p:cTn id="7" dur="500"/>
                                        <p:tgtEl>
                                          <p:spTgt spid="30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0821"/>
                                        </p:tgtEl>
                                        <p:attrNameLst>
                                          <p:attrName>style.visibility</p:attrName>
                                        </p:attrNameLst>
                                      </p:cBhvr>
                                      <p:to>
                                        <p:strVal val="visible"/>
                                      </p:to>
                                    </p:set>
                                    <p:animEffect transition="in" filter="dissolve">
                                      <p:cBhvr>
                                        <p:cTn id="12" dur="500"/>
                                        <p:tgtEl>
                                          <p:spTgt spid="30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1676400" y="152400"/>
            <a:ext cx="6019800" cy="6248400"/>
          </a:xfrm>
          <a:solidFill>
            <a:srgbClr val="CCECFF"/>
          </a:solidFill>
          <a:ln>
            <a:solidFill>
              <a:schemeClr val="tx1"/>
            </a:solidFill>
            <a:miter lim="800000"/>
            <a:headEnd/>
            <a:tailEnd/>
          </a:ln>
          <a:effectLst>
            <a:outerShdw dist="107763" dir="2700000" algn="ctr" rotWithShape="0">
              <a:schemeClr val="bg2"/>
            </a:outerShdw>
          </a:effectLst>
        </p:spPr>
        <p:txBody>
          <a:bodyPr>
            <a:normAutofit fontScale="92500" lnSpcReduction="20000"/>
          </a:bodyPr>
          <a:lstStyle/>
          <a:p>
            <a:pPr>
              <a:lnSpc>
                <a:spcPct val="90000"/>
              </a:lnSpc>
              <a:buFont typeface="Wingdings" panose="05000000000000000000" pitchFamily="2" charset="2"/>
              <a:buNone/>
            </a:pPr>
            <a:r>
              <a:rPr lang="en-US" sz="1800" b="1" u="sng"/>
              <a:t>BFS(G,s)</a:t>
            </a:r>
          </a:p>
          <a:p>
            <a:pPr>
              <a:lnSpc>
                <a:spcPct val="90000"/>
              </a:lnSpc>
              <a:buFont typeface="Wingdings" panose="05000000000000000000" pitchFamily="2" charset="2"/>
              <a:buNone/>
            </a:pPr>
            <a:r>
              <a:rPr lang="en-US" sz="1800" b="1"/>
              <a:t>1.	for</a:t>
            </a:r>
            <a:r>
              <a:rPr lang="en-US" sz="1800"/>
              <a:t> each vertex u in V[G] –  {s}</a:t>
            </a:r>
          </a:p>
          <a:p>
            <a:pPr>
              <a:lnSpc>
                <a:spcPct val="90000"/>
              </a:lnSpc>
              <a:buFont typeface="Wingdings" panose="05000000000000000000" pitchFamily="2" charset="2"/>
              <a:buNone/>
            </a:pPr>
            <a:r>
              <a:rPr lang="en-US" sz="1800"/>
              <a:t>2		</a:t>
            </a:r>
            <a:r>
              <a:rPr lang="en-US" sz="1800" b="1"/>
              <a:t>do</a:t>
            </a:r>
            <a:r>
              <a:rPr lang="en-US" sz="1800"/>
              <a:t> </a:t>
            </a:r>
            <a:r>
              <a:rPr lang="en-US" sz="1800" i="1"/>
              <a:t>color</a:t>
            </a:r>
            <a:r>
              <a:rPr lang="en-US" sz="1800"/>
              <a:t>[</a:t>
            </a:r>
            <a:r>
              <a:rPr lang="en-US" sz="1800" i="1"/>
              <a:t>u</a:t>
            </a:r>
            <a:r>
              <a:rPr lang="en-US" sz="1800"/>
              <a:t>] </a:t>
            </a:r>
            <a:r>
              <a:rPr lang="en-US" sz="1800">
                <a:sym typeface="Symbol" panose="05050102010706020507" pitchFamily="18" charset="2"/>
              </a:rPr>
              <a:t></a:t>
            </a:r>
            <a:r>
              <a:rPr lang="en-US" sz="1800"/>
              <a:t> white</a:t>
            </a:r>
          </a:p>
          <a:p>
            <a:pPr>
              <a:lnSpc>
                <a:spcPct val="90000"/>
              </a:lnSpc>
              <a:buFont typeface="Wingdings" panose="05000000000000000000" pitchFamily="2" charset="2"/>
              <a:buNone/>
            </a:pPr>
            <a:r>
              <a:rPr lang="en-US" sz="1800"/>
              <a:t>3		     </a:t>
            </a:r>
            <a:r>
              <a:rPr lang="en-US" sz="1800" i="1"/>
              <a:t>d</a:t>
            </a:r>
            <a:r>
              <a:rPr lang="en-US" sz="1800"/>
              <a:t>[</a:t>
            </a:r>
            <a:r>
              <a:rPr lang="en-US" sz="1800" i="1"/>
              <a:t>u</a:t>
            </a:r>
            <a:r>
              <a:rPr lang="en-US" sz="1800"/>
              <a:t>] </a:t>
            </a:r>
            <a:r>
              <a:rPr lang="en-US" sz="1800">
                <a:sym typeface="Symbol" panose="05050102010706020507" pitchFamily="18" charset="2"/>
              </a:rPr>
              <a:t></a:t>
            </a:r>
            <a:r>
              <a:rPr lang="en-US" sz="1800"/>
              <a:t> </a:t>
            </a:r>
            <a:r>
              <a:rPr lang="en-US" sz="1800">
                <a:sym typeface="Symbol" panose="05050102010706020507" pitchFamily="18" charset="2"/>
              </a:rPr>
              <a:t></a:t>
            </a:r>
            <a:endParaRPr lang="en-US" sz="1800"/>
          </a:p>
          <a:p>
            <a:pPr>
              <a:lnSpc>
                <a:spcPct val="90000"/>
              </a:lnSpc>
              <a:buFont typeface="Wingdings" panose="05000000000000000000" pitchFamily="2" charset="2"/>
              <a:buNone/>
            </a:pPr>
            <a:r>
              <a:rPr lang="en-US" sz="1800"/>
              <a:t>4		     </a:t>
            </a:r>
            <a:r>
              <a:rPr lang="en-US" sz="1800">
                <a:sym typeface="Symbol" panose="05050102010706020507" pitchFamily="18" charset="2"/>
              </a:rPr>
              <a:t>[</a:t>
            </a:r>
            <a:r>
              <a:rPr lang="en-US" sz="1800" i="1">
                <a:sym typeface="Symbol" panose="05050102010706020507" pitchFamily="18" charset="2"/>
              </a:rPr>
              <a:t>u</a:t>
            </a:r>
            <a:r>
              <a:rPr lang="en-US" sz="1800">
                <a:sym typeface="Symbol" panose="05050102010706020507" pitchFamily="18" charset="2"/>
              </a:rPr>
              <a:t>]  nil</a:t>
            </a:r>
          </a:p>
          <a:p>
            <a:pPr>
              <a:lnSpc>
                <a:spcPct val="90000"/>
              </a:lnSpc>
              <a:buFont typeface="Wingdings" panose="05000000000000000000" pitchFamily="2" charset="2"/>
              <a:buNone/>
            </a:pPr>
            <a:r>
              <a:rPr lang="en-US" sz="1800">
                <a:sym typeface="Symbol" panose="05050102010706020507" pitchFamily="18" charset="2"/>
              </a:rPr>
              <a:t>5	color[</a:t>
            </a:r>
            <a:r>
              <a:rPr lang="en-US" sz="1800" i="1">
                <a:sym typeface="Symbol" panose="05050102010706020507" pitchFamily="18" charset="2"/>
              </a:rPr>
              <a:t>s</a:t>
            </a:r>
            <a:r>
              <a:rPr lang="en-US" sz="1800">
                <a:sym typeface="Symbol" panose="05050102010706020507" pitchFamily="18" charset="2"/>
              </a:rPr>
              <a:t>]  gray</a:t>
            </a:r>
          </a:p>
          <a:p>
            <a:pPr>
              <a:lnSpc>
                <a:spcPct val="90000"/>
              </a:lnSpc>
              <a:buFont typeface="Wingdings" panose="05000000000000000000" pitchFamily="2" charset="2"/>
              <a:buNone/>
            </a:pPr>
            <a:r>
              <a:rPr lang="en-US" sz="1800">
                <a:sym typeface="Symbol" panose="05050102010706020507" pitchFamily="18" charset="2"/>
              </a:rPr>
              <a:t>6	d[</a:t>
            </a:r>
            <a:r>
              <a:rPr lang="en-US" sz="1800" i="1">
                <a:sym typeface="Symbol" panose="05050102010706020507" pitchFamily="18" charset="2"/>
              </a:rPr>
              <a:t>s</a:t>
            </a:r>
            <a:r>
              <a:rPr lang="en-US" sz="1800">
                <a:sym typeface="Symbol" panose="05050102010706020507" pitchFamily="18" charset="2"/>
              </a:rPr>
              <a:t>]  0</a:t>
            </a:r>
          </a:p>
          <a:p>
            <a:pPr>
              <a:lnSpc>
                <a:spcPct val="90000"/>
              </a:lnSpc>
              <a:buFont typeface="Wingdings" panose="05000000000000000000" pitchFamily="2" charset="2"/>
              <a:buNone/>
            </a:pPr>
            <a:r>
              <a:rPr lang="en-US" sz="1800">
                <a:sym typeface="Symbol" panose="05050102010706020507" pitchFamily="18" charset="2"/>
              </a:rPr>
              <a:t>7	 [</a:t>
            </a:r>
            <a:r>
              <a:rPr lang="en-US" sz="1800" i="1">
                <a:sym typeface="Symbol" panose="05050102010706020507" pitchFamily="18" charset="2"/>
              </a:rPr>
              <a:t>s</a:t>
            </a:r>
            <a:r>
              <a:rPr lang="en-US" sz="1800">
                <a:sym typeface="Symbol" panose="05050102010706020507" pitchFamily="18" charset="2"/>
              </a:rPr>
              <a:t>]  nil</a:t>
            </a:r>
          </a:p>
          <a:p>
            <a:pPr>
              <a:lnSpc>
                <a:spcPct val="90000"/>
              </a:lnSpc>
              <a:buFont typeface="Wingdings" panose="05000000000000000000" pitchFamily="2" charset="2"/>
              <a:buNone/>
            </a:pPr>
            <a:r>
              <a:rPr lang="en-US" sz="1800">
                <a:sym typeface="Symbol" panose="05050102010706020507" pitchFamily="18" charset="2"/>
              </a:rPr>
              <a:t>8	</a:t>
            </a:r>
            <a:r>
              <a:rPr lang="en-US" sz="1800" i="1">
                <a:sym typeface="Symbol" panose="05050102010706020507" pitchFamily="18" charset="2"/>
              </a:rPr>
              <a:t>Q</a:t>
            </a:r>
            <a:r>
              <a:rPr lang="en-US" sz="1800">
                <a:sym typeface="Symbol" panose="05050102010706020507" pitchFamily="18" charset="2"/>
              </a:rPr>
              <a:t>  </a:t>
            </a:r>
          </a:p>
          <a:p>
            <a:pPr>
              <a:lnSpc>
                <a:spcPct val="90000"/>
              </a:lnSpc>
              <a:buFont typeface="Wingdings" panose="05000000000000000000" pitchFamily="2" charset="2"/>
              <a:buNone/>
            </a:pPr>
            <a:r>
              <a:rPr lang="en-US" sz="1800">
                <a:sym typeface="Symbol" panose="05050102010706020507" pitchFamily="18" charset="2"/>
              </a:rPr>
              <a:t>9	enqueue(</a:t>
            </a:r>
            <a:r>
              <a:rPr lang="en-US" sz="1800" i="1">
                <a:sym typeface="Symbol" panose="05050102010706020507" pitchFamily="18" charset="2"/>
              </a:rPr>
              <a:t>Q</a:t>
            </a:r>
            <a:r>
              <a:rPr lang="en-US" sz="1800">
                <a:sym typeface="Symbol" panose="05050102010706020507" pitchFamily="18" charset="2"/>
              </a:rPr>
              <a:t>,s)</a:t>
            </a:r>
          </a:p>
          <a:p>
            <a:pPr>
              <a:lnSpc>
                <a:spcPct val="90000"/>
              </a:lnSpc>
              <a:buFont typeface="Wingdings" panose="05000000000000000000" pitchFamily="2" charset="2"/>
              <a:buNone/>
            </a:pPr>
            <a:r>
              <a:rPr lang="en-US" sz="1800">
                <a:sym typeface="Symbol" panose="05050102010706020507" pitchFamily="18" charset="2"/>
              </a:rPr>
              <a:t>10	</a:t>
            </a:r>
            <a:r>
              <a:rPr lang="en-US" sz="1800" b="1">
                <a:sym typeface="Symbol" panose="05050102010706020507" pitchFamily="18" charset="2"/>
              </a:rPr>
              <a:t>while</a:t>
            </a:r>
            <a:r>
              <a:rPr lang="en-US" sz="1800">
                <a:sym typeface="Symbol" panose="05050102010706020507" pitchFamily="18" charset="2"/>
              </a:rPr>
              <a:t> Q  </a:t>
            </a:r>
          </a:p>
          <a:p>
            <a:pPr>
              <a:lnSpc>
                <a:spcPct val="90000"/>
              </a:lnSpc>
              <a:buFont typeface="Wingdings" panose="05000000000000000000" pitchFamily="2" charset="2"/>
              <a:buNone/>
            </a:pPr>
            <a:r>
              <a:rPr lang="en-US" sz="1800">
                <a:sym typeface="Symbol" panose="05050102010706020507" pitchFamily="18" charset="2"/>
              </a:rPr>
              <a:t>11		</a:t>
            </a:r>
            <a:r>
              <a:rPr lang="en-US" sz="1800" b="1">
                <a:sym typeface="Symbol" panose="05050102010706020507" pitchFamily="18" charset="2"/>
              </a:rPr>
              <a:t>do</a:t>
            </a:r>
            <a:r>
              <a:rPr lang="en-US" sz="1800">
                <a:sym typeface="Symbol" panose="05050102010706020507" pitchFamily="18" charset="2"/>
              </a:rPr>
              <a:t> u  dequeue(Q)</a:t>
            </a:r>
          </a:p>
          <a:p>
            <a:pPr>
              <a:lnSpc>
                <a:spcPct val="90000"/>
              </a:lnSpc>
              <a:buFont typeface="Wingdings" panose="05000000000000000000" pitchFamily="2" charset="2"/>
              <a:buNone/>
            </a:pPr>
            <a:r>
              <a:rPr lang="en-US" sz="1800">
                <a:sym typeface="Symbol" panose="05050102010706020507" pitchFamily="18" charset="2"/>
              </a:rPr>
              <a:t>12			</a:t>
            </a:r>
            <a:r>
              <a:rPr lang="en-US" sz="1800" b="1">
                <a:sym typeface="Symbol" panose="05050102010706020507" pitchFamily="18" charset="2"/>
              </a:rPr>
              <a:t>for</a:t>
            </a:r>
            <a:r>
              <a:rPr lang="en-US" sz="1800">
                <a:sym typeface="Symbol" panose="05050102010706020507" pitchFamily="18" charset="2"/>
              </a:rPr>
              <a:t> each </a:t>
            </a:r>
            <a:r>
              <a:rPr lang="en-US" sz="1800" i="1">
                <a:sym typeface="Symbol" panose="05050102010706020507" pitchFamily="18" charset="2"/>
              </a:rPr>
              <a:t>v</a:t>
            </a:r>
            <a:r>
              <a:rPr lang="en-US" sz="1800">
                <a:sym typeface="Symbol" panose="05050102010706020507" pitchFamily="18" charset="2"/>
              </a:rPr>
              <a:t> in Adj[</a:t>
            </a:r>
            <a:r>
              <a:rPr lang="en-US" sz="1800" i="1">
                <a:sym typeface="Symbol" panose="05050102010706020507" pitchFamily="18" charset="2"/>
              </a:rPr>
              <a:t>u</a:t>
            </a:r>
            <a:r>
              <a:rPr lang="en-US" sz="1800">
                <a:sym typeface="Symbol" panose="05050102010706020507" pitchFamily="18" charset="2"/>
              </a:rPr>
              <a:t>]</a:t>
            </a:r>
          </a:p>
          <a:p>
            <a:pPr>
              <a:lnSpc>
                <a:spcPct val="90000"/>
              </a:lnSpc>
              <a:buFont typeface="Wingdings" panose="05000000000000000000" pitchFamily="2" charset="2"/>
              <a:buNone/>
            </a:pPr>
            <a:r>
              <a:rPr lang="en-US" sz="1800">
                <a:sym typeface="Symbol" panose="05050102010706020507" pitchFamily="18" charset="2"/>
              </a:rPr>
              <a:t>13				</a:t>
            </a:r>
            <a:r>
              <a:rPr lang="en-US" sz="1800" b="1">
                <a:sym typeface="Symbol" panose="05050102010706020507" pitchFamily="18" charset="2"/>
              </a:rPr>
              <a:t>do</a:t>
            </a:r>
            <a:r>
              <a:rPr lang="en-US" sz="1800">
                <a:sym typeface="Symbol" panose="05050102010706020507" pitchFamily="18" charset="2"/>
              </a:rPr>
              <a:t> </a:t>
            </a:r>
            <a:r>
              <a:rPr lang="en-US" sz="1800" b="1">
                <a:sym typeface="Symbol" panose="05050102010706020507" pitchFamily="18" charset="2"/>
              </a:rPr>
              <a:t>if</a:t>
            </a:r>
            <a:r>
              <a:rPr lang="en-US" sz="1800">
                <a:sym typeface="Symbol" panose="05050102010706020507" pitchFamily="18" charset="2"/>
              </a:rPr>
              <a:t> color[</a:t>
            </a:r>
            <a:r>
              <a:rPr lang="en-US" sz="1800" i="1">
                <a:sym typeface="Symbol" panose="05050102010706020507" pitchFamily="18" charset="2"/>
              </a:rPr>
              <a:t>v</a:t>
            </a:r>
            <a:r>
              <a:rPr lang="en-US" sz="1800">
                <a:sym typeface="Symbol" panose="05050102010706020507" pitchFamily="18" charset="2"/>
              </a:rPr>
              <a:t>] = white</a:t>
            </a:r>
          </a:p>
          <a:p>
            <a:pPr>
              <a:lnSpc>
                <a:spcPct val="90000"/>
              </a:lnSpc>
              <a:buFont typeface="Wingdings" panose="05000000000000000000" pitchFamily="2" charset="2"/>
              <a:buNone/>
            </a:pPr>
            <a:r>
              <a:rPr lang="en-US" sz="1800">
                <a:sym typeface="Symbol" panose="05050102010706020507" pitchFamily="18" charset="2"/>
              </a:rPr>
              <a:t>14					</a:t>
            </a:r>
            <a:r>
              <a:rPr lang="en-US" sz="1800" b="1">
                <a:sym typeface="Symbol" panose="05050102010706020507" pitchFamily="18" charset="2"/>
              </a:rPr>
              <a:t>then</a:t>
            </a:r>
            <a:r>
              <a:rPr lang="en-US" sz="1800">
                <a:sym typeface="Symbol" panose="05050102010706020507" pitchFamily="18" charset="2"/>
              </a:rPr>
              <a:t> color[</a:t>
            </a:r>
            <a:r>
              <a:rPr lang="en-US" sz="1800" i="1">
                <a:sym typeface="Symbol" panose="05050102010706020507" pitchFamily="18" charset="2"/>
              </a:rPr>
              <a:t>v</a:t>
            </a:r>
            <a:r>
              <a:rPr lang="en-US" sz="1800">
                <a:sym typeface="Symbol" panose="05050102010706020507" pitchFamily="18" charset="2"/>
              </a:rPr>
              <a:t>]  gray</a:t>
            </a:r>
          </a:p>
          <a:p>
            <a:pPr>
              <a:lnSpc>
                <a:spcPct val="90000"/>
              </a:lnSpc>
              <a:buFont typeface="Wingdings" panose="05000000000000000000" pitchFamily="2" charset="2"/>
              <a:buNone/>
            </a:pPr>
            <a:r>
              <a:rPr lang="en-US" sz="1800">
                <a:sym typeface="Symbol" panose="05050102010706020507" pitchFamily="18" charset="2"/>
              </a:rPr>
              <a:t>15					         </a:t>
            </a:r>
            <a:r>
              <a:rPr lang="en-US" sz="1800" i="1">
                <a:sym typeface="Symbol" panose="05050102010706020507" pitchFamily="18" charset="2"/>
              </a:rPr>
              <a:t>d</a:t>
            </a:r>
            <a:r>
              <a:rPr lang="en-US" sz="1800">
                <a:sym typeface="Symbol" panose="05050102010706020507" pitchFamily="18" charset="2"/>
              </a:rPr>
              <a:t>[</a:t>
            </a:r>
            <a:r>
              <a:rPr lang="en-US" sz="1800" i="1">
                <a:sym typeface="Symbol" panose="05050102010706020507" pitchFamily="18" charset="2"/>
              </a:rPr>
              <a:t>v</a:t>
            </a:r>
            <a:r>
              <a:rPr lang="en-US" sz="1800">
                <a:sym typeface="Symbol" panose="05050102010706020507" pitchFamily="18" charset="2"/>
              </a:rPr>
              <a:t>]  </a:t>
            </a:r>
            <a:r>
              <a:rPr lang="en-US" sz="1800" i="1">
                <a:sym typeface="Symbol" panose="05050102010706020507" pitchFamily="18" charset="2"/>
              </a:rPr>
              <a:t>d</a:t>
            </a:r>
            <a:r>
              <a:rPr lang="en-US" sz="1800">
                <a:sym typeface="Symbol" panose="05050102010706020507" pitchFamily="18" charset="2"/>
              </a:rPr>
              <a:t>[</a:t>
            </a:r>
            <a:r>
              <a:rPr lang="en-US" sz="1800" i="1">
                <a:sym typeface="Symbol" panose="05050102010706020507" pitchFamily="18" charset="2"/>
              </a:rPr>
              <a:t>u</a:t>
            </a:r>
            <a:r>
              <a:rPr lang="en-US" sz="1800">
                <a:sym typeface="Symbol" panose="05050102010706020507" pitchFamily="18" charset="2"/>
              </a:rPr>
              <a:t>] + 1</a:t>
            </a:r>
          </a:p>
          <a:p>
            <a:pPr>
              <a:lnSpc>
                <a:spcPct val="90000"/>
              </a:lnSpc>
              <a:buFont typeface="Wingdings" panose="05000000000000000000" pitchFamily="2" charset="2"/>
              <a:buNone/>
            </a:pPr>
            <a:r>
              <a:rPr lang="en-US" sz="1800">
                <a:sym typeface="Symbol" panose="05050102010706020507" pitchFamily="18" charset="2"/>
              </a:rPr>
              <a:t>16					         [</a:t>
            </a:r>
            <a:r>
              <a:rPr lang="en-US" sz="1800" i="1">
                <a:sym typeface="Symbol" panose="05050102010706020507" pitchFamily="18" charset="2"/>
              </a:rPr>
              <a:t>v</a:t>
            </a:r>
            <a:r>
              <a:rPr lang="en-US" sz="1800">
                <a:sym typeface="Symbol" panose="05050102010706020507" pitchFamily="18" charset="2"/>
              </a:rPr>
              <a:t>]  </a:t>
            </a:r>
            <a:r>
              <a:rPr lang="en-US" sz="1800" i="1">
                <a:sym typeface="Symbol" panose="05050102010706020507" pitchFamily="18" charset="2"/>
              </a:rPr>
              <a:t>u</a:t>
            </a:r>
          </a:p>
          <a:p>
            <a:pPr>
              <a:lnSpc>
                <a:spcPct val="90000"/>
              </a:lnSpc>
              <a:buFont typeface="Wingdings" panose="05000000000000000000" pitchFamily="2" charset="2"/>
              <a:buNone/>
            </a:pPr>
            <a:r>
              <a:rPr lang="en-US" sz="1800">
                <a:sym typeface="Symbol" panose="05050102010706020507" pitchFamily="18" charset="2"/>
              </a:rPr>
              <a:t>17					         enqueue(</a:t>
            </a:r>
            <a:r>
              <a:rPr lang="en-US" sz="1800" i="1">
                <a:sym typeface="Symbol" panose="05050102010706020507" pitchFamily="18" charset="2"/>
              </a:rPr>
              <a:t>Q</a:t>
            </a:r>
            <a:r>
              <a:rPr lang="en-US" sz="1800">
                <a:sym typeface="Symbol" panose="05050102010706020507" pitchFamily="18" charset="2"/>
              </a:rPr>
              <a:t>,</a:t>
            </a:r>
            <a:r>
              <a:rPr lang="en-US" sz="1800" i="1">
                <a:sym typeface="Symbol" panose="05050102010706020507" pitchFamily="18" charset="2"/>
              </a:rPr>
              <a:t>v</a:t>
            </a:r>
            <a:r>
              <a:rPr lang="en-US" sz="1800">
                <a:sym typeface="Symbol" panose="05050102010706020507" pitchFamily="18" charset="2"/>
              </a:rPr>
              <a:t>)</a:t>
            </a:r>
          </a:p>
          <a:p>
            <a:pPr>
              <a:lnSpc>
                <a:spcPct val="90000"/>
              </a:lnSpc>
              <a:buFont typeface="Wingdings" panose="05000000000000000000" pitchFamily="2" charset="2"/>
              <a:buNone/>
            </a:pPr>
            <a:r>
              <a:rPr lang="en-US" sz="1800">
                <a:sym typeface="Symbol" panose="05050102010706020507" pitchFamily="18" charset="2"/>
              </a:rPr>
              <a:t>18			color[</a:t>
            </a:r>
            <a:r>
              <a:rPr lang="en-US" sz="1800" i="1">
                <a:sym typeface="Symbol" panose="05050102010706020507" pitchFamily="18" charset="2"/>
              </a:rPr>
              <a:t>u</a:t>
            </a:r>
            <a:r>
              <a:rPr lang="en-US" sz="1800">
                <a:sym typeface="Symbol" panose="05050102010706020507" pitchFamily="18" charset="2"/>
              </a:rPr>
              <a:t>]  black</a:t>
            </a:r>
          </a:p>
          <a:p>
            <a:pPr>
              <a:lnSpc>
                <a:spcPct val="90000"/>
              </a:lnSpc>
              <a:buFont typeface="Wingdings" panose="05000000000000000000" pitchFamily="2" charset="2"/>
              <a:buNone/>
            </a:pPr>
            <a:endParaRPr lang="en-US"/>
          </a:p>
        </p:txBody>
      </p:sp>
      <p:sp>
        <p:nvSpPr>
          <p:cNvPr id="16386" name="Footer Placeholder 3"/>
          <p:cNvSpPr>
            <a:spLocks noGrp="1"/>
          </p:cNvSpPr>
          <p:nvPr>
            <p:ph type="ftr" sz="quarter" idx="11"/>
          </p:nvPr>
        </p:nvSpPr>
        <p:spPr>
          <a:noFill/>
        </p:spPr>
        <p:txBody>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sz="1400" u="none">
                <a:solidFill>
                  <a:schemeClr val="hlink"/>
                </a:solidFill>
              </a:rPr>
              <a:t>Comp 122, Fall 2004</a:t>
            </a:r>
          </a:p>
        </p:txBody>
      </p:sp>
      <p:sp>
        <p:nvSpPr>
          <p:cNvPr id="59396" name="Text Box 4"/>
          <p:cNvSpPr txBox="1">
            <a:spLocks noChangeArrowheads="1"/>
          </p:cNvSpPr>
          <p:nvPr/>
        </p:nvSpPr>
        <p:spPr bwMode="auto">
          <a:xfrm>
            <a:off x="8001001" y="1371601"/>
            <a:ext cx="1858963" cy="854075"/>
          </a:xfrm>
          <a:prstGeom prst="rect">
            <a:avLst/>
          </a:prstGeom>
          <a:noFill/>
          <a:ln w="28575" cap="sq">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kumimoji="1" lang="en-US" sz="1600" u="none"/>
              <a:t>white: undiscovered</a:t>
            </a:r>
          </a:p>
          <a:p>
            <a:r>
              <a:rPr kumimoji="1" lang="en-US" sz="1600" u="none"/>
              <a:t>gray: discovered</a:t>
            </a:r>
          </a:p>
          <a:p>
            <a:r>
              <a:rPr kumimoji="1" lang="en-US" sz="1600" u="none"/>
              <a:t>black: finished</a:t>
            </a:r>
            <a:endParaRPr kumimoji="1" lang="en-US" u="none"/>
          </a:p>
        </p:txBody>
      </p:sp>
      <p:sp>
        <p:nvSpPr>
          <p:cNvPr id="59397" name="Text Box 5"/>
          <p:cNvSpPr txBox="1">
            <a:spLocks noChangeArrowheads="1"/>
          </p:cNvSpPr>
          <p:nvPr/>
        </p:nvSpPr>
        <p:spPr bwMode="auto">
          <a:xfrm>
            <a:off x="7924800" y="2606676"/>
            <a:ext cx="2590800" cy="1343025"/>
          </a:xfrm>
          <a:prstGeom prst="rect">
            <a:avLst/>
          </a:prstGeom>
          <a:noFill/>
          <a:ln w="28575" cap="sq">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kumimoji="1" lang="en-US" sz="1600" i="1" u="none"/>
              <a:t>Q</a:t>
            </a:r>
            <a:r>
              <a:rPr kumimoji="1" lang="en-US" sz="1600" u="none"/>
              <a:t>: a queue of discovered vertices</a:t>
            </a:r>
          </a:p>
          <a:p>
            <a:r>
              <a:rPr kumimoji="1" lang="en-US" sz="1600" u="none"/>
              <a:t>color[</a:t>
            </a:r>
            <a:r>
              <a:rPr kumimoji="1" lang="en-US" sz="1600" i="1" u="none"/>
              <a:t>v</a:t>
            </a:r>
            <a:r>
              <a:rPr kumimoji="1" lang="en-US" sz="1600" u="none"/>
              <a:t>]: color of v</a:t>
            </a:r>
          </a:p>
          <a:p>
            <a:r>
              <a:rPr kumimoji="1" lang="en-US" sz="1600" u="none"/>
              <a:t>d[</a:t>
            </a:r>
            <a:r>
              <a:rPr kumimoji="1" lang="en-US" sz="1600" i="1" u="none"/>
              <a:t>v</a:t>
            </a:r>
            <a:r>
              <a:rPr kumimoji="1" lang="en-US" sz="1600" u="none"/>
              <a:t>]: distance from s to v</a:t>
            </a:r>
          </a:p>
          <a:p>
            <a:r>
              <a:rPr kumimoji="1" lang="en-US" sz="1600" u="none">
                <a:sym typeface="Symbol" panose="05050102010706020507" pitchFamily="18" charset="2"/>
              </a:rPr>
              <a:t>[</a:t>
            </a:r>
            <a:r>
              <a:rPr kumimoji="1" lang="en-US" sz="1600" i="1" u="none">
                <a:sym typeface="Symbol" panose="05050102010706020507" pitchFamily="18" charset="2"/>
              </a:rPr>
              <a:t>u</a:t>
            </a:r>
            <a:r>
              <a:rPr kumimoji="1" lang="en-US" sz="1600" u="none">
                <a:sym typeface="Symbol" panose="05050102010706020507" pitchFamily="18" charset="2"/>
              </a:rPr>
              <a:t>]: predecessor of v</a:t>
            </a:r>
          </a:p>
        </p:txBody>
      </p:sp>
      <p:sp>
        <p:nvSpPr>
          <p:cNvPr id="16390" name="Text Box 6"/>
          <p:cNvSpPr txBox="1">
            <a:spLocks noChangeArrowheads="1"/>
          </p:cNvSpPr>
          <p:nvPr/>
        </p:nvSpPr>
        <p:spPr bwMode="auto">
          <a:xfrm>
            <a:off x="7924800" y="4419600"/>
            <a:ext cx="271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a:solidFill>
                  <a:srgbClr val="CC3300"/>
                </a:solidFill>
              </a:rPr>
              <a:t>Example:</a:t>
            </a:r>
            <a:r>
              <a:rPr lang="en-US" u="none"/>
              <a:t> animation.</a:t>
            </a:r>
            <a:endParaRPr lang="en-US"/>
          </a:p>
        </p:txBody>
      </p:sp>
    </p:spTree>
    <p:extLst>
      <p:ext uri="{BB962C8B-B14F-4D97-AF65-F5344CB8AC3E}">
        <p14:creationId xmlns:p14="http://schemas.microsoft.com/office/powerpoint/2010/main" val="715143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dissolve">
                                      <p:cBhvr>
                                        <p:cTn id="7" dur="500"/>
                                        <p:tgtEl>
                                          <p:spTgt spid="59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dissolve">
                                      <p:cBhvr>
                                        <p:cTn id="12" dur="5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autoUpdateAnimBg="0"/>
      <p:bldP spid="5939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Example (BFS)</a:t>
            </a:r>
          </a:p>
        </p:txBody>
      </p:sp>
      <p:sp>
        <p:nvSpPr>
          <p:cNvPr id="17412" name="Oval 3"/>
          <p:cNvSpPr>
            <a:spLocks noChangeArrowheads="1"/>
          </p:cNvSpPr>
          <p:nvPr/>
        </p:nvSpPr>
        <p:spPr bwMode="auto">
          <a:xfrm>
            <a:off x="3400425" y="249713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7413" name="Text Box 4"/>
          <p:cNvSpPr txBox="1">
            <a:spLocks noChangeArrowheads="1"/>
          </p:cNvSpPr>
          <p:nvPr/>
        </p:nvSpPr>
        <p:spPr bwMode="auto">
          <a:xfrm>
            <a:off x="3495675" y="2525713"/>
            <a:ext cx="401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17414" name="Oval 5"/>
          <p:cNvSpPr>
            <a:spLocks noChangeArrowheads="1"/>
          </p:cNvSpPr>
          <p:nvPr/>
        </p:nvSpPr>
        <p:spPr bwMode="auto">
          <a:xfrm>
            <a:off x="4881563" y="2490788"/>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7415" name="Text Box 6"/>
          <p:cNvSpPr txBox="1">
            <a:spLocks noChangeArrowheads="1"/>
          </p:cNvSpPr>
          <p:nvPr/>
        </p:nvSpPr>
        <p:spPr bwMode="auto">
          <a:xfrm>
            <a:off x="5005388" y="25542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0</a:t>
            </a:r>
            <a:endParaRPr lang="en-US" b="1" u="none"/>
          </a:p>
        </p:txBody>
      </p:sp>
      <p:sp>
        <p:nvSpPr>
          <p:cNvPr id="17416" name="Line 7"/>
          <p:cNvSpPr>
            <a:spLocks noChangeShapeType="1"/>
          </p:cNvSpPr>
          <p:nvPr/>
        </p:nvSpPr>
        <p:spPr bwMode="auto">
          <a:xfrm>
            <a:off x="3976689" y="2786063"/>
            <a:ext cx="92392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Oval 8"/>
          <p:cNvSpPr>
            <a:spLocks noChangeArrowheads="1"/>
          </p:cNvSpPr>
          <p:nvPr/>
        </p:nvSpPr>
        <p:spPr bwMode="auto">
          <a:xfrm>
            <a:off x="4881563" y="390683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7418" name="Text Box 9"/>
          <p:cNvSpPr txBox="1">
            <a:spLocks noChangeArrowheads="1"/>
          </p:cNvSpPr>
          <p:nvPr/>
        </p:nvSpPr>
        <p:spPr bwMode="auto">
          <a:xfrm>
            <a:off x="4976814" y="3935413"/>
            <a:ext cx="401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17419" name="Oval 10"/>
          <p:cNvSpPr>
            <a:spLocks noChangeArrowheads="1"/>
          </p:cNvSpPr>
          <p:nvPr/>
        </p:nvSpPr>
        <p:spPr bwMode="auto">
          <a:xfrm>
            <a:off x="6362700" y="390048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7420" name="Text Box 11"/>
          <p:cNvSpPr txBox="1">
            <a:spLocks noChangeArrowheads="1"/>
          </p:cNvSpPr>
          <p:nvPr/>
        </p:nvSpPr>
        <p:spPr bwMode="auto">
          <a:xfrm>
            <a:off x="6457950" y="3929063"/>
            <a:ext cx="401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17421" name="Line 12"/>
          <p:cNvSpPr>
            <a:spLocks noChangeShapeType="1"/>
          </p:cNvSpPr>
          <p:nvPr/>
        </p:nvSpPr>
        <p:spPr bwMode="auto">
          <a:xfrm>
            <a:off x="5457826" y="4195763"/>
            <a:ext cx="92392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2" name="Oval 13"/>
          <p:cNvSpPr>
            <a:spLocks noChangeArrowheads="1"/>
          </p:cNvSpPr>
          <p:nvPr/>
        </p:nvSpPr>
        <p:spPr bwMode="auto">
          <a:xfrm>
            <a:off x="7843838" y="3910013"/>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7423" name="Text Box 14"/>
          <p:cNvSpPr txBox="1">
            <a:spLocks noChangeArrowheads="1"/>
          </p:cNvSpPr>
          <p:nvPr/>
        </p:nvSpPr>
        <p:spPr bwMode="auto">
          <a:xfrm>
            <a:off x="7939089" y="3938588"/>
            <a:ext cx="401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17424" name="Line 15"/>
          <p:cNvSpPr>
            <a:spLocks noChangeShapeType="1"/>
          </p:cNvSpPr>
          <p:nvPr/>
        </p:nvSpPr>
        <p:spPr bwMode="auto">
          <a:xfrm>
            <a:off x="6938964" y="4205288"/>
            <a:ext cx="92392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Oval 16"/>
          <p:cNvSpPr>
            <a:spLocks noChangeArrowheads="1"/>
          </p:cNvSpPr>
          <p:nvPr/>
        </p:nvSpPr>
        <p:spPr bwMode="auto">
          <a:xfrm>
            <a:off x="6357938" y="2495551"/>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7426" name="Text Box 17"/>
          <p:cNvSpPr txBox="1">
            <a:spLocks noChangeArrowheads="1"/>
          </p:cNvSpPr>
          <p:nvPr/>
        </p:nvSpPr>
        <p:spPr bwMode="auto">
          <a:xfrm>
            <a:off x="6453189" y="2524125"/>
            <a:ext cx="401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17427" name="Oval 18"/>
          <p:cNvSpPr>
            <a:spLocks noChangeArrowheads="1"/>
          </p:cNvSpPr>
          <p:nvPr/>
        </p:nvSpPr>
        <p:spPr bwMode="auto">
          <a:xfrm>
            <a:off x="7839075" y="2505076"/>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7428" name="Text Box 19"/>
          <p:cNvSpPr txBox="1">
            <a:spLocks noChangeArrowheads="1"/>
          </p:cNvSpPr>
          <p:nvPr/>
        </p:nvSpPr>
        <p:spPr bwMode="auto">
          <a:xfrm>
            <a:off x="7934325" y="2533650"/>
            <a:ext cx="401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17429" name="Line 20"/>
          <p:cNvSpPr>
            <a:spLocks noChangeShapeType="1"/>
          </p:cNvSpPr>
          <p:nvPr/>
        </p:nvSpPr>
        <p:spPr bwMode="auto">
          <a:xfrm>
            <a:off x="6934201" y="2800350"/>
            <a:ext cx="92392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0" name="Oval 21"/>
          <p:cNvSpPr>
            <a:spLocks noChangeArrowheads="1"/>
          </p:cNvSpPr>
          <p:nvPr/>
        </p:nvSpPr>
        <p:spPr bwMode="auto">
          <a:xfrm>
            <a:off x="3381375" y="390683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7431" name="Text Box 22"/>
          <p:cNvSpPr txBox="1">
            <a:spLocks noChangeArrowheads="1"/>
          </p:cNvSpPr>
          <p:nvPr/>
        </p:nvSpPr>
        <p:spPr bwMode="auto">
          <a:xfrm>
            <a:off x="3476625" y="3935413"/>
            <a:ext cx="401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17432" name="Line 23"/>
          <p:cNvSpPr>
            <a:spLocks noChangeShapeType="1"/>
          </p:cNvSpPr>
          <p:nvPr/>
        </p:nvSpPr>
        <p:spPr bwMode="auto">
          <a:xfrm>
            <a:off x="3687763" y="3059113"/>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3" name="Line 24"/>
          <p:cNvSpPr>
            <a:spLocks noChangeShapeType="1"/>
          </p:cNvSpPr>
          <p:nvPr/>
        </p:nvSpPr>
        <p:spPr bwMode="auto">
          <a:xfrm>
            <a:off x="5168900" y="3068638"/>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4" name="Line 25"/>
          <p:cNvSpPr>
            <a:spLocks noChangeShapeType="1"/>
          </p:cNvSpPr>
          <p:nvPr/>
        </p:nvSpPr>
        <p:spPr bwMode="auto">
          <a:xfrm>
            <a:off x="6650038" y="3078163"/>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5" name="Line 26"/>
          <p:cNvSpPr>
            <a:spLocks noChangeShapeType="1"/>
          </p:cNvSpPr>
          <p:nvPr/>
        </p:nvSpPr>
        <p:spPr bwMode="auto">
          <a:xfrm>
            <a:off x="8131175" y="3087688"/>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6" name="Line 27"/>
          <p:cNvSpPr>
            <a:spLocks noChangeShapeType="1"/>
          </p:cNvSpPr>
          <p:nvPr/>
        </p:nvSpPr>
        <p:spPr bwMode="auto">
          <a:xfrm flipV="1">
            <a:off x="5376864" y="2944813"/>
            <a:ext cx="1023937" cy="10287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7" name="Text Box 28"/>
          <p:cNvSpPr txBox="1">
            <a:spLocks noChangeArrowheads="1"/>
          </p:cNvSpPr>
          <p:nvPr/>
        </p:nvSpPr>
        <p:spPr bwMode="auto">
          <a:xfrm>
            <a:off x="3581400" y="2084388"/>
            <a:ext cx="285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r</a:t>
            </a:r>
          </a:p>
        </p:txBody>
      </p:sp>
      <p:sp>
        <p:nvSpPr>
          <p:cNvPr id="17438" name="Text Box 29"/>
          <p:cNvSpPr txBox="1">
            <a:spLocks noChangeArrowheads="1"/>
          </p:cNvSpPr>
          <p:nvPr/>
        </p:nvSpPr>
        <p:spPr bwMode="auto">
          <a:xfrm>
            <a:off x="5048251" y="2093913"/>
            <a:ext cx="303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s</a:t>
            </a:r>
          </a:p>
        </p:txBody>
      </p:sp>
      <p:sp>
        <p:nvSpPr>
          <p:cNvPr id="17439" name="Text Box 30"/>
          <p:cNvSpPr txBox="1">
            <a:spLocks noChangeArrowheads="1"/>
          </p:cNvSpPr>
          <p:nvPr/>
        </p:nvSpPr>
        <p:spPr bwMode="auto">
          <a:xfrm>
            <a:off x="6515100" y="2103438"/>
            <a:ext cx="268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t</a:t>
            </a:r>
          </a:p>
        </p:txBody>
      </p:sp>
      <p:sp>
        <p:nvSpPr>
          <p:cNvPr id="17440" name="Text Box 31"/>
          <p:cNvSpPr txBox="1">
            <a:spLocks noChangeArrowheads="1"/>
          </p:cNvSpPr>
          <p:nvPr/>
        </p:nvSpPr>
        <p:spPr bwMode="auto">
          <a:xfrm>
            <a:off x="7981950" y="2112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17441" name="Text Box 32"/>
          <p:cNvSpPr txBox="1">
            <a:spLocks noChangeArrowheads="1"/>
          </p:cNvSpPr>
          <p:nvPr/>
        </p:nvSpPr>
        <p:spPr bwMode="auto">
          <a:xfrm>
            <a:off x="3533775" y="43799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17442" name="Text Box 33"/>
          <p:cNvSpPr txBox="1">
            <a:spLocks noChangeArrowheads="1"/>
          </p:cNvSpPr>
          <p:nvPr/>
        </p:nvSpPr>
        <p:spPr bwMode="auto">
          <a:xfrm>
            <a:off x="5014913" y="4389438"/>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17443" name="Text Box 34"/>
          <p:cNvSpPr txBox="1">
            <a:spLocks noChangeArrowheads="1"/>
          </p:cNvSpPr>
          <p:nvPr/>
        </p:nvSpPr>
        <p:spPr bwMode="auto">
          <a:xfrm>
            <a:off x="6510338" y="4398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17444" name="Text Box 35"/>
          <p:cNvSpPr txBox="1">
            <a:spLocks noChangeArrowheads="1"/>
          </p:cNvSpPr>
          <p:nvPr/>
        </p:nvSpPr>
        <p:spPr bwMode="auto">
          <a:xfrm>
            <a:off x="7991475" y="43942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17445" name="Text Box 36"/>
          <p:cNvSpPr txBox="1">
            <a:spLocks noChangeArrowheads="1"/>
          </p:cNvSpPr>
          <p:nvPr/>
        </p:nvSpPr>
        <p:spPr bwMode="auto">
          <a:xfrm>
            <a:off x="5473701" y="5302250"/>
            <a:ext cx="822325" cy="8509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t>Q:</a:t>
            </a:r>
            <a:r>
              <a:rPr lang="en-US" u="none"/>
              <a:t>  s</a:t>
            </a:r>
          </a:p>
          <a:p>
            <a:r>
              <a:rPr lang="en-US" u="none"/>
              <a:t>      0</a:t>
            </a:r>
          </a:p>
        </p:txBody>
      </p:sp>
    </p:spTree>
    <p:extLst>
      <p:ext uri="{BB962C8B-B14F-4D97-AF65-F5344CB8AC3E}">
        <p14:creationId xmlns:p14="http://schemas.microsoft.com/office/powerpoint/2010/main" val="4159504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Example (BFS)</a:t>
            </a:r>
          </a:p>
        </p:txBody>
      </p:sp>
      <p:sp>
        <p:nvSpPr>
          <p:cNvPr id="18436" name="Oval 3"/>
          <p:cNvSpPr>
            <a:spLocks noChangeArrowheads="1"/>
          </p:cNvSpPr>
          <p:nvPr/>
        </p:nvSpPr>
        <p:spPr bwMode="auto">
          <a:xfrm>
            <a:off x="3400425" y="2497138"/>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8437" name="Text Box 4"/>
          <p:cNvSpPr txBox="1">
            <a:spLocks noChangeArrowheads="1"/>
          </p:cNvSpPr>
          <p:nvPr/>
        </p:nvSpPr>
        <p:spPr bwMode="auto">
          <a:xfrm>
            <a:off x="3524250" y="2560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18438" name="Oval 5"/>
          <p:cNvSpPr>
            <a:spLocks noChangeArrowheads="1"/>
          </p:cNvSpPr>
          <p:nvPr/>
        </p:nvSpPr>
        <p:spPr bwMode="auto">
          <a:xfrm>
            <a:off x="4881563" y="249078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8439" name="Text Box 6"/>
          <p:cNvSpPr txBox="1">
            <a:spLocks noChangeArrowheads="1"/>
          </p:cNvSpPr>
          <p:nvPr/>
        </p:nvSpPr>
        <p:spPr bwMode="auto">
          <a:xfrm>
            <a:off x="5005388" y="25542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0</a:t>
            </a:r>
            <a:endParaRPr lang="en-US" b="1" u="none"/>
          </a:p>
        </p:txBody>
      </p:sp>
      <p:sp>
        <p:nvSpPr>
          <p:cNvPr id="18440" name="Line 7"/>
          <p:cNvSpPr>
            <a:spLocks noChangeShapeType="1"/>
          </p:cNvSpPr>
          <p:nvPr/>
        </p:nvSpPr>
        <p:spPr bwMode="auto">
          <a:xfrm>
            <a:off x="3976689" y="27860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1" name="Oval 8"/>
          <p:cNvSpPr>
            <a:spLocks noChangeArrowheads="1"/>
          </p:cNvSpPr>
          <p:nvPr/>
        </p:nvSpPr>
        <p:spPr bwMode="auto">
          <a:xfrm>
            <a:off x="4881563" y="3906838"/>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8442" name="Text Box 9"/>
          <p:cNvSpPr txBox="1">
            <a:spLocks noChangeArrowheads="1"/>
          </p:cNvSpPr>
          <p:nvPr/>
        </p:nvSpPr>
        <p:spPr bwMode="auto">
          <a:xfrm>
            <a:off x="5005388" y="395605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18443" name="Oval 10"/>
          <p:cNvSpPr>
            <a:spLocks noChangeArrowheads="1"/>
          </p:cNvSpPr>
          <p:nvPr/>
        </p:nvSpPr>
        <p:spPr bwMode="auto">
          <a:xfrm>
            <a:off x="6362700" y="390048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8444" name="Text Box 11"/>
          <p:cNvSpPr txBox="1">
            <a:spLocks noChangeArrowheads="1"/>
          </p:cNvSpPr>
          <p:nvPr/>
        </p:nvSpPr>
        <p:spPr bwMode="auto">
          <a:xfrm>
            <a:off x="6457950" y="3929063"/>
            <a:ext cx="401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18445" name="Line 12"/>
          <p:cNvSpPr>
            <a:spLocks noChangeShapeType="1"/>
          </p:cNvSpPr>
          <p:nvPr/>
        </p:nvSpPr>
        <p:spPr bwMode="auto">
          <a:xfrm>
            <a:off x="5457826" y="4195763"/>
            <a:ext cx="92392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6" name="Oval 13"/>
          <p:cNvSpPr>
            <a:spLocks noChangeArrowheads="1"/>
          </p:cNvSpPr>
          <p:nvPr/>
        </p:nvSpPr>
        <p:spPr bwMode="auto">
          <a:xfrm>
            <a:off x="7843838" y="3910013"/>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8447" name="Text Box 14"/>
          <p:cNvSpPr txBox="1">
            <a:spLocks noChangeArrowheads="1"/>
          </p:cNvSpPr>
          <p:nvPr/>
        </p:nvSpPr>
        <p:spPr bwMode="auto">
          <a:xfrm>
            <a:off x="7939089" y="3938588"/>
            <a:ext cx="401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18448" name="Line 15"/>
          <p:cNvSpPr>
            <a:spLocks noChangeShapeType="1"/>
          </p:cNvSpPr>
          <p:nvPr/>
        </p:nvSpPr>
        <p:spPr bwMode="auto">
          <a:xfrm>
            <a:off x="6938964" y="4205288"/>
            <a:ext cx="92392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9" name="Oval 16"/>
          <p:cNvSpPr>
            <a:spLocks noChangeArrowheads="1"/>
          </p:cNvSpPr>
          <p:nvPr/>
        </p:nvSpPr>
        <p:spPr bwMode="auto">
          <a:xfrm>
            <a:off x="6357938" y="2495551"/>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8450" name="Text Box 17"/>
          <p:cNvSpPr txBox="1">
            <a:spLocks noChangeArrowheads="1"/>
          </p:cNvSpPr>
          <p:nvPr/>
        </p:nvSpPr>
        <p:spPr bwMode="auto">
          <a:xfrm>
            <a:off x="6453189" y="2524125"/>
            <a:ext cx="401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18451" name="Oval 18"/>
          <p:cNvSpPr>
            <a:spLocks noChangeArrowheads="1"/>
          </p:cNvSpPr>
          <p:nvPr/>
        </p:nvSpPr>
        <p:spPr bwMode="auto">
          <a:xfrm>
            <a:off x="7839075" y="2505076"/>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8452" name="Text Box 19"/>
          <p:cNvSpPr txBox="1">
            <a:spLocks noChangeArrowheads="1"/>
          </p:cNvSpPr>
          <p:nvPr/>
        </p:nvSpPr>
        <p:spPr bwMode="auto">
          <a:xfrm>
            <a:off x="7934325" y="2533650"/>
            <a:ext cx="401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18453" name="Line 20"/>
          <p:cNvSpPr>
            <a:spLocks noChangeShapeType="1"/>
          </p:cNvSpPr>
          <p:nvPr/>
        </p:nvSpPr>
        <p:spPr bwMode="auto">
          <a:xfrm>
            <a:off x="6934201" y="2800350"/>
            <a:ext cx="92392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4" name="Oval 21"/>
          <p:cNvSpPr>
            <a:spLocks noChangeArrowheads="1"/>
          </p:cNvSpPr>
          <p:nvPr/>
        </p:nvSpPr>
        <p:spPr bwMode="auto">
          <a:xfrm>
            <a:off x="3381375" y="390683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8455" name="Text Box 22"/>
          <p:cNvSpPr txBox="1">
            <a:spLocks noChangeArrowheads="1"/>
          </p:cNvSpPr>
          <p:nvPr/>
        </p:nvSpPr>
        <p:spPr bwMode="auto">
          <a:xfrm>
            <a:off x="3476625" y="3935413"/>
            <a:ext cx="401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18456" name="Line 23"/>
          <p:cNvSpPr>
            <a:spLocks noChangeShapeType="1"/>
          </p:cNvSpPr>
          <p:nvPr/>
        </p:nvSpPr>
        <p:spPr bwMode="auto">
          <a:xfrm>
            <a:off x="3687763" y="3059113"/>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7" name="Line 24"/>
          <p:cNvSpPr>
            <a:spLocks noChangeShapeType="1"/>
          </p:cNvSpPr>
          <p:nvPr/>
        </p:nvSpPr>
        <p:spPr bwMode="auto">
          <a:xfrm>
            <a:off x="5168900" y="3068638"/>
            <a:ext cx="0" cy="84296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8" name="Line 25"/>
          <p:cNvSpPr>
            <a:spLocks noChangeShapeType="1"/>
          </p:cNvSpPr>
          <p:nvPr/>
        </p:nvSpPr>
        <p:spPr bwMode="auto">
          <a:xfrm>
            <a:off x="6650038" y="3078163"/>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9" name="Line 26"/>
          <p:cNvSpPr>
            <a:spLocks noChangeShapeType="1"/>
          </p:cNvSpPr>
          <p:nvPr/>
        </p:nvSpPr>
        <p:spPr bwMode="auto">
          <a:xfrm>
            <a:off x="8131175" y="3087688"/>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0" name="Line 27"/>
          <p:cNvSpPr>
            <a:spLocks noChangeShapeType="1"/>
          </p:cNvSpPr>
          <p:nvPr/>
        </p:nvSpPr>
        <p:spPr bwMode="auto">
          <a:xfrm flipV="1">
            <a:off x="5376864" y="2944813"/>
            <a:ext cx="1023937" cy="10287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1" name="Text Box 28"/>
          <p:cNvSpPr txBox="1">
            <a:spLocks noChangeArrowheads="1"/>
          </p:cNvSpPr>
          <p:nvPr/>
        </p:nvSpPr>
        <p:spPr bwMode="auto">
          <a:xfrm>
            <a:off x="3581400" y="2084388"/>
            <a:ext cx="285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r</a:t>
            </a:r>
          </a:p>
        </p:txBody>
      </p:sp>
      <p:sp>
        <p:nvSpPr>
          <p:cNvPr id="18462" name="Text Box 29"/>
          <p:cNvSpPr txBox="1">
            <a:spLocks noChangeArrowheads="1"/>
          </p:cNvSpPr>
          <p:nvPr/>
        </p:nvSpPr>
        <p:spPr bwMode="auto">
          <a:xfrm>
            <a:off x="5048251" y="2093913"/>
            <a:ext cx="303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s</a:t>
            </a:r>
          </a:p>
        </p:txBody>
      </p:sp>
      <p:sp>
        <p:nvSpPr>
          <p:cNvPr id="18463" name="Text Box 30"/>
          <p:cNvSpPr txBox="1">
            <a:spLocks noChangeArrowheads="1"/>
          </p:cNvSpPr>
          <p:nvPr/>
        </p:nvSpPr>
        <p:spPr bwMode="auto">
          <a:xfrm>
            <a:off x="6515100" y="2103438"/>
            <a:ext cx="268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t</a:t>
            </a:r>
          </a:p>
        </p:txBody>
      </p:sp>
      <p:sp>
        <p:nvSpPr>
          <p:cNvPr id="18464" name="Text Box 31"/>
          <p:cNvSpPr txBox="1">
            <a:spLocks noChangeArrowheads="1"/>
          </p:cNvSpPr>
          <p:nvPr/>
        </p:nvSpPr>
        <p:spPr bwMode="auto">
          <a:xfrm>
            <a:off x="7981950" y="2112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18465" name="Text Box 32"/>
          <p:cNvSpPr txBox="1">
            <a:spLocks noChangeArrowheads="1"/>
          </p:cNvSpPr>
          <p:nvPr/>
        </p:nvSpPr>
        <p:spPr bwMode="auto">
          <a:xfrm>
            <a:off x="3533775" y="43799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18466" name="Text Box 33"/>
          <p:cNvSpPr txBox="1">
            <a:spLocks noChangeArrowheads="1"/>
          </p:cNvSpPr>
          <p:nvPr/>
        </p:nvSpPr>
        <p:spPr bwMode="auto">
          <a:xfrm>
            <a:off x="5014913" y="4389438"/>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18467" name="Text Box 34"/>
          <p:cNvSpPr txBox="1">
            <a:spLocks noChangeArrowheads="1"/>
          </p:cNvSpPr>
          <p:nvPr/>
        </p:nvSpPr>
        <p:spPr bwMode="auto">
          <a:xfrm>
            <a:off x="6510338" y="4398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18468" name="Text Box 35"/>
          <p:cNvSpPr txBox="1">
            <a:spLocks noChangeArrowheads="1"/>
          </p:cNvSpPr>
          <p:nvPr/>
        </p:nvSpPr>
        <p:spPr bwMode="auto">
          <a:xfrm>
            <a:off x="7991475" y="43942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18469" name="Text Box 36"/>
          <p:cNvSpPr txBox="1">
            <a:spLocks noChangeArrowheads="1"/>
          </p:cNvSpPr>
          <p:nvPr/>
        </p:nvSpPr>
        <p:spPr bwMode="auto">
          <a:xfrm>
            <a:off x="5473701" y="5302250"/>
            <a:ext cx="1203325" cy="8509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t>Q:</a:t>
            </a:r>
            <a:r>
              <a:rPr lang="en-US" u="none"/>
              <a:t>  w  r</a:t>
            </a:r>
          </a:p>
          <a:p>
            <a:r>
              <a:rPr lang="en-US" u="none"/>
              <a:t>       1  1</a:t>
            </a:r>
          </a:p>
        </p:txBody>
      </p:sp>
    </p:spTree>
    <p:extLst>
      <p:ext uri="{BB962C8B-B14F-4D97-AF65-F5344CB8AC3E}">
        <p14:creationId xmlns:p14="http://schemas.microsoft.com/office/powerpoint/2010/main" val="1175482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mtClean="0"/>
              <a:t>Example (BFS)</a:t>
            </a:r>
          </a:p>
        </p:txBody>
      </p:sp>
      <p:sp>
        <p:nvSpPr>
          <p:cNvPr id="19460" name="Oval 3"/>
          <p:cNvSpPr>
            <a:spLocks noChangeArrowheads="1"/>
          </p:cNvSpPr>
          <p:nvPr/>
        </p:nvSpPr>
        <p:spPr bwMode="auto">
          <a:xfrm>
            <a:off x="3400425" y="2497138"/>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9461" name="Text Box 4"/>
          <p:cNvSpPr txBox="1">
            <a:spLocks noChangeArrowheads="1"/>
          </p:cNvSpPr>
          <p:nvPr/>
        </p:nvSpPr>
        <p:spPr bwMode="auto">
          <a:xfrm>
            <a:off x="3524250" y="2560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19462" name="Oval 5"/>
          <p:cNvSpPr>
            <a:spLocks noChangeArrowheads="1"/>
          </p:cNvSpPr>
          <p:nvPr/>
        </p:nvSpPr>
        <p:spPr bwMode="auto">
          <a:xfrm>
            <a:off x="4881563" y="249078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9463" name="Text Box 6"/>
          <p:cNvSpPr txBox="1">
            <a:spLocks noChangeArrowheads="1"/>
          </p:cNvSpPr>
          <p:nvPr/>
        </p:nvSpPr>
        <p:spPr bwMode="auto">
          <a:xfrm>
            <a:off x="5005388" y="25542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0</a:t>
            </a:r>
            <a:endParaRPr lang="en-US" b="1" u="none"/>
          </a:p>
        </p:txBody>
      </p:sp>
      <p:sp>
        <p:nvSpPr>
          <p:cNvPr id="19464" name="Line 7"/>
          <p:cNvSpPr>
            <a:spLocks noChangeShapeType="1"/>
          </p:cNvSpPr>
          <p:nvPr/>
        </p:nvSpPr>
        <p:spPr bwMode="auto">
          <a:xfrm>
            <a:off x="3976689" y="27860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Oval 8"/>
          <p:cNvSpPr>
            <a:spLocks noChangeArrowheads="1"/>
          </p:cNvSpPr>
          <p:nvPr/>
        </p:nvSpPr>
        <p:spPr bwMode="auto">
          <a:xfrm>
            <a:off x="4881563" y="390683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9466" name="Text Box 9"/>
          <p:cNvSpPr txBox="1">
            <a:spLocks noChangeArrowheads="1"/>
          </p:cNvSpPr>
          <p:nvPr/>
        </p:nvSpPr>
        <p:spPr bwMode="auto">
          <a:xfrm>
            <a:off x="5005388" y="395605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19467" name="Oval 10"/>
          <p:cNvSpPr>
            <a:spLocks noChangeArrowheads="1"/>
          </p:cNvSpPr>
          <p:nvPr/>
        </p:nvSpPr>
        <p:spPr bwMode="auto">
          <a:xfrm>
            <a:off x="6362700" y="3900488"/>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9468" name="Text Box 11"/>
          <p:cNvSpPr txBox="1">
            <a:spLocks noChangeArrowheads="1"/>
          </p:cNvSpPr>
          <p:nvPr/>
        </p:nvSpPr>
        <p:spPr bwMode="auto">
          <a:xfrm>
            <a:off x="6486525" y="39354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19469" name="Line 12"/>
          <p:cNvSpPr>
            <a:spLocks noChangeShapeType="1"/>
          </p:cNvSpPr>
          <p:nvPr/>
        </p:nvSpPr>
        <p:spPr bwMode="auto">
          <a:xfrm>
            <a:off x="5457826" y="41957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0" name="Oval 13"/>
          <p:cNvSpPr>
            <a:spLocks noChangeArrowheads="1"/>
          </p:cNvSpPr>
          <p:nvPr/>
        </p:nvSpPr>
        <p:spPr bwMode="auto">
          <a:xfrm>
            <a:off x="7843838" y="3910013"/>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9471" name="Text Box 14"/>
          <p:cNvSpPr txBox="1">
            <a:spLocks noChangeArrowheads="1"/>
          </p:cNvSpPr>
          <p:nvPr/>
        </p:nvSpPr>
        <p:spPr bwMode="auto">
          <a:xfrm>
            <a:off x="7939089" y="3938588"/>
            <a:ext cx="401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19472" name="Line 15"/>
          <p:cNvSpPr>
            <a:spLocks noChangeShapeType="1"/>
          </p:cNvSpPr>
          <p:nvPr/>
        </p:nvSpPr>
        <p:spPr bwMode="auto">
          <a:xfrm>
            <a:off x="6938964" y="4205288"/>
            <a:ext cx="92392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Oval 16"/>
          <p:cNvSpPr>
            <a:spLocks noChangeArrowheads="1"/>
          </p:cNvSpPr>
          <p:nvPr/>
        </p:nvSpPr>
        <p:spPr bwMode="auto">
          <a:xfrm>
            <a:off x="6357938" y="2495551"/>
            <a:ext cx="590550" cy="576263"/>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9474" name="Text Box 17"/>
          <p:cNvSpPr txBox="1">
            <a:spLocks noChangeArrowheads="1"/>
          </p:cNvSpPr>
          <p:nvPr/>
        </p:nvSpPr>
        <p:spPr bwMode="auto">
          <a:xfrm>
            <a:off x="6481763" y="2530475"/>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19475" name="Oval 18"/>
          <p:cNvSpPr>
            <a:spLocks noChangeArrowheads="1"/>
          </p:cNvSpPr>
          <p:nvPr/>
        </p:nvSpPr>
        <p:spPr bwMode="auto">
          <a:xfrm>
            <a:off x="7839075" y="2505076"/>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9476" name="Text Box 19"/>
          <p:cNvSpPr txBox="1">
            <a:spLocks noChangeArrowheads="1"/>
          </p:cNvSpPr>
          <p:nvPr/>
        </p:nvSpPr>
        <p:spPr bwMode="auto">
          <a:xfrm>
            <a:off x="7934325" y="2533650"/>
            <a:ext cx="401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19477" name="Line 20"/>
          <p:cNvSpPr>
            <a:spLocks noChangeShapeType="1"/>
          </p:cNvSpPr>
          <p:nvPr/>
        </p:nvSpPr>
        <p:spPr bwMode="auto">
          <a:xfrm>
            <a:off x="6934201" y="2800350"/>
            <a:ext cx="92392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8" name="Oval 21"/>
          <p:cNvSpPr>
            <a:spLocks noChangeArrowheads="1"/>
          </p:cNvSpPr>
          <p:nvPr/>
        </p:nvSpPr>
        <p:spPr bwMode="auto">
          <a:xfrm>
            <a:off x="3381375" y="390683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19479" name="Text Box 22"/>
          <p:cNvSpPr txBox="1">
            <a:spLocks noChangeArrowheads="1"/>
          </p:cNvSpPr>
          <p:nvPr/>
        </p:nvSpPr>
        <p:spPr bwMode="auto">
          <a:xfrm>
            <a:off x="3476625" y="3935413"/>
            <a:ext cx="401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19480" name="Line 23"/>
          <p:cNvSpPr>
            <a:spLocks noChangeShapeType="1"/>
          </p:cNvSpPr>
          <p:nvPr/>
        </p:nvSpPr>
        <p:spPr bwMode="auto">
          <a:xfrm>
            <a:off x="3687763" y="3059113"/>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24"/>
          <p:cNvSpPr>
            <a:spLocks noChangeShapeType="1"/>
          </p:cNvSpPr>
          <p:nvPr/>
        </p:nvSpPr>
        <p:spPr bwMode="auto">
          <a:xfrm>
            <a:off x="5168900" y="3068638"/>
            <a:ext cx="0" cy="84296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25"/>
          <p:cNvSpPr>
            <a:spLocks noChangeShapeType="1"/>
          </p:cNvSpPr>
          <p:nvPr/>
        </p:nvSpPr>
        <p:spPr bwMode="auto">
          <a:xfrm>
            <a:off x="6650038" y="3078163"/>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Line 26"/>
          <p:cNvSpPr>
            <a:spLocks noChangeShapeType="1"/>
          </p:cNvSpPr>
          <p:nvPr/>
        </p:nvSpPr>
        <p:spPr bwMode="auto">
          <a:xfrm>
            <a:off x="8131175" y="3087688"/>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Line 27"/>
          <p:cNvSpPr>
            <a:spLocks noChangeShapeType="1"/>
          </p:cNvSpPr>
          <p:nvPr/>
        </p:nvSpPr>
        <p:spPr bwMode="auto">
          <a:xfrm flipV="1">
            <a:off x="5376864" y="2944813"/>
            <a:ext cx="1023937" cy="102870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Text Box 28"/>
          <p:cNvSpPr txBox="1">
            <a:spLocks noChangeArrowheads="1"/>
          </p:cNvSpPr>
          <p:nvPr/>
        </p:nvSpPr>
        <p:spPr bwMode="auto">
          <a:xfrm>
            <a:off x="3581400" y="2084388"/>
            <a:ext cx="285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r</a:t>
            </a:r>
          </a:p>
        </p:txBody>
      </p:sp>
      <p:sp>
        <p:nvSpPr>
          <p:cNvPr id="19486" name="Text Box 29"/>
          <p:cNvSpPr txBox="1">
            <a:spLocks noChangeArrowheads="1"/>
          </p:cNvSpPr>
          <p:nvPr/>
        </p:nvSpPr>
        <p:spPr bwMode="auto">
          <a:xfrm>
            <a:off x="5048251" y="2093913"/>
            <a:ext cx="303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s</a:t>
            </a:r>
          </a:p>
        </p:txBody>
      </p:sp>
      <p:sp>
        <p:nvSpPr>
          <p:cNvPr id="19487" name="Text Box 30"/>
          <p:cNvSpPr txBox="1">
            <a:spLocks noChangeArrowheads="1"/>
          </p:cNvSpPr>
          <p:nvPr/>
        </p:nvSpPr>
        <p:spPr bwMode="auto">
          <a:xfrm>
            <a:off x="6515100" y="2103438"/>
            <a:ext cx="268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t</a:t>
            </a:r>
          </a:p>
        </p:txBody>
      </p:sp>
      <p:sp>
        <p:nvSpPr>
          <p:cNvPr id="19488" name="Text Box 31"/>
          <p:cNvSpPr txBox="1">
            <a:spLocks noChangeArrowheads="1"/>
          </p:cNvSpPr>
          <p:nvPr/>
        </p:nvSpPr>
        <p:spPr bwMode="auto">
          <a:xfrm>
            <a:off x="7981950" y="2112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19489" name="Text Box 32"/>
          <p:cNvSpPr txBox="1">
            <a:spLocks noChangeArrowheads="1"/>
          </p:cNvSpPr>
          <p:nvPr/>
        </p:nvSpPr>
        <p:spPr bwMode="auto">
          <a:xfrm>
            <a:off x="3533775" y="43799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19490" name="Text Box 33"/>
          <p:cNvSpPr txBox="1">
            <a:spLocks noChangeArrowheads="1"/>
          </p:cNvSpPr>
          <p:nvPr/>
        </p:nvSpPr>
        <p:spPr bwMode="auto">
          <a:xfrm>
            <a:off x="5014913" y="4389438"/>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19491" name="Text Box 34"/>
          <p:cNvSpPr txBox="1">
            <a:spLocks noChangeArrowheads="1"/>
          </p:cNvSpPr>
          <p:nvPr/>
        </p:nvSpPr>
        <p:spPr bwMode="auto">
          <a:xfrm>
            <a:off x="6510338" y="4398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19492" name="Text Box 35"/>
          <p:cNvSpPr txBox="1">
            <a:spLocks noChangeArrowheads="1"/>
          </p:cNvSpPr>
          <p:nvPr/>
        </p:nvSpPr>
        <p:spPr bwMode="auto">
          <a:xfrm>
            <a:off x="7991475" y="43942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19493" name="Text Box 36"/>
          <p:cNvSpPr txBox="1">
            <a:spLocks noChangeArrowheads="1"/>
          </p:cNvSpPr>
          <p:nvPr/>
        </p:nvSpPr>
        <p:spPr bwMode="auto">
          <a:xfrm>
            <a:off x="5473701" y="5302250"/>
            <a:ext cx="1431925" cy="8509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t>Q:</a:t>
            </a:r>
            <a:r>
              <a:rPr lang="en-US" u="none"/>
              <a:t>  r   t  x</a:t>
            </a:r>
          </a:p>
          <a:p>
            <a:r>
              <a:rPr lang="en-US" u="none"/>
              <a:t>      1  2  2</a:t>
            </a:r>
          </a:p>
        </p:txBody>
      </p:sp>
    </p:spTree>
    <p:extLst>
      <p:ext uri="{BB962C8B-B14F-4D97-AF65-F5344CB8AC3E}">
        <p14:creationId xmlns:p14="http://schemas.microsoft.com/office/powerpoint/2010/main" val="2600380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Example (BFS)</a:t>
            </a:r>
          </a:p>
        </p:txBody>
      </p:sp>
      <p:sp>
        <p:nvSpPr>
          <p:cNvPr id="20484" name="Oval 3"/>
          <p:cNvSpPr>
            <a:spLocks noChangeArrowheads="1"/>
          </p:cNvSpPr>
          <p:nvPr/>
        </p:nvSpPr>
        <p:spPr bwMode="auto">
          <a:xfrm>
            <a:off x="3400425" y="249713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0485" name="Text Box 4"/>
          <p:cNvSpPr txBox="1">
            <a:spLocks noChangeArrowheads="1"/>
          </p:cNvSpPr>
          <p:nvPr/>
        </p:nvSpPr>
        <p:spPr bwMode="auto">
          <a:xfrm>
            <a:off x="3524250" y="2560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20486" name="Oval 5"/>
          <p:cNvSpPr>
            <a:spLocks noChangeArrowheads="1"/>
          </p:cNvSpPr>
          <p:nvPr/>
        </p:nvSpPr>
        <p:spPr bwMode="auto">
          <a:xfrm>
            <a:off x="4881563" y="249078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0487" name="Text Box 6"/>
          <p:cNvSpPr txBox="1">
            <a:spLocks noChangeArrowheads="1"/>
          </p:cNvSpPr>
          <p:nvPr/>
        </p:nvSpPr>
        <p:spPr bwMode="auto">
          <a:xfrm>
            <a:off x="5005388" y="25542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0</a:t>
            </a:r>
            <a:endParaRPr lang="en-US" b="1" u="none"/>
          </a:p>
        </p:txBody>
      </p:sp>
      <p:sp>
        <p:nvSpPr>
          <p:cNvPr id="20488" name="Line 7"/>
          <p:cNvSpPr>
            <a:spLocks noChangeShapeType="1"/>
          </p:cNvSpPr>
          <p:nvPr/>
        </p:nvSpPr>
        <p:spPr bwMode="auto">
          <a:xfrm>
            <a:off x="3976689" y="27860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Oval 8"/>
          <p:cNvSpPr>
            <a:spLocks noChangeArrowheads="1"/>
          </p:cNvSpPr>
          <p:nvPr/>
        </p:nvSpPr>
        <p:spPr bwMode="auto">
          <a:xfrm>
            <a:off x="4881563" y="390683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0490" name="Text Box 9"/>
          <p:cNvSpPr txBox="1">
            <a:spLocks noChangeArrowheads="1"/>
          </p:cNvSpPr>
          <p:nvPr/>
        </p:nvSpPr>
        <p:spPr bwMode="auto">
          <a:xfrm>
            <a:off x="5005388" y="395605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20491" name="Oval 10"/>
          <p:cNvSpPr>
            <a:spLocks noChangeArrowheads="1"/>
          </p:cNvSpPr>
          <p:nvPr/>
        </p:nvSpPr>
        <p:spPr bwMode="auto">
          <a:xfrm>
            <a:off x="6362700" y="3900488"/>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0492" name="Text Box 11"/>
          <p:cNvSpPr txBox="1">
            <a:spLocks noChangeArrowheads="1"/>
          </p:cNvSpPr>
          <p:nvPr/>
        </p:nvSpPr>
        <p:spPr bwMode="auto">
          <a:xfrm>
            <a:off x="6486525" y="39354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0493" name="Line 12"/>
          <p:cNvSpPr>
            <a:spLocks noChangeShapeType="1"/>
          </p:cNvSpPr>
          <p:nvPr/>
        </p:nvSpPr>
        <p:spPr bwMode="auto">
          <a:xfrm>
            <a:off x="5457826" y="41957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Oval 13"/>
          <p:cNvSpPr>
            <a:spLocks noChangeArrowheads="1"/>
          </p:cNvSpPr>
          <p:nvPr/>
        </p:nvSpPr>
        <p:spPr bwMode="auto">
          <a:xfrm>
            <a:off x="7843838" y="3910013"/>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0495" name="Text Box 14"/>
          <p:cNvSpPr txBox="1">
            <a:spLocks noChangeArrowheads="1"/>
          </p:cNvSpPr>
          <p:nvPr/>
        </p:nvSpPr>
        <p:spPr bwMode="auto">
          <a:xfrm>
            <a:off x="7939089" y="3938588"/>
            <a:ext cx="401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20496" name="Line 15"/>
          <p:cNvSpPr>
            <a:spLocks noChangeShapeType="1"/>
          </p:cNvSpPr>
          <p:nvPr/>
        </p:nvSpPr>
        <p:spPr bwMode="auto">
          <a:xfrm>
            <a:off x="6938964" y="4205288"/>
            <a:ext cx="92392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7" name="Oval 16"/>
          <p:cNvSpPr>
            <a:spLocks noChangeArrowheads="1"/>
          </p:cNvSpPr>
          <p:nvPr/>
        </p:nvSpPr>
        <p:spPr bwMode="auto">
          <a:xfrm>
            <a:off x="6357938" y="2495551"/>
            <a:ext cx="590550" cy="576263"/>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0498" name="Text Box 17"/>
          <p:cNvSpPr txBox="1">
            <a:spLocks noChangeArrowheads="1"/>
          </p:cNvSpPr>
          <p:nvPr/>
        </p:nvSpPr>
        <p:spPr bwMode="auto">
          <a:xfrm>
            <a:off x="6481763" y="2530475"/>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0499" name="Oval 18"/>
          <p:cNvSpPr>
            <a:spLocks noChangeArrowheads="1"/>
          </p:cNvSpPr>
          <p:nvPr/>
        </p:nvSpPr>
        <p:spPr bwMode="auto">
          <a:xfrm>
            <a:off x="7839075" y="2505076"/>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0500" name="Text Box 19"/>
          <p:cNvSpPr txBox="1">
            <a:spLocks noChangeArrowheads="1"/>
          </p:cNvSpPr>
          <p:nvPr/>
        </p:nvSpPr>
        <p:spPr bwMode="auto">
          <a:xfrm>
            <a:off x="7934325" y="2533650"/>
            <a:ext cx="401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20501" name="Line 20"/>
          <p:cNvSpPr>
            <a:spLocks noChangeShapeType="1"/>
          </p:cNvSpPr>
          <p:nvPr/>
        </p:nvSpPr>
        <p:spPr bwMode="auto">
          <a:xfrm>
            <a:off x="6934201" y="2800350"/>
            <a:ext cx="92392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2" name="Oval 21"/>
          <p:cNvSpPr>
            <a:spLocks noChangeArrowheads="1"/>
          </p:cNvSpPr>
          <p:nvPr/>
        </p:nvSpPr>
        <p:spPr bwMode="auto">
          <a:xfrm>
            <a:off x="3381375" y="3906838"/>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0503" name="Text Box 22"/>
          <p:cNvSpPr txBox="1">
            <a:spLocks noChangeArrowheads="1"/>
          </p:cNvSpPr>
          <p:nvPr/>
        </p:nvSpPr>
        <p:spPr bwMode="auto">
          <a:xfrm>
            <a:off x="3519488" y="395605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0504" name="Line 23"/>
          <p:cNvSpPr>
            <a:spLocks noChangeShapeType="1"/>
          </p:cNvSpPr>
          <p:nvPr/>
        </p:nvSpPr>
        <p:spPr bwMode="auto">
          <a:xfrm>
            <a:off x="3687763" y="3059113"/>
            <a:ext cx="0" cy="84296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5" name="Line 24"/>
          <p:cNvSpPr>
            <a:spLocks noChangeShapeType="1"/>
          </p:cNvSpPr>
          <p:nvPr/>
        </p:nvSpPr>
        <p:spPr bwMode="auto">
          <a:xfrm>
            <a:off x="5168900" y="3068638"/>
            <a:ext cx="0" cy="84296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6" name="Line 25"/>
          <p:cNvSpPr>
            <a:spLocks noChangeShapeType="1"/>
          </p:cNvSpPr>
          <p:nvPr/>
        </p:nvSpPr>
        <p:spPr bwMode="auto">
          <a:xfrm>
            <a:off x="6650038" y="3078163"/>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7" name="Line 26"/>
          <p:cNvSpPr>
            <a:spLocks noChangeShapeType="1"/>
          </p:cNvSpPr>
          <p:nvPr/>
        </p:nvSpPr>
        <p:spPr bwMode="auto">
          <a:xfrm>
            <a:off x="8131175" y="3087688"/>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8" name="Line 27"/>
          <p:cNvSpPr>
            <a:spLocks noChangeShapeType="1"/>
          </p:cNvSpPr>
          <p:nvPr/>
        </p:nvSpPr>
        <p:spPr bwMode="auto">
          <a:xfrm flipV="1">
            <a:off x="5376864" y="2944813"/>
            <a:ext cx="1023937" cy="102870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9" name="Text Box 28"/>
          <p:cNvSpPr txBox="1">
            <a:spLocks noChangeArrowheads="1"/>
          </p:cNvSpPr>
          <p:nvPr/>
        </p:nvSpPr>
        <p:spPr bwMode="auto">
          <a:xfrm>
            <a:off x="3581400" y="2084388"/>
            <a:ext cx="285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r</a:t>
            </a:r>
          </a:p>
        </p:txBody>
      </p:sp>
      <p:sp>
        <p:nvSpPr>
          <p:cNvPr id="20510" name="Text Box 29"/>
          <p:cNvSpPr txBox="1">
            <a:spLocks noChangeArrowheads="1"/>
          </p:cNvSpPr>
          <p:nvPr/>
        </p:nvSpPr>
        <p:spPr bwMode="auto">
          <a:xfrm>
            <a:off x="5048251" y="2093913"/>
            <a:ext cx="303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s</a:t>
            </a:r>
          </a:p>
        </p:txBody>
      </p:sp>
      <p:sp>
        <p:nvSpPr>
          <p:cNvPr id="20511" name="Text Box 30"/>
          <p:cNvSpPr txBox="1">
            <a:spLocks noChangeArrowheads="1"/>
          </p:cNvSpPr>
          <p:nvPr/>
        </p:nvSpPr>
        <p:spPr bwMode="auto">
          <a:xfrm>
            <a:off x="6515100" y="2103438"/>
            <a:ext cx="268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t</a:t>
            </a:r>
          </a:p>
        </p:txBody>
      </p:sp>
      <p:sp>
        <p:nvSpPr>
          <p:cNvPr id="20512" name="Text Box 31"/>
          <p:cNvSpPr txBox="1">
            <a:spLocks noChangeArrowheads="1"/>
          </p:cNvSpPr>
          <p:nvPr/>
        </p:nvSpPr>
        <p:spPr bwMode="auto">
          <a:xfrm>
            <a:off x="7981950" y="2112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20513" name="Text Box 32"/>
          <p:cNvSpPr txBox="1">
            <a:spLocks noChangeArrowheads="1"/>
          </p:cNvSpPr>
          <p:nvPr/>
        </p:nvSpPr>
        <p:spPr bwMode="auto">
          <a:xfrm>
            <a:off x="3533775" y="43799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20514" name="Text Box 33"/>
          <p:cNvSpPr txBox="1">
            <a:spLocks noChangeArrowheads="1"/>
          </p:cNvSpPr>
          <p:nvPr/>
        </p:nvSpPr>
        <p:spPr bwMode="auto">
          <a:xfrm>
            <a:off x="5014913" y="4389438"/>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20515" name="Text Box 34"/>
          <p:cNvSpPr txBox="1">
            <a:spLocks noChangeArrowheads="1"/>
          </p:cNvSpPr>
          <p:nvPr/>
        </p:nvSpPr>
        <p:spPr bwMode="auto">
          <a:xfrm>
            <a:off x="6510338" y="4398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20516" name="Text Box 35"/>
          <p:cNvSpPr txBox="1">
            <a:spLocks noChangeArrowheads="1"/>
          </p:cNvSpPr>
          <p:nvPr/>
        </p:nvSpPr>
        <p:spPr bwMode="auto">
          <a:xfrm>
            <a:off x="7991475" y="43942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20517" name="Text Box 36"/>
          <p:cNvSpPr txBox="1">
            <a:spLocks noChangeArrowheads="1"/>
          </p:cNvSpPr>
          <p:nvPr/>
        </p:nvSpPr>
        <p:spPr bwMode="auto">
          <a:xfrm>
            <a:off x="5473701" y="5302250"/>
            <a:ext cx="1431925" cy="8509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t>Q:</a:t>
            </a:r>
            <a:r>
              <a:rPr lang="en-US" u="none"/>
              <a:t>  t  x  v</a:t>
            </a:r>
          </a:p>
          <a:p>
            <a:r>
              <a:rPr lang="en-US" u="none"/>
              <a:t>      2  2  2</a:t>
            </a:r>
          </a:p>
        </p:txBody>
      </p:sp>
    </p:spTree>
    <p:extLst>
      <p:ext uri="{BB962C8B-B14F-4D97-AF65-F5344CB8AC3E}">
        <p14:creationId xmlns:p14="http://schemas.microsoft.com/office/powerpoint/2010/main" val="36492524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Example (BFS)</a:t>
            </a:r>
          </a:p>
        </p:txBody>
      </p:sp>
      <p:sp>
        <p:nvSpPr>
          <p:cNvPr id="21508" name="Oval 3"/>
          <p:cNvSpPr>
            <a:spLocks noChangeArrowheads="1"/>
          </p:cNvSpPr>
          <p:nvPr/>
        </p:nvSpPr>
        <p:spPr bwMode="auto">
          <a:xfrm>
            <a:off x="3400425" y="249713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1509" name="Text Box 4"/>
          <p:cNvSpPr txBox="1">
            <a:spLocks noChangeArrowheads="1"/>
          </p:cNvSpPr>
          <p:nvPr/>
        </p:nvSpPr>
        <p:spPr bwMode="auto">
          <a:xfrm>
            <a:off x="3524250" y="2560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21510" name="Oval 5"/>
          <p:cNvSpPr>
            <a:spLocks noChangeArrowheads="1"/>
          </p:cNvSpPr>
          <p:nvPr/>
        </p:nvSpPr>
        <p:spPr bwMode="auto">
          <a:xfrm>
            <a:off x="4881563" y="249078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1511" name="Text Box 6"/>
          <p:cNvSpPr txBox="1">
            <a:spLocks noChangeArrowheads="1"/>
          </p:cNvSpPr>
          <p:nvPr/>
        </p:nvSpPr>
        <p:spPr bwMode="auto">
          <a:xfrm>
            <a:off x="5005388" y="25542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0</a:t>
            </a:r>
            <a:endParaRPr lang="en-US" b="1" u="none"/>
          </a:p>
        </p:txBody>
      </p:sp>
      <p:sp>
        <p:nvSpPr>
          <p:cNvPr id="21512" name="Line 7"/>
          <p:cNvSpPr>
            <a:spLocks noChangeShapeType="1"/>
          </p:cNvSpPr>
          <p:nvPr/>
        </p:nvSpPr>
        <p:spPr bwMode="auto">
          <a:xfrm>
            <a:off x="3976689" y="27860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Oval 8"/>
          <p:cNvSpPr>
            <a:spLocks noChangeArrowheads="1"/>
          </p:cNvSpPr>
          <p:nvPr/>
        </p:nvSpPr>
        <p:spPr bwMode="auto">
          <a:xfrm>
            <a:off x="4881563" y="390683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1514" name="Text Box 9"/>
          <p:cNvSpPr txBox="1">
            <a:spLocks noChangeArrowheads="1"/>
          </p:cNvSpPr>
          <p:nvPr/>
        </p:nvSpPr>
        <p:spPr bwMode="auto">
          <a:xfrm>
            <a:off x="5005388" y="395605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21515" name="Oval 10"/>
          <p:cNvSpPr>
            <a:spLocks noChangeArrowheads="1"/>
          </p:cNvSpPr>
          <p:nvPr/>
        </p:nvSpPr>
        <p:spPr bwMode="auto">
          <a:xfrm>
            <a:off x="6362700" y="3900488"/>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1516" name="Text Box 11"/>
          <p:cNvSpPr txBox="1">
            <a:spLocks noChangeArrowheads="1"/>
          </p:cNvSpPr>
          <p:nvPr/>
        </p:nvSpPr>
        <p:spPr bwMode="auto">
          <a:xfrm>
            <a:off x="6486525" y="39354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1517" name="Line 12"/>
          <p:cNvSpPr>
            <a:spLocks noChangeShapeType="1"/>
          </p:cNvSpPr>
          <p:nvPr/>
        </p:nvSpPr>
        <p:spPr bwMode="auto">
          <a:xfrm>
            <a:off x="5457826" y="41957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Oval 13"/>
          <p:cNvSpPr>
            <a:spLocks noChangeArrowheads="1"/>
          </p:cNvSpPr>
          <p:nvPr/>
        </p:nvSpPr>
        <p:spPr bwMode="auto">
          <a:xfrm>
            <a:off x="7843838" y="3910013"/>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1519" name="Text Box 14"/>
          <p:cNvSpPr txBox="1">
            <a:spLocks noChangeArrowheads="1"/>
          </p:cNvSpPr>
          <p:nvPr/>
        </p:nvSpPr>
        <p:spPr bwMode="auto">
          <a:xfrm>
            <a:off x="7939089" y="3938588"/>
            <a:ext cx="401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a:t>
            </a:r>
            <a:endParaRPr lang="en-US" b="1" u="none"/>
          </a:p>
        </p:txBody>
      </p:sp>
      <p:sp>
        <p:nvSpPr>
          <p:cNvPr id="21520" name="Line 15"/>
          <p:cNvSpPr>
            <a:spLocks noChangeShapeType="1"/>
          </p:cNvSpPr>
          <p:nvPr/>
        </p:nvSpPr>
        <p:spPr bwMode="auto">
          <a:xfrm>
            <a:off x="6938964" y="4205288"/>
            <a:ext cx="92392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1" name="Oval 16"/>
          <p:cNvSpPr>
            <a:spLocks noChangeArrowheads="1"/>
          </p:cNvSpPr>
          <p:nvPr/>
        </p:nvSpPr>
        <p:spPr bwMode="auto">
          <a:xfrm>
            <a:off x="6357938" y="2495551"/>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1522" name="Text Box 17"/>
          <p:cNvSpPr txBox="1">
            <a:spLocks noChangeArrowheads="1"/>
          </p:cNvSpPr>
          <p:nvPr/>
        </p:nvSpPr>
        <p:spPr bwMode="auto">
          <a:xfrm>
            <a:off x="6481763" y="2530475"/>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1523" name="Oval 18"/>
          <p:cNvSpPr>
            <a:spLocks noChangeArrowheads="1"/>
          </p:cNvSpPr>
          <p:nvPr/>
        </p:nvSpPr>
        <p:spPr bwMode="auto">
          <a:xfrm>
            <a:off x="7839075" y="2505076"/>
            <a:ext cx="590550" cy="576263"/>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1524" name="Text Box 19"/>
          <p:cNvSpPr txBox="1">
            <a:spLocks noChangeArrowheads="1"/>
          </p:cNvSpPr>
          <p:nvPr/>
        </p:nvSpPr>
        <p:spPr bwMode="auto">
          <a:xfrm>
            <a:off x="7962900" y="2554288"/>
            <a:ext cx="3365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3</a:t>
            </a:r>
            <a:endParaRPr lang="en-US" b="1" u="none"/>
          </a:p>
        </p:txBody>
      </p:sp>
      <p:sp>
        <p:nvSpPr>
          <p:cNvPr id="21525" name="Line 20"/>
          <p:cNvSpPr>
            <a:spLocks noChangeShapeType="1"/>
          </p:cNvSpPr>
          <p:nvPr/>
        </p:nvSpPr>
        <p:spPr bwMode="auto">
          <a:xfrm>
            <a:off x="6934201" y="2800350"/>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6" name="Oval 21"/>
          <p:cNvSpPr>
            <a:spLocks noChangeArrowheads="1"/>
          </p:cNvSpPr>
          <p:nvPr/>
        </p:nvSpPr>
        <p:spPr bwMode="auto">
          <a:xfrm>
            <a:off x="3381375" y="3906838"/>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1527" name="Text Box 22"/>
          <p:cNvSpPr txBox="1">
            <a:spLocks noChangeArrowheads="1"/>
          </p:cNvSpPr>
          <p:nvPr/>
        </p:nvSpPr>
        <p:spPr bwMode="auto">
          <a:xfrm>
            <a:off x="3519488" y="395605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1528" name="Line 23"/>
          <p:cNvSpPr>
            <a:spLocks noChangeShapeType="1"/>
          </p:cNvSpPr>
          <p:nvPr/>
        </p:nvSpPr>
        <p:spPr bwMode="auto">
          <a:xfrm>
            <a:off x="3687763" y="3059113"/>
            <a:ext cx="0" cy="84296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9" name="Line 24"/>
          <p:cNvSpPr>
            <a:spLocks noChangeShapeType="1"/>
          </p:cNvSpPr>
          <p:nvPr/>
        </p:nvSpPr>
        <p:spPr bwMode="auto">
          <a:xfrm>
            <a:off x="5168900" y="3068638"/>
            <a:ext cx="0" cy="84296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0" name="Line 25"/>
          <p:cNvSpPr>
            <a:spLocks noChangeShapeType="1"/>
          </p:cNvSpPr>
          <p:nvPr/>
        </p:nvSpPr>
        <p:spPr bwMode="auto">
          <a:xfrm>
            <a:off x="6650038" y="3078163"/>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1" name="Line 26"/>
          <p:cNvSpPr>
            <a:spLocks noChangeShapeType="1"/>
          </p:cNvSpPr>
          <p:nvPr/>
        </p:nvSpPr>
        <p:spPr bwMode="auto">
          <a:xfrm>
            <a:off x="8131175" y="3087688"/>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2" name="Line 27"/>
          <p:cNvSpPr>
            <a:spLocks noChangeShapeType="1"/>
          </p:cNvSpPr>
          <p:nvPr/>
        </p:nvSpPr>
        <p:spPr bwMode="auto">
          <a:xfrm flipV="1">
            <a:off x="5376864" y="2944813"/>
            <a:ext cx="1023937" cy="102870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3" name="Text Box 28"/>
          <p:cNvSpPr txBox="1">
            <a:spLocks noChangeArrowheads="1"/>
          </p:cNvSpPr>
          <p:nvPr/>
        </p:nvSpPr>
        <p:spPr bwMode="auto">
          <a:xfrm>
            <a:off x="3581400" y="2084388"/>
            <a:ext cx="285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r</a:t>
            </a:r>
          </a:p>
        </p:txBody>
      </p:sp>
      <p:sp>
        <p:nvSpPr>
          <p:cNvPr id="21534" name="Text Box 29"/>
          <p:cNvSpPr txBox="1">
            <a:spLocks noChangeArrowheads="1"/>
          </p:cNvSpPr>
          <p:nvPr/>
        </p:nvSpPr>
        <p:spPr bwMode="auto">
          <a:xfrm>
            <a:off x="5048251" y="2093913"/>
            <a:ext cx="303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s</a:t>
            </a:r>
          </a:p>
        </p:txBody>
      </p:sp>
      <p:sp>
        <p:nvSpPr>
          <p:cNvPr id="21535" name="Text Box 30"/>
          <p:cNvSpPr txBox="1">
            <a:spLocks noChangeArrowheads="1"/>
          </p:cNvSpPr>
          <p:nvPr/>
        </p:nvSpPr>
        <p:spPr bwMode="auto">
          <a:xfrm>
            <a:off x="6515100" y="2103438"/>
            <a:ext cx="268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t</a:t>
            </a:r>
          </a:p>
        </p:txBody>
      </p:sp>
      <p:sp>
        <p:nvSpPr>
          <p:cNvPr id="21536" name="Text Box 31"/>
          <p:cNvSpPr txBox="1">
            <a:spLocks noChangeArrowheads="1"/>
          </p:cNvSpPr>
          <p:nvPr/>
        </p:nvSpPr>
        <p:spPr bwMode="auto">
          <a:xfrm>
            <a:off x="7981950" y="2112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21537" name="Text Box 32"/>
          <p:cNvSpPr txBox="1">
            <a:spLocks noChangeArrowheads="1"/>
          </p:cNvSpPr>
          <p:nvPr/>
        </p:nvSpPr>
        <p:spPr bwMode="auto">
          <a:xfrm>
            <a:off x="3533775" y="43799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21538" name="Text Box 33"/>
          <p:cNvSpPr txBox="1">
            <a:spLocks noChangeArrowheads="1"/>
          </p:cNvSpPr>
          <p:nvPr/>
        </p:nvSpPr>
        <p:spPr bwMode="auto">
          <a:xfrm>
            <a:off x="5014913" y="4389438"/>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21539" name="Text Box 34"/>
          <p:cNvSpPr txBox="1">
            <a:spLocks noChangeArrowheads="1"/>
          </p:cNvSpPr>
          <p:nvPr/>
        </p:nvSpPr>
        <p:spPr bwMode="auto">
          <a:xfrm>
            <a:off x="6510338" y="4398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21540" name="Text Box 35"/>
          <p:cNvSpPr txBox="1">
            <a:spLocks noChangeArrowheads="1"/>
          </p:cNvSpPr>
          <p:nvPr/>
        </p:nvSpPr>
        <p:spPr bwMode="auto">
          <a:xfrm>
            <a:off x="7991475" y="43942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21541" name="Text Box 36"/>
          <p:cNvSpPr txBox="1">
            <a:spLocks noChangeArrowheads="1"/>
          </p:cNvSpPr>
          <p:nvPr/>
        </p:nvSpPr>
        <p:spPr bwMode="auto">
          <a:xfrm>
            <a:off x="5473701" y="5302250"/>
            <a:ext cx="1465263" cy="8509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t>Q:</a:t>
            </a:r>
            <a:r>
              <a:rPr lang="en-US" u="none"/>
              <a:t>  x  v  u</a:t>
            </a:r>
          </a:p>
          <a:p>
            <a:r>
              <a:rPr lang="en-US" u="none"/>
              <a:t>      2  2  3</a:t>
            </a:r>
          </a:p>
        </p:txBody>
      </p:sp>
    </p:spTree>
    <p:extLst>
      <p:ext uri="{BB962C8B-B14F-4D97-AF65-F5344CB8AC3E}">
        <p14:creationId xmlns:p14="http://schemas.microsoft.com/office/powerpoint/2010/main" val="2368720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Applications</a:t>
            </a:r>
            <a:endParaRPr lang="ur-PK" smtClean="0"/>
          </a:p>
        </p:txBody>
      </p:sp>
      <p:sp>
        <p:nvSpPr>
          <p:cNvPr id="8195" name="Content Placeholder 2"/>
          <p:cNvSpPr>
            <a:spLocks noGrp="1"/>
          </p:cNvSpPr>
          <p:nvPr>
            <p:ph idx="1"/>
          </p:nvPr>
        </p:nvSpPr>
        <p:spPr/>
        <p:txBody>
          <a:bodyPr>
            <a:normAutofit/>
          </a:bodyPr>
          <a:lstStyle/>
          <a:p>
            <a:pPr algn="l" rtl="0" eaLnBrk="1" hangingPunct="1"/>
            <a:r>
              <a:rPr lang="en-US" sz="2400" b="1" dirty="0"/>
              <a:t>Computer networks</a:t>
            </a:r>
          </a:p>
          <a:p>
            <a:pPr lvl="1" algn="l" rtl="0" eaLnBrk="1" hangingPunct="1"/>
            <a:r>
              <a:rPr lang="en-US" sz="2000" b="1" dirty="0"/>
              <a:t>Local area network</a:t>
            </a:r>
          </a:p>
          <a:p>
            <a:pPr lvl="1" algn="l" rtl="0" eaLnBrk="1" hangingPunct="1"/>
            <a:r>
              <a:rPr lang="en-US" sz="2000" b="1" dirty="0"/>
              <a:t>Wide area network</a:t>
            </a:r>
          </a:p>
          <a:p>
            <a:pPr lvl="1" algn="l" rtl="0" eaLnBrk="1" hangingPunct="1"/>
            <a:r>
              <a:rPr lang="en-US" sz="2000" b="1" dirty="0"/>
              <a:t>Internet</a:t>
            </a:r>
          </a:p>
          <a:p>
            <a:pPr lvl="1" algn="l" rtl="0" eaLnBrk="1" hangingPunct="1"/>
            <a:endParaRPr lang="en-US" sz="2000" b="1" dirty="0"/>
          </a:p>
          <a:p>
            <a:pPr lvl="1" algn="l" rtl="0" eaLnBrk="1" hangingPunct="1">
              <a:buNone/>
            </a:pPr>
            <a:endParaRPr lang="en-US" sz="2000" b="1" dirty="0"/>
          </a:p>
          <a:p>
            <a:pPr algn="l" rtl="0" eaLnBrk="1" hangingPunct="1"/>
            <a:r>
              <a:rPr lang="en-US" sz="2400" b="1" dirty="0"/>
              <a:t>Databases</a:t>
            </a:r>
          </a:p>
          <a:p>
            <a:pPr lvl="1" algn="l" rtl="0" eaLnBrk="1" hangingPunct="1"/>
            <a:r>
              <a:rPr lang="ur-PK" sz="2000" b="1" dirty="0"/>
              <a:t> </a:t>
            </a:r>
            <a:r>
              <a:rPr lang="en-US" sz="2000" b="1" dirty="0"/>
              <a:t>Entity-relationship diagram</a:t>
            </a:r>
            <a:endParaRPr lang="ur-PK" sz="2000" b="1" dirty="0"/>
          </a:p>
        </p:txBody>
      </p:sp>
      <p:pic>
        <p:nvPicPr>
          <p:cNvPr id="8196" name="Picture 2"/>
          <p:cNvPicPr>
            <a:picLocks noChangeAspect="1" noChangeArrowheads="1"/>
          </p:cNvPicPr>
          <p:nvPr/>
        </p:nvPicPr>
        <p:blipFill>
          <a:blip r:embed="rId2"/>
          <a:srcRect/>
          <a:stretch>
            <a:fillRect/>
          </a:stretch>
        </p:blipFill>
        <p:spPr bwMode="auto">
          <a:xfrm>
            <a:off x="7892088" y="1047482"/>
            <a:ext cx="3183743" cy="3858078"/>
          </a:xfrm>
          <a:prstGeom prst="rect">
            <a:avLst/>
          </a:prstGeom>
          <a:noFill/>
          <a:ln w="9525">
            <a:noFill/>
            <a:miter lim="800000"/>
            <a:headEnd/>
            <a:tailEnd/>
          </a:ln>
        </p:spPr>
      </p:pic>
    </p:spTree>
    <p:extLst>
      <p:ext uri="{BB962C8B-B14F-4D97-AF65-F5344CB8AC3E}">
        <p14:creationId xmlns:p14="http://schemas.microsoft.com/office/powerpoint/2010/main" val="2609882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mtClean="0"/>
              <a:t>Example (BFS)</a:t>
            </a:r>
          </a:p>
        </p:txBody>
      </p:sp>
      <p:sp>
        <p:nvSpPr>
          <p:cNvPr id="22532" name="Oval 3"/>
          <p:cNvSpPr>
            <a:spLocks noChangeArrowheads="1"/>
          </p:cNvSpPr>
          <p:nvPr/>
        </p:nvSpPr>
        <p:spPr bwMode="auto">
          <a:xfrm>
            <a:off x="3400425" y="249713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2533" name="Text Box 4"/>
          <p:cNvSpPr txBox="1">
            <a:spLocks noChangeArrowheads="1"/>
          </p:cNvSpPr>
          <p:nvPr/>
        </p:nvSpPr>
        <p:spPr bwMode="auto">
          <a:xfrm>
            <a:off x="3524250" y="2560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22534" name="Oval 5"/>
          <p:cNvSpPr>
            <a:spLocks noChangeArrowheads="1"/>
          </p:cNvSpPr>
          <p:nvPr/>
        </p:nvSpPr>
        <p:spPr bwMode="auto">
          <a:xfrm>
            <a:off x="4881563" y="249078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2535" name="Text Box 6"/>
          <p:cNvSpPr txBox="1">
            <a:spLocks noChangeArrowheads="1"/>
          </p:cNvSpPr>
          <p:nvPr/>
        </p:nvSpPr>
        <p:spPr bwMode="auto">
          <a:xfrm>
            <a:off x="5005388" y="25542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0</a:t>
            </a:r>
            <a:endParaRPr lang="en-US" b="1" u="none"/>
          </a:p>
        </p:txBody>
      </p:sp>
      <p:sp>
        <p:nvSpPr>
          <p:cNvPr id="22536" name="Line 7"/>
          <p:cNvSpPr>
            <a:spLocks noChangeShapeType="1"/>
          </p:cNvSpPr>
          <p:nvPr/>
        </p:nvSpPr>
        <p:spPr bwMode="auto">
          <a:xfrm>
            <a:off x="3976689" y="27860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Oval 8"/>
          <p:cNvSpPr>
            <a:spLocks noChangeArrowheads="1"/>
          </p:cNvSpPr>
          <p:nvPr/>
        </p:nvSpPr>
        <p:spPr bwMode="auto">
          <a:xfrm>
            <a:off x="4881563" y="390683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2538" name="Text Box 9"/>
          <p:cNvSpPr txBox="1">
            <a:spLocks noChangeArrowheads="1"/>
          </p:cNvSpPr>
          <p:nvPr/>
        </p:nvSpPr>
        <p:spPr bwMode="auto">
          <a:xfrm>
            <a:off x="5005388" y="3956050"/>
            <a:ext cx="336550"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22539" name="Oval 10"/>
          <p:cNvSpPr>
            <a:spLocks noChangeArrowheads="1"/>
          </p:cNvSpPr>
          <p:nvPr/>
        </p:nvSpPr>
        <p:spPr bwMode="auto">
          <a:xfrm>
            <a:off x="6362700" y="390048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2540" name="Text Box 11"/>
          <p:cNvSpPr txBox="1">
            <a:spLocks noChangeArrowheads="1"/>
          </p:cNvSpPr>
          <p:nvPr/>
        </p:nvSpPr>
        <p:spPr bwMode="auto">
          <a:xfrm>
            <a:off x="6486525" y="39354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2541" name="Line 12"/>
          <p:cNvSpPr>
            <a:spLocks noChangeShapeType="1"/>
          </p:cNvSpPr>
          <p:nvPr/>
        </p:nvSpPr>
        <p:spPr bwMode="auto">
          <a:xfrm>
            <a:off x="5457826" y="41957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2" name="Oval 13"/>
          <p:cNvSpPr>
            <a:spLocks noChangeArrowheads="1"/>
          </p:cNvSpPr>
          <p:nvPr/>
        </p:nvSpPr>
        <p:spPr bwMode="auto">
          <a:xfrm>
            <a:off x="7843838" y="391001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2543" name="Text Box 14"/>
          <p:cNvSpPr txBox="1">
            <a:spLocks noChangeArrowheads="1"/>
          </p:cNvSpPr>
          <p:nvPr/>
        </p:nvSpPr>
        <p:spPr bwMode="auto">
          <a:xfrm>
            <a:off x="7953375" y="39449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3</a:t>
            </a:r>
            <a:endParaRPr lang="en-US" b="1" u="none"/>
          </a:p>
        </p:txBody>
      </p:sp>
      <p:sp>
        <p:nvSpPr>
          <p:cNvPr id="22544" name="Line 15"/>
          <p:cNvSpPr>
            <a:spLocks noChangeShapeType="1"/>
          </p:cNvSpPr>
          <p:nvPr/>
        </p:nvSpPr>
        <p:spPr bwMode="auto">
          <a:xfrm>
            <a:off x="6938964" y="4205288"/>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5" name="Oval 16"/>
          <p:cNvSpPr>
            <a:spLocks noChangeArrowheads="1"/>
          </p:cNvSpPr>
          <p:nvPr/>
        </p:nvSpPr>
        <p:spPr bwMode="auto">
          <a:xfrm>
            <a:off x="6357938" y="2495551"/>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2546" name="Text Box 17"/>
          <p:cNvSpPr txBox="1">
            <a:spLocks noChangeArrowheads="1"/>
          </p:cNvSpPr>
          <p:nvPr/>
        </p:nvSpPr>
        <p:spPr bwMode="auto">
          <a:xfrm>
            <a:off x="6481763" y="2530475"/>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2547" name="Oval 18"/>
          <p:cNvSpPr>
            <a:spLocks noChangeArrowheads="1"/>
          </p:cNvSpPr>
          <p:nvPr/>
        </p:nvSpPr>
        <p:spPr bwMode="auto">
          <a:xfrm>
            <a:off x="7839075" y="2505076"/>
            <a:ext cx="590550" cy="576263"/>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2548" name="Text Box 19"/>
          <p:cNvSpPr txBox="1">
            <a:spLocks noChangeArrowheads="1"/>
          </p:cNvSpPr>
          <p:nvPr/>
        </p:nvSpPr>
        <p:spPr bwMode="auto">
          <a:xfrm>
            <a:off x="7962900" y="2554288"/>
            <a:ext cx="3365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3</a:t>
            </a:r>
            <a:endParaRPr lang="en-US" b="1" u="none"/>
          </a:p>
        </p:txBody>
      </p:sp>
      <p:sp>
        <p:nvSpPr>
          <p:cNvPr id="22549" name="Line 20"/>
          <p:cNvSpPr>
            <a:spLocks noChangeShapeType="1"/>
          </p:cNvSpPr>
          <p:nvPr/>
        </p:nvSpPr>
        <p:spPr bwMode="auto">
          <a:xfrm>
            <a:off x="6934201" y="2800350"/>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0" name="Oval 21"/>
          <p:cNvSpPr>
            <a:spLocks noChangeArrowheads="1"/>
          </p:cNvSpPr>
          <p:nvPr/>
        </p:nvSpPr>
        <p:spPr bwMode="auto">
          <a:xfrm>
            <a:off x="3381375" y="3906838"/>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2551" name="Text Box 22"/>
          <p:cNvSpPr txBox="1">
            <a:spLocks noChangeArrowheads="1"/>
          </p:cNvSpPr>
          <p:nvPr/>
        </p:nvSpPr>
        <p:spPr bwMode="auto">
          <a:xfrm>
            <a:off x="3519488" y="395605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2552" name="Line 23"/>
          <p:cNvSpPr>
            <a:spLocks noChangeShapeType="1"/>
          </p:cNvSpPr>
          <p:nvPr/>
        </p:nvSpPr>
        <p:spPr bwMode="auto">
          <a:xfrm>
            <a:off x="3687763" y="3059113"/>
            <a:ext cx="0" cy="84296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3" name="Line 24"/>
          <p:cNvSpPr>
            <a:spLocks noChangeShapeType="1"/>
          </p:cNvSpPr>
          <p:nvPr/>
        </p:nvSpPr>
        <p:spPr bwMode="auto">
          <a:xfrm>
            <a:off x="5168900" y="3068638"/>
            <a:ext cx="0" cy="84296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4" name="Line 25"/>
          <p:cNvSpPr>
            <a:spLocks noChangeShapeType="1"/>
          </p:cNvSpPr>
          <p:nvPr/>
        </p:nvSpPr>
        <p:spPr bwMode="auto">
          <a:xfrm>
            <a:off x="6650038" y="3078163"/>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5" name="Line 26"/>
          <p:cNvSpPr>
            <a:spLocks noChangeShapeType="1"/>
          </p:cNvSpPr>
          <p:nvPr/>
        </p:nvSpPr>
        <p:spPr bwMode="auto">
          <a:xfrm>
            <a:off x="8131175" y="3087688"/>
            <a:ext cx="0" cy="84296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6" name="Line 27"/>
          <p:cNvSpPr>
            <a:spLocks noChangeShapeType="1"/>
          </p:cNvSpPr>
          <p:nvPr/>
        </p:nvSpPr>
        <p:spPr bwMode="auto">
          <a:xfrm flipV="1">
            <a:off x="5376864" y="2944813"/>
            <a:ext cx="1023937" cy="102870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7" name="Text Box 28"/>
          <p:cNvSpPr txBox="1">
            <a:spLocks noChangeArrowheads="1"/>
          </p:cNvSpPr>
          <p:nvPr/>
        </p:nvSpPr>
        <p:spPr bwMode="auto">
          <a:xfrm>
            <a:off x="3581400" y="2084388"/>
            <a:ext cx="285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r</a:t>
            </a:r>
          </a:p>
        </p:txBody>
      </p:sp>
      <p:sp>
        <p:nvSpPr>
          <p:cNvPr id="22558" name="Text Box 29"/>
          <p:cNvSpPr txBox="1">
            <a:spLocks noChangeArrowheads="1"/>
          </p:cNvSpPr>
          <p:nvPr/>
        </p:nvSpPr>
        <p:spPr bwMode="auto">
          <a:xfrm>
            <a:off x="5048251" y="2093913"/>
            <a:ext cx="303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s</a:t>
            </a:r>
          </a:p>
        </p:txBody>
      </p:sp>
      <p:sp>
        <p:nvSpPr>
          <p:cNvPr id="22559" name="Text Box 30"/>
          <p:cNvSpPr txBox="1">
            <a:spLocks noChangeArrowheads="1"/>
          </p:cNvSpPr>
          <p:nvPr/>
        </p:nvSpPr>
        <p:spPr bwMode="auto">
          <a:xfrm>
            <a:off x="6515100" y="2103438"/>
            <a:ext cx="268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t</a:t>
            </a:r>
          </a:p>
        </p:txBody>
      </p:sp>
      <p:sp>
        <p:nvSpPr>
          <p:cNvPr id="22560" name="Text Box 31"/>
          <p:cNvSpPr txBox="1">
            <a:spLocks noChangeArrowheads="1"/>
          </p:cNvSpPr>
          <p:nvPr/>
        </p:nvSpPr>
        <p:spPr bwMode="auto">
          <a:xfrm>
            <a:off x="7981950" y="2112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22561" name="Text Box 32"/>
          <p:cNvSpPr txBox="1">
            <a:spLocks noChangeArrowheads="1"/>
          </p:cNvSpPr>
          <p:nvPr/>
        </p:nvSpPr>
        <p:spPr bwMode="auto">
          <a:xfrm>
            <a:off x="3533775" y="43799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22562" name="Text Box 33"/>
          <p:cNvSpPr txBox="1">
            <a:spLocks noChangeArrowheads="1"/>
          </p:cNvSpPr>
          <p:nvPr/>
        </p:nvSpPr>
        <p:spPr bwMode="auto">
          <a:xfrm>
            <a:off x="5014913" y="4389438"/>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22563" name="Text Box 34"/>
          <p:cNvSpPr txBox="1">
            <a:spLocks noChangeArrowheads="1"/>
          </p:cNvSpPr>
          <p:nvPr/>
        </p:nvSpPr>
        <p:spPr bwMode="auto">
          <a:xfrm>
            <a:off x="6510338" y="4398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22564" name="Text Box 35"/>
          <p:cNvSpPr txBox="1">
            <a:spLocks noChangeArrowheads="1"/>
          </p:cNvSpPr>
          <p:nvPr/>
        </p:nvSpPr>
        <p:spPr bwMode="auto">
          <a:xfrm>
            <a:off x="7991475" y="43942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22565" name="Text Box 36"/>
          <p:cNvSpPr txBox="1">
            <a:spLocks noChangeArrowheads="1"/>
          </p:cNvSpPr>
          <p:nvPr/>
        </p:nvSpPr>
        <p:spPr bwMode="auto">
          <a:xfrm>
            <a:off x="5473701" y="5302250"/>
            <a:ext cx="1465263" cy="8509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t>Q:</a:t>
            </a:r>
            <a:r>
              <a:rPr lang="en-US" u="none"/>
              <a:t>  v  u  y</a:t>
            </a:r>
          </a:p>
          <a:p>
            <a:r>
              <a:rPr lang="en-US" u="none"/>
              <a:t>      2  3  3</a:t>
            </a:r>
          </a:p>
        </p:txBody>
      </p:sp>
    </p:spTree>
    <p:extLst>
      <p:ext uri="{BB962C8B-B14F-4D97-AF65-F5344CB8AC3E}">
        <p14:creationId xmlns:p14="http://schemas.microsoft.com/office/powerpoint/2010/main" val="14037524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mtClean="0"/>
              <a:t>Example (BFS)</a:t>
            </a:r>
          </a:p>
        </p:txBody>
      </p:sp>
      <p:sp>
        <p:nvSpPr>
          <p:cNvPr id="23556" name="Oval 3"/>
          <p:cNvSpPr>
            <a:spLocks noChangeArrowheads="1"/>
          </p:cNvSpPr>
          <p:nvPr/>
        </p:nvSpPr>
        <p:spPr bwMode="auto">
          <a:xfrm>
            <a:off x="3400425" y="249713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3557" name="Text Box 4"/>
          <p:cNvSpPr txBox="1">
            <a:spLocks noChangeArrowheads="1"/>
          </p:cNvSpPr>
          <p:nvPr/>
        </p:nvSpPr>
        <p:spPr bwMode="auto">
          <a:xfrm>
            <a:off x="3524250" y="2560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23558" name="Oval 5"/>
          <p:cNvSpPr>
            <a:spLocks noChangeArrowheads="1"/>
          </p:cNvSpPr>
          <p:nvPr/>
        </p:nvSpPr>
        <p:spPr bwMode="auto">
          <a:xfrm>
            <a:off x="4881563" y="249078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3559" name="Text Box 6"/>
          <p:cNvSpPr txBox="1">
            <a:spLocks noChangeArrowheads="1"/>
          </p:cNvSpPr>
          <p:nvPr/>
        </p:nvSpPr>
        <p:spPr bwMode="auto">
          <a:xfrm>
            <a:off x="5005388" y="25542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0</a:t>
            </a:r>
            <a:endParaRPr lang="en-US" b="1" u="none"/>
          </a:p>
        </p:txBody>
      </p:sp>
      <p:sp>
        <p:nvSpPr>
          <p:cNvPr id="23560" name="Line 7"/>
          <p:cNvSpPr>
            <a:spLocks noChangeShapeType="1"/>
          </p:cNvSpPr>
          <p:nvPr/>
        </p:nvSpPr>
        <p:spPr bwMode="auto">
          <a:xfrm>
            <a:off x="3976689" y="27860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Oval 8"/>
          <p:cNvSpPr>
            <a:spLocks noChangeArrowheads="1"/>
          </p:cNvSpPr>
          <p:nvPr/>
        </p:nvSpPr>
        <p:spPr bwMode="auto">
          <a:xfrm>
            <a:off x="4881563" y="390683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3562" name="Text Box 9"/>
          <p:cNvSpPr txBox="1">
            <a:spLocks noChangeArrowheads="1"/>
          </p:cNvSpPr>
          <p:nvPr/>
        </p:nvSpPr>
        <p:spPr bwMode="auto">
          <a:xfrm>
            <a:off x="5005388" y="395605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23563" name="Oval 10"/>
          <p:cNvSpPr>
            <a:spLocks noChangeArrowheads="1"/>
          </p:cNvSpPr>
          <p:nvPr/>
        </p:nvSpPr>
        <p:spPr bwMode="auto">
          <a:xfrm>
            <a:off x="6362700" y="390048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3564" name="Text Box 11"/>
          <p:cNvSpPr txBox="1">
            <a:spLocks noChangeArrowheads="1"/>
          </p:cNvSpPr>
          <p:nvPr/>
        </p:nvSpPr>
        <p:spPr bwMode="auto">
          <a:xfrm>
            <a:off x="6486525" y="39354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3565" name="Line 12"/>
          <p:cNvSpPr>
            <a:spLocks noChangeShapeType="1"/>
          </p:cNvSpPr>
          <p:nvPr/>
        </p:nvSpPr>
        <p:spPr bwMode="auto">
          <a:xfrm>
            <a:off x="5457826" y="41957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6" name="Oval 13"/>
          <p:cNvSpPr>
            <a:spLocks noChangeArrowheads="1"/>
          </p:cNvSpPr>
          <p:nvPr/>
        </p:nvSpPr>
        <p:spPr bwMode="auto">
          <a:xfrm>
            <a:off x="7843838" y="391001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3567" name="Text Box 14"/>
          <p:cNvSpPr txBox="1">
            <a:spLocks noChangeArrowheads="1"/>
          </p:cNvSpPr>
          <p:nvPr/>
        </p:nvSpPr>
        <p:spPr bwMode="auto">
          <a:xfrm>
            <a:off x="7953375" y="39449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3</a:t>
            </a:r>
            <a:endParaRPr lang="en-US" b="1" u="none"/>
          </a:p>
        </p:txBody>
      </p:sp>
      <p:sp>
        <p:nvSpPr>
          <p:cNvPr id="23568" name="Line 15"/>
          <p:cNvSpPr>
            <a:spLocks noChangeShapeType="1"/>
          </p:cNvSpPr>
          <p:nvPr/>
        </p:nvSpPr>
        <p:spPr bwMode="auto">
          <a:xfrm>
            <a:off x="6938964" y="4205288"/>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9" name="Oval 16"/>
          <p:cNvSpPr>
            <a:spLocks noChangeArrowheads="1"/>
          </p:cNvSpPr>
          <p:nvPr/>
        </p:nvSpPr>
        <p:spPr bwMode="auto">
          <a:xfrm>
            <a:off x="6357938" y="2495551"/>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3570" name="Text Box 17"/>
          <p:cNvSpPr txBox="1">
            <a:spLocks noChangeArrowheads="1"/>
          </p:cNvSpPr>
          <p:nvPr/>
        </p:nvSpPr>
        <p:spPr bwMode="auto">
          <a:xfrm>
            <a:off x="6481763" y="2530475"/>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3571" name="Oval 18"/>
          <p:cNvSpPr>
            <a:spLocks noChangeArrowheads="1"/>
          </p:cNvSpPr>
          <p:nvPr/>
        </p:nvSpPr>
        <p:spPr bwMode="auto">
          <a:xfrm>
            <a:off x="7839075" y="2505076"/>
            <a:ext cx="590550" cy="576263"/>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3572" name="Text Box 19"/>
          <p:cNvSpPr txBox="1">
            <a:spLocks noChangeArrowheads="1"/>
          </p:cNvSpPr>
          <p:nvPr/>
        </p:nvSpPr>
        <p:spPr bwMode="auto">
          <a:xfrm>
            <a:off x="7962900" y="2554288"/>
            <a:ext cx="3365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3</a:t>
            </a:r>
            <a:endParaRPr lang="en-US" b="1" u="none"/>
          </a:p>
        </p:txBody>
      </p:sp>
      <p:sp>
        <p:nvSpPr>
          <p:cNvPr id="23573" name="Line 20"/>
          <p:cNvSpPr>
            <a:spLocks noChangeShapeType="1"/>
          </p:cNvSpPr>
          <p:nvPr/>
        </p:nvSpPr>
        <p:spPr bwMode="auto">
          <a:xfrm>
            <a:off x="6934201" y="2800350"/>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4" name="Oval 21"/>
          <p:cNvSpPr>
            <a:spLocks noChangeArrowheads="1"/>
          </p:cNvSpPr>
          <p:nvPr/>
        </p:nvSpPr>
        <p:spPr bwMode="auto">
          <a:xfrm>
            <a:off x="3381375" y="390683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3575" name="Text Box 22"/>
          <p:cNvSpPr txBox="1">
            <a:spLocks noChangeArrowheads="1"/>
          </p:cNvSpPr>
          <p:nvPr/>
        </p:nvSpPr>
        <p:spPr bwMode="auto">
          <a:xfrm>
            <a:off x="3519488" y="395605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3576" name="Line 23"/>
          <p:cNvSpPr>
            <a:spLocks noChangeShapeType="1"/>
          </p:cNvSpPr>
          <p:nvPr/>
        </p:nvSpPr>
        <p:spPr bwMode="auto">
          <a:xfrm>
            <a:off x="3687763" y="3059113"/>
            <a:ext cx="0" cy="84296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7" name="Line 24"/>
          <p:cNvSpPr>
            <a:spLocks noChangeShapeType="1"/>
          </p:cNvSpPr>
          <p:nvPr/>
        </p:nvSpPr>
        <p:spPr bwMode="auto">
          <a:xfrm>
            <a:off x="5168900" y="3068638"/>
            <a:ext cx="0" cy="84296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8" name="Line 25"/>
          <p:cNvSpPr>
            <a:spLocks noChangeShapeType="1"/>
          </p:cNvSpPr>
          <p:nvPr/>
        </p:nvSpPr>
        <p:spPr bwMode="auto">
          <a:xfrm>
            <a:off x="6650038" y="3078163"/>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9" name="Line 26"/>
          <p:cNvSpPr>
            <a:spLocks noChangeShapeType="1"/>
          </p:cNvSpPr>
          <p:nvPr/>
        </p:nvSpPr>
        <p:spPr bwMode="auto">
          <a:xfrm>
            <a:off x="8131175" y="3087688"/>
            <a:ext cx="0" cy="84296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0" name="Line 27"/>
          <p:cNvSpPr>
            <a:spLocks noChangeShapeType="1"/>
          </p:cNvSpPr>
          <p:nvPr/>
        </p:nvSpPr>
        <p:spPr bwMode="auto">
          <a:xfrm flipV="1">
            <a:off x="5376864" y="2944813"/>
            <a:ext cx="1023937" cy="102870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1" name="Text Box 28"/>
          <p:cNvSpPr txBox="1">
            <a:spLocks noChangeArrowheads="1"/>
          </p:cNvSpPr>
          <p:nvPr/>
        </p:nvSpPr>
        <p:spPr bwMode="auto">
          <a:xfrm>
            <a:off x="3581400" y="2084388"/>
            <a:ext cx="285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r</a:t>
            </a:r>
          </a:p>
        </p:txBody>
      </p:sp>
      <p:sp>
        <p:nvSpPr>
          <p:cNvPr id="23582" name="Text Box 29"/>
          <p:cNvSpPr txBox="1">
            <a:spLocks noChangeArrowheads="1"/>
          </p:cNvSpPr>
          <p:nvPr/>
        </p:nvSpPr>
        <p:spPr bwMode="auto">
          <a:xfrm>
            <a:off x="5048251" y="2093913"/>
            <a:ext cx="303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s</a:t>
            </a:r>
          </a:p>
        </p:txBody>
      </p:sp>
      <p:sp>
        <p:nvSpPr>
          <p:cNvPr id="23583" name="Text Box 30"/>
          <p:cNvSpPr txBox="1">
            <a:spLocks noChangeArrowheads="1"/>
          </p:cNvSpPr>
          <p:nvPr/>
        </p:nvSpPr>
        <p:spPr bwMode="auto">
          <a:xfrm>
            <a:off x="6515100" y="2103438"/>
            <a:ext cx="268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t</a:t>
            </a:r>
          </a:p>
        </p:txBody>
      </p:sp>
      <p:sp>
        <p:nvSpPr>
          <p:cNvPr id="23584" name="Text Box 31"/>
          <p:cNvSpPr txBox="1">
            <a:spLocks noChangeArrowheads="1"/>
          </p:cNvSpPr>
          <p:nvPr/>
        </p:nvSpPr>
        <p:spPr bwMode="auto">
          <a:xfrm>
            <a:off x="7981950" y="2112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23585" name="Text Box 32"/>
          <p:cNvSpPr txBox="1">
            <a:spLocks noChangeArrowheads="1"/>
          </p:cNvSpPr>
          <p:nvPr/>
        </p:nvSpPr>
        <p:spPr bwMode="auto">
          <a:xfrm>
            <a:off x="3533775" y="43799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23586" name="Text Box 33"/>
          <p:cNvSpPr txBox="1">
            <a:spLocks noChangeArrowheads="1"/>
          </p:cNvSpPr>
          <p:nvPr/>
        </p:nvSpPr>
        <p:spPr bwMode="auto">
          <a:xfrm>
            <a:off x="5014913" y="4389438"/>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23587" name="Text Box 34"/>
          <p:cNvSpPr txBox="1">
            <a:spLocks noChangeArrowheads="1"/>
          </p:cNvSpPr>
          <p:nvPr/>
        </p:nvSpPr>
        <p:spPr bwMode="auto">
          <a:xfrm>
            <a:off x="6510338" y="4398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23588" name="Text Box 35"/>
          <p:cNvSpPr txBox="1">
            <a:spLocks noChangeArrowheads="1"/>
          </p:cNvSpPr>
          <p:nvPr/>
        </p:nvSpPr>
        <p:spPr bwMode="auto">
          <a:xfrm>
            <a:off x="7991475" y="43942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23589" name="Text Box 36"/>
          <p:cNvSpPr txBox="1">
            <a:spLocks noChangeArrowheads="1"/>
          </p:cNvSpPr>
          <p:nvPr/>
        </p:nvSpPr>
        <p:spPr bwMode="auto">
          <a:xfrm>
            <a:off x="5473701" y="5302250"/>
            <a:ext cx="1160463" cy="8509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t>Q:</a:t>
            </a:r>
            <a:r>
              <a:rPr lang="en-US" u="none"/>
              <a:t>  u  y</a:t>
            </a:r>
          </a:p>
          <a:p>
            <a:r>
              <a:rPr lang="en-US" u="none"/>
              <a:t>      3  3</a:t>
            </a:r>
          </a:p>
        </p:txBody>
      </p:sp>
    </p:spTree>
    <p:extLst>
      <p:ext uri="{BB962C8B-B14F-4D97-AF65-F5344CB8AC3E}">
        <p14:creationId xmlns:p14="http://schemas.microsoft.com/office/powerpoint/2010/main" val="3700920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smtClean="0"/>
              <a:t>Example (BFS)</a:t>
            </a:r>
          </a:p>
        </p:txBody>
      </p:sp>
      <p:sp>
        <p:nvSpPr>
          <p:cNvPr id="24580" name="Oval 3"/>
          <p:cNvSpPr>
            <a:spLocks noChangeArrowheads="1"/>
          </p:cNvSpPr>
          <p:nvPr/>
        </p:nvSpPr>
        <p:spPr bwMode="auto">
          <a:xfrm>
            <a:off x="3400425" y="249713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4581" name="Text Box 4"/>
          <p:cNvSpPr txBox="1">
            <a:spLocks noChangeArrowheads="1"/>
          </p:cNvSpPr>
          <p:nvPr/>
        </p:nvSpPr>
        <p:spPr bwMode="auto">
          <a:xfrm>
            <a:off x="3524250" y="2560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24582" name="Oval 5"/>
          <p:cNvSpPr>
            <a:spLocks noChangeArrowheads="1"/>
          </p:cNvSpPr>
          <p:nvPr/>
        </p:nvSpPr>
        <p:spPr bwMode="auto">
          <a:xfrm>
            <a:off x="4881563" y="249078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4583" name="Text Box 6"/>
          <p:cNvSpPr txBox="1">
            <a:spLocks noChangeArrowheads="1"/>
          </p:cNvSpPr>
          <p:nvPr/>
        </p:nvSpPr>
        <p:spPr bwMode="auto">
          <a:xfrm>
            <a:off x="5005388" y="25542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0</a:t>
            </a:r>
            <a:endParaRPr lang="en-US" b="1" u="none"/>
          </a:p>
        </p:txBody>
      </p:sp>
      <p:sp>
        <p:nvSpPr>
          <p:cNvPr id="24584" name="Line 7"/>
          <p:cNvSpPr>
            <a:spLocks noChangeShapeType="1"/>
          </p:cNvSpPr>
          <p:nvPr/>
        </p:nvSpPr>
        <p:spPr bwMode="auto">
          <a:xfrm>
            <a:off x="3976689" y="27860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Oval 8"/>
          <p:cNvSpPr>
            <a:spLocks noChangeArrowheads="1"/>
          </p:cNvSpPr>
          <p:nvPr/>
        </p:nvSpPr>
        <p:spPr bwMode="auto">
          <a:xfrm>
            <a:off x="4881563" y="390683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4586" name="Text Box 9"/>
          <p:cNvSpPr txBox="1">
            <a:spLocks noChangeArrowheads="1"/>
          </p:cNvSpPr>
          <p:nvPr/>
        </p:nvSpPr>
        <p:spPr bwMode="auto">
          <a:xfrm>
            <a:off x="5005388" y="395605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24587" name="Oval 10"/>
          <p:cNvSpPr>
            <a:spLocks noChangeArrowheads="1"/>
          </p:cNvSpPr>
          <p:nvPr/>
        </p:nvSpPr>
        <p:spPr bwMode="auto">
          <a:xfrm>
            <a:off x="6362700" y="390048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4588" name="Text Box 11"/>
          <p:cNvSpPr txBox="1">
            <a:spLocks noChangeArrowheads="1"/>
          </p:cNvSpPr>
          <p:nvPr/>
        </p:nvSpPr>
        <p:spPr bwMode="auto">
          <a:xfrm>
            <a:off x="6486525" y="39354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4589" name="Line 12"/>
          <p:cNvSpPr>
            <a:spLocks noChangeShapeType="1"/>
          </p:cNvSpPr>
          <p:nvPr/>
        </p:nvSpPr>
        <p:spPr bwMode="auto">
          <a:xfrm>
            <a:off x="5457826" y="41957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Oval 13"/>
          <p:cNvSpPr>
            <a:spLocks noChangeArrowheads="1"/>
          </p:cNvSpPr>
          <p:nvPr/>
        </p:nvSpPr>
        <p:spPr bwMode="auto">
          <a:xfrm>
            <a:off x="7843838" y="391001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4591" name="Text Box 14"/>
          <p:cNvSpPr txBox="1">
            <a:spLocks noChangeArrowheads="1"/>
          </p:cNvSpPr>
          <p:nvPr/>
        </p:nvSpPr>
        <p:spPr bwMode="auto">
          <a:xfrm>
            <a:off x="7953375" y="39449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3</a:t>
            </a:r>
            <a:endParaRPr lang="en-US" b="1" u="none"/>
          </a:p>
        </p:txBody>
      </p:sp>
      <p:sp>
        <p:nvSpPr>
          <p:cNvPr id="24592" name="Line 15"/>
          <p:cNvSpPr>
            <a:spLocks noChangeShapeType="1"/>
          </p:cNvSpPr>
          <p:nvPr/>
        </p:nvSpPr>
        <p:spPr bwMode="auto">
          <a:xfrm>
            <a:off x="6938964" y="4205288"/>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3" name="Oval 16"/>
          <p:cNvSpPr>
            <a:spLocks noChangeArrowheads="1"/>
          </p:cNvSpPr>
          <p:nvPr/>
        </p:nvSpPr>
        <p:spPr bwMode="auto">
          <a:xfrm>
            <a:off x="6357938" y="2495551"/>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4594" name="Text Box 17"/>
          <p:cNvSpPr txBox="1">
            <a:spLocks noChangeArrowheads="1"/>
          </p:cNvSpPr>
          <p:nvPr/>
        </p:nvSpPr>
        <p:spPr bwMode="auto">
          <a:xfrm>
            <a:off x="6481763" y="2530475"/>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4595" name="Oval 18"/>
          <p:cNvSpPr>
            <a:spLocks noChangeArrowheads="1"/>
          </p:cNvSpPr>
          <p:nvPr/>
        </p:nvSpPr>
        <p:spPr bwMode="auto">
          <a:xfrm>
            <a:off x="7839075" y="2505076"/>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4596" name="Text Box 19"/>
          <p:cNvSpPr txBox="1">
            <a:spLocks noChangeArrowheads="1"/>
          </p:cNvSpPr>
          <p:nvPr/>
        </p:nvSpPr>
        <p:spPr bwMode="auto">
          <a:xfrm>
            <a:off x="7962900" y="2554288"/>
            <a:ext cx="3365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3</a:t>
            </a:r>
            <a:endParaRPr lang="en-US" b="1" u="none"/>
          </a:p>
        </p:txBody>
      </p:sp>
      <p:sp>
        <p:nvSpPr>
          <p:cNvPr id="24597" name="Line 20"/>
          <p:cNvSpPr>
            <a:spLocks noChangeShapeType="1"/>
          </p:cNvSpPr>
          <p:nvPr/>
        </p:nvSpPr>
        <p:spPr bwMode="auto">
          <a:xfrm>
            <a:off x="6934201" y="2800350"/>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Oval 21"/>
          <p:cNvSpPr>
            <a:spLocks noChangeArrowheads="1"/>
          </p:cNvSpPr>
          <p:nvPr/>
        </p:nvSpPr>
        <p:spPr bwMode="auto">
          <a:xfrm>
            <a:off x="3381375" y="390683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4599" name="Text Box 22"/>
          <p:cNvSpPr txBox="1">
            <a:spLocks noChangeArrowheads="1"/>
          </p:cNvSpPr>
          <p:nvPr/>
        </p:nvSpPr>
        <p:spPr bwMode="auto">
          <a:xfrm>
            <a:off x="3519488" y="395605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4600" name="Line 23"/>
          <p:cNvSpPr>
            <a:spLocks noChangeShapeType="1"/>
          </p:cNvSpPr>
          <p:nvPr/>
        </p:nvSpPr>
        <p:spPr bwMode="auto">
          <a:xfrm>
            <a:off x="3687763" y="3059113"/>
            <a:ext cx="0" cy="84296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1" name="Line 24"/>
          <p:cNvSpPr>
            <a:spLocks noChangeShapeType="1"/>
          </p:cNvSpPr>
          <p:nvPr/>
        </p:nvSpPr>
        <p:spPr bwMode="auto">
          <a:xfrm>
            <a:off x="5168900" y="3068638"/>
            <a:ext cx="0" cy="84296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2" name="Line 25"/>
          <p:cNvSpPr>
            <a:spLocks noChangeShapeType="1"/>
          </p:cNvSpPr>
          <p:nvPr/>
        </p:nvSpPr>
        <p:spPr bwMode="auto">
          <a:xfrm>
            <a:off x="6650038" y="3078163"/>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3" name="Line 26"/>
          <p:cNvSpPr>
            <a:spLocks noChangeShapeType="1"/>
          </p:cNvSpPr>
          <p:nvPr/>
        </p:nvSpPr>
        <p:spPr bwMode="auto">
          <a:xfrm>
            <a:off x="8131175" y="3087688"/>
            <a:ext cx="0" cy="84296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4" name="Line 27"/>
          <p:cNvSpPr>
            <a:spLocks noChangeShapeType="1"/>
          </p:cNvSpPr>
          <p:nvPr/>
        </p:nvSpPr>
        <p:spPr bwMode="auto">
          <a:xfrm flipV="1">
            <a:off x="5376864" y="2944813"/>
            <a:ext cx="1023937" cy="102870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5" name="Text Box 28"/>
          <p:cNvSpPr txBox="1">
            <a:spLocks noChangeArrowheads="1"/>
          </p:cNvSpPr>
          <p:nvPr/>
        </p:nvSpPr>
        <p:spPr bwMode="auto">
          <a:xfrm>
            <a:off x="3581400" y="2084388"/>
            <a:ext cx="285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r</a:t>
            </a:r>
          </a:p>
        </p:txBody>
      </p:sp>
      <p:sp>
        <p:nvSpPr>
          <p:cNvPr id="24606" name="Text Box 29"/>
          <p:cNvSpPr txBox="1">
            <a:spLocks noChangeArrowheads="1"/>
          </p:cNvSpPr>
          <p:nvPr/>
        </p:nvSpPr>
        <p:spPr bwMode="auto">
          <a:xfrm>
            <a:off x="5048251" y="2093913"/>
            <a:ext cx="303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s</a:t>
            </a:r>
          </a:p>
        </p:txBody>
      </p:sp>
      <p:sp>
        <p:nvSpPr>
          <p:cNvPr id="24607" name="Text Box 30"/>
          <p:cNvSpPr txBox="1">
            <a:spLocks noChangeArrowheads="1"/>
          </p:cNvSpPr>
          <p:nvPr/>
        </p:nvSpPr>
        <p:spPr bwMode="auto">
          <a:xfrm>
            <a:off x="6515100" y="2103438"/>
            <a:ext cx="268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t</a:t>
            </a:r>
          </a:p>
        </p:txBody>
      </p:sp>
      <p:sp>
        <p:nvSpPr>
          <p:cNvPr id="24608" name="Text Box 31"/>
          <p:cNvSpPr txBox="1">
            <a:spLocks noChangeArrowheads="1"/>
          </p:cNvSpPr>
          <p:nvPr/>
        </p:nvSpPr>
        <p:spPr bwMode="auto">
          <a:xfrm>
            <a:off x="7981950" y="2112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24609" name="Text Box 32"/>
          <p:cNvSpPr txBox="1">
            <a:spLocks noChangeArrowheads="1"/>
          </p:cNvSpPr>
          <p:nvPr/>
        </p:nvSpPr>
        <p:spPr bwMode="auto">
          <a:xfrm>
            <a:off x="3533775" y="43799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24610" name="Text Box 33"/>
          <p:cNvSpPr txBox="1">
            <a:spLocks noChangeArrowheads="1"/>
          </p:cNvSpPr>
          <p:nvPr/>
        </p:nvSpPr>
        <p:spPr bwMode="auto">
          <a:xfrm>
            <a:off x="5014913" y="4389438"/>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24611" name="Text Box 34"/>
          <p:cNvSpPr txBox="1">
            <a:spLocks noChangeArrowheads="1"/>
          </p:cNvSpPr>
          <p:nvPr/>
        </p:nvSpPr>
        <p:spPr bwMode="auto">
          <a:xfrm>
            <a:off x="6510338" y="4398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24612" name="Text Box 35"/>
          <p:cNvSpPr txBox="1">
            <a:spLocks noChangeArrowheads="1"/>
          </p:cNvSpPr>
          <p:nvPr/>
        </p:nvSpPr>
        <p:spPr bwMode="auto">
          <a:xfrm>
            <a:off x="7991475" y="43942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24613" name="Text Box 36"/>
          <p:cNvSpPr txBox="1">
            <a:spLocks noChangeArrowheads="1"/>
          </p:cNvSpPr>
          <p:nvPr/>
        </p:nvSpPr>
        <p:spPr bwMode="auto">
          <a:xfrm>
            <a:off x="5473701" y="5302250"/>
            <a:ext cx="855663" cy="8509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t>Q:</a:t>
            </a:r>
            <a:r>
              <a:rPr lang="en-US" u="none"/>
              <a:t>  y</a:t>
            </a:r>
          </a:p>
          <a:p>
            <a:r>
              <a:rPr lang="en-US" u="none"/>
              <a:t>      3</a:t>
            </a:r>
          </a:p>
        </p:txBody>
      </p:sp>
    </p:spTree>
    <p:extLst>
      <p:ext uri="{BB962C8B-B14F-4D97-AF65-F5344CB8AC3E}">
        <p14:creationId xmlns:p14="http://schemas.microsoft.com/office/powerpoint/2010/main" val="28750642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smtClean="0"/>
              <a:t>Example (BFS)</a:t>
            </a:r>
          </a:p>
        </p:txBody>
      </p:sp>
      <p:sp>
        <p:nvSpPr>
          <p:cNvPr id="25604" name="Oval 3"/>
          <p:cNvSpPr>
            <a:spLocks noChangeArrowheads="1"/>
          </p:cNvSpPr>
          <p:nvPr/>
        </p:nvSpPr>
        <p:spPr bwMode="auto">
          <a:xfrm>
            <a:off x="3400425" y="249713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5605" name="Text Box 4"/>
          <p:cNvSpPr txBox="1">
            <a:spLocks noChangeArrowheads="1"/>
          </p:cNvSpPr>
          <p:nvPr/>
        </p:nvSpPr>
        <p:spPr bwMode="auto">
          <a:xfrm>
            <a:off x="3524250" y="2560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25606" name="Oval 5"/>
          <p:cNvSpPr>
            <a:spLocks noChangeArrowheads="1"/>
          </p:cNvSpPr>
          <p:nvPr/>
        </p:nvSpPr>
        <p:spPr bwMode="auto">
          <a:xfrm>
            <a:off x="4881563" y="249078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5607" name="Text Box 6"/>
          <p:cNvSpPr txBox="1">
            <a:spLocks noChangeArrowheads="1"/>
          </p:cNvSpPr>
          <p:nvPr/>
        </p:nvSpPr>
        <p:spPr bwMode="auto">
          <a:xfrm>
            <a:off x="5005388" y="25542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0</a:t>
            </a:r>
            <a:endParaRPr lang="en-US" b="1" u="none"/>
          </a:p>
        </p:txBody>
      </p:sp>
      <p:sp>
        <p:nvSpPr>
          <p:cNvPr id="25608" name="Line 7"/>
          <p:cNvSpPr>
            <a:spLocks noChangeShapeType="1"/>
          </p:cNvSpPr>
          <p:nvPr/>
        </p:nvSpPr>
        <p:spPr bwMode="auto">
          <a:xfrm>
            <a:off x="3976689" y="27860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Oval 8"/>
          <p:cNvSpPr>
            <a:spLocks noChangeArrowheads="1"/>
          </p:cNvSpPr>
          <p:nvPr/>
        </p:nvSpPr>
        <p:spPr bwMode="auto">
          <a:xfrm>
            <a:off x="4881563" y="390683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5610" name="Text Box 9"/>
          <p:cNvSpPr txBox="1">
            <a:spLocks noChangeArrowheads="1"/>
          </p:cNvSpPr>
          <p:nvPr/>
        </p:nvSpPr>
        <p:spPr bwMode="auto">
          <a:xfrm>
            <a:off x="5005388" y="395605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25611" name="Oval 10"/>
          <p:cNvSpPr>
            <a:spLocks noChangeArrowheads="1"/>
          </p:cNvSpPr>
          <p:nvPr/>
        </p:nvSpPr>
        <p:spPr bwMode="auto">
          <a:xfrm>
            <a:off x="6362700" y="390048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5612" name="Text Box 11"/>
          <p:cNvSpPr txBox="1">
            <a:spLocks noChangeArrowheads="1"/>
          </p:cNvSpPr>
          <p:nvPr/>
        </p:nvSpPr>
        <p:spPr bwMode="auto">
          <a:xfrm>
            <a:off x="6486525" y="39354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5613" name="Line 12"/>
          <p:cNvSpPr>
            <a:spLocks noChangeShapeType="1"/>
          </p:cNvSpPr>
          <p:nvPr/>
        </p:nvSpPr>
        <p:spPr bwMode="auto">
          <a:xfrm>
            <a:off x="5457826" y="41957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4" name="Oval 13"/>
          <p:cNvSpPr>
            <a:spLocks noChangeArrowheads="1"/>
          </p:cNvSpPr>
          <p:nvPr/>
        </p:nvSpPr>
        <p:spPr bwMode="auto">
          <a:xfrm>
            <a:off x="7843838" y="391001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5615" name="Text Box 14"/>
          <p:cNvSpPr txBox="1">
            <a:spLocks noChangeArrowheads="1"/>
          </p:cNvSpPr>
          <p:nvPr/>
        </p:nvSpPr>
        <p:spPr bwMode="auto">
          <a:xfrm>
            <a:off x="7953375" y="39449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3</a:t>
            </a:r>
            <a:endParaRPr lang="en-US" b="1" u="none"/>
          </a:p>
        </p:txBody>
      </p:sp>
      <p:sp>
        <p:nvSpPr>
          <p:cNvPr id="25616" name="Line 15"/>
          <p:cNvSpPr>
            <a:spLocks noChangeShapeType="1"/>
          </p:cNvSpPr>
          <p:nvPr/>
        </p:nvSpPr>
        <p:spPr bwMode="auto">
          <a:xfrm>
            <a:off x="6938964" y="4205288"/>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7" name="Oval 16"/>
          <p:cNvSpPr>
            <a:spLocks noChangeArrowheads="1"/>
          </p:cNvSpPr>
          <p:nvPr/>
        </p:nvSpPr>
        <p:spPr bwMode="auto">
          <a:xfrm>
            <a:off x="6357938" y="2495551"/>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5618" name="Text Box 17"/>
          <p:cNvSpPr txBox="1">
            <a:spLocks noChangeArrowheads="1"/>
          </p:cNvSpPr>
          <p:nvPr/>
        </p:nvSpPr>
        <p:spPr bwMode="auto">
          <a:xfrm>
            <a:off x="6481763" y="2530475"/>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5619" name="Oval 18"/>
          <p:cNvSpPr>
            <a:spLocks noChangeArrowheads="1"/>
          </p:cNvSpPr>
          <p:nvPr/>
        </p:nvSpPr>
        <p:spPr bwMode="auto">
          <a:xfrm>
            <a:off x="7839075" y="2505076"/>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5620" name="Text Box 19"/>
          <p:cNvSpPr txBox="1">
            <a:spLocks noChangeArrowheads="1"/>
          </p:cNvSpPr>
          <p:nvPr/>
        </p:nvSpPr>
        <p:spPr bwMode="auto">
          <a:xfrm>
            <a:off x="7962900" y="2554288"/>
            <a:ext cx="3365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3</a:t>
            </a:r>
            <a:endParaRPr lang="en-US" b="1" u="none"/>
          </a:p>
        </p:txBody>
      </p:sp>
      <p:sp>
        <p:nvSpPr>
          <p:cNvPr id="25621" name="Line 20"/>
          <p:cNvSpPr>
            <a:spLocks noChangeShapeType="1"/>
          </p:cNvSpPr>
          <p:nvPr/>
        </p:nvSpPr>
        <p:spPr bwMode="auto">
          <a:xfrm>
            <a:off x="6934201" y="2800350"/>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Oval 21"/>
          <p:cNvSpPr>
            <a:spLocks noChangeArrowheads="1"/>
          </p:cNvSpPr>
          <p:nvPr/>
        </p:nvSpPr>
        <p:spPr bwMode="auto">
          <a:xfrm>
            <a:off x="3381375" y="390683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5623" name="Text Box 22"/>
          <p:cNvSpPr txBox="1">
            <a:spLocks noChangeArrowheads="1"/>
          </p:cNvSpPr>
          <p:nvPr/>
        </p:nvSpPr>
        <p:spPr bwMode="auto">
          <a:xfrm>
            <a:off x="3519488" y="395605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5624" name="Line 23"/>
          <p:cNvSpPr>
            <a:spLocks noChangeShapeType="1"/>
          </p:cNvSpPr>
          <p:nvPr/>
        </p:nvSpPr>
        <p:spPr bwMode="auto">
          <a:xfrm>
            <a:off x="3687763" y="3059113"/>
            <a:ext cx="0" cy="84296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Line 24"/>
          <p:cNvSpPr>
            <a:spLocks noChangeShapeType="1"/>
          </p:cNvSpPr>
          <p:nvPr/>
        </p:nvSpPr>
        <p:spPr bwMode="auto">
          <a:xfrm>
            <a:off x="5168900" y="3068638"/>
            <a:ext cx="0" cy="84296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Line 25"/>
          <p:cNvSpPr>
            <a:spLocks noChangeShapeType="1"/>
          </p:cNvSpPr>
          <p:nvPr/>
        </p:nvSpPr>
        <p:spPr bwMode="auto">
          <a:xfrm>
            <a:off x="6650038" y="3078163"/>
            <a:ext cx="0" cy="8429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Line 26"/>
          <p:cNvSpPr>
            <a:spLocks noChangeShapeType="1"/>
          </p:cNvSpPr>
          <p:nvPr/>
        </p:nvSpPr>
        <p:spPr bwMode="auto">
          <a:xfrm>
            <a:off x="8131175" y="3087688"/>
            <a:ext cx="0" cy="84296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8" name="Line 27"/>
          <p:cNvSpPr>
            <a:spLocks noChangeShapeType="1"/>
          </p:cNvSpPr>
          <p:nvPr/>
        </p:nvSpPr>
        <p:spPr bwMode="auto">
          <a:xfrm flipV="1">
            <a:off x="5376864" y="2944813"/>
            <a:ext cx="1023937" cy="102870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9" name="Text Box 28"/>
          <p:cNvSpPr txBox="1">
            <a:spLocks noChangeArrowheads="1"/>
          </p:cNvSpPr>
          <p:nvPr/>
        </p:nvSpPr>
        <p:spPr bwMode="auto">
          <a:xfrm>
            <a:off x="3581400" y="2084388"/>
            <a:ext cx="285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r</a:t>
            </a:r>
          </a:p>
        </p:txBody>
      </p:sp>
      <p:sp>
        <p:nvSpPr>
          <p:cNvPr id="25630" name="Text Box 29"/>
          <p:cNvSpPr txBox="1">
            <a:spLocks noChangeArrowheads="1"/>
          </p:cNvSpPr>
          <p:nvPr/>
        </p:nvSpPr>
        <p:spPr bwMode="auto">
          <a:xfrm>
            <a:off x="5048251" y="2093913"/>
            <a:ext cx="303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s</a:t>
            </a:r>
          </a:p>
        </p:txBody>
      </p:sp>
      <p:sp>
        <p:nvSpPr>
          <p:cNvPr id="25631" name="Text Box 30"/>
          <p:cNvSpPr txBox="1">
            <a:spLocks noChangeArrowheads="1"/>
          </p:cNvSpPr>
          <p:nvPr/>
        </p:nvSpPr>
        <p:spPr bwMode="auto">
          <a:xfrm>
            <a:off x="6515100" y="2103438"/>
            <a:ext cx="268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t</a:t>
            </a:r>
          </a:p>
        </p:txBody>
      </p:sp>
      <p:sp>
        <p:nvSpPr>
          <p:cNvPr id="25632" name="Text Box 31"/>
          <p:cNvSpPr txBox="1">
            <a:spLocks noChangeArrowheads="1"/>
          </p:cNvSpPr>
          <p:nvPr/>
        </p:nvSpPr>
        <p:spPr bwMode="auto">
          <a:xfrm>
            <a:off x="7981950" y="2112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25633" name="Text Box 32"/>
          <p:cNvSpPr txBox="1">
            <a:spLocks noChangeArrowheads="1"/>
          </p:cNvSpPr>
          <p:nvPr/>
        </p:nvSpPr>
        <p:spPr bwMode="auto">
          <a:xfrm>
            <a:off x="3533775" y="43799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25634" name="Text Box 33"/>
          <p:cNvSpPr txBox="1">
            <a:spLocks noChangeArrowheads="1"/>
          </p:cNvSpPr>
          <p:nvPr/>
        </p:nvSpPr>
        <p:spPr bwMode="auto">
          <a:xfrm>
            <a:off x="5014913" y="4389438"/>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25635" name="Text Box 34"/>
          <p:cNvSpPr txBox="1">
            <a:spLocks noChangeArrowheads="1"/>
          </p:cNvSpPr>
          <p:nvPr/>
        </p:nvSpPr>
        <p:spPr bwMode="auto">
          <a:xfrm>
            <a:off x="6510338" y="4398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25636" name="Text Box 35"/>
          <p:cNvSpPr txBox="1">
            <a:spLocks noChangeArrowheads="1"/>
          </p:cNvSpPr>
          <p:nvPr/>
        </p:nvSpPr>
        <p:spPr bwMode="auto">
          <a:xfrm>
            <a:off x="7991475" y="43942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25637" name="Text Box 36"/>
          <p:cNvSpPr txBox="1">
            <a:spLocks noChangeArrowheads="1"/>
          </p:cNvSpPr>
          <p:nvPr/>
        </p:nvSpPr>
        <p:spPr bwMode="auto">
          <a:xfrm>
            <a:off x="5473701" y="5295901"/>
            <a:ext cx="933269" cy="46166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t>Q:</a:t>
            </a:r>
            <a:r>
              <a:rPr lang="en-US" u="none"/>
              <a:t>  </a:t>
            </a:r>
            <a:r>
              <a:rPr lang="en-US" u="none">
                <a:sym typeface="Symbol" panose="05050102010706020507" pitchFamily="18" charset="2"/>
              </a:rPr>
              <a:t></a:t>
            </a:r>
            <a:endParaRPr lang="en-US" u="none"/>
          </a:p>
        </p:txBody>
      </p:sp>
    </p:spTree>
    <p:extLst>
      <p:ext uri="{BB962C8B-B14F-4D97-AF65-F5344CB8AC3E}">
        <p14:creationId xmlns:p14="http://schemas.microsoft.com/office/powerpoint/2010/main" val="13995578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smtClean="0"/>
              <a:t>Example (BFS)</a:t>
            </a:r>
          </a:p>
        </p:txBody>
      </p:sp>
      <p:sp>
        <p:nvSpPr>
          <p:cNvPr id="26628" name="Oval 3"/>
          <p:cNvSpPr>
            <a:spLocks noChangeArrowheads="1"/>
          </p:cNvSpPr>
          <p:nvPr/>
        </p:nvSpPr>
        <p:spPr bwMode="auto">
          <a:xfrm>
            <a:off x="3400425" y="249713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6629" name="Text Box 4"/>
          <p:cNvSpPr txBox="1">
            <a:spLocks noChangeArrowheads="1"/>
          </p:cNvSpPr>
          <p:nvPr/>
        </p:nvSpPr>
        <p:spPr bwMode="auto">
          <a:xfrm>
            <a:off x="3524250" y="2560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26630" name="Oval 5"/>
          <p:cNvSpPr>
            <a:spLocks noChangeArrowheads="1"/>
          </p:cNvSpPr>
          <p:nvPr/>
        </p:nvSpPr>
        <p:spPr bwMode="auto">
          <a:xfrm>
            <a:off x="4881563" y="249078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6631" name="Text Box 6"/>
          <p:cNvSpPr txBox="1">
            <a:spLocks noChangeArrowheads="1"/>
          </p:cNvSpPr>
          <p:nvPr/>
        </p:nvSpPr>
        <p:spPr bwMode="auto">
          <a:xfrm>
            <a:off x="5005388" y="25542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0</a:t>
            </a:r>
            <a:endParaRPr lang="en-US" b="1" u="none"/>
          </a:p>
        </p:txBody>
      </p:sp>
      <p:sp>
        <p:nvSpPr>
          <p:cNvPr id="26632" name="Line 7"/>
          <p:cNvSpPr>
            <a:spLocks noChangeShapeType="1"/>
          </p:cNvSpPr>
          <p:nvPr/>
        </p:nvSpPr>
        <p:spPr bwMode="auto">
          <a:xfrm>
            <a:off x="3976689" y="27860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3" name="Oval 8"/>
          <p:cNvSpPr>
            <a:spLocks noChangeArrowheads="1"/>
          </p:cNvSpPr>
          <p:nvPr/>
        </p:nvSpPr>
        <p:spPr bwMode="auto">
          <a:xfrm>
            <a:off x="4881563" y="390683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6634" name="Text Box 9"/>
          <p:cNvSpPr txBox="1">
            <a:spLocks noChangeArrowheads="1"/>
          </p:cNvSpPr>
          <p:nvPr/>
        </p:nvSpPr>
        <p:spPr bwMode="auto">
          <a:xfrm>
            <a:off x="5005388" y="395605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26635" name="Oval 10"/>
          <p:cNvSpPr>
            <a:spLocks noChangeArrowheads="1"/>
          </p:cNvSpPr>
          <p:nvPr/>
        </p:nvSpPr>
        <p:spPr bwMode="auto">
          <a:xfrm>
            <a:off x="6362700" y="390048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6636" name="Text Box 11"/>
          <p:cNvSpPr txBox="1">
            <a:spLocks noChangeArrowheads="1"/>
          </p:cNvSpPr>
          <p:nvPr/>
        </p:nvSpPr>
        <p:spPr bwMode="auto">
          <a:xfrm>
            <a:off x="6486525" y="39354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6637" name="Line 12"/>
          <p:cNvSpPr>
            <a:spLocks noChangeShapeType="1"/>
          </p:cNvSpPr>
          <p:nvPr/>
        </p:nvSpPr>
        <p:spPr bwMode="auto">
          <a:xfrm>
            <a:off x="5457826" y="4195763"/>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8" name="Oval 13"/>
          <p:cNvSpPr>
            <a:spLocks noChangeArrowheads="1"/>
          </p:cNvSpPr>
          <p:nvPr/>
        </p:nvSpPr>
        <p:spPr bwMode="auto">
          <a:xfrm>
            <a:off x="7843838" y="3910013"/>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6639" name="Text Box 14"/>
          <p:cNvSpPr txBox="1">
            <a:spLocks noChangeArrowheads="1"/>
          </p:cNvSpPr>
          <p:nvPr/>
        </p:nvSpPr>
        <p:spPr bwMode="auto">
          <a:xfrm>
            <a:off x="7953375" y="39449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3</a:t>
            </a:r>
            <a:endParaRPr lang="en-US" b="1" u="none"/>
          </a:p>
        </p:txBody>
      </p:sp>
      <p:sp>
        <p:nvSpPr>
          <p:cNvPr id="26640" name="Line 15"/>
          <p:cNvSpPr>
            <a:spLocks noChangeShapeType="1"/>
          </p:cNvSpPr>
          <p:nvPr/>
        </p:nvSpPr>
        <p:spPr bwMode="auto">
          <a:xfrm>
            <a:off x="6938964" y="4205288"/>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1" name="Oval 16"/>
          <p:cNvSpPr>
            <a:spLocks noChangeArrowheads="1"/>
          </p:cNvSpPr>
          <p:nvPr/>
        </p:nvSpPr>
        <p:spPr bwMode="auto">
          <a:xfrm>
            <a:off x="6357938" y="2495551"/>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6642" name="Text Box 17"/>
          <p:cNvSpPr txBox="1">
            <a:spLocks noChangeArrowheads="1"/>
          </p:cNvSpPr>
          <p:nvPr/>
        </p:nvSpPr>
        <p:spPr bwMode="auto">
          <a:xfrm>
            <a:off x="6481763" y="2530475"/>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6643" name="Oval 18"/>
          <p:cNvSpPr>
            <a:spLocks noChangeArrowheads="1"/>
          </p:cNvSpPr>
          <p:nvPr/>
        </p:nvSpPr>
        <p:spPr bwMode="auto">
          <a:xfrm>
            <a:off x="7839075" y="2505076"/>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6644" name="Text Box 19"/>
          <p:cNvSpPr txBox="1">
            <a:spLocks noChangeArrowheads="1"/>
          </p:cNvSpPr>
          <p:nvPr/>
        </p:nvSpPr>
        <p:spPr bwMode="auto">
          <a:xfrm>
            <a:off x="7962900" y="2554288"/>
            <a:ext cx="336550" cy="4572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3</a:t>
            </a:r>
            <a:endParaRPr lang="en-US" b="1" u="none"/>
          </a:p>
        </p:txBody>
      </p:sp>
      <p:sp>
        <p:nvSpPr>
          <p:cNvPr id="26645" name="Line 20"/>
          <p:cNvSpPr>
            <a:spLocks noChangeShapeType="1"/>
          </p:cNvSpPr>
          <p:nvPr/>
        </p:nvSpPr>
        <p:spPr bwMode="auto">
          <a:xfrm>
            <a:off x="6934201" y="2800350"/>
            <a:ext cx="923925"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6" name="Oval 21"/>
          <p:cNvSpPr>
            <a:spLocks noChangeArrowheads="1"/>
          </p:cNvSpPr>
          <p:nvPr/>
        </p:nvSpPr>
        <p:spPr bwMode="auto">
          <a:xfrm>
            <a:off x="3381375" y="390683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26647" name="Text Box 22"/>
          <p:cNvSpPr txBox="1">
            <a:spLocks noChangeArrowheads="1"/>
          </p:cNvSpPr>
          <p:nvPr/>
        </p:nvSpPr>
        <p:spPr bwMode="auto">
          <a:xfrm>
            <a:off x="3519488" y="395605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2</a:t>
            </a:r>
            <a:endParaRPr lang="en-US" b="1" u="none"/>
          </a:p>
        </p:txBody>
      </p:sp>
      <p:sp>
        <p:nvSpPr>
          <p:cNvPr id="26648" name="Line 23"/>
          <p:cNvSpPr>
            <a:spLocks noChangeShapeType="1"/>
          </p:cNvSpPr>
          <p:nvPr/>
        </p:nvSpPr>
        <p:spPr bwMode="auto">
          <a:xfrm>
            <a:off x="3687763" y="3059113"/>
            <a:ext cx="0" cy="84296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9" name="Line 24"/>
          <p:cNvSpPr>
            <a:spLocks noChangeShapeType="1"/>
          </p:cNvSpPr>
          <p:nvPr/>
        </p:nvSpPr>
        <p:spPr bwMode="auto">
          <a:xfrm>
            <a:off x="5168900" y="3068638"/>
            <a:ext cx="0" cy="84296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0" name="Line 25"/>
          <p:cNvSpPr>
            <a:spLocks noChangeShapeType="1"/>
          </p:cNvSpPr>
          <p:nvPr/>
        </p:nvSpPr>
        <p:spPr bwMode="auto">
          <a:xfrm flipV="1">
            <a:off x="5376864" y="2944813"/>
            <a:ext cx="1023937" cy="102870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1" name="Text Box 26"/>
          <p:cNvSpPr txBox="1">
            <a:spLocks noChangeArrowheads="1"/>
          </p:cNvSpPr>
          <p:nvPr/>
        </p:nvSpPr>
        <p:spPr bwMode="auto">
          <a:xfrm>
            <a:off x="3581400" y="2084388"/>
            <a:ext cx="285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r</a:t>
            </a:r>
          </a:p>
        </p:txBody>
      </p:sp>
      <p:sp>
        <p:nvSpPr>
          <p:cNvPr id="26652" name="Text Box 27"/>
          <p:cNvSpPr txBox="1">
            <a:spLocks noChangeArrowheads="1"/>
          </p:cNvSpPr>
          <p:nvPr/>
        </p:nvSpPr>
        <p:spPr bwMode="auto">
          <a:xfrm>
            <a:off x="5048251" y="2093913"/>
            <a:ext cx="303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s</a:t>
            </a:r>
          </a:p>
        </p:txBody>
      </p:sp>
      <p:sp>
        <p:nvSpPr>
          <p:cNvPr id="26653" name="Text Box 28"/>
          <p:cNvSpPr txBox="1">
            <a:spLocks noChangeArrowheads="1"/>
          </p:cNvSpPr>
          <p:nvPr/>
        </p:nvSpPr>
        <p:spPr bwMode="auto">
          <a:xfrm>
            <a:off x="6515100" y="2103438"/>
            <a:ext cx="268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t</a:t>
            </a:r>
          </a:p>
        </p:txBody>
      </p:sp>
      <p:sp>
        <p:nvSpPr>
          <p:cNvPr id="26654" name="Text Box 29"/>
          <p:cNvSpPr txBox="1">
            <a:spLocks noChangeArrowheads="1"/>
          </p:cNvSpPr>
          <p:nvPr/>
        </p:nvSpPr>
        <p:spPr bwMode="auto">
          <a:xfrm>
            <a:off x="7981950" y="2112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26655" name="Text Box 30"/>
          <p:cNvSpPr txBox="1">
            <a:spLocks noChangeArrowheads="1"/>
          </p:cNvSpPr>
          <p:nvPr/>
        </p:nvSpPr>
        <p:spPr bwMode="auto">
          <a:xfrm>
            <a:off x="3533775" y="43799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26656" name="Text Box 31"/>
          <p:cNvSpPr txBox="1">
            <a:spLocks noChangeArrowheads="1"/>
          </p:cNvSpPr>
          <p:nvPr/>
        </p:nvSpPr>
        <p:spPr bwMode="auto">
          <a:xfrm>
            <a:off x="5014913" y="4389438"/>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26657" name="Text Box 32"/>
          <p:cNvSpPr txBox="1">
            <a:spLocks noChangeArrowheads="1"/>
          </p:cNvSpPr>
          <p:nvPr/>
        </p:nvSpPr>
        <p:spPr bwMode="auto">
          <a:xfrm>
            <a:off x="6510338" y="43989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26658" name="Text Box 33"/>
          <p:cNvSpPr txBox="1">
            <a:spLocks noChangeArrowheads="1"/>
          </p:cNvSpPr>
          <p:nvPr/>
        </p:nvSpPr>
        <p:spPr bwMode="auto">
          <a:xfrm>
            <a:off x="7991475" y="43942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26659" name="Text Box 34"/>
          <p:cNvSpPr txBox="1">
            <a:spLocks noChangeArrowheads="1"/>
          </p:cNvSpPr>
          <p:nvPr/>
        </p:nvSpPr>
        <p:spPr bwMode="auto">
          <a:xfrm>
            <a:off x="5326063" y="5434013"/>
            <a:ext cx="1257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t>BF Tree</a:t>
            </a:r>
          </a:p>
        </p:txBody>
      </p:sp>
    </p:spTree>
    <p:extLst>
      <p:ext uri="{BB962C8B-B14F-4D97-AF65-F5344CB8AC3E}">
        <p14:creationId xmlns:p14="http://schemas.microsoft.com/office/powerpoint/2010/main" val="24304943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smtClean="0"/>
              <a:t>Analysis of BFS</a:t>
            </a:r>
          </a:p>
        </p:txBody>
      </p:sp>
      <p:sp>
        <p:nvSpPr>
          <p:cNvPr id="27652" name="Rectangle 3"/>
          <p:cNvSpPr>
            <a:spLocks noGrp="1" noChangeArrowheads="1"/>
          </p:cNvSpPr>
          <p:nvPr>
            <p:ph idx="1"/>
          </p:nvPr>
        </p:nvSpPr>
        <p:spPr>
          <a:xfrm>
            <a:off x="1637763" y="1491802"/>
            <a:ext cx="8985250" cy="5181600"/>
          </a:xfrm>
        </p:spPr>
        <p:txBody>
          <a:bodyPr/>
          <a:lstStyle/>
          <a:p>
            <a:pPr algn="just">
              <a:spcBef>
                <a:spcPct val="10000"/>
              </a:spcBef>
            </a:pPr>
            <a:r>
              <a:rPr lang="en-US" dirty="0"/>
              <a:t>Initialization takes </a:t>
            </a:r>
            <a:r>
              <a:rPr lang="en-US" i="1" dirty="0"/>
              <a:t>O</a:t>
            </a:r>
            <a:r>
              <a:rPr lang="en-US" dirty="0"/>
              <a:t>(</a:t>
            </a:r>
            <a:r>
              <a:rPr lang="en-US" i="1" dirty="0"/>
              <a:t>V</a:t>
            </a:r>
            <a:r>
              <a:rPr lang="en-US" dirty="0" smtClean="0"/>
              <a:t>)</a:t>
            </a:r>
            <a:r>
              <a:rPr lang="en-US" i="1" dirty="0" smtClean="0"/>
              <a:t>.</a:t>
            </a:r>
          </a:p>
          <a:p>
            <a:pPr algn="just">
              <a:spcBef>
                <a:spcPct val="10000"/>
              </a:spcBef>
            </a:pPr>
            <a:endParaRPr lang="en-US" sz="2000" dirty="0"/>
          </a:p>
          <a:p>
            <a:pPr algn="just">
              <a:spcBef>
                <a:spcPct val="10000"/>
              </a:spcBef>
            </a:pPr>
            <a:r>
              <a:rPr lang="en-US" dirty="0"/>
              <a:t>Traversal Loop</a:t>
            </a:r>
          </a:p>
          <a:p>
            <a:pPr lvl="1" algn="just">
              <a:spcBef>
                <a:spcPct val="10000"/>
              </a:spcBef>
            </a:pPr>
            <a:r>
              <a:rPr lang="en-US" dirty="0"/>
              <a:t>After initialization, each vertex is </a:t>
            </a:r>
            <a:r>
              <a:rPr lang="en-US" dirty="0" err="1"/>
              <a:t>enqueued</a:t>
            </a:r>
            <a:r>
              <a:rPr lang="en-US" dirty="0"/>
              <a:t> and </a:t>
            </a:r>
            <a:r>
              <a:rPr lang="en-US" dirty="0" err="1"/>
              <a:t>dequeued</a:t>
            </a:r>
            <a:r>
              <a:rPr lang="en-US" dirty="0"/>
              <a:t> at most once, and each operation takes </a:t>
            </a:r>
            <a:r>
              <a:rPr lang="en-US" i="1" dirty="0"/>
              <a:t>O</a:t>
            </a:r>
            <a:r>
              <a:rPr lang="en-US" dirty="0"/>
              <a:t>(1)</a:t>
            </a:r>
            <a:r>
              <a:rPr lang="en-US" i="1" dirty="0"/>
              <a:t>.</a:t>
            </a:r>
            <a:r>
              <a:rPr lang="en-US" dirty="0"/>
              <a:t>  So, total time for queuing is </a:t>
            </a:r>
            <a:r>
              <a:rPr lang="en-US" i="1" dirty="0"/>
              <a:t>O</a:t>
            </a:r>
            <a:r>
              <a:rPr lang="en-US" dirty="0"/>
              <a:t>(</a:t>
            </a:r>
            <a:r>
              <a:rPr lang="en-US" i="1" dirty="0"/>
              <a:t>V</a:t>
            </a:r>
            <a:r>
              <a:rPr lang="en-US" dirty="0"/>
              <a:t>)</a:t>
            </a:r>
            <a:r>
              <a:rPr lang="en-US" i="1" dirty="0"/>
              <a:t>.</a:t>
            </a:r>
            <a:endParaRPr lang="en-US" sz="1800" dirty="0"/>
          </a:p>
          <a:p>
            <a:pPr lvl="1" algn="just">
              <a:spcBef>
                <a:spcPct val="10000"/>
              </a:spcBef>
            </a:pPr>
            <a:r>
              <a:rPr lang="en-US" dirty="0"/>
              <a:t>The adjacency list of each vertex is scanned at most once.  The sum of lengths of all adjacency lists is </a:t>
            </a:r>
            <a:r>
              <a:rPr lang="en-US" i="1" dirty="0">
                <a:sym typeface="Symbol" panose="05050102010706020507" pitchFamily="18" charset="2"/>
              </a:rPr>
              <a:t></a:t>
            </a:r>
            <a:r>
              <a:rPr lang="en-US" dirty="0"/>
              <a:t>(</a:t>
            </a:r>
            <a:r>
              <a:rPr lang="en-US" i="1" dirty="0"/>
              <a:t>E</a:t>
            </a:r>
            <a:r>
              <a:rPr lang="en-US" dirty="0" smtClean="0"/>
              <a:t>)</a:t>
            </a:r>
            <a:r>
              <a:rPr lang="en-US" i="1" dirty="0" smtClean="0"/>
              <a:t>.</a:t>
            </a:r>
          </a:p>
          <a:p>
            <a:pPr lvl="1" algn="just">
              <a:spcBef>
                <a:spcPct val="10000"/>
              </a:spcBef>
            </a:pPr>
            <a:endParaRPr lang="en-US" sz="1800" dirty="0"/>
          </a:p>
          <a:p>
            <a:pPr algn="just">
              <a:spcBef>
                <a:spcPct val="10000"/>
              </a:spcBef>
            </a:pPr>
            <a:r>
              <a:rPr lang="en-US" dirty="0"/>
              <a:t>Summing up over all vertices =&gt; total running time of BFS is</a:t>
            </a:r>
            <a:r>
              <a:rPr lang="en-US" i="1" dirty="0"/>
              <a:t> O</a:t>
            </a:r>
            <a:r>
              <a:rPr lang="en-US" dirty="0"/>
              <a:t>(</a:t>
            </a:r>
            <a:r>
              <a:rPr lang="en-US" i="1" dirty="0"/>
              <a:t>V+E</a:t>
            </a:r>
            <a:r>
              <a:rPr lang="en-US" dirty="0"/>
              <a:t>),</a:t>
            </a:r>
            <a:r>
              <a:rPr lang="en-US" i="1" dirty="0"/>
              <a:t> </a:t>
            </a:r>
            <a:r>
              <a:rPr lang="en-US" dirty="0"/>
              <a:t>linear in the size of the adjacency list representation of graph. </a:t>
            </a:r>
          </a:p>
        </p:txBody>
      </p:sp>
    </p:spTree>
    <p:extLst>
      <p:ext uri="{BB962C8B-B14F-4D97-AF65-F5344CB8AC3E}">
        <p14:creationId xmlns:p14="http://schemas.microsoft.com/office/powerpoint/2010/main" val="1913085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smtClean="0"/>
              <a:t>Depth-first Search (DFS)</a:t>
            </a:r>
          </a:p>
        </p:txBody>
      </p:sp>
      <p:sp>
        <p:nvSpPr>
          <p:cNvPr id="29700" name="Rectangle 3"/>
          <p:cNvSpPr>
            <a:spLocks noGrp="1" noChangeArrowheads="1"/>
          </p:cNvSpPr>
          <p:nvPr>
            <p:ph idx="1"/>
          </p:nvPr>
        </p:nvSpPr>
        <p:spPr>
          <a:xfrm>
            <a:off x="2021983" y="1672108"/>
            <a:ext cx="8472488" cy="5334000"/>
          </a:xfrm>
        </p:spPr>
        <p:txBody>
          <a:bodyPr/>
          <a:lstStyle/>
          <a:p>
            <a:pPr algn="just"/>
            <a:r>
              <a:rPr lang="en-US" dirty="0"/>
              <a:t>Explore edges out of the most recently discovered vertex </a:t>
            </a:r>
            <a:r>
              <a:rPr lang="en-US" i="1" dirty="0"/>
              <a:t>v</a:t>
            </a:r>
            <a:r>
              <a:rPr lang="en-US" dirty="0"/>
              <a:t>.</a:t>
            </a:r>
          </a:p>
          <a:p>
            <a:pPr algn="just"/>
            <a:r>
              <a:rPr lang="en-US" dirty="0"/>
              <a:t>When all edges of </a:t>
            </a:r>
            <a:r>
              <a:rPr lang="en-US" i="1" dirty="0"/>
              <a:t>v</a:t>
            </a:r>
            <a:r>
              <a:rPr lang="en-US" dirty="0"/>
              <a:t> have been explored, backtrack to explore other edges leaving the vertex from which </a:t>
            </a:r>
            <a:r>
              <a:rPr lang="en-US" i="1" dirty="0"/>
              <a:t>v</a:t>
            </a:r>
            <a:r>
              <a:rPr lang="en-US" dirty="0"/>
              <a:t> was discovered (its </a:t>
            </a:r>
            <a:r>
              <a:rPr lang="en-US" i="1" dirty="0">
                <a:solidFill>
                  <a:srgbClr val="CC3300"/>
                </a:solidFill>
              </a:rPr>
              <a:t>predecessor</a:t>
            </a:r>
            <a:r>
              <a:rPr lang="en-US" dirty="0"/>
              <a:t>).</a:t>
            </a:r>
          </a:p>
          <a:p>
            <a:pPr algn="just"/>
            <a:r>
              <a:rPr lang="en-US" dirty="0">
                <a:solidFill>
                  <a:schemeClr val="hlink"/>
                </a:solidFill>
              </a:rPr>
              <a:t>“Search as deep as possible first.”</a:t>
            </a:r>
          </a:p>
          <a:p>
            <a:pPr algn="just"/>
            <a:r>
              <a:rPr lang="en-US" dirty="0"/>
              <a:t>Continue until all vertices reachable from the original source are discovered.</a:t>
            </a:r>
          </a:p>
          <a:p>
            <a:pPr algn="just"/>
            <a:r>
              <a:rPr lang="en-US" dirty="0"/>
              <a:t>If any undiscovered vertices remain, then one of them is chosen as a new source and search is repeated from that source.</a:t>
            </a:r>
          </a:p>
        </p:txBody>
      </p:sp>
    </p:spTree>
    <p:extLst>
      <p:ext uri="{BB962C8B-B14F-4D97-AF65-F5344CB8AC3E}">
        <p14:creationId xmlns:p14="http://schemas.microsoft.com/office/powerpoint/2010/main" val="2035540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smtClean="0"/>
              <a:t>Depth-first Search</a:t>
            </a:r>
          </a:p>
        </p:txBody>
      </p:sp>
      <p:sp>
        <p:nvSpPr>
          <p:cNvPr id="30724" name="Rectangle 3"/>
          <p:cNvSpPr>
            <a:spLocks noGrp="1" noChangeArrowheads="1"/>
          </p:cNvSpPr>
          <p:nvPr>
            <p:ph idx="1"/>
          </p:nvPr>
        </p:nvSpPr>
        <p:spPr>
          <a:xfrm>
            <a:off x="1676400" y="1447800"/>
            <a:ext cx="8839200" cy="5410200"/>
          </a:xfrm>
        </p:spPr>
        <p:txBody>
          <a:bodyPr/>
          <a:lstStyle/>
          <a:p>
            <a:r>
              <a:rPr lang="en-US" b="1" dirty="0">
                <a:solidFill>
                  <a:srgbClr val="CC3300"/>
                </a:solidFill>
              </a:rPr>
              <a:t>Input:</a:t>
            </a:r>
            <a:r>
              <a:rPr lang="en-US" b="1" dirty="0"/>
              <a:t> </a:t>
            </a:r>
            <a:r>
              <a:rPr lang="en-US" i="1" dirty="0"/>
              <a:t>G </a:t>
            </a:r>
            <a:r>
              <a:rPr lang="en-US" dirty="0">
                <a:latin typeface="MTSYN" charset="-127"/>
              </a:rPr>
              <a:t>= </a:t>
            </a:r>
            <a:r>
              <a:rPr lang="en-US" dirty="0">
                <a:latin typeface="RMTMI" charset="-95"/>
              </a:rPr>
              <a:t>(</a:t>
            </a:r>
            <a:r>
              <a:rPr lang="en-US" i="1" dirty="0"/>
              <a:t>V</a:t>
            </a:r>
            <a:r>
              <a:rPr lang="en-US" dirty="0">
                <a:latin typeface="RMTMI" charset="-95"/>
              </a:rPr>
              <a:t>,</a:t>
            </a:r>
            <a:r>
              <a:rPr lang="en-US" i="1" dirty="0">
                <a:latin typeface="RMTMI" charset="-95"/>
              </a:rPr>
              <a:t> </a:t>
            </a:r>
            <a:r>
              <a:rPr lang="en-US" i="1" dirty="0"/>
              <a:t>E</a:t>
            </a:r>
            <a:r>
              <a:rPr lang="en-US" dirty="0">
                <a:latin typeface="RMTMI" charset="-95"/>
              </a:rPr>
              <a:t>)</a:t>
            </a:r>
            <a:r>
              <a:rPr lang="en-US" dirty="0"/>
              <a:t>, directed or undirected. No source vertex given!</a:t>
            </a:r>
          </a:p>
          <a:p>
            <a:r>
              <a:rPr lang="en-US" b="1" dirty="0">
                <a:solidFill>
                  <a:srgbClr val="CC3300"/>
                </a:solidFill>
              </a:rPr>
              <a:t>Output:</a:t>
            </a:r>
          </a:p>
          <a:p>
            <a:pPr lvl="1"/>
            <a:r>
              <a:rPr lang="en-US" b="1" dirty="0"/>
              <a:t> </a:t>
            </a:r>
            <a:r>
              <a:rPr lang="en-US" dirty="0">
                <a:solidFill>
                  <a:schemeClr val="hlink"/>
                </a:solidFill>
              </a:rPr>
              <a:t>2 </a:t>
            </a:r>
            <a:r>
              <a:rPr lang="en-US" b="1" dirty="0">
                <a:solidFill>
                  <a:schemeClr val="hlink"/>
                </a:solidFill>
              </a:rPr>
              <a:t>timestamps</a:t>
            </a:r>
            <a:r>
              <a:rPr lang="en-US" b="1" i="1" dirty="0">
                <a:solidFill>
                  <a:schemeClr val="hlink"/>
                </a:solidFill>
              </a:rPr>
              <a:t> </a:t>
            </a:r>
            <a:r>
              <a:rPr lang="en-US" dirty="0">
                <a:solidFill>
                  <a:schemeClr val="hlink"/>
                </a:solidFill>
              </a:rPr>
              <a:t>on each vertex</a:t>
            </a:r>
            <a:r>
              <a:rPr lang="en-US" dirty="0"/>
              <a:t>. Integers between 1 and 2|V|.</a:t>
            </a:r>
          </a:p>
          <a:p>
            <a:pPr lvl="2"/>
            <a:r>
              <a:rPr lang="en-US" i="1" dirty="0"/>
              <a:t>d</a:t>
            </a:r>
            <a:r>
              <a:rPr lang="en-US" dirty="0"/>
              <a:t>[</a:t>
            </a:r>
            <a:r>
              <a:rPr lang="en-US" i="1" dirty="0"/>
              <a:t>v</a:t>
            </a:r>
            <a:r>
              <a:rPr lang="en-US" dirty="0"/>
              <a:t>] </a:t>
            </a:r>
            <a:r>
              <a:rPr lang="en-US" dirty="0">
                <a:latin typeface="MTSYN" charset="-127"/>
              </a:rPr>
              <a:t>= </a:t>
            </a:r>
            <a:r>
              <a:rPr lang="en-US" b="1" i="1" dirty="0"/>
              <a:t>discovery time </a:t>
            </a:r>
            <a:r>
              <a:rPr lang="en-US" dirty="0"/>
              <a:t>(</a:t>
            </a:r>
            <a:r>
              <a:rPr lang="en-US" i="1" dirty="0"/>
              <a:t>v </a:t>
            </a:r>
            <a:r>
              <a:rPr lang="en-US" dirty="0"/>
              <a:t>turns from white to gray)</a:t>
            </a:r>
            <a:endParaRPr lang="en-US" b="1" i="1" dirty="0"/>
          </a:p>
          <a:p>
            <a:pPr lvl="2"/>
            <a:r>
              <a:rPr lang="en-US" i="1" dirty="0"/>
              <a:t>f </a:t>
            </a:r>
            <a:r>
              <a:rPr lang="en-US" dirty="0"/>
              <a:t>[</a:t>
            </a:r>
            <a:r>
              <a:rPr lang="en-US" i="1" dirty="0"/>
              <a:t>v</a:t>
            </a:r>
            <a:r>
              <a:rPr lang="en-US" dirty="0"/>
              <a:t>] </a:t>
            </a:r>
            <a:r>
              <a:rPr lang="en-US" dirty="0">
                <a:latin typeface="MTSYN" charset="-127"/>
              </a:rPr>
              <a:t>= </a:t>
            </a:r>
            <a:r>
              <a:rPr lang="en-US" b="1" i="1" dirty="0"/>
              <a:t>finishing time</a:t>
            </a:r>
            <a:r>
              <a:rPr lang="en-US" b="1" dirty="0"/>
              <a:t> </a:t>
            </a:r>
            <a:r>
              <a:rPr lang="en-US" dirty="0"/>
              <a:t>(</a:t>
            </a:r>
            <a:r>
              <a:rPr lang="en-US" i="1" dirty="0"/>
              <a:t>v</a:t>
            </a:r>
            <a:r>
              <a:rPr lang="en-US" dirty="0"/>
              <a:t> turns from gray to black)</a:t>
            </a:r>
            <a:endParaRPr lang="en-US" b="1" i="1" dirty="0"/>
          </a:p>
          <a:p>
            <a:pPr lvl="1"/>
            <a:r>
              <a:rPr lang="en-US" dirty="0">
                <a:sym typeface="Symbol" panose="05050102010706020507" pitchFamily="18" charset="2"/>
              </a:rPr>
              <a:t></a:t>
            </a:r>
            <a:r>
              <a:rPr lang="en-US" dirty="0"/>
              <a:t>[</a:t>
            </a:r>
            <a:r>
              <a:rPr lang="en-US" i="1" dirty="0"/>
              <a:t>v</a:t>
            </a:r>
            <a:r>
              <a:rPr lang="en-US" dirty="0"/>
              <a:t>] : predecessor of </a:t>
            </a:r>
            <a:r>
              <a:rPr lang="en-US" i="1" dirty="0"/>
              <a:t>v = u</a:t>
            </a:r>
            <a:r>
              <a:rPr lang="en-US" dirty="0"/>
              <a:t>, such that </a:t>
            </a:r>
            <a:r>
              <a:rPr lang="en-US" i="1" dirty="0"/>
              <a:t>v</a:t>
            </a:r>
            <a:r>
              <a:rPr lang="en-US" dirty="0"/>
              <a:t> was discovered during the scan of </a:t>
            </a:r>
            <a:r>
              <a:rPr lang="en-US" i="1" dirty="0"/>
              <a:t>u</a:t>
            </a:r>
            <a:r>
              <a:rPr lang="en-US" dirty="0"/>
              <a:t>’s adjacency list.</a:t>
            </a:r>
          </a:p>
          <a:p>
            <a:r>
              <a:rPr lang="en-US" dirty="0"/>
              <a:t>Uses the same coloring scheme for vertices as BFS.</a:t>
            </a:r>
          </a:p>
          <a:p>
            <a:pPr lvl="1"/>
            <a:endParaRPr lang="en-US" b="1" i="1" dirty="0"/>
          </a:p>
          <a:p>
            <a:endParaRPr lang="en-US" dirty="0"/>
          </a:p>
          <a:p>
            <a:endParaRPr lang="en-US" dirty="0" smtClean="0"/>
          </a:p>
        </p:txBody>
      </p:sp>
    </p:spTree>
    <p:extLst>
      <p:ext uri="{BB962C8B-B14F-4D97-AF65-F5344CB8AC3E}">
        <p14:creationId xmlns:p14="http://schemas.microsoft.com/office/powerpoint/2010/main" val="3875796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smtClean="0"/>
              <a:t>Pseudo-code</a:t>
            </a:r>
          </a:p>
        </p:txBody>
      </p:sp>
      <p:sp>
        <p:nvSpPr>
          <p:cNvPr id="31748" name="Rectangle 3"/>
          <p:cNvSpPr>
            <a:spLocks noGrp="1" noChangeArrowheads="1"/>
          </p:cNvSpPr>
          <p:nvPr>
            <p:ph idx="1"/>
          </p:nvPr>
        </p:nvSpPr>
        <p:spPr>
          <a:xfrm>
            <a:off x="1771292" y="1330327"/>
            <a:ext cx="3581400" cy="3124200"/>
          </a:xfrm>
          <a:solidFill>
            <a:srgbClr val="CCECFF"/>
          </a:solidFill>
          <a:ln>
            <a:solidFill>
              <a:schemeClr val="tx1"/>
            </a:solidFill>
            <a:miter lim="800000"/>
            <a:headEnd/>
            <a:tailEnd/>
          </a:ln>
          <a:effectLst>
            <a:outerShdw dist="107763" dir="2700000" algn="ctr" rotWithShape="0">
              <a:schemeClr val="bg2"/>
            </a:outerShdw>
          </a:effectLst>
        </p:spPr>
        <p:txBody>
          <a:bodyPr>
            <a:normAutofit fontScale="92500" lnSpcReduction="10000"/>
          </a:bodyPr>
          <a:lstStyle/>
          <a:p>
            <a:pPr marL="609600" indent="-609600">
              <a:buNone/>
            </a:pPr>
            <a:r>
              <a:rPr lang="en-US" sz="2000" b="1" u="sng" dirty="0"/>
              <a:t>DFS(</a:t>
            </a:r>
            <a:r>
              <a:rPr lang="en-US" sz="2000" b="1" i="1" u="sng" dirty="0"/>
              <a:t>G</a:t>
            </a:r>
            <a:r>
              <a:rPr lang="en-US" sz="2000" b="1" u="sng" dirty="0"/>
              <a:t>)</a:t>
            </a:r>
          </a:p>
          <a:p>
            <a:pPr marL="609600" indent="-609600">
              <a:buNone/>
            </a:pPr>
            <a:r>
              <a:rPr lang="en-US" sz="2000" dirty="0"/>
              <a:t>1.  </a:t>
            </a:r>
            <a:r>
              <a:rPr lang="en-US" sz="2000" b="1" dirty="0"/>
              <a:t>for</a:t>
            </a:r>
            <a:r>
              <a:rPr lang="en-US" sz="2000" dirty="0"/>
              <a:t> each vertex </a:t>
            </a:r>
            <a:r>
              <a:rPr lang="en-US" sz="2000" i="1" dirty="0"/>
              <a:t>u </a:t>
            </a:r>
            <a:r>
              <a:rPr lang="en-US" sz="2000" i="1" dirty="0">
                <a:sym typeface="Symbol" panose="05050102010706020507" pitchFamily="18" charset="2"/>
              </a:rPr>
              <a:t></a:t>
            </a:r>
            <a:r>
              <a:rPr lang="en-US" sz="2000" i="1" dirty="0"/>
              <a:t> V</a:t>
            </a:r>
            <a:r>
              <a:rPr lang="en-US" sz="2000" dirty="0"/>
              <a:t>[</a:t>
            </a:r>
            <a:r>
              <a:rPr lang="en-US" sz="2000" i="1" dirty="0"/>
              <a:t>G</a:t>
            </a:r>
            <a:r>
              <a:rPr lang="en-US" sz="2000" dirty="0"/>
              <a:t>]</a:t>
            </a:r>
          </a:p>
          <a:p>
            <a:pPr marL="609600" indent="-609600">
              <a:buNone/>
            </a:pPr>
            <a:r>
              <a:rPr lang="en-US" sz="2000" dirty="0"/>
              <a:t>2.       </a:t>
            </a:r>
            <a:r>
              <a:rPr lang="en-US" sz="2000" b="1" dirty="0"/>
              <a:t>do</a:t>
            </a:r>
            <a:r>
              <a:rPr lang="en-US" sz="2000" dirty="0"/>
              <a:t> </a:t>
            </a:r>
            <a:r>
              <a:rPr lang="en-US" sz="2000" i="1" dirty="0"/>
              <a:t>color</a:t>
            </a:r>
            <a:r>
              <a:rPr lang="en-US" sz="2000" dirty="0"/>
              <a:t>[</a:t>
            </a:r>
            <a:r>
              <a:rPr lang="en-US" sz="2000" i="1" dirty="0"/>
              <a:t>u</a:t>
            </a:r>
            <a:r>
              <a:rPr lang="en-US" sz="2000" dirty="0"/>
              <a:t>] </a:t>
            </a:r>
            <a:r>
              <a:rPr lang="en-US" sz="2000" dirty="0">
                <a:sym typeface="Symbol" panose="05050102010706020507" pitchFamily="18" charset="2"/>
              </a:rPr>
              <a:t></a:t>
            </a:r>
            <a:r>
              <a:rPr lang="en-US" sz="2000" dirty="0"/>
              <a:t> white</a:t>
            </a:r>
          </a:p>
          <a:p>
            <a:pPr marL="609600" indent="-609600">
              <a:buNone/>
            </a:pPr>
            <a:r>
              <a:rPr lang="en-US" sz="2000" dirty="0"/>
              <a:t>3.            </a:t>
            </a:r>
            <a:r>
              <a:rPr lang="en-US" sz="2000" dirty="0">
                <a:sym typeface="Symbol" panose="05050102010706020507" pitchFamily="18" charset="2"/>
              </a:rPr>
              <a:t></a:t>
            </a:r>
            <a:r>
              <a:rPr lang="en-US" sz="2000" dirty="0"/>
              <a:t>[</a:t>
            </a:r>
            <a:r>
              <a:rPr lang="en-US" sz="2000" i="1" dirty="0"/>
              <a:t>u</a:t>
            </a:r>
            <a:r>
              <a:rPr lang="en-US" sz="2000" dirty="0"/>
              <a:t>] </a:t>
            </a:r>
            <a:r>
              <a:rPr lang="en-US" sz="2000" dirty="0">
                <a:sym typeface="Symbol" panose="05050102010706020507" pitchFamily="18" charset="2"/>
              </a:rPr>
              <a:t></a:t>
            </a:r>
            <a:r>
              <a:rPr lang="en-US" sz="2000" dirty="0"/>
              <a:t> NIL</a:t>
            </a:r>
          </a:p>
          <a:p>
            <a:pPr marL="609600" indent="-609600">
              <a:buNone/>
            </a:pPr>
            <a:r>
              <a:rPr lang="en-US" sz="2000" dirty="0"/>
              <a:t>4.  </a:t>
            </a:r>
            <a:r>
              <a:rPr lang="en-US" sz="2000" i="1" dirty="0"/>
              <a:t>time</a:t>
            </a:r>
            <a:r>
              <a:rPr lang="en-US" sz="2000" dirty="0"/>
              <a:t> </a:t>
            </a:r>
            <a:r>
              <a:rPr lang="en-US" sz="2000" dirty="0">
                <a:sym typeface="Symbol" panose="05050102010706020507" pitchFamily="18" charset="2"/>
              </a:rPr>
              <a:t></a:t>
            </a:r>
            <a:r>
              <a:rPr lang="en-US" sz="2000" dirty="0"/>
              <a:t> 0</a:t>
            </a:r>
          </a:p>
          <a:p>
            <a:pPr marL="609600" indent="-609600">
              <a:buNone/>
            </a:pPr>
            <a:r>
              <a:rPr lang="en-US" sz="2000" dirty="0"/>
              <a:t>5.  </a:t>
            </a:r>
            <a:r>
              <a:rPr lang="en-US" sz="2000" b="1" dirty="0"/>
              <a:t>for</a:t>
            </a:r>
            <a:r>
              <a:rPr lang="en-US" sz="2000" dirty="0"/>
              <a:t> each vertex </a:t>
            </a:r>
            <a:r>
              <a:rPr lang="en-US" sz="2000" i="1" dirty="0"/>
              <a:t>u </a:t>
            </a:r>
            <a:r>
              <a:rPr lang="en-US" sz="2000" i="1" dirty="0">
                <a:sym typeface="Symbol" panose="05050102010706020507" pitchFamily="18" charset="2"/>
              </a:rPr>
              <a:t></a:t>
            </a:r>
            <a:r>
              <a:rPr lang="en-US" sz="2000" i="1" dirty="0"/>
              <a:t> V</a:t>
            </a:r>
            <a:r>
              <a:rPr lang="en-US" sz="2000" dirty="0"/>
              <a:t>[</a:t>
            </a:r>
            <a:r>
              <a:rPr lang="en-US" sz="2000" i="1" dirty="0"/>
              <a:t>G</a:t>
            </a:r>
            <a:r>
              <a:rPr lang="en-US" sz="2000" dirty="0"/>
              <a:t>]</a:t>
            </a:r>
          </a:p>
          <a:p>
            <a:pPr marL="609600" indent="-609600">
              <a:buNone/>
            </a:pPr>
            <a:r>
              <a:rPr lang="en-US" sz="2000" dirty="0"/>
              <a:t>6.        </a:t>
            </a:r>
            <a:r>
              <a:rPr lang="en-US" sz="2000" b="1" dirty="0"/>
              <a:t>do</a:t>
            </a:r>
            <a:r>
              <a:rPr lang="en-US" sz="2000" dirty="0"/>
              <a:t> </a:t>
            </a:r>
            <a:r>
              <a:rPr lang="en-US" sz="2000" b="1" dirty="0"/>
              <a:t>if</a:t>
            </a:r>
            <a:r>
              <a:rPr lang="en-US" sz="2000" dirty="0"/>
              <a:t> </a:t>
            </a:r>
            <a:r>
              <a:rPr lang="en-US" sz="2000" i="1" dirty="0"/>
              <a:t>color</a:t>
            </a:r>
            <a:r>
              <a:rPr lang="en-US" sz="2000" dirty="0"/>
              <a:t>[</a:t>
            </a:r>
            <a:r>
              <a:rPr lang="en-US" sz="2000" i="1" dirty="0"/>
              <a:t>u</a:t>
            </a:r>
            <a:r>
              <a:rPr lang="en-US" sz="2000" dirty="0"/>
              <a:t>] </a:t>
            </a:r>
            <a:r>
              <a:rPr lang="en-US" sz="2000" dirty="0">
                <a:sym typeface="Symbol" panose="05050102010706020507" pitchFamily="18" charset="2"/>
              </a:rPr>
              <a:t>=</a:t>
            </a:r>
            <a:r>
              <a:rPr lang="en-US" sz="2000" dirty="0"/>
              <a:t> white</a:t>
            </a:r>
          </a:p>
          <a:p>
            <a:pPr marL="609600" indent="-609600">
              <a:buNone/>
            </a:pPr>
            <a:r>
              <a:rPr lang="en-US" sz="2000" dirty="0"/>
              <a:t>7.                 </a:t>
            </a:r>
            <a:r>
              <a:rPr lang="en-US" sz="2000" b="1" dirty="0"/>
              <a:t>then</a:t>
            </a:r>
            <a:r>
              <a:rPr lang="en-US" sz="2000" dirty="0"/>
              <a:t> DFS-Visit(</a:t>
            </a:r>
            <a:r>
              <a:rPr lang="en-US" sz="2000" i="1" dirty="0"/>
              <a:t>u</a:t>
            </a:r>
            <a:r>
              <a:rPr lang="en-US" sz="2000" dirty="0"/>
              <a:t>)</a:t>
            </a:r>
          </a:p>
        </p:txBody>
      </p:sp>
      <p:sp>
        <p:nvSpPr>
          <p:cNvPr id="31750" name="Rectangle 5"/>
          <p:cNvSpPr>
            <a:spLocks noChangeArrowheads="1"/>
          </p:cNvSpPr>
          <p:nvPr/>
        </p:nvSpPr>
        <p:spPr bwMode="auto">
          <a:xfrm>
            <a:off x="5856668" y="1330327"/>
            <a:ext cx="4800600" cy="44196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lIns="92075" tIns="46038" rIns="92075" bIns="46038"/>
          <a:lstStyle>
            <a:lvl1pPr marL="609600" indent="-609600">
              <a:defRPr sz="2400" u="sng">
                <a:solidFill>
                  <a:schemeClr val="tx1"/>
                </a:solidFill>
                <a:latin typeface="Times New Roman" panose="02020603050405020304" pitchFamily="18" charset="0"/>
              </a:defRPr>
            </a:lvl1pPr>
            <a:lvl2pPr marL="990600" indent="-533400">
              <a:defRPr sz="2400" u="sng">
                <a:solidFill>
                  <a:schemeClr val="tx1"/>
                </a:solidFill>
                <a:latin typeface="Times New Roman" panose="02020603050405020304" pitchFamily="18" charset="0"/>
              </a:defRPr>
            </a:lvl2pPr>
            <a:lvl3pPr marL="1371600" indent="-457200">
              <a:defRPr sz="2400" u="sng">
                <a:solidFill>
                  <a:schemeClr val="tx1"/>
                </a:solidFill>
                <a:latin typeface="Times New Roman" panose="02020603050405020304" pitchFamily="18" charset="0"/>
              </a:defRPr>
            </a:lvl3pPr>
            <a:lvl4pPr marL="1828800" indent="-457200">
              <a:defRPr sz="2400" u="sng">
                <a:solidFill>
                  <a:schemeClr val="tx1"/>
                </a:solidFill>
                <a:latin typeface="Times New Roman" panose="02020603050405020304" pitchFamily="18" charset="0"/>
              </a:defRPr>
            </a:lvl4pPr>
            <a:lvl5pPr marL="2286000" indent="-457200">
              <a:defRPr sz="2400" u="sng">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u="sng">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u="sng">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u="sng">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u="sng">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sz="2000" b="1" dirty="0">
                <a:solidFill>
                  <a:srgbClr val="010000"/>
                </a:solidFill>
              </a:rPr>
              <a:t>DFS-Visit(</a:t>
            </a:r>
            <a:r>
              <a:rPr lang="en-US" sz="2000" b="1" i="1" dirty="0">
                <a:solidFill>
                  <a:srgbClr val="010000"/>
                </a:solidFill>
              </a:rPr>
              <a:t>u</a:t>
            </a:r>
            <a:r>
              <a:rPr lang="en-US" sz="2000" b="1" dirty="0">
                <a:solidFill>
                  <a:srgbClr val="010000"/>
                </a:solidFill>
              </a:rPr>
              <a:t>)</a:t>
            </a:r>
            <a:endParaRPr lang="en-US" sz="2000" b="1" i="1" dirty="0">
              <a:solidFill>
                <a:srgbClr val="010000"/>
              </a:solidFill>
            </a:endParaRPr>
          </a:p>
          <a:p>
            <a:pPr>
              <a:spcBef>
                <a:spcPct val="20000"/>
              </a:spcBef>
              <a:buFont typeface="Wingdings" panose="05000000000000000000" pitchFamily="2" charset="2"/>
              <a:buAutoNum type="arabicPeriod"/>
            </a:pPr>
            <a:r>
              <a:rPr lang="en-US" sz="2000" i="1" u="none" dirty="0">
                <a:solidFill>
                  <a:srgbClr val="010000"/>
                </a:solidFill>
              </a:rPr>
              <a:t>color</a:t>
            </a:r>
            <a:r>
              <a:rPr lang="en-US" sz="2000" u="none" dirty="0">
                <a:solidFill>
                  <a:srgbClr val="010000"/>
                </a:solidFill>
              </a:rPr>
              <a:t>[</a:t>
            </a:r>
            <a:r>
              <a:rPr lang="en-US" sz="2000" i="1" u="none" dirty="0">
                <a:solidFill>
                  <a:srgbClr val="010000"/>
                </a:solidFill>
              </a:rPr>
              <a:t>u</a:t>
            </a:r>
            <a:r>
              <a:rPr lang="en-US" sz="2000" u="none" dirty="0">
                <a:solidFill>
                  <a:srgbClr val="010000"/>
                </a:solidFill>
              </a:rPr>
              <a:t>] </a:t>
            </a:r>
            <a:r>
              <a:rPr lang="en-US" sz="2000" u="none" dirty="0">
                <a:solidFill>
                  <a:srgbClr val="010000"/>
                </a:solidFill>
                <a:sym typeface="Symbol" panose="05050102010706020507" pitchFamily="18" charset="2"/>
              </a:rPr>
              <a:t></a:t>
            </a:r>
            <a:r>
              <a:rPr lang="en-US" sz="2000" u="none" dirty="0">
                <a:solidFill>
                  <a:srgbClr val="010000"/>
                </a:solidFill>
              </a:rPr>
              <a:t> GRAY  </a:t>
            </a:r>
            <a:r>
              <a:rPr lang="en-US" sz="2000" u="none" dirty="0">
                <a:solidFill>
                  <a:srgbClr val="010000"/>
                </a:solidFill>
                <a:sym typeface="Symbol" panose="05050102010706020507" pitchFamily="18" charset="2"/>
              </a:rPr>
              <a:t> White vertex </a:t>
            </a:r>
            <a:r>
              <a:rPr lang="en-US" sz="2000" i="1" u="none" dirty="0">
                <a:solidFill>
                  <a:srgbClr val="010000"/>
                </a:solidFill>
              </a:rPr>
              <a:t>u</a:t>
            </a:r>
            <a:r>
              <a:rPr lang="en-US" sz="2000" u="none" dirty="0">
                <a:solidFill>
                  <a:srgbClr val="010000"/>
                </a:solidFill>
                <a:sym typeface="Symbol" panose="05050102010706020507" pitchFamily="18" charset="2"/>
              </a:rPr>
              <a:t> has been discovered</a:t>
            </a:r>
          </a:p>
          <a:p>
            <a:pPr>
              <a:spcBef>
                <a:spcPct val="20000"/>
              </a:spcBef>
              <a:buFont typeface="Wingdings" panose="05000000000000000000" pitchFamily="2" charset="2"/>
              <a:buAutoNum type="arabicPeriod"/>
            </a:pPr>
            <a:r>
              <a:rPr lang="en-US" sz="2000" i="1" u="none" dirty="0">
                <a:solidFill>
                  <a:srgbClr val="010000"/>
                </a:solidFill>
                <a:sym typeface="Symbol" panose="05050102010706020507" pitchFamily="18" charset="2"/>
              </a:rPr>
              <a:t>time</a:t>
            </a:r>
            <a:r>
              <a:rPr lang="en-US" sz="2000" u="none" dirty="0">
                <a:solidFill>
                  <a:srgbClr val="010000"/>
                </a:solidFill>
                <a:sym typeface="Symbol" panose="05050102010706020507" pitchFamily="18" charset="2"/>
              </a:rPr>
              <a:t>  </a:t>
            </a:r>
            <a:r>
              <a:rPr lang="en-US" sz="2000" i="1" u="none" dirty="0">
                <a:solidFill>
                  <a:srgbClr val="010000"/>
                </a:solidFill>
                <a:sym typeface="Symbol" panose="05050102010706020507" pitchFamily="18" charset="2"/>
              </a:rPr>
              <a:t>time</a:t>
            </a:r>
            <a:r>
              <a:rPr lang="en-US" sz="2000" u="none" dirty="0">
                <a:solidFill>
                  <a:srgbClr val="010000"/>
                </a:solidFill>
                <a:sym typeface="Symbol" panose="05050102010706020507" pitchFamily="18" charset="2"/>
              </a:rPr>
              <a:t> + 1</a:t>
            </a:r>
            <a:endParaRPr lang="en-US" sz="1400" i="1" u="none" dirty="0">
              <a:solidFill>
                <a:srgbClr val="010000"/>
              </a:solidFill>
              <a:sym typeface="Symbol" panose="05050102010706020507" pitchFamily="18" charset="2"/>
            </a:endParaRPr>
          </a:p>
          <a:p>
            <a:pPr>
              <a:spcBef>
                <a:spcPct val="20000"/>
              </a:spcBef>
              <a:buFont typeface="Wingdings" panose="05000000000000000000" pitchFamily="2" charset="2"/>
              <a:buAutoNum type="arabicPeriod"/>
            </a:pPr>
            <a:r>
              <a:rPr lang="en-US" sz="2000" u="none" dirty="0">
                <a:solidFill>
                  <a:srgbClr val="010000"/>
                </a:solidFill>
              </a:rPr>
              <a:t> </a:t>
            </a:r>
            <a:r>
              <a:rPr lang="en-US" sz="2000" i="1" u="none" dirty="0">
                <a:solidFill>
                  <a:srgbClr val="010000"/>
                </a:solidFill>
              </a:rPr>
              <a:t>d</a:t>
            </a:r>
            <a:r>
              <a:rPr lang="en-US" sz="2000" u="none" dirty="0">
                <a:solidFill>
                  <a:srgbClr val="010000"/>
                </a:solidFill>
              </a:rPr>
              <a:t>[</a:t>
            </a:r>
            <a:r>
              <a:rPr lang="en-US" sz="2000" i="1" u="none" dirty="0">
                <a:solidFill>
                  <a:srgbClr val="010000"/>
                </a:solidFill>
              </a:rPr>
              <a:t>u</a:t>
            </a:r>
            <a:r>
              <a:rPr lang="en-US" sz="2000" u="none" dirty="0">
                <a:solidFill>
                  <a:srgbClr val="010000"/>
                </a:solidFill>
              </a:rPr>
              <a:t>] </a:t>
            </a:r>
            <a:r>
              <a:rPr lang="en-US" sz="2000" u="none" dirty="0">
                <a:solidFill>
                  <a:srgbClr val="010000"/>
                </a:solidFill>
                <a:sym typeface="Symbol" panose="05050102010706020507" pitchFamily="18" charset="2"/>
              </a:rPr>
              <a:t></a:t>
            </a:r>
            <a:r>
              <a:rPr lang="en-US" sz="2000" u="none" dirty="0">
                <a:solidFill>
                  <a:srgbClr val="010000"/>
                </a:solidFill>
              </a:rPr>
              <a:t> </a:t>
            </a:r>
            <a:r>
              <a:rPr lang="en-US" sz="2000" i="1" u="none" dirty="0">
                <a:solidFill>
                  <a:srgbClr val="010000"/>
                </a:solidFill>
              </a:rPr>
              <a:t>time</a:t>
            </a:r>
            <a:endParaRPr lang="en-US" sz="2000" u="none" dirty="0">
              <a:solidFill>
                <a:srgbClr val="010000"/>
              </a:solidFill>
            </a:endParaRPr>
          </a:p>
          <a:p>
            <a:pPr>
              <a:spcBef>
                <a:spcPct val="20000"/>
              </a:spcBef>
              <a:buFont typeface="Wingdings" panose="05000000000000000000" pitchFamily="2" charset="2"/>
              <a:buAutoNum type="arabicPeriod"/>
            </a:pPr>
            <a:r>
              <a:rPr lang="en-US" sz="2000" u="none" dirty="0">
                <a:solidFill>
                  <a:srgbClr val="010000"/>
                </a:solidFill>
              </a:rPr>
              <a:t> </a:t>
            </a:r>
            <a:r>
              <a:rPr lang="en-US" sz="2000" b="1" u="none" dirty="0">
                <a:solidFill>
                  <a:srgbClr val="010000"/>
                </a:solidFill>
              </a:rPr>
              <a:t>for</a:t>
            </a:r>
            <a:r>
              <a:rPr lang="en-US" sz="2000" u="none" dirty="0">
                <a:solidFill>
                  <a:srgbClr val="010000"/>
                </a:solidFill>
              </a:rPr>
              <a:t> each </a:t>
            </a:r>
            <a:r>
              <a:rPr lang="en-US" sz="2000" i="1" u="none" dirty="0">
                <a:solidFill>
                  <a:srgbClr val="010000"/>
                </a:solidFill>
              </a:rPr>
              <a:t>v </a:t>
            </a:r>
            <a:r>
              <a:rPr lang="en-US" sz="2000" u="none" dirty="0">
                <a:solidFill>
                  <a:srgbClr val="010000"/>
                </a:solidFill>
                <a:sym typeface="Symbol" panose="05050102010706020507" pitchFamily="18" charset="2"/>
              </a:rPr>
              <a:t></a:t>
            </a:r>
            <a:r>
              <a:rPr lang="en-US" sz="2000" i="1" u="none" dirty="0">
                <a:solidFill>
                  <a:srgbClr val="010000"/>
                </a:solidFill>
              </a:rPr>
              <a:t> </a:t>
            </a:r>
            <a:r>
              <a:rPr lang="en-US" sz="2000" i="1" u="none" dirty="0" err="1">
                <a:solidFill>
                  <a:srgbClr val="010000"/>
                </a:solidFill>
              </a:rPr>
              <a:t>Adj</a:t>
            </a:r>
            <a:r>
              <a:rPr lang="en-US" sz="2000" u="none" dirty="0">
                <a:solidFill>
                  <a:srgbClr val="010000"/>
                </a:solidFill>
              </a:rPr>
              <a:t>[</a:t>
            </a:r>
            <a:r>
              <a:rPr lang="en-US" sz="2000" i="1" u="none" dirty="0">
                <a:solidFill>
                  <a:srgbClr val="010000"/>
                </a:solidFill>
              </a:rPr>
              <a:t>u</a:t>
            </a:r>
            <a:r>
              <a:rPr lang="en-US" sz="2000" u="none" dirty="0">
                <a:solidFill>
                  <a:srgbClr val="010000"/>
                </a:solidFill>
              </a:rPr>
              <a:t>]</a:t>
            </a:r>
          </a:p>
          <a:p>
            <a:pPr>
              <a:spcBef>
                <a:spcPct val="20000"/>
              </a:spcBef>
              <a:buFont typeface="Wingdings" panose="05000000000000000000" pitchFamily="2" charset="2"/>
              <a:buAutoNum type="arabicPeriod"/>
            </a:pPr>
            <a:r>
              <a:rPr lang="en-US" sz="2000" u="none" dirty="0">
                <a:solidFill>
                  <a:srgbClr val="010000"/>
                </a:solidFill>
              </a:rPr>
              <a:t>       </a:t>
            </a:r>
            <a:r>
              <a:rPr lang="en-US" sz="2000" b="1" u="none" dirty="0">
                <a:solidFill>
                  <a:srgbClr val="010000"/>
                </a:solidFill>
              </a:rPr>
              <a:t>do</a:t>
            </a:r>
            <a:r>
              <a:rPr lang="en-US" sz="2000" u="none" dirty="0">
                <a:solidFill>
                  <a:srgbClr val="010000"/>
                </a:solidFill>
              </a:rPr>
              <a:t> </a:t>
            </a:r>
            <a:r>
              <a:rPr lang="en-US" sz="2000" b="1" u="none" dirty="0">
                <a:solidFill>
                  <a:srgbClr val="010000"/>
                </a:solidFill>
              </a:rPr>
              <a:t>if</a:t>
            </a:r>
            <a:r>
              <a:rPr lang="en-US" sz="2000" u="none" dirty="0">
                <a:solidFill>
                  <a:srgbClr val="010000"/>
                </a:solidFill>
              </a:rPr>
              <a:t> </a:t>
            </a:r>
            <a:r>
              <a:rPr lang="en-US" sz="2000" i="1" u="none" dirty="0">
                <a:solidFill>
                  <a:srgbClr val="010000"/>
                </a:solidFill>
              </a:rPr>
              <a:t>color</a:t>
            </a:r>
            <a:r>
              <a:rPr lang="en-US" sz="2000" u="none" dirty="0">
                <a:solidFill>
                  <a:srgbClr val="010000"/>
                </a:solidFill>
              </a:rPr>
              <a:t>[</a:t>
            </a:r>
            <a:r>
              <a:rPr lang="en-US" sz="2000" i="1" u="none" dirty="0">
                <a:solidFill>
                  <a:srgbClr val="010000"/>
                </a:solidFill>
              </a:rPr>
              <a:t>v</a:t>
            </a:r>
            <a:r>
              <a:rPr lang="en-US" sz="2000" u="none" dirty="0">
                <a:solidFill>
                  <a:srgbClr val="010000"/>
                </a:solidFill>
              </a:rPr>
              <a:t>] </a:t>
            </a:r>
            <a:r>
              <a:rPr lang="en-US" sz="2000" u="none" dirty="0">
                <a:solidFill>
                  <a:srgbClr val="010000"/>
                </a:solidFill>
                <a:sym typeface="Symbol" panose="05050102010706020507" pitchFamily="18" charset="2"/>
              </a:rPr>
              <a:t>=</a:t>
            </a:r>
            <a:r>
              <a:rPr lang="en-US" sz="2000" u="none" dirty="0">
                <a:solidFill>
                  <a:srgbClr val="010000"/>
                </a:solidFill>
              </a:rPr>
              <a:t> WHITE</a:t>
            </a:r>
          </a:p>
          <a:p>
            <a:pPr>
              <a:spcBef>
                <a:spcPct val="20000"/>
              </a:spcBef>
              <a:buFont typeface="Wingdings" panose="05000000000000000000" pitchFamily="2" charset="2"/>
              <a:buAutoNum type="arabicPeriod"/>
            </a:pPr>
            <a:r>
              <a:rPr lang="en-US" sz="2000" u="none" dirty="0">
                <a:solidFill>
                  <a:srgbClr val="010000"/>
                </a:solidFill>
              </a:rPr>
              <a:t>                 </a:t>
            </a:r>
            <a:r>
              <a:rPr lang="en-US" sz="2000" b="1" u="none" dirty="0">
                <a:solidFill>
                  <a:srgbClr val="010000"/>
                </a:solidFill>
              </a:rPr>
              <a:t>then</a:t>
            </a:r>
            <a:r>
              <a:rPr lang="en-US" sz="2000" u="none" dirty="0">
                <a:solidFill>
                  <a:srgbClr val="010000"/>
                </a:solidFill>
              </a:rPr>
              <a:t> </a:t>
            </a:r>
            <a:r>
              <a:rPr lang="en-US" sz="2000" u="none" dirty="0">
                <a:solidFill>
                  <a:srgbClr val="010000"/>
                </a:solidFill>
                <a:sym typeface="Symbol" panose="05050102010706020507" pitchFamily="18" charset="2"/>
              </a:rPr>
              <a:t></a:t>
            </a:r>
            <a:r>
              <a:rPr lang="en-US" sz="2000" u="none" dirty="0">
                <a:solidFill>
                  <a:srgbClr val="010000"/>
                </a:solidFill>
              </a:rPr>
              <a:t>[</a:t>
            </a:r>
            <a:r>
              <a:rPr lang="en-US" sz="2000" i="1" u="none" dirty="0">
                <a:solidFill>
                  <a:srgbClr val="010000"/>
                </a:solidFill>
              </a:rPr>
              <a:t>v</a:t>
            </a:r>
            <a:r>
              <a:rPr lang="en-US" sz="2000" u="none" dirty="0">
                <a:solidFill>
                  <a:srgbClr val="010000"/>
                </a:solidFill>
              </a:rPr>
              <a:t>] </a:t>
            </a:r>
            <a:r>
              <a:rPr lang="en-US" sz="2000" u="none" dirty="0">
                <a:solidFill>
                  <a:srgbClr val="010000"/>
                </a:solidFill>
                <a:sym typeface="Symbol" panose="05050102010706020507" pitchFamily="18" charset="2"/>
              </a:rPr>
              <a:t></a:t>
            </a:r>
            <a:r>
              <a:rPr lang="en-US" sz="2000" u="none" dirty="0">
                <a:solidFill>
                  <a:srgbClr val="010000"/>
                </a:solidFill>
              </a:rPr>
              <a:t> </a:t>
            </a:r>
            <a:r>
              <a:rPr lang="en-US" sz="2000" i="1" u="none" dirty="0">
                <a:solidFill>
                  <a:srgbClr val="010000"/>
                </a:solidFill>
              </a:rPr>
              <a:t>u</a:t>
            </a:r>
            <a:endParaRPr lang="en-US" sz="2000" u="none" dirty="0">
              <a:solidFill>
                <a:srgbClr val="010000"/>
              </a:solidFill>
            </a:endParaRPr>
          </a:p>
          <a:p>
            <a:pPr>
              <a:spcBef>
                <a:spcPct val="20000"/>
              </a:spcBef>
              <a:buFont typeface="Wingdings" panose="05000000000000000000" pitchFamily="2" charset="2"/>
              <a:buAutoNum type="arabicPeriod"/>
            </a:pPr>
            <a:r>
              <a:rPr lang="en-US" sz="2000" u="none" dirty="0">
                <a:solidFill>
                  <a:srgbClr val="010000"/>
                </a:solidFill>
              </a:rPr>
              <a:t>                          DFS-Visit(</a:t>
            </a:r>
            <a:r>
              <a:rPr lang="en-US" sz="2000" i="1" u="none" dirty="0">
                <a:solidFill>
                  <a:srgbClr val="010000"/>
                </a:solidFill>
              </a:rPr>
              <a:t>v</a:t>
            </a:r>
            <a:r>
              <a:rPr lang="en-US" sz="2000" u="none" dirty="0">
                <a:solidFill>
                  <a:srgbClr val="010000"/>
                </a:solidFill>
              </a:rPr>
              <a:t>)</a:t>
            </a:r>
          </a:p>
          <a:p>
            <a:pPr>
              <a:spcBef>
                <a:spcPct val="20000"/>
              </a:spcBef>
              <a:buFont typeface="Wingdings" panose="05000000000000000000" pitchFamily="2" charset="2"/>
              <a:buAutoNum type="arabicPeriod"/>
            </a:pPr>
            <a:r>
              <a:rPr lang="en-US" sz="2000" u="none" dirty="0">
                <a:solidFill>
                  <a:srgbClr val="010000"/>
                </a:solidFill>
              </a:rPr>
              <a:t>  </a:t>
            </a:r>
            <a:r>
              <a:rPr lang="en-US" sz="2000" i="1" u="none" dirty="0">
                <a:solidFill>
                  <a:srgbClr val="010000"/>
                </a:solidFill>
              </a:rPr>
              <a:t>color</a:t>
            </a:r>
            <a:r>
              <a:rPr lang="en-US" sz="2000" u="none" dirty="0">
                <a:solidFill>
                  <a:srgbClr val="010000"/>
                </a:solidFill>
              </a:rPr>
              <a:t>[</a:t>
            </a:r>
            <a:r>
              <a:rPr lang="en-US" sz="2000" i="1" u="none" dirty="0">
                <a:solidFill>
                  <a:srgbClr val="010000"/>
                </a:solidFill>
              </a:rPr>
              <a:t>u</a:t>
            </a:r>
            <a:r>
              <a:rPr lang="en-US" sz="2000" u="none" dirty="0">
                <a:solidFill>
                  <a:srgbClr val="010000"/>
                </a:solidFill>
              </a:rPr>
              <a:t>] </a:t>
            </a:r>
            <a:r>
              <a:rPr lang="en-US" sz="2000" u="none" dirty="0">
                <a:solidFill>
                  <a:srgbClr val="010000"/>
                </a:solidFill>
                <a:sym typeface="Symbol" panose="05050102010706020507" pitchFamily="18" charset="2"/>
              </a:rPr>
              <a:t></a:t>
            </a:r>
            <a:r>
              <a:rPr lang="en-US" sz="2000" u="none" dirty="0">
                <a:solidFill>
                  <a:srgbClr val="010000"/>
                </a:solidFill>
              </a:rPr>
              <a:t> BLACK     </a:t>
            </a:r>
            <a:r>
              <a:rPr lang="en-US" sz="2000" u="none" dirty="0">
                <a:solidFill>
                  <a:srgbClr val="010000"/>
                </a:solidFill>
                <a:sym typeface="Symbol" panose="05050102010706020507" pitchFamily="18" charset="2"/>
              </a:rPr>
              <a:t> Blacken </a:t>
            </a:r>
            <a:r>
              <a:rPr lang="en-US" sz="2000" i="1" u="none" dirty="0">
                <a:solidFill>
                  <a:srgbClr val="010000"/>
                </a:solidFill>
              </a:rPr>
              <a:t>u</a:t>
            </a:r>
            <a:r>
              <a:rPr lang="en-US" sz="2000" u="none" dirty="0">
                <a:solidFill>
                  <a:srgbClr val="010000"/>
                </a:solidFill>
              </a:rPr>
              <a:t>;  it is finished.</a:t>
            </a:r>
          </a:p>
          <a:p>
            <a:pPr>
              <a:spcBef>
                <a:spcPct val="20000"/>
              </a:spcBef>
              <a:buFont typeface="Wingdings" panose="05000000000000000000" pitchFamily="2" charset="2"/>
              <a:buAutoNum type="arabicPeriod"/>
            </a:pPr>
            <a:r>
              <a:rPr lang="en-US" sz="2000" u="none" dirty="0">
                <a:solidFill>
                  <a:srgbClr val="010000"/>
                </a:solidFill>
              </a:rPr>
              <a:t>  </a:t>
            </a:r>
            <a:r>
              <a:rPr lang="en-US" sz="2000" i="1" u="none" dirty="0">
                <a:solidFill>
                  <a:srgbClr val="010000"/>
                </a:solidFill>
              </a:rPr>
              <a:t>f</a:t>
            </a:r>
            <a:r>
              <a:rPr lang="en-US" sz="2000" u="none" dirty="0">
                <a:solidFill>
                  <a:srgbClr val="010000"/>
                </a:solidFill>
              </a:rPr>
              <a:t>[</a:t>
            </a:r>
            <a:r>
              <a:rPr lang="en-US" sz="2000" i="1" u="none" dirty="0">
                <a:solidFill>
                  <a:srgbClr val="010000"/>
                </a:solidFill>
              </a:rPr>
              <a:t>u</a:t>
            </a:r>
            <a:r>
              <a:rPr lang="en-US" sz="2000" u="none" dirty="0">
                <a:solidFill>
                  <a:srgbClr val="010000"/>
                </a:solidFill>
              </a:rPr>
              <a:t>] </a:t>
            </a:r>
            <a:r>
              <a:rPr lang="en-US" sz="2000" u="none" dirty="0">
                <a:solidFill>
                  <a:srgbClr val="010000"/>
                </a:solidFill>
                <a:sym typeface="Symbol" panose="05050102010706020507" pitchFamily="18" charset="2"/>
              </a:rPr>
              <a:t></a:t>
            </a:r>
            <a:r>
              <a:rPr lang="en-US" sz="2000" u="none" dirty="0">
                <a:solidFill>
                  <a:srgbClr val="010000"/>
                </a:solidFill>
              </a:rPr>
              <a:t> </a:t>
            </a:r>
            <a:r>
              <a:rPr lang="en-US" sz="2000" i="1" u="none" dirty="0">
                <a:solidFill>
                  <a:srgbClr val="010000"/>
                </a:solidFill>
              </a:rPr>
              <a:t>time </a:t>
            </a:r>
            <a:r>
              <a:rPr lang="en-US" sz="2000" u="none" dirty="0">
                <a:solidFill>
                  <a:srgbClr val="010000"/>
                </a:solidFill>
                <a:sym typeface="Symbol" panose="05050102010706020507" pitchFamily="18" charset="2"/>
              </a:rPr>
              <a:t></a:t>
            </a:r>
            <a:r>
              <a:rPr lang="en-US" sz="2000" i="1" u="none" dirty="0">
                <a:solidFill>
                  <a:srgbClr val="010000"/>
                </a:solidFill>
              </a:rPr>
              <a:t> time </a:t>
            </a:r>
            <a:r>
              <a:rPr lang="en-US" sz="2000" u="none" dirty="0">
                <a:solidFill>
                  <a:srgbClr val="010000"/>
                </a:solidFill>
              </a:rPr>
              <a:t>+ 1</a:t>
            </a:r>
          </a:p>
        </p:txBody>
      </p:sp>
      <p:sp>
        <p:nvSpPr>
          <p:cNvPr id="31751" name="Text Box 6"/>
          <p:cNvSpPr txBox="1">
            <a:spLocks noChangeArrowheads="1"/>
          </p:cNvSpPr>
          <p:nvPr/>
        </p:nvSpPr>
        <p:spPr bwMode="auto">
          <a:xfrm>
            <a:off x="1812925" y="5451475"/>
            <a:ext cx="271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a:solidFill>
                  <a:srgbClr val="CC3300"/>
                </a:solidFill>
              </a:rPr>
              <a:t>Example:</a:t>
            </a:r>
            <a:r>
              <a:rPr lang="en-US" u="none"/>
              <a:t> animation.</a:t>
            </a:r>
          </a:p>
        </p:txBody>
      </p:sp>
    </p:spTree>
    <p:extLst>
      <p:ext uri="{BB962C8B-B14F-4D97-AF65-F5344CB8AC3E}">
        <p14:creationId xmlns:p14="http://schemas.microsoft.com/office/powerpoint/2010/main" val="952389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smtClean="0"/>
              <a:t>Example (DFS)</a:t>
            </a:r>
          </a:p>
        </p:txBody>
      </p:sp>
      <p:sp>
        <p:nvSpPr>
          <p:cNvPr id="32772" name="Oval 3"/>
          <p:cNvSpPr>
            <a:spLocks noChangeArrowheads="1"/>
          </p:cNvSpPr>
          <p:nvPr/>
        </p:nvSpPr>
        <p:spPr bwMode="auto">
          <a:xfrm>
            <a:off x="4202113" y="230346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2773" name="Text Box 4"/>
          <p:cNvSpPr txBox="1">
            <a:spLocks noChangeArrowheads="1"/>
          </p:cNvSpPr>
          <p:nvPr/>
        </p:nvSpPr>
        <p:spPr bwMode="auto">
          <a:xfrm>
            <a:off x="4240214" y="2366963"/>
            <a:ext cx="420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32774" name="Oval 5"/>
          <p:cNvSpPr>
            <a:spLocks noChangeArrowheads="1"/>
          </p:cNvSpPr>
          <p:nvPr/>
        </p:nvSpPr>
        <p:spPr bwMode="auto">
          <a:xfrm>
            <a:off x="4202113" y="3719513"/>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2775" name="Text Box 6"/>
          <p:cNvSpPr txBox="1">
            <a:spLocks noChangeArrowheads="1"/>
          </p:cNvSpPr>
          <p:nvPr/>
        </p:nvSpPr>
        <p:spPr bwMode="auto">
          <a:xfrm>
            <a:off x="4297363" y="37544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b="1" u="none"/>
          </a:p>
        </p:txBody>
      </p:sp>
      <p:sp>
        <p:nvSpPr>
          <p:cNvPr id="32776" name="Oval 7"/>
          <p:cNvSpPr>
            <a:spLocks noChangeArrowheads="1"/>
          </p:cNvSpPr>
          <p:nvPr/>
        </p:nvSpPr>
        <p:spPr bwMode="auto">
          <a:xfrm>
            <a:off x="5683250" y="3713163"/>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2777" name="Line 8"/>
          <p:cNvSpPr>
            <a:spLocks noChangeShapeType="1"/>
          </p:cNvSpPr>
          <p:nvPr/>
        </p:nvSpPr>
        <p:spPr bwMode="auto">
          <a:xfrm>
            <a:off x="4778376" y="4008438"/>
            <a:ext cx="923925" cy="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8" name="Oval 9"/>
          <p:cNvSpPr>
            <a:spLocks noChangeArrowheads="1"/>
          </p:cNvSpPr>
          <p:nvPr/>
        </p:nvSpPr>
        <p:spPr bwMode="auto">
          <a:xfrm>
            <a:off x="7164388" y="372268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2779" name="Oval 10"/>
          <p:cNvSpPr>
            <a:spLocks noChangeArrowheads="1"/>
          </p:cNvSpPr>
          <p:nvPr/>
        </p:nvSpPr>
        <p:spPr bwMode="auto">
          <a:xfrm>
            <a:off x="5678488" y="2308226"/>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2780" name="Oval 11"/>
          <p:cNvSpPr>
            <a:spLocks noChangeArrowheads="1"/>
          </p:cNvSpPr>
          <p:nvPr/>
        </p:nvSpPr>
        <p:spPr bwMode="auto">
          <a:xfrm>
            <a:off x="7159625" y="2317751"/>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2781" name="Line 12"/>
          <p:cNvSpPr>
            <a:spLocks noChangeShapeType="1"/>
          </p:cNvSpPr>
          <p:nvPr/>
        </p:nvSpPr>
        <p:spPr bwMode="auto">
          <a:xfrm>
            <a:off x="4489450" y="288131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2" name="Line 13"/>
          <p:cNvSpPr>
            <a:spLocks noChangeShapeType="1"/>
          </p:cNvSpPr>
          <p:nvPr/>
        </p:nvSpPr>
        <p:spPr bwMode="auto">
          <a:xfrm>
            <a:off x="5970588" y="2890838"/>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3" name="Line 14"/>
          <p:cNvSpPr>
            <a:spLocks noChangeShapeType="1"/>
          </p:cNvSpPr>
          <p:nvPr/>
        </p:nvSpPr>
        <p:spPr bwMode="auto">
          <a:xfrm>
            <a:off x="7451725" y="290036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4" name="Line 15"/>
          <p:cNvSpPr>
            <a:spLocks noChangeShapeType="1"/>
          </p:cNvSpPr>
          <p:nvPr/>
        </p:nvSpPr>
        <p:spPr bwMode="auto">
          <a:xfrm flipV="1">
            <a:off x="4697414" y="2757488"/>
            <a:ext cx="1023937" cy="10287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5" name="Text Box 16"/>
          <p:cNvSpPr txBox="1">
            <a:spLocks noChangeArrowheads="1"/>
          </p:cNvSpPr>
          <p:nvPr/>
        </p:nvSpPr>
        <p:spPr bwMode="auto">
          <a:xfrm>
            <a:off x="4368800" y="19065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32786" name="Text Box 17"/>
          <p:cNvSpPr txBox="1">
            <a:spLocks noChangeArrowheads="1"/>
          </p:cNvSpPr>
          <p:nvPr/>
        </p:nvSpPr>
        <p:spPr bwMode="auto">
          <a:xfrm>
            <a:off x="5835650"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32787" name="Text Box 18"/>
          <p:cNvSpPr txBox="1">
            <a:spLocks noChangeArrowheads="1"/>
          </p:cNvSpPr>
          <p:nvPr/>
        </p:nvSpPr>
        <p:spPr bwMode="auto">
          <a:xfrm>
            <a:off x="7302501" y="19256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32788" name="Text Box 19"/>
          <p:cNvSpPr txBox="1">
            <a:spLocks noChangeArrowheads="1"/>
          </p:cNvSpPr>
          <p:nvPr/>
        </p:nvSpPr>
        <p:spPr bwMode="auto">
          <a:xfrm>
            <a:off x="4335463" y="4202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32789" name="Text Box 20"/>
          <p:cNvSpPr txBox="1">
            <a:spLocks noChangeArrowheads="1"/>
          </p:cNvSpPr>
          <p:nvPr/>
        </p:nvSpPr>
        <p:spPr bwMode="auto">
          <a:xfrm>
            <a:off x="5830888" y="4211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32790" name="Text Box 21"/>
          <p:cNvSpPr txBox="1">
            <a:spLocks noChangeArrowheads="1"/>
          </p:cNvSpPr>
          <p:nvPr/>
        </p:nvSpPr>
        <p:spPr bwMode="auto">
          <a:xfrm>
            <a:off x="7312025" y="4206875"/>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z</a:t>
            </a:r>
          </a:p>
        </p:txBody>
      </p:sp>
      <p:sp>
        <p:nvSpPr>
          <p:cNvPr id="32791" name="Line 22"/>
          <p:cNvSpPr>
            <a:spLocks noChangeShapeType="1"/>
          </p:cNvSpPr>
          <p:nvPr/>
        </p:nvSpPr>
        <p:spPr bwMode="auto">
          <a:xfrm>
            <a:off x="4787901" y="2617788"/>
            <a:ext cx="923925"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2" name="Line 23"/>
          <p:cNvSpPr>
            <a:spLocks noChangeShapeType="1"/>
          </p:cNvSpPr>
          <p:nvPr/>
        </p:nvSpPr>
        <p:spPr bwMode="auto">
          <a:xfrm flipV="1">
            <a:off x="6205539" y="2779713"/>
            <a:ext cx="1023937" cy="102870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3" name="Freeform 24"/>
          <p:cNvSpPr>
            <a:spLocks/>
          </p:cNvSpPr>
          <p:nvPr/>
        </p:nvSpPr>
        <p:spPr bwMode="auto">
          <a:xfrm>
            <a:off x="7670800" y="3797300"/>
            <a:ext cx="598488" cy="590550"/>
          </a:xfrm>
          <a:custGeom>
            <a:avLst/>
            <a:gdLst>
              <a:gd name="T0" fmla="*/ 0 w 377"/>
              <a:gd name="T1" fmla="*/ 403225 h 372"/>
              <a:gd name="T2" fmla="*/ 230188 w 377"/>
              <a:gd name="T3" fmla="*/ 576263 h 372"/>
              <a:gd name="T4" fmla="*/ 547688 w 377"/>
              <a:gd name="T5" fmla="*/ 488950 h 372"/>
              <a:gd name="T6" fmla="*/ 533400 w 377"/>
              <a:gd name="T7" fmla="*/ 215900 h 372"/>
              <a:gd name="T8" fmla="*/ 331788 w 377"/>
              <a:gd name="T9" fmla="*/ 26988 h 372"/>
              <a:gd name="T10" fmla="*/ 57150 w 377"/>
              <a:gd name="T11" fmla="*/ 5715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7" h="372">
                <a:moveTo>
                  <a:pt x="0" y="254"/>
                </a:moveTo>
                <a:cubicBezTo>
                  <a:pt x="44" y="304"/>
                  <a:pt x="88" y="354"/>
                  <a:pt x="145" y="363"/>
                </a:cubicBezTo>
                <a:cubicBezTo>
                  <a:pt x="202" y="372"/>
                  <a:pt x="313" y="346"/>
                  <a:pt x="345" y="308"/>
                </a:cubicBezTo>
                <a:cubicBezTo>
                  <a:pt x="377" y="270"/>
                  <a:pt x="359" y="184"/>
                  <a:pt x="336" y="136"/>
                </a:cubicBezTo>
                <a:cubicBezTo>
                  <a:pt x="313" y="88"/>
                  <a:pt x="259" y="34"/>
                  <a:pt x="209" y="17"/>
                </a:cubicBezTo>
                <a:cubicBezTo>
                  <a:pt x="159" y="0"/>
                  <a:pt x="97" y="18"/>
                  <a:pt x="36" y="36"/>
                </a:cubicBezTo>
              </a:path>
            </a:pathLst>
          </a:custGeom>
          <a:noFill/>
          <a:ln w="9525" cap="flat"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34085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92389" y="422205"/>
            <a:ext cx="7772400" cy="1143000"/>
          </a:xfrm>
        </p:spPr>
        <p:txBody>
          <a:bodyPr/>
          <a:lstStyle/>
          <a:p>
            <a:pPr eaLnBrk="1" hangingPunct="1"/>
            <a:r>
              <a:rPr lang="en-US" altLang="en-US" dirty="0" smtClean="0"/>
              <a:t>Applications</a:t>
            </a:r>
          </a:p>
        </p:txBody>
      </p:sp>
      <p:sp>
        <p:nvSpPr>
          <p:cNvPr id="155" name="Text Placeholder 154"/>
          <p:cNvSpPr>
            <a:spLocks noGrp="1"/>
          </p:cNvSpPr>
          <p:nvPr>
            <p:ph type="body" sz="half" idx="1"/>
          </p:nvPr>
        </p:nvSpPr>
        <p:spPr>
          <a:xfrm>
            <a:off x="2209800" y="1600200"/>
            <a:ext cx="3810000" cy="4662488"/>
          </a:xfrm>
        </p:spPr>
        <p:txBody>
          <a:bodyPr/>
          <a:lstStyle/>
          <a:p>
            <a:r>
              <a:rPr lang="en-US" sz="2400" b="1" dirty="0"/>
              <a:t>Transportation networks</a:t>
            </a:r>
          </a:p>
          <a:p>
            <a:pPr lvl="1"/>
            <a:r>
              <a:rPr lang="en-US" sz="2000" b="1" dirty="0"/>
              <a:t>Highway network</a:t>
            </a:r>
          </a:p>
          <a:p>
            <a:pPr lvl="1"/>
            <a:r>
              <a:rPr lang="en-US" sz="2000" b="1" dirty="0"/>
              <a:t>Flight network</a:t>
            </a:r>
          </a:p>
          <a:p>
            <a:endParaRPr lang="en-US" dirty="0"/>
          </a:p>
        </p:txBody>
      </p:sp>
      <p:sp>
        <p:nvSpPr>
          <p:cNvPr id="102" name="Footer Placeholder 101"/>
          <p:cNvSpPr>
            <a:spLocks noGrp="1"/>
          </p:cNvSpPr>
          <p:nvPr>
            <p:ph type="ftr" sz="quarter" idx="11"/>
          </p:nvPr>
        </p:nvSpPr>
        <p:spPr/>
        <p:txBody>
          <a:bodyPr/>
          <a:lstStyle/>
          <a:p>
            <a:pPr>
              <a:defRPr/>
            </a:pPr>
            <a:r>
              <a:rPr lang="en-US" smtClean="0"/>
              <a:t> Data Structure</a:t>
            </a:r>
            <a:endParaRPr lang="en-US"/>
          </a:p>
        </p:txBody>
      </p:sp>
      <p:grpSp>
        <p:nvGrpSpPr>
          <p:cNvPr id="3" name="Group 154"/>
          <p:cNvGrpSpPr>
            <a:grpSpLocks/>
          </p:cNvGrpSpPr>
          <p:nvPr/>
        </p:nvGrpSpPr>
        <p:grpSpPr bwMode="auto">
          <a:xfrm>
            <a:off x="2414588" y="3276600"/>
            <a:ext cx="5662613" cy="3079750"/>
            <a:chOff x="0" y="3730625"/>
            <a:chExt cx="5662613" cy="3079750"/>
          </a:xfrm>
        </p:grpSpPr>
        <p:sp>
          <p:nvSpPr>
            <p:cNvPr id="14343" name="Freeform 55"/>
            <p:cNvSpPr>
              <a:spLocks/>
            </p:cNvSpPr>
            <p:nvPr/>
          </p:nvSpPr>
          <p:spPr bwMode="auto">
            <a:xfrm>
              <a:off x="271463" y="5859463"/>
              <a:ext cx="53975" cy="77788"/>
            </a:xfrm>
            <a:custGeom>
              <a:avLst/>
              <a:gdLst>
                <a:gd name="T0" fmla="*/ 26988 w 34"/>
                <a:gd name="T1" fmla="*/ 0 h 49"/>
                <a:gd name="T2" fmla="*/ 0 w 34"/>
                <a:gd name="T3" fmla="*/ 15875 h 49"/>
                <a:gd name="T4" fmla="*/ 26988 w 34"/>
                <a:gd name="T5" fmla="*/ 77788 h 49"/>
                <a:gd name="T6" fmla="*/ 53975 w 34"/>
                <a:gd name="T7" fmla="*/ 77788 h 49"/>
                <a:gd name="T8" fmla="*/ 26988 w 34"/>
                <a:gd name="T9" fmla="*/ 0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17" y="0"/>
                  </a:moveTo>
                  <a:lnTo>
                    <a:pt x="0" y="10"/>
                  </a:lnTo>
                  <a:lnTo>
                    <a:pt x="17" y="49"/>
                  </a:lnTo>
                  <a:lnTo>
                    <a:pt x="34" y="49"/>
                  </a:lnTo>
                  <a:lnTo>
                    <a:pt x="17" y="0"/>
                  </a:lnTo>
                  <a:close/>
                </a:path>
              </a:pathLst>
            </a:custGeom>
            <a:solidFill>
              <a:srgbClr val="0000FF"/>
            </a:solidFill>
            <a:ln w="9525">
              <a:noFill/>
              <a:round/>
              <a:headEnd/>
              <a:tailEnd/>
            </a:ln>
          </p:spPr>
          <p:txBody>
            <a:bodyPr/>
            <a:lstStyle/>
            <a:p>
              <a:endParaRPr lang="en-US"/>
            </a:p>
          </p:txBody>
        </p:sp>
        <p:sp>
          <p:nvSpPr>
            <p:cNvPr id="14344" name="Freeform 56"/>
            <p:cNvSpPr>
              <a:spLocks/>
            </p:cNvSpPr>
            <p:nvPr/>
          </p:nvSpPr>
          <p:spPr bwMode="auto">
            <a:xfrm>
              <a:off x="1449388" y="5424488"/>
              <a:ext cx="55563" cy="93663"/>
            </a:xfrm>
            <a:custGeom>
              <a:avLst/>
              <a:gdLst>
                <a:gd name="T0" fmla="*/ 0 w 35"/>
                <a:gd name="T1" fmla="*/ 15875 h 59"/>
                <a:gd name="T2" fmla="*/ 41275 w 35"/>
                <a:gd name="T3" fmla="*/ 0 h 59"/>
                <a:gd name="T4" fmla="*/ 55563 w 35"/>
                <a:gd name="T5" fmla="*/ 77788 h 59"/>
                <a:gd name="T6" fmla="*/ 26988 w 35"/>
                <a:gd name="T7" fmla="*/ 93663 h 59"/>
                <a:gd name="T8" fmla="*/ 0 w 35"/>
                <a:gd name="T9" fmla="*/ 15875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0" y="10"/>
                  </a:moveTo>
                  <a:lnTo>
                    <a:pt x="26" y="0"/>
                  </a:lnTo>
                  <a:lnTo>
                    <a:pt x="35" y="49"/>
                  </a:lnTo>
                  <a:lnTo>
                    <a:pt x="17" y="59"/>
                  </a:lnTo>
                  <a:lnTo>
                    <a:pt x="0" y="10"/>
                  </a:lnTo>
                  <a:close/>
                </a:path>
              </a:pathLst>
            </a:custGeom>
            <a:solidFill>
              <a:srgbClr val="0000FF"/>
            </a:solidFill>
            <a:ln w="9525">
              <a:noFill/>
              <a:round/>
              <a:headEnd/>
              <a:tailEnd/>
            </a:ln>
          </p:spPr>
          <p:txBody>
            <a:bodyPr/>
            <a:lstStyle/>
            <a:p>
              <a:endParaRPr lang="en-US"/>
            </a:p>
          </p:txBody>
        </p:sp>
        <p:sp>
          <p:nvSpPr>
            <p:cNvPr id="14345" name="Freeform 57"/>
            <p:cNvSpPr>
              <a:spLocks/>
            </p:cNvSpPr>
            <p:nvPr/>
          </p:nvSpPr>
          <p:spPr bwMode="auto">
            <a:xfrm>
              <a:off x="298450" y="5440363"/>
              <a:ext cx="1177925" cy="496888"/>
            </a:xfrm>
            <a:custGeom>
              <a:avLst/>
              <a:gdLst>
                <a:gd name="T0" fmla="*/ 0 w 742"/>
                <a:gd name="T1" fmla="*/ 419100 h 313"/>
                <a:gd name="T2" fmla="*/ 26988 w 742"/>
                <a:gd name="T3" fmla="*/ 496888 h 313"/>
                <a:gd name="T4" fmla="*/ 1177925 w 742"/>
                <a:gd name="T5" fmla="*/ 77788 h 313"/>
                <a:gd name="T6" fmla="*/ 1150938 w 742"/>
                <a:gd name="T7" fmla="*/ 0 h 313"/>
                <a:gd name="T8" fmla="*/ 0 w 742"/>
                <a:gd name="T9" fmla="*/ 419100 h 313"/>
                <a:gd name="T10" fmla="*/ 0 60000 65536"/>
                <a:gd name="T11" fmla="*/ 0 60000 65536"/>
                <a:gd name="T12" fmla="*/ 0 60000 65536"/>
                <a:gd name="T13" fmla="*/ 0 60000 65536"/>
                <a:gd name="T14" fmla="*/ 0 60000 65536"/>
                <a:gd name="T15" fmla="*/ 0 w 742"/>
                <a:gd name="T16" fmla="*/ 0 h 313"/>
                <a:gd name="T17" fmla="*/ 742 w 742"/>
                <a:gd name="T18" fmla="*/ 313 h 313"/>
              </a:gdLst>
              <a:ahLst/>
              <a:cxnLst>
                <a:cxn ang="T10">
                  <a:pos x="T0" y="T1"/>
                </a:cxn>
                <a:cxn ang="T11">
                  <a:pos x="T2" y="T3"/>
                </a:cxn>
                <a:cxn ang="T12">
                  <a:pos x="T4" y="T5"/>
                </a:cxn>
                <a:cxn ang="T13">
                  <a:pos x="T6" y="T7"/>
                </a:cxn>
                <a:cxn ang="T14">
                  <a:pos x="T8" y="T9"/>
                </a:cxn>
              </a:cxnLst>
              <a:rect l="T15" t="T16" r="T17" b="T18"/>
              <a:pathLst>
                <a:path w="742" h="313">
                  <a:moveTo>
                    <a:pt x="0" y="264"/>
                  </a:moveTo>
                  <a:lnTo>
                    <a:pt x="17" y="313"/>
                  </a:lnTo>
                  <a:lnTo>
                    <a:pt x="742" y="49"/>
                  </a:lnTo>
                  <a:lnTo>
                    <a:pt x="725" y="0"/>
                  </a:lnTo>
                  <a:lnTo>
                    <a:pt x="0" y="264"/>
                  </a:lnTo>
                  <a:close/>
                </a:path>
              </a:pathLst>
            </a:custGeom>
            <a:solidFill>
              <a:srgbClr val="0000FF"/>
            </a:solidFill>
            <a:ln w="9525">
              <a:noFill/>
              <a:round/>
              <a:headEnd/>
              <a:tailEnd/>
            </a:ln>
          </p:spPr>
          <p:txBody>
            <a:bodyPr/>
            <a:lstStyle/>
            <a:p>
              <a:endParaRPr lang="en-US"/>
            </a:p>
          </p:txBody>
        </p:sp>
        <p:sp>
          <p:nvSpPr>
            <p:cNvPr id="14346" name="Freeform 58"/>
            <p:cNvSpPr>
              <a:spLocks/>
            </p:cNvSpPr>
            <p:nvPr/>
          </p:nvSpPr>
          <p:spPr bwMode="auto">
            <a:xfrm>
              <a:off x="1436688" y="3730625"/>
              <a:ext cx="541338" cy="450850"/>
            </a:xfrm>
            <a:custGeom>
              <a:avLst/>
              <a:gdLst>
                <a:gd name="T0" fmla="*/ 541338 w 341"/>
                <a:gd name="T1" fmla="*/ 123825 h 284"/>
                <a:gd name="T2" fmla="*/ 161925 w 341"/>
                <a:gd name="T3" fmla="*/ 0 h 284"/>
                <a:gd name="T4" fmla="*/ 161925 w 341"/>
                <a:gd name="T5" fmla="*/ 30162 h 284"/>
                <a:gd name="T6" fmla="*/ 176213 w 341"/>
                <a:gd name="T7" fmla="*/ 46037 h 284"/>
                <a:gd name="T8" fmla="*/ 176213 w 341"/>
                <a:gd name="T9" fmla="*/ 61912 h 284"/>
                <a:gd name="T10" fmla="*/ 161925 w 341"/>
                <a:gd name="T11" fmla="*/ 61912 h 284"/>
                <a:gd name="T12" fmla="*/ 161925 w 341"/>
                <a:gd name="T13" fmla="*/ 93662 h 284"/>
                <a:gd name="T14" fmla="*/ 176213 w 341"/>
                <a:gd name="T15" fmla="*/ 123825 h 284"/>
                <a:gd name="T16" fmla="*/ 161925 w 341"/>
                <a:gd name="T17" fmla="*/ 139700 h 284"/>
                <a:gd name="T18" fmla="*/ 149225 w 341"/>
                <a:gd name="T19" fmla="*/ 169862 h 284"/>
                <a:gd name="T20" fmla="*/ 134938 w 341"/>
                <a:gd name="T21" fmla="*/ 185737 h 284"/>
                <a:gd name="T22" fmla="*/ 134938 w 341"/>
                <a:gd name="T23" fmla="*/ 155575 h 284"/>
                <a:gd name="T24" fmla="*/ 149225 w 341"/>
                <a:gd name="T25" fmla="*/ 123825 h 284"/>
                <a:gd name="T26" fmla="*/ 134938 w 341"/>
                <a:gd name="T27" fmla="*/ 93662 h 284"/>
                <a:gd name="T28" fmla="*/ 107950 w 341"/>
                <a:gd name="T29" fmla="*/ 77787 h 284"/>
                <a:gd name="T30" fmla="*/ 68263 w 341"/>
                <a:gd name="T31" fmla="*/ 61912 h 284"/>
                <a:gd name="T32" fmla="*/ 39688 w 341"/>
                <a:gd name="T33" fmla="*/ 30162 h 284"/>
                <a:gd name="T34" fmla="*/ 12700 w 341"/>
                <a:gd name="T35" fmla="*/ 15875 h 284"/>
                <a:gd name="T36" fmla="*/ 12700 w 341"/>
                <a:gd name="T37" fmla="*/ 46037 h 284"/>
                <a:gd name="T38" fmla="*/ 12700 w 341"/>
                <a:gd name="T39" fmla="*/ 77787 h 284"/>
                <a:gd name="T40" fmla="*/ 12700 w 341"/>
                <a:gd name="T41" fmla="*/ 107950 h 284"/>
                <a:gd name="T42" fmla="*/ 12700 w 341"/>
                <a:gd name="T43" fmla="*/ 139700 h 284"/>
                <a:gd name="T44" fmla="*/ 12700 w 341"/>
                <a:gd name="T45" fmla="*/ 169862 h 284"/>
                <a:gd name="T46" fmla="*/ 26988 w 341"/>
                <a:gd name="T47" fmla="*/ 201612 h 284"/>
                <a:gd name="T48" fmla="*/ 12700 w 341"/>
                <a:gd name="T49" fmla="*/ 217488 h 284"/>
                <a:gd name="T50" fmla="*/ 12700 w 341"/>
                <a:gd name="T51" fmla="*/ 233362 h 284"/>
                <a:gd name="T52" fmla="*/ 0 w 341"/>
                <a:gd name="T53" fmla="*/ 263525 h 284"/>
                <a:gd name="T54" fmla="*/ 0 w 341"/>
                <a:gd name="T55" fmla="*/ 263525 h 284"/>
                <a:gd name="T56" fmla="*/ 26988 w 341"/>
                <a:gd name="T57" fmla="*/ 279400 h 284"/>
                <a:gd name="T58" fmla="*/ 39688 w 341"/>
                <a:gd name="T59" fmla="*/ 295275 h 284"/>
                <a:gd name="T60" fmla="*/ 68263 w 341"/>
                <a:gd name="T61" fmla="*/ 311150 h 284"/>
                <a:gd name="T62" fmla="*/ 68263 w 341"/>
                <a:gd name="T63" fmla="*/ 341312 h 284"/>
                <a:gd name="T64" fmla="*/ 68263 w 341"/>
                <a:gd name="T65" fmla="*/ 373062 h 284"/>
                <a:gd name="T66" fmla="*/ 107950 w 341"/>
                <a:gd name="T67" fmla="*/ 388937 h 284"/>
                <a:gd name="T68" fmla="*/ 149225 w 341"/>
                <a:gd name="T69" fmla="*/ 388937 h 284"/>
                <a:gd name="T70" fmla="*/ 176213 w 341"/>
                <a:gd name="T71" fmla="*/ 419100 h 284"/>
                <a:gd name="T72" fmla="*/ 215900 w 341"/>
                <a:gd name="T73" fmla="*/ 403225 h 284"/>
                <a:gd name="T74" fmla="*/ 230188 w 341"/>
                <a:gd name="T75" fmla="*/ 419100 h 284"/>
                <a:gd name="T76" fmla="*/ 271463 w 341"/>
                <a:gd name="T77" fmla="*/ 403225 h 284"/>
                <a:gd name="T78" fmla="*/ 325438 w 341"/>
                <a:gd name="T79" fmla="*/ 419100 h 284"/>
                <a:gd name="T80" fmla="*/ 379413 w 341"/>
                <a:gd name="T81" fmla="*/ 419100 h 284"/>
                <a:gd name="T82" fmla="*/ 419100 w 341"/>
                <a:gd name="T83" fmla="*/ 434975 h 284"/>
                <a:gd name="T84" fmla="*/ 446088 w 341"/>
                <a:gd name="T85" fmla="*/ 450850 h 284"/>
                <a:gd name="T86" fmla="*/ 473075 w 341"/>
                <a:gd name="T87" fmla="*/ 450850 h 284"/>
                <a:gd name="T88" fmla="*/ 473075 w 341"/>
                <a:gd name="T89" fmla="*/ 419100 h 284"/>
                <a:gd name="T90" fmla="*/ 487363 w 341"/>
                <a:gd name="T91" fmla="*/ 373062 h 284"/>
                <a:gd name="T92" fmla="*/ 501650 w 341"/>
                <a:gd name="T93" fmla="*/ 295275 h 284"/>
                <a:gd name="T94" fmla="*/ 528638 w 341"/>
                <a:gd name="T95" fmla="*/ 201612 h 284"/>
                <a:gd name="T96" fmla="*/ 528638 w 341"/>
                <a:gd name="T97" fmla="*/ 155575 h 284"/>
                <a:gd name="T98" fmla="*/ 541338 w 341"/>
                <a:gd name="T99" fmla="*/ 123825 h 28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41"/>
                <a:gd name="T151" fmla="*/ 0 h 284"/>
                <a:gd name="T152" fmla="*/ 341 w 341"/>
                <a:gd name="T153" fmla="*/ 284 h 28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41" h="284">
                  <a:moveTo>
                    <a:pt x="341" y="78"/>
                  </a:moveTo>
                  <a:lnTo>
                    <a:pt x="102" y="0"/>
                  </a:lnTo>
                  <a:lnTo>
                    <a:pt x="102" y="19"/>
                  </a:lnTo>
                  <a:lnTo>
                    <a:pt x="111" y="29"/>
                  </a:lnTo>
                  <a:lnTo>
                    <a:pt x="111" y="39"/>
                  </a:lnTo>
                  <a:lnTo>
                    <a:pt x="102" y="39"/>
                  </a:lnTo>
                  <a:lnTo>
                    <a:pt x="102" y="59"/>
                  </a:lnTo>
                  <a:lnTo>
                    <a:pt x="111" y="78"/>
                  </a:lnTo>
                  <a:lnTo>
                    <a:pt x="102" y="88"/>
                  </a:lnTo>
                  <a:lnTo>
                    <a:pt x="94" y="107"/>
                  </a:lnTo>
                  <a:lnTo>
                    <a:pt x="85" y="117"/>
                  </a:lnTo>
                  <a:lnTo>
                    <a:pt x="85" y="98"/>
                  </a:lnTo>
                  <a:lnTo>
                    <a:pt x="94" y="78"/>
                  </a:lnTo>
                  <a:lnTo>
                    <a:pt x="85" y="59"/>
                  </a:lnTo>
                  <a:lnTo>
                    <a:pt x="68" y="49"/>
                  </a:lnTo>
                  <a:lnTo>
                    <a:pt x="43" y="39"/>
                  </a:lnTo>
                  <a:lnTo>
                    <a:pt x="25" y="19"/>
                  </a:lnTo>
                  <a:lnTo>
                    <a:pt x="8" y="10"/>
                  </a:lnTo>
                  <a:lnTo>
                    <a:pt x="8" y="29"/>
                  </a:lnTo>
                  <a:lnTo>
                    <a:pt x="8" y="49"/>
                  </a:lnTo>
                  <a:lnTo>
                    <a:pt x="8" y="68"/>
                  </a:lnTo>
                  <a:lnTo>
                    <a:pt x="8" y="88"/>
                  </a:lnTo>
                  <a:lnTo>
                    <a:pt x="8" y="107"/>
                  </a:lnTo>
                  <a:lnTo>
                    <a:pt x="17" y="127"/>
                  </a:lnTo>
                  <a:lnTo>
                    <a:pt x="8" y="137"/>
                  </a:lnTo>
                  <a:lnTo>
                    <a:pt x="8" y="147"/>
                  </a:lnTo>
                  <a:lnTo>
                    <a:pt x="0" y="166"/>
                  </a:lnTo>
                  <a:lnTo>
                    <a:pt x="17" y="176"/>
                  </a:lnTo>
                  <a:lnTo>
                    <a:pt x="25" y="186"/>
                  </a:lnTo>
                  <a:lnTo>
                    <a:pt x="43" y="196"/>
                  </a:lnTo>
                  <a:lnTo>
                    <a:pt x="43" y="215"/>
                  </a:lnTo>
                  <a:lnTo>
                    <a:pt x="43" y="235"/>
                  </a:lnTo>
                  <a:lnTo>
                    <a:pt x="68" y="245"/>
                  </a:lnTo>
                  <a:lnTo>
                    <a:pt x="94" y="245"/>
                  </a:lnTo>
                  <a:lnTo>
                    <a:pt x="111" y="264"/>
                  </a:lnTo>
                  <a:lnTo>
                    <a:pt x="136" y="254"/>
                  </a:lnTo>
                  <a:lnTo>
                    <a:pt x="145" y="264"/>
                  </a:lnTo>
                  <a:lnTo>
                    <a:pt x="171" y="254"/>
                  </a:lnTo>
                  <a:lnTo>
                    <a:pt x="205" y="264"/>
                  </a:lnTo>
                  <a:lnTo>
                    <a:pt x="239" y="264"/>
                  </a:lnTo>
                  <a:lnTo>
                    <a:pt x="264" y="274"/>
                  </a:lnTo>
                  <a:lnTo>
                    <a:pt x="281" y="284"/>
                  </a:lnTo>
                  <a:lnTo>
                    <a:pt x="298" y="284"/>
                  </a:lnTo>
                  <a:lnTo>
                    <a:pt x="298" y="264"/>
                  </a:lnTo>
                  <a:lnTo>
                    <a:pt x="307" y="235"/>
                  </a:lnTo>
                  <a:lnTo>
                    <a:pt x="316" y="186"/>
                  </a:lnTo>
                  <a:lnTo>
                    <a:pt x="333" y="127"/>
                  </a:lnTo>
                  <a:lnTo>
                    <a:pt x="333" y="98"/>
                  </a:lnTo>
                  <a:lnTo>
                    <a:pt x="341" y="78"/>
                  </a:lnTo>
                  <a:close/>
                </a:path>
              </a:pathLst>
            </a:custGeom>
            <a:solidFill>
              <a:srgbClr val="FFFFFF"/>
            </a:solidFill>
            <a:ln w="14288">
              <a:solidFill>
                <a:srgbClr val="FF00FF"/>
              </a:solidFill>
              <a:round/>
              <a:headEnd/>
              <a:tailEnd/>
            </a:ln>
          </p:spPr>
          <p:txBody>
            <a:bodyPr/>
            <a:lstStyle/>
            <a:p>
              <a:endParaRPr lang="en-US"/>
            </a:p>
          </p:txBody>
        </p:sp>
        <p:sp>
          <p:nvSpPr>
            <p:cNvPr id="14347" name="Freeform 59"/>
            <p:cNvSpPr>
              <a:spLocks/>
            </p:cNvSpPr>
            <p:nvPr/>
          </p:nvSpPr>
          <p:spPr bwMode="auto">
            <a:xfrm>
              <a:off x="1816100" y="3854450"/>
              <a:ext cx="487363" cy="885825"/>
            </a:xfrm>
            <a:custGeom>
              <a:avLst/>
              <a:gdLst>
                <a:gd name="T0" fmla="*/ 161925 w 307"/>
                <a:gd name="T1" fmla="*/ 0 h 558"/>
                <a:gd name="T2" fmla="*/ 230188 w 307"/>
                <a:gd name="T3" fmla="*/ 15875 h 558"/>
                <a:gd name="T4" fmla="*/ 230188 w 307"/>
                <a:gd name="T5" fmla="*/ 31750 h 558"/>
                <a:gd name="T6" fmla="*/ 215900 w 307"/>
                <a:gd name="T7" fmla="*/ 61912 h 558"/>
                <a:gd name="T8" fmla="*/ 215900 w 307"/>
                <a:gd name="T9" fmla="*/ 93662 h 558"/>
                <a:gd name="T10" fmla="*/ 215900 w 307"/>
                <a:gd name="T11" fmla="*/ 123825 h 558"/>
                <a:gd name="T12" fmla="*/ 215900 w 307"/>
                <a:gd name="T13" fmla="*/ 155575 h 558"/>
                <a:gd name="T14" fmla="*/ 215900 w 307"/>
                <a:gd name="T15" fmla="*/ 187325 h 558"/>
                <a:gd name="T16" fmla="*/ 242888 w 307"/>
                <a:gd name="T17" fmla="*/ 233362 h 558"/>
                <a:gd name="T18" fmla="*/ 257175 w 307"/>
                <a:gd name="T19" fmla="*/ 249237 h 558"/>
                <a:gd name="T20" fmla="*/ 257175 w 307"/>
                <a:gd name="T21" fmla="*/ 279400 h 558"/>
                <a:gd name="T22" fmla="*/ 269875 w 307"/>
                <a:gd name="T23" fmla="*/ 295275 h 558"/>
                <a:gd name="T24" fmla="*/ 296863 w 307"/>
                <a:gd name="T25" fmla="*/ 311150 h 558"/>
                <a:gd name="T26" fmla="*/ 284163 w 307"/>
                <a:gd name="T27" fmla="*/ 342900 h 558"/>
                <a:gd name="T28" fmla="*/ 269875 w 307"/>
                <a:gd name="T29" fmla="*/ 357187 h 558"/>
                <a:gd name="T30" fmla="*/ 269875 w 307"/>
                <a:gd name="T31" fmla="*/ 388937 h 558"/>
                <a:gd name="T32" fmla="*/ 257175 w 307"/>
                <a:gd name="T33" fmla="*/ 404812 h 558"/>
                <a:gd name="T34" fmla="*/ 257175 w 307"/>
                <a:gd name="T35" fmla="*/ 419100 h 558"/>
                <a:gd name="T36" fmla="*/ 284163 w 307"/>
                <a:gd name="T37" fmla="*/ 434975 h 558"/>
                <a:gd name="T38" fmla="*/ 311150 w 307"/>
                <a:gd name="T39" fmla="*/ 419100 h 558"/>
                <a:gd name="T40" fmla="*/ 311150 w 307"/>
                <a:gd name="T41" fmla="*/ 466725 h 558"/>
                <a:gd name="T42" fmla="*/ 323850 w 307"/>
                <a:gd name="T43" fmla="*/ 482600 h 558"/>
                <a:gd name="T44" fmla="*/ 323850 w 307"/>
                <a:gd name="T45" fmla="*/ 528637 h 558"/>
                <a:gd name="T46" fmla="*/ 352425 w 307"/>
                <a:gd name="T47" fmla="*/ 544512 h 558"/>
                <a:gd name="T48" fmla="*/ 338138 w 307"/>
                <a:gd name="T49" fmla="*/ 574675 h 558"/>
                <a:gd name="T50" fmla="*/ 379413 w 307"/>
                <a:gd name="T51" fmla="*/ 574675 h 558"/>
                <a:gd name="T52" fmla="*/ 419100 w 307"/>
                <a:gd name="T53" fmla="*/ 574675 h 558"/>
                <a:gd name="T54" fmla="*/ 446088 w 307"/>
                <a:gd name="T55" fmla="*/ 574675 h 558"/>
                <a:gd name="T56" fmla="*/ 473075 w 307"/>
                <a:gd name="T57" fmla="*/ 574675 h 558"/>
                <a:gd name="T58" fmla="*/ 487363 w 307"/>
                <a:gd name="T59" fmla="*/ 606425 h 558"/>
                <a:gd name="T60" fmla="*/ 446088 w 307"/>
                <a:gd name="T61" fmla="*/ 885825 h 558"/>
                <a:gd name="T62" fmla="*/ 215900 w 307"/>
                <a:gd name="T63" fmla="*/ 839788 h 558"/>
                <a:gd name="T64" fmla="*/ 0 w 307"/>
                <a:gd name="T65" fmla="*/ 777875 h 558"/>
                <a:gd name="T66" fmla="*/ 39688 w 307"/>
                <a:gd name="T67" fmla="*/ 560387 h 558"/>
                <a:gd name="T68" fmla="*/ 66675 w 307"/>
                <a:gd name="T69" fmla="*/ 528637 h 558"/>
                <a:gd name="T70" fmla="*/ 39688 w 307"/>
                <a:gd name="T71" fmla="*/ 512762 h 558"/>
                <a:gd name="T72" fmla="*/ 80963 w 307"/>
                <a:gd name="T73" fmla="*/ 450850 h 558"/>
                <a:gd name="T74" fmla="*/ 107950 w 307"/>
                <a:gd name="T75" fmla="*/ 404812 h 558"/>
                <a:gd name="T76" fmla="*/ 122238 w 307"/>
                <a:gd name="T77" fmla="*/ 357187 h 558"/>
                <a:gd name="T78" fmla="*/ 93663 w 307"/>
                <a:gd name="T79" fmla="*/ 342900 h 558"/>
                <a:gd name="T80" fmla="*/ 93663 w 307"/>
                <a:gd name="T81" fmla="*/ 295275 h 558"/>
                <a:gd name="T82" fmla="*/ 107950 w 307"/>
                <a:gd name="T83" fmla="*/ 233362 h 558"/>
                <a:gd name="T84" fmla="*/ 122238 w 307"/>
                <a:gd name="T85" fmla="*/ 187325 h 558"/>
                <a:gd name="T86" fmla="*/ 122238 w 307"/>
                <a:gd name="T87" fmla="*/ 187325 h 558"/>
                <a:gd name="T88" fmla="*/ 149225 w 307"/>
                <a:gd name="T89" fmla="*/ 77787 h 558"/>
                <a:gd name="T90" fmla="*/ 149225 w 307"/>
                <a:gd name="T91" fmla="*/ 31750 h 558"/>
                <a:gd name="T92" fmla="*/ 161925 w 307"/>
                <a:gd name="T93" fmla="*/ 0 h 5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7"/>
                <a:gd name="T142" fmla="*/ 0 h 558"/>
                <a:gd name="T143" fmla="*/ 307 w 307"/>
                <a:gd name="T144" fmla="*/ 558 h 5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7" h="558">
                  <a:moveTo>
                    <a:pt x="102" y="0"/>
                  </a:moveTo>
                  <a:lnTo>
                    <a:pt x="145" y="10"/>
                  </a:lnTo>
                  <a:lnTo>
                    <a:pt x="145" y="20"/>
                  </a:lnTo>
                  <a:lnTo>
                    <a:pt x="136" y="39"/>
                  </a:lnTo>
                  <a:lnTo>
                    <a:pt x="136" y="59"/>
                  </a:lnTo>
                  <a:lnTo>
                    <a:pt x="136" y="78"/>
                  </a:lnTo>
                  <a:lnTo>
                    <a:pt x="136" y="98"/>
                  </a:lnTo>
                  <a:lnTo>
                    <a:pt x="136" y="118"/>
                  </a:lnTo>
                  <a:lnTo>
                    <a:pt x="153" y="147"/>
                  </a:lnTo>
                  <a:lnTo>
                    <a:pt x="162" y="157"/>
                  </a:lnTo>
                  <a:lnTo>
                    <a:pt x="162" y="176"/>
                  </a:lnTo>
                  <a:lnTo>
                    <a:pt x="170" y="186"/>
                  </a:lnTo>
                  <a:lnTo>
                    <a:pt x="187" y="196"/>
                  </a:lnTo>
                  <a:lnTo>
                    <a:pt x="179" y="216"/>
                  </a:lnTo>
                  <a:lnTo>
                    <a:pt x="170" y="225"/>
                  </a:lnTo>
                  <a:lnTo>
                    <a:pt x="170" y="245"/>
                  </a:lnTo>
                  <a:lnTo>
                    <a:pt x="162" y="255"/>
                  </a:lnTo>
                  <a:lnTo>
                    <a:pt x="162" y="264"/>
                  </a:lnTo>
                  <a:lnTo>
                    <a:pt x="179" y="274"/>
                  </a:lnTo>
                  <a:lnTo>
                    <a:pt x="196" y="264"/>
                  </a:lnTo>
                  <a:lnTo>
                    <a:pt x="196" y="294"/>
                  </a:lnTo>
                  <a:lnTo>
                    <a:pt x="204" y="304"/>
                  </a:lnTo>
                  <a:lnTo>
                    <a:pt x="204" y="333"/>
                  </a:lnTo>
                  <a:lnTo>
                    <a:pt x="222" y="343"/>
                  </a:lnTo>
                  <a:lnTo>
                    <a:pt x="213" y="362"/>
                  </a:lnTo>
                  <a:lnTo>
                    <a:pt x="239" y="362"/>
                  </a:lnTo>
                  <a:lnTo>
                    <a:pt x="264" y="362"/>
                  </a:lnTo>
                  <a:lnTo>
                    <a:pt x="281" y="362"/>
                  </a:lnTo>
                  <a:lnTo>
                    <a:pt x="298" y="362"/>
                  </a:lnTo>
                  <a:lnTo>
                    <a:pt x="307" y="382"/>
                  </a:lnTo>
                  <a:lnTo>
                    <a:pt x="281" y="558"/>
                  </a:lnTo>
                  <a:lnTo>
                    <a:pt x="136" y="529"/>
                  </a:lnTo>
                  <a:lnTo>
                    <a:pt x="0" y="490"/>
                  </a:lnTo>
                  <a:lnTo>
                    <a:pt x="25" y="353"/>
                  </a:lnTo>
                  <a:lnTo>
                    <a:pt x="42" y="333"/>
                  </a:lnTo>
                  <a:lnTo>
                    <a:pt x="25" y="323"/>
                  </a:lnTo>
                  <a:lnTo>
                    <a:pt x="51" y="284"/>
                  </a:lnTo>
                  <a:lnTo>
                    <a:pt x="68" y="255"/>
                  </a:lnTo>
                  <a:lnTo>
                    <a:pt x="77" y="225"/>
                  </a:lnTo>
                  <a:lnTo>
                    <a:pt x="59" y="216"/>
                  </a:lnTo>
                  <a:lnTo>
                    <a:pt x="59" y="186"/>
                  </a:lnTo>
                  <a:lnTo>
                    <a:pt x="68" y="147"/>
                  </a:lnTo>
                  <a:lnTo>
                    <a:pt x="77" y="118"/>
                  </a:lnTo>
                  <a:lnTo>
                    <a:pt x="94" y="49"/>
                  </a:lnTo>
                  <a:lnTo>
                    <a:pt x="94" y="20"/>
                  </a:lnTo>
                  <a:lnTo>
                    <a:pt x="102" y="0"/>
                  </a:lnTo>
                  <a:close/>
                </a:path>
              </a:pathLst>
            </a:custGeom>
            <a:solidFill>
              <a:srgbClr val="FFFFFF"/>
            </a:solidFill>
            <a:ln w="14288">
              <a:solidFill>
                <a:srgbClr val="FF00FF"/>
              </a:solidFill>
              <a:round/>
              <a:headEnd/>
              <a:tailEnd/>
            </a:ln>
          </p:spPr>
          <p:txBody>
            <a:bodyPr/>
            <a:lstStyle/>
            <a:p>
              <a:endParaRPr lang="en-US"/>
            </a:p>
          </p:txBody>
        </p:sp>
        <p:sp>
          <p:nvSpPr>
            <p:cNvPr id="14348" name="Freeform 60"/>
            <p:cNvSpPr>
              <a:spLocks/>
            </p:cNvSpPr>
            <p:nvPr/>
          </p:nvSpPr>
          <p:spPr bwMode="auto">
            <a:xfrm>
              <a:off x="1287463" y="3994150"/>
              <a:ext cx="650875" cy="638175"/>
            </a:xfrm>
            <a:custGeom>
              <a:avLst/>
              <a:gdLst>
                <a:gd name="T0" fmla="*/ 149225 w 410"/>
                <a:gd name="T1" fmla="*/ 0 h 402"/>
                <a:gd name="T2" fmla="*/ 149225 w 410"/>
                <a:gd name="T3" fmla="*/ 15875 h 402"/>
                <a:gd name="T4" fmla="*/ 134938 w 410"/>
                <a:gd name="T5" fmla="*/ 77788 h 402"/>
                <a:gd name="T6" fmla="*/ 122238 w 410"/>
                <a:gd name="T7" fmla="*/ 93662 h 402"/>
                <a:gd name="T8" fmla="*/ 122238 w 410"/>
                <a:gd name="T9" fmla="*/ 139700 h 402"/>
                <a:gd name="T10" fmla="*/ 95250 w 410"/>
                <a:gd name="T11" fmla="*/ 171450 h 402"/>
                <a:gd name="T12" fmla="*/ 80963 w 410"/>
                <a:gd name="T13" fmla="*/ 203200 h 402"/>
                <a:gd name="T14" fmla="*/ 68263 w 410"/>
                <a:gd name="T15" fmla="*/ 233363 h 402"/>
                <a:gd name="T16" fmla="*/ 53975 w 410"/>
                <a:gd name="T17" fmla="*/ 279400 h 402"/>
                <a:gd name="T18" fmla="*/ 41275 w 410"/>
                <a:gd name="T19" fmla="*/ 311150 h 402"/>
                <a:gd name="T20" fmla="*/ 26988 w 410"/>
                <a:gd name="T21" fmla="*/ 311150 h 402"/>
                <a:gd name="T22" fmla="*/ 26988 w 410"/>
                <a:gd name="T23" fmla="*/ 342900 h 402"/>
                <a:gd name="T24" fmla="*/ 0 w 410"/>
                <a:gd name="T25" fmla="*/ 357187 h 402"/>
                <a:gd name="T26" fmla="*/ 0 w 410"/>
                <a:gd name="T27" fmla="*/ 404812 h 402"/>
                <a:gd name="T28" fmla="*/ 0 w 410"/>
                <a:gd name="T29" fmla="*/ 420688 h 402"/>
                <a:gd name="T30" fmla="*/ 0 w 410"/>
                <a:gd name="T31" fmla="*/ 450850 h 402"/>
                <a:gd name="T32" fmla="*/ 0 w 410"/>
                <a:gd name="T33" fmla="*/ 466725 h 402"/>
                <a:gd name="T34" fmla="*/ 311150 w 410"/>
                <a:gd name="T35" fmla="*/ 576263 h 402"/>
                <a:gd name="T36" fmla="*/ 528638 w 410"/>
                <a:gd name="T37" fmla="*/ 638175 h 402"/>
                <a:gd name="T38" fmla="*/ 568325 w 410"/>
                <a:gd name="T39" fmla="*/ 420688 h 402"/>
                <a:gd name="T40" fmla="*/ 595313 w 410"/>
                <a:gd name="T41" fmla="*/ 388937 h 402"/>
                <a:gd name="T42" fmla="*/ 568325 w 410"/>
                <a:gd name="T43" fmla="*/ 373062 h 402"/>
                <a:gd name="T44" fmla="*/ 609600 w 410"/>
                <a:gd name="T45" fmla="*/ 311150 h 402"/>
                <a:gd name="T46" fmla="*/ 636588 w 410"/>
                <a:gd name="T47" fmla="*/ 265113 h 402"/>
                <a:gd name="T48" fmla="*/ 650875 w 410"/>
                <a:gd name="T49" fmla="*/ 217488 h 402"/>
                <a:gd name="T50" fmla="*/ 622300 w 410"/>
                <a:gd name="T51" fmla="*/ 203200 h 402"/>
                <a:gd name="T52" fmla="*/ 622300 w 410"/>
                <a:gd name="T53" fmla="*/ 187325 h 402"/>
                <a:gd name="T54" fmla="*/ 595313 w 410"/>
                <a:gd name="T55" fmla="*/ 187325 h 402"/>
                <a:gd name="T56" fmla="*/ 568325 w 410"/>
                <a:gd name="T57" fmla="*/ 171450 h 402"/>
                <a:gd name="T58" fmla="*/ 528638 w 410"/>
                <a:gd name="T59" fmla="*/ 155575 h 402"/>
                <a:gd name="T60" fmla="*/ 474663 w 410"/>
                <a:gd name="T61" fmla="*/ 155575 h 402"/>
                <a:gd name="T62" fmla="*/ 420688 w 410"/>
                <a:gd name="T63" fmla="*/ 139700 h 402"/>
                <a:gd name="T64" fmla="*/ 379412 w 410"/>
                <a:gd name="T65" fmla="*/ 155575 h 402"/>
                <a:gd name="T66" fmla="*/ 365125 w 410"/>
                <a:gd name="T67" fmla="*/ 139700 h 402"/>
                <a:gd name="T68" fmla="*/ 325438 w 410"/>
                <a:gd name="T69" fmla="*/ 155575 h 402"/>
                <a:gd name="T70" fmla="*/ 298450 w 410"/>
                <a:gd name="T71" fmla="*/ 125413 h 402"/>
                <a:gd name="T72" fmla="*/ 257175 w 410"/>
                <a:gd name="T73" fmla="*/ 125413 h 402"/>
                <a:gd name="T74" fmla="*/ 217488 w 410"/>
                <a:gd name="T75" fmla="*/ 109538 h 402"/>
                <a:gd name="T76" fmla="*/ 217488 w 410"/>
                <a:gd name="T77" fmla="*/ 77788 h 402"/>
                <a:gd name="T78" fmla="*/ 217488 w 410"/>
                <a:gd name="T79" fmla="*/ 47625 h 402"/>
                <a:gd name="T80" fmla="*/ 188912 w 410"/>
                <a:gd name="T81" fmla="*/ 31750 h 402"/>
                <a:gd name="T82" fmla="*/ 176212 w 410"/>
                <a:gd name="T83" fmla="*/ 15875 h 402"/>
                <a:gd name="T84" fmla="*/ 149225 w 410"/>
                <a:gd name="T85" fmla="*/ 0 h 40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0"/>
                <a:gd name="T130" fmla="*/ 0 h 402"/>
                <a:gd name="T131" fmla="*/ 410 w 410"/>
                <a:gd name="T132" fmla="*/ 402 h 40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0" h="402">
                  <a:moveTo>
                    <a:pt x="94" y="0"/>
                  </a:moveTo>
                  <a:lnTo>
                    <a:pt x="94" y="10"/>
                  </a:lnTo>
                  <a:lnTo>
                    <a:pt x="85" y="49"/>
                  </a:lnTo>
                  <a:lnTo>
                    <a:pt x="77" y="59"/>
                  </a:lnTo>
                  <a:lnTo>
                    <a:pt x="77" y="88"/>
                  </a:lnTo>
                  <a:lnTo>
                    <a:pt x="60" y="108"/>
                  </a:lnTo>
                  <a:lnTo>
                    <a:pt x="51" y="128"/>
                  </a:lnTo>
                  <a:lnTo>
                    <a:pt x="43" y="147"/>
                  </a:lnTo>
                  <a:lnTo>
                    <a:pt x="34" y="176"/>
                  </a:lnTo>
                  <a:lnTo>
                    <a:pt x="26" y="196"/>
                  </a:lnTo>
                  <a:lnTo>
                    <a:pt x="17" y="196"/>
                  </a:lnTo>
                  <a:lnTo>
                    <a:pt x="17" y="216"/>
                  </a:lnTo>
                  <a:lnTo>
                    <a:pt x="0" y="225"/>
                  </a:lnTo>
                  <a:lnTo>
                    <a:pt x="0" y="255"/>
                  </a:lnTo>
                  <a:lnTo>
                    <a:pt x="0" y="265"/>
                  </a:lnTo>
                  <a:lnTo>
                    <a:pt x="0" y="284"/>
                  </a:lnTo>
                  <a:lnTo>
                    <a:pt x="0" y="294"/>
                  </a:lnTo>
                  <a:lnTo>
                    <a:pt x="196" y="363"/>
                  </a:lnTo>
                  <a:lnTo>
                    <a:pt x="333" y="402"/>
                  </a:lnTo>
                  <a:lnTo>
                    <a:pt x="358" y="265"/>
                  </a:lnTo>
                  <a:lnTo>
                    <a:pt x="375" y="245"/>
                  </a:lnTo>
                  <a:lnTo>
                    <a:pt x="358" y="235"/>
                  </a:lnTo>
                  <a:lnTo>
                    <a:pt x="384" y="196"/>
                  </a:lnTo>
                  <a:lnTo>
                    <a:pt x="401" y="167"/>
                  </a:lnTo>
                  <a:lnTo>
                    <a:pt x="410" y="137"/>
                  </a:lnTo>
                  <a:lnTo>
                    <a:pt x="392" y="128"/>
                  </a:lnTo>
                  <a:lnTo>
                    <a:pt x="392" y="118"/>
                  </a:lnTo>
                  <a:lnTo>
                    <a:pt x="375" y="118"/>
                  </a:lnTo>
                  <a:lnTo>
                    <a:pt x="358" y="108"/>
                  </a:lnTo>
                  <a:lnTo>
                    <a:pt x="333" y="98"/>
                  </a:lnTo>
                  <a:lnTo>
                    <a:pt x="299" y="98"/>
                  </a:lnTo>
                  <a:lnTo>
                    <a:pt x="265" y="88"/>
                  </a:lnTo>
                  <a:lnTo>
                    <a:pt x="239" y="98"/>
                  </a:lnTo>
                  <a:lnTo>
                    <a:pt x="230" y="88"/>
                  </a:lnTo>
                  <a:lnTo>
                    <a:pt x="205" y="98"/>
                  </a:lnTo>
                  <a:lnTo>
                    <a:pt x="188" y="79"/>
                  </a:lnTo>
                  <a:lnTo>
                    <a:pt x="162" y="79"/>
                  </a:lnTo>
                  <a:lnTo>
                    <a:pt x="137" y="69"/>
                  </a:lnTo>
                  <a:lnTo>
                    <a:pt x="137" y="49"/>
                  </a:lnTo>
                  <a:lnTo>
                    <a:pt x="137" y="30"/>
                  </a:lnTo>
                  <a:lnTo>
                    <a:pt x="119" y="20"/>
                  </a:lnTo>
                  <a:lnTo>
                    <a:pt x="111" y="10"/>
                  </a:lnTo>
                  <a:lnTo>
                    <a:pt x="94" y="0"/>
                  </a:lnTo>
                  <a:close/>
                </a:path>
              </a:pathLst>
            </a:custGeom>
            <a:solidFill>
              <a:srgbClr val="FFFFFF"/>
            </a:solidFill>
            <a:ln w="14288">
              <a:solidFill>
                <a:srgbClr val="FF00FF"/>
              </a:solidFill>
              <a:round/>
              <a:headEnd/>
              <a:tailEnd/>
            </a:ln>
          </p:spPr>
          <p:txBody>
            <a:bodyPr/>
            <a:lstStyle/>
            <a:p>
              <a:endParaRPr lang="en-US"/>
            </a:p>
          </p:txBody>
        </p:sp>
        <p:sp>
          <p:nvSpPr>
            <p:cNvPr id="14349" name="Freeform 61"/>
            <p:cNvSpPr>
              <a:spLocks/>
            </p:cNvSpPr>
            <p:nvPr/>
          </p:nvSpPr>
          <p:spPr bwMode="auto">
            <a:xfrm>
              <a:off x="1219200" y="4460875"/>
              <a:ext cx="636588" cy="1258888"/>
            </a:xfrm>
            <a:custGeom>
              <a:avLst/>
              <a:gdLst>
                <a:gd name="T0" fmla="*/ 68263 w 401"/>
                <a:gd name="T1" fmla="*/ 0 h 793"/>
                <a:gd name="T2" fmla="*/ 55563 w 401"/>
                <a:gd name="T3" fmla="*/ 77788 h 793"/>
                <a:gd name="T4" fmla="*/ 41275 w 401"/>
                <a:gd name="T5" fmla="*/ 123825 h 793"/>
                <a:gd name="T6" fmla="*/ 0 w 401"/>
                <a:gd name="T7" fmla="*/ 185738 h 793"/>
                <a:gd name="T8" fmla="*/ 14288 w 401"/>
                <a:gd name="T9" fmla="*/ 233363 h 793"/>
                <a:gd name="T10" fmla="*/ 14288 w 401"/>
                <a:gd name="T11" fmla="*/ 311150 h 793"/>
                <a:gd name="T12" fmla="*/ 0 w 401"/>
                <a:gd name="T13" fmla="*/ 357188 h 793"/>
                <a:gd name="T14" fmla="*/ 26988 w 401"/>
                <a:gd name="T15" fmla="*/ 419100 h 793"/>
                <a:gd name="T16" fmla="*/ 55563 w 401"/>
                <a:gd name="T17" fmla="*/ 512763 h 793"/>
                <a:gd name="T18" fmla="*/ 82550 w 401"/>
                <a:gd name="T19" fmla="*/ 496888 h 793"/>
                <a:gd name="T20" fmla="*/ 82550 w 401"/>
                <a:gd name="T21" fmla="*/ 528638 h 793"/>
                <a:gd name="T22" fmla="*/ 82550 w 401"/>
                <a:gd name="T23" fmla="*/ 544513 h 793"/>
                <a:gd name="T24" fmla="*/ 55563 w 401"/>
                <a:gd name="T25" fmla="*/ 512763 h 793"/>
                <a:gd name="T26" fmla="*/ 55563 w 401"/>
                <a:gd name="T27" fmla="*/ 590550 h 793"/>
                <a:gd name="T28" fmla="*/ 95250 w 401"/>
                <a:gd name="T29" fmla="*/ 622300 h 793"/>
                <a:gd name="T30" fmla="*/ 68263 w 401"/>
                <a:gd name="T31" fmla="*/ 700088 h 793"/>
                <a:gd name="T32" fmla="*/ 95250 w 401"/>
                <a:gd name="T33" fmla="*/ 762000 h 793"/>
                <a:gd name="T34" fmla="*/ 122238 w 401"/>
                <a:gd name="T35" fmla="*/ 823913 h 793"/>
                <a:gd name="T36" fmla="*/ 136525 w 401"/>
                <a:gd name="T37" fmla="*/ 869950 h 793"/>
                <a:gd name="T38" fmla="*/ 149225 w 401"/>
                <a:gd name="T39" fmla="*/ 947738 h 793"/>
                <a:gd name="T40" fmla="*/ 217488 w 401"/>
                <a:gd name="T41" fmla="*/ 979488 h 793"/>
                <a:gd name="T42" fmla="*/ 244475 w 401"/>
                <a:gd name="T43" fmla="*/ 1025525 h 793"/>
                <a:gd name="T44" fmla="*/ 285750 w 401"/>
                <a:gd name="T45" fmla="*/ 1073150 h 793"/>
                <a:gd name="T46" fmla="*/ 339725 w 401"/>
                <a:gd name="T47" fmla="*/ 1135063 h 793"/>
                <a:gd name="T48" fmla="*/ 352425 w 401"/>
                <a:gd name="T49" fmla="*/ 1212850 h 793"/>
                <a:gd name="T50" fmla="*/ 501650 w 401"/>
                <a:gd name="T51" fmla="*/ 1258888 h 793"/>
                <a:gd name="T52" fmla="*/ 582613 w 401"/>
                <a:gd name="T53" fmla="*/ 1243013 h 793"/>
                <a:gd name="T54" fmla="*/ 582613 w 401"/>
                <a:gd name="T55" fmla="*/ 1212850 h 793"/>
                <a:gd name="T56" fmla="*/ 596900 w 401"/>
                <a:gd name="T57" fmla="*/ 1165225 h 793"/>
                <a:gd name="T58" fmla="*/ 636588 w 401"/>
                <a:gd name="T59" fmla="*/ 1103313 h 793"/>
                <a:gd name="T60" fmla="*/ 623888 w 401"/>
                <a:gd name="T61" fmla="*/ 1025525 h 793"/>
                <a:gd name="T62" fmla="*/ 285750 w 401"/>
                <a:gd name="T63" fmla="*/ 450850 h 7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1"/>
                <a:gd name="T97" fmla="*/ 0 h 793"/>
                <a:gd name="T98" fmla="*/ 401 w 401"/>
                <a:gd name="T99" fmla="*/ 793 h 7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1" h="793">
                  <a:moveTo>
                    <a:pt x="239" y="69"/>
                  </a:moveTo>
                  <a:lnTo>
                    <a:pt x="43" y="0"/>
                  </a:lnTo>
                  <a:lnTo>
                    <a:pt x="35" y="20"/>
                  </a:lnTo>
                  <a:lnTo>
                    <a:pt x="35" y="49"/>
                  </a:lnTo>
                  <a:lnTo>
                    <a:pt x="26" y="59"/>
                  </a:lnTo>
                  <a:lnTo>
                    <a:pt x="26" y="78"/>
                  </a:lnTo>
                  <a:lnTo>
                    <a:pt x="9" y="88"/>
                  </a:lnTo>
                  <a:lnTo>
                    <a:pt x="0" y="117"/>
                  </a:lnTo>
                  <a:lnTo>
                    <a:pt x="0" y="127"/>
                  </a:lnTo>
                  <a:lnTo>
                    <a:pt x="9" y="147"/>
                  </a:lnTo>
                  <a:lnTo>
                    <a:pt x="17" y="176"/>
                  </a:lnTo>
                  <a:lnTo>
                    <a:pt x="9" y="196"/>
                  </a:lnTo>
                  <a:lnTo>
                    <a:pt x="9" y="215"/>
                  </a:lnTo>
                  <a:lnTo>
                    <a:pt x="0" y="225"/>
                  </a:lnTo>
                  <a:lnTo>
                    <a:pt x="9" y="255"/>
                  </a:lnTo>
                  <a:lnTo>
                    <a:pt x="17" y="264"/>
                  </a:lnTo>
                  <a:lnTo>
                    <a:pt x="17" y="303"/>
                  </a:lnTo>
                  <a:lnTo>
                    <a:pt x="35" y="323"/>
                  </a:lnTo>
                  <a:lnTo>
                    <a:pt x="43" y="323"/>
                  </a:lnTo>
                  <a:lnTo>
                    <a:pt x="52" y="313"/>
                  </a:lnTo>
                  <a:lnTo>
                    <a:pt x="52" y="323"/>
                  </a:lnTo>
                  <a:lnTo>
                    <a:pt x="52" y="333"/>
                  </a:lnTo>
                  <a:lnTo>
                    <a:pt x="52" y="343"/>
                  </a:lnTo>
                  <a:lnTo>
                    <a:pt x="43" y="333"/>
                  </a:lnTo>
                  <a:lnTo>
                    <a:pt x="35" y="323"/>
                  </a:lnTo>
                  <a:lnTo>
                    <a:pt x="35" y="333"/>
                  </a:lnTo>
                  <a:lnTo>
                    <a:pt x="35" y="372"/>
                  </a:lnTo>
                  <a:lnTo>
                    <a:pt x="43" y="392"/>
                  </a:lnTo>
                  <a:lnTo>
                    <a:pt x="60" y="392"/>
                  </a:lnTo>
                  <a:lnTo>
                    <a:pt x="43" y="421"/>
                  </a:lnTo>
                  <a:lnTo>
                    <a:pt x="43" y="441"/>
                  </a:lnTo>
                  <a:lnTo>
                    <a:pt x="52" y="450"/>
                  </a:lnTo>
                  <a:lnTo>
                    <a:pt x="60" y="480"/>
                  </a:lnTo>
                  <a:lnTo>
                    <a:pt x="69" y="509"/>
                  </a:lnTo>
                  <a:lnTo>
                    <a:pt x="77" y="519"/>
                  </a:lnTo>
                  <a:lnTo>
                    <a:pt x="77" y="529"/>
                  </a:lnTo>
                  <a:lnTo>
                    <a:pt x="86" y="548"/>
                  </a:lnTo>
                  <a:lnTo>
                    <a:pt x="77" y="578"/>
                  </a:lnTo>
                  <a:lnTo>
                    <a:pt x="94" y="597"/>
                  </a:lnTo>
                  <a:lnTo>
                    <a:pt x="120" y="607"/>
                  </a:lnTo>
                  <a:lnTo>
                    <a:pt x="137" y="617"/>
                  </a:lnTo>
                  <a:lnTo>
                    <a:pt x="145" y="636"/>
                  </a:lnTo>
                  <a:lnTo>
                    <a:pt x="154" y="646"/>
                  </a:lnTo>
                  <a:lnTo>
                    <a:pt x="171" y="646"/>
                  </a:lnTo>
                  <a:lnTo>
                    <a:pt x="180" y="676"/>
                  </a:lnTo>
                  <a:lnTo>
                    <a:pt x="188" y="676"/>
                  </a:lnTo>
                  <a:lnTo>
                    <a:pt x="214" y="715"/>
                  </a:lnTo>
                  <a:lnTo>
                    <a:pt x="222" y="734"/>
                  </a:lnTo>
                  <a:lnTo>
                    <a:pt x="222" y="764"/>
                  </a:lnTo>
                  <a:lnTo>
                    <a:pt x="231" y="783"/>
                  </a:lnTo>
                  <a:lnTo>
                    <a:pt x="316" y="793"/>
                  </a:lnTo>
                  <a:lnTo>
                    <a:pt x="367" y="793"/>
                  </a:lnTo>
                  <a:lnTo>
                    <a:pt x="367" y="783"/>
                  </a:lnTo>
                  <a:lnTo>
                    <a:pt x="359" y="773"/>
                  </a:lnTo>
                  <a:lnTo>
                    <a:pt x="367" y="764"/>
                  </a:lnTo>
                  <a:lnTo>
                    <a:pt x="367" y="744"/>
                  </a:lnTo>
                  <a:lnTo>
                    <a:pt x="376" y="734"/>
                  </a:lnTo>
                  <a:lnTo>
                    <a:pt x="384" y="705"/>
                  </a:lnTo>
                  <a:lnTo>
                    <a:pt x="401" y="695"/>
                  </a:lnTo>
                  <a:lnTo>
                    <a:pt x="401" y="676"/>
                  </a:lnTo>
                  <a:lnTo>
                    <a:pt x="393" y="646"/>
                  </a:lnTo>
                  <a:lnTo>
                    <a:pt x="384" y="627"/>
                  </a:lnTo>
                  <a:lnTo>
                    <a:pt x="180" y="284"/>
                  </a:lnTo>
                  <a:lnTo>
                    <a:pt x="239" y="69"/>
                  </a:lnTo>
                  <a:close/>
                </a:path>
              </a:pathLst>
            </a:custGeom>
            <a:solidFill>
              <a:srgbClr val="FFFFFF"/>
            </a:solidFill>
            <a:ln w="14288">
              <a:solidFill>
                <a:srgbClr val="FF00FF"/>
              </a:solidFill>
              <a:round/>
              <a:headEnd/>
              <a:tailEnd/>
            </a:ln>
          </p:spPr>
          <p:txBody>
            <a:bodyPr/>
            <a:lstStyle/>
            <a:p>
              <a:endParaRPr lang="en-US"/>
            </a:p>
          </p:txBody>
        </p:sp>
        <p:sp>
          <p:nvSpPr>
            <p:cNvPr id="14350" name="Freeform 62"/>
            <p:cNvSpPr>
              <a:spLocks/>
            </p:cNvSpPr>
            <p:nvPr/>
          </p:nvSpPr>
          <p:spPr bwMode="auto">
            <a:xfrm>
              <a:off x="1504950" y="4570413"/>
              <a:ext cx="514350" cy="885825"/>
            </a:xfrm>
            <a:custGeom>
              <a:avLst/>
              <a:gdLst>
                <a:gd name="T0" fmla="*/ 514350 w 324"/>
                <a:gd name="T1" fmla="*/ 107950 h 558"/>
                <a:gd name="T2" fmla="*/ 419100 w 324"/>
                <a:gd name="T3" fmla="*/ 682625 h 558"/>
                <a:gd name="T4" fmla="*/ 419100 w 324"/>
                <a:gd name="T5" fmla="*/ 714375 h 558"/>
                <a:gd name="T6" fmla="*/ 419100 w 324"/>
                <a:gd name="T7" fmla="*/ 730250 h 558"/>
                <a:gd name="T8" fmla="*/ 404812 w 324"/>
                <a:gd name="T9" fmla="*/ 760412 h 558"/>
                <a:gd name="T10" fmla="*/ 392112 w 324"/>
                <a:gd name="T11" fmla="*/ 792162 h 558"/>
                <a:gd name="T12" fmla="*/ 377825 w 324"/>
                <a:gd name="T13" fmla="*/ 792162 h 558"/>
                <a:gd name="T14" fmla="*/ 377825 w 324"/>
                <a:gd name="T15" fmla="*/ 776287 h 558"/>
                <a:gd name="T16" fmla="*/ 350837 w 324"/>
                <a:gd name="T17" fmla="*/ 776287 h 558"/>
                <a:gd name="T18" fmla="*/ 338137 w 324"/>
                <a:gd name="T19" fmla="*/ 838200 h 558"/>
                <a:gd name="T20" fmla="*/ 323850 w 324"/>
                <a:gd name="T21" fmla="*/ 885825 h 558"/>
                <a:gd name="T22" fmla="*/ 0 w 324"/>
                <a:gd name="T23" fmla="*/ 341312 h 558"/>
                <a:gd name="T24" fmla="*/ 93662 w 324"/>
                <a:gd name="T25" fmla="*/ 0 h 558"/>
                <a:gd name="T26" fmla="*/ 284162 w 324"/>
                <a:gd name="T27" fmla="*/ 46037 h 558"/>
                <a:gd name="T28" fmla="*/ 311150 w 324"/>
                <a:gd name="T29" fmla="*/ 61912 h 558"/>
                <a:gd name="T30" fmla="*/ 311150 w 324"/>
                <a:gd name="T31" fmla="*/ 61912 h 558"/>
                <a:gd name="T32" fmla="*/ 514350 w 324"/>
                <a:gd name="T33" fmla="*/ 107950 h 5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4"/>
                <a:gd name="T52" fmla="*/ 0 h 558"/>
                <a:gd name="T53" fmla="*/ 324 w 324"/>
                <a:gd name="T54" fmla="*/ 558 h 55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4" h="558">
                  <a:moveTo>
                    <a:pt x="324" y="68"/>
                  </a:moveTo>
                  <a:lnTo>
                    <a:pt x="264" y="430"/>
                  </a:lnTo>
                  <a:lnTo>
                    <a:pt x="264" y="450"/>
                  </a:lnTo>
                  <a:lnTo>
                    <a:pt x="264" y="460"/>
                  </a:lnTo>
                  <a:lnTo>
                    <a:pt x="255" y="479"/>
                  </a:lnTo>
                  <a:lnTo>
                    <a:pt x="247" y="499"/>
                  </a:lnTo>
                  <a:lnTo>
                    <a:pt x="238" y="499"/>
                  </a:lnTo>
                  <a:lnTo>
                    <a:pt x="238" y="489"/>
                  </a:lnTo>
                  <a:lnTo>
                    <a:pt x="221" y="489"/>
                  </a:lnTo>
                  <a:lnTo>
                    <a:pt x="213" y="528"/>
                  </a:lnTo>
                  <a:lnTo>
                    <a:pt x="204" y="558"/>
                  </a:lnTo>
                  <a:lnTo>
                    <a:pt x="0" y="215"/>
                  </a:lnTo>
                  <a:lnTo>
                    <a:pt x="59" y="0"/>
                  </a:lnTo>
                  <a:lnTo>
                    <a:pt x="179" y="29"/>
                  </a:lnTo>
                  <a:lnTo>
                    <a:pt x="196" y="39"/>
                  </a:lnTo>
                  <a:lnTo>
                    <a:pt x="324" y="68"/>
                  </a:lnTo>
                  <a:close/>
                </a:path>
              </a:pathLst>
            </a:custGeom>
            <a:solidFill>
              <a:srgbClr val="FFFFFF"/>
            </a:solidFill>
            <a:ln w="14288">
              <a:solidFill>
                <a:srgbClr val="FF00FF"/>
              </a:solidFill>
              <a:round/>
              <a:headEnd/>
              <a:tailEnd/>
            </a:ln>
          </p:spPr>
          <p:txBody>
            <a:bodyPr/>
            <a:lstStyle/>
            <a:p>
              <a:endParaRPr lang="en-US"/>
            </a:p>
          </p:txBody>
        </p:sp>
        <p:sp>
          <p:nvSpPr>
            <p:cNvPr id="14351" name="Freeform 63"/>
            <p:cNvSpPr>
              <a:spLocks/>
            </p:cNvSpPr>
            <p:nvPr/>
          </p:nvSpPr>
          <p:spPr bwMode="auto">
            <a:xfrm>
              <a:off x="1774825" y="5253038"/>
              <a:ext cx="555625" cy="730250"/>
            </a:xfrm>
            <a:custGeom>
              <a:avLst/>
              <a:gdLst>
                <a:gd name="T0" fmla="*/ 149225 w 350"/>
                <a:gd name="T1" fmla="*/ 0 h 460"/>
                <a:gd name="T2" fmla="*/ 420688 w 350"/>
                <a:gd name="T3" fmla="*/ 61913 h 460"/>
                <a:gd name="T4" fmla="*/ 555625 w 350"/>
                <a:gd name="T5" fmla="*/ 77788 h 460"/>
                <a:gd name="T6" fmla="*/ 501650 w 350"/>
                <a:gd name="T7" fmla="*/ 482600 h 460"/>
                <a:gd name="T8" fmla="*/ 487363 w 350"/>
                <a:gd name="T9" fmla="*/ 560388 h 460"/>
                <a:gd name="T10" fmla="*/ 474663 w 350"/>
                <a:gd name="T11" fmla="*/ 638175 h 460"/>
                <a:gd name="T12" fmla="*/ 460375 w 350"/>
                <a:gd name="T13" fmla="*/ 730250 h 460"/>
                <a:gd name="T14" fmla="*/ 365125 w 350"/>
                <a:gd name="T15" fmla="*/ 715963 h 460"/>
                <a:gd name="T16" fmla="*/ 284162 w 350"/>
                <a:gd name="T17" fmla="*/ 700088 h 460"/>
                <a:gd name="T18" fmla="*/ 149225 w 350"/>
                <a:gd name="T19" fmla="*/ 590550 h 460"/>
                <a:gd name="T20" fmla="*/ 0 w 350"/>
                <a:gd name="T21" fmla="*/ 498475 h 460"/>
                <a:gd name="T22" fmla="*/ 0 w 350"/>
                <a:gd name="T23" fmla="*/ 466725 h 460"/>
                <a:gd name="T24" fmla="*/ 26988 w 350"/>
                <a:gd name="T25" fmla="*/ 466725 h 460"/>
                <a:gd name="T26" fmla="*/ 26988 w 350"/>
                <a:gd name="T27" fmla="*/ 450850 h 460"/>
                <a:gd name="T28" fmla="*/ 14288 w 350"/>
                <a:gd name="T29" fmla="*/ 434975 h 460"/>
                <a:gd name="T30" fmla="*/ 26988 w 350"/>
                <a:gd name="T31" fmla="*/ 420688 h 460"/>
                <a:gd name="T32" fmla="*/ 26988 w 350"/>
                <a:gd name="T33" fmla="*/ 388937 h 460"/>
                <a:gd name="T34" fmla="*/ 41275 w 350"/>
                <a:gd name="T35" fmla="*/ 373062 h 460"/>
                <a:gd name="T36" fmla="*/ 53975 w 350"/>
                <a:gd name="T37" fmla="*/ 327025 h 460"/>
                <a:gd name="T38" fmla="*/ 80962 w 350"/>
                <a:gd name="T39" fmla="*/ 311150 h 460"/>
                <a:gd name="T40" fmla="*/ 80962 w 350"/>
                <a:gd name="T41" fmla="*/ 280988 h 460"/>
                <a:gd name="T42" fmla="*/ 68263 w 350"/>
                <a:gd name="T43" fmla="*/ 233363 h 460"/>
                <a:gd name="T44" fmla="*/ 53975 w 350"/>
                <a:gd name="T45" fmla="*/ 203200 h 460"/>
                <a:gd name="T46" fmla="*/ 68263 w 350"/>
                <a:gd name="T47" fmla="*/ 155575 h 460"/>
                <a:gd name="T48" fmla="*/ 80962 w 350"/>
                <a:gd name="T49" fmla="*/ 93662 h 460"/>
                <a:gd name="T50" fmla="*/ 107950 w 350"/>
                <a:gd name="T51" fmla="*/ 93662 h 460"/>
                <a:gd name="T52" fmla="*/ 107950 w 350"/>
                <a:gd name="T53" fmla="*/ 109538 h 460"/>
                <a:gd name="T54" fmla="*/ 122238 w 350"/>
                <a:gd name="T55" fmla="*/ 109538 h 460"/>
                <a:gd name="T56" fmla="*/ 134938 w 350"/>
                <a:gd name="T57" fmla="*/ 77788 h 460"/>
                <a:gd name="T58" fmla="*/ 149225 w 350"/>
                <a:gd name="T59" fmla="*/ 47625 h 460"/>
                <a:gd name="T60" fmla="*/ 149225 w 350"/>
                <a:gd name="T61" fmla="*/ 31750 h 460"/>
                <a:gd name="T62" fmla="*/ 149225 w 350"/>
                <a:gd name="T63" fmla="*/ 0 h 4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0"/>
                <a:gd name="T97" fmla="*/ 0 h 460"/>
                <a:gd name="T98" fmla="*/ 350 w 350"/>
                <a:gd name="T99" fmla="*/ 460 h 4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0" h="460">
                  <a:moveTo>
                    <a:pt x="94" y="0"/>
                  </a:moveTo>
                  <a:lnTo>
                    <a:pt x="265" y="39"/>
                  </a:lnTo>
                  <a:lnTo>
                    <a:pt x="350" y="49"/>
                  </a:lnTo>
                  <a:lnTo>
                    <a:pt x="316" y="304"/>
                  </a:lnTo>
                  <a:lnTo>
                    <a:pt x="307" y="353"/>
                  </a:lnTo>
                  <a:lnTo>
                    <a:pt x="299" y="402"/>
                  </a:lnTo>
                  <a:lnTo>
                    <a:pt x="290" y="460"/>
                  </a:lnTo>
                  <a:lnTo>
                    <a:pt x="230" y="451"/>
                  </a:lnTo>
                  <a:lnTo>
                    <a:pt x="179" y="441"/>
                  </a:lnTo>
                  <a:lnTo>
                    <a:pt x="94" y="372"/>
                  </a:lnTo>
                  <a:lnTo>
                    <a:pt x="0" y="314"/>
                  </a:lnTo>
                  <a:lnTo>
                    <a:pt x="0" y="294"/>
                  </a:lnTo>
                  <a:lnTo>
                    <a:pt x="17" y="294"/>
                  </a:lnTo>
                  <a:lnTo>
                    <a:pt x="17" y="284"/>
                  </a:lnTo>
                  <a:lnTo>
                    <a:pt x="9" y="274"/>
                  </a:lnTo>
                  <a:lnTo>
                    <a:pt x="17" y="265"/>
                  </a:lnTo>
                  <a:lnTo>
                    <a:pt x="17" y="245"/>
                  </a:lnTo>
                  <a:lnTo>
                    <a:pt x="26" y="235"/>
                  </a:lnTo>
                  <a:lnTo>
                    <a:pt x="34" y="206"/>
                  </a:lnTo>
                  <a:lnTo>
                    <a:pt x="51" y="196"/>
                  </a:lnTo>
                  <a:lnTo>
                    <a:pt x="51" y="177"/>
                  </a:lnTo>
                  <a:lnTo>
                    <a:pt x="43" y="147"/>
                  </a:lnTo>
                  <a:lnTo>
                    <a:pt x="34" y="128"/>
                  </a:lnTo>
                  <a:lnTo>
                    <a:pt x="43" y="98"/>
                  </a:lnTo>
                  <a:lnTo>
                    <a:pt x="51" y="59"/>
                  </a:lnTo>
                  <a:lnTo>
                    <a:pt x="68" y="59"/>
                  </a:lnTo>
                  <a:lnTo>
                    <a:pt x="68" y="69"/>
                  </a:lnTo>
                  <a:lnTo>
                    <a:pt x="77" y="69"/>
                  </a:lnTo>
                  <a:lnTo>
                    <a:pt x="85" y="49"/>
                  </a:lnTo>
                  <a:lnTo>
                    <a:pt x="94" y="30"/>
                  </a:lnTo>
                  <a:lnTo>
                    <a:pt x="94" y="20"/>
                  </a:lnTo>
                  <a:lnTo>
                    <a:pt x="94" y="0"/>
                  </a:lnTo>
                  <a:close/>
                </a:path>
              </a:pathLst>
            </a:custGeom>
            <a:solidFill>
              <a:srgbClr val="FFFFFF"/>
            </a:solidFill>
            <a:ln w="14288">
              <a:solidFill>
                <a:srgbClr val="FF00FF"/>
              </a:solidFill>
              <a:round/>
              <a:headEnd/>
              <a:tailEnd/>
            </a:ln>
          </p:spPr>
          <p:txBody>
            <a:bodyPr/>
            <a:lstStyle/>
            <a:p>
              <a:endParaRPr lang="en-US"/>
            </a:p>
          </p:txBody>
        </p:sp>
        <p:sp>
          <p:nvSpPr>
            <p:cNvPr id="14352" name="Freeform 64"/>
            <p:cNvSpPr>
              <a:spLocks/>
            </p:cNvSpPr>
            <p:nvPr/>
          </p:nvSpPr>
          <p:spPr bwMode="auto">
            <a:xfrm>
              <a:off x="1924050" y="4678363"/>
              <a:ext cx="460375" cy="652463"/>
            </a:xfrm>
            <a:custGeom>
              <a:avLst/>
              <a:gdLst>
                <a:gd name="T0" fmla="*/ 338137 w 290"/>
                <a:gd name="T1" fmla="*/ 61913 h 411"/>
                <a:gd name="T2" fmla="*/ 325437 w 290"/>
                <a:gd name="T3" fmla="*/ 123825 h 411"/>
                <a:gd name="T4" fmla="*/ 311150 w 290"/>
                <a:gd name="T5" fmla="*/ 171450 h 411"/>
                <a:gd name="T6" fmla="*/ 460375 w 290"/>
                <a:gd name="T7" fmla="*/ 201613 h 411"/>
                <a:gd name="T8" fmla="*/ 433388 w 290"/>
                <a:gd name="T9" fmla="*/ 466725 h 411"/>
                <a:gd name="T10" fmla="*/ 406400 w 290"/>
                <a:gd name="T11" fmla="*/ 652463 h 411"/>
                <a:gd name="T12" fmla="*/ 271462 w 290"/>
                <a:gd name="T13" fmla="*/ 636588 h 411"/>
                <a:gd name="T14" fmla="*/ 0 w 290"/>
                <a:gd name="T15" fmla="*/ 574675 h 411"/>
                <a:gd name="T16" fmla="*/ 14288 w 290"/>
                <a:gd name="T17" fmla="*/ 496888 h 411"/>
                <a:gd name="T18" fmla="*/ 95250 w 290"/>
                <a:gd name="T19" fmla="*/ 0 h 411"/>
                <a:gd name="T20" fmla="*/ 271462 w 290"/>
                <a:gd name="T21" fmla="*/ 46038 h 411"/>
                <a:gd name="T22" fmla="*/ 338137 w 290"/>
                <a:gd name="T23" fmla="*/ 61913 h 4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0"/>
                <a:gd name="T37" fmla="*/ 0 h 411"/>
                <a:gd name="T38" fmla="*/ 290 w 290"/>
                <a:gd name="T39" fmla="*/ 411 h 4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0" h="411">
                  <a:moveTo>
                    <a:pt x="213" y="39"/>
                  </a:moveTo>
                  <a:lnTo>
                    <a:pt x="205" y="78"/>
                  </a:lnTo>
                  <a:lnTo>
                    <a:pt x="196" y="108"/>
                  </a:lnTo>
                  <a:lnTo>
                    <a:pt x="290" y="127"/>
                  </a:lnTo>
                  <a:lnTo>
                    <a:pt x="273" y="294"/>
                  </a:lnTo>
                  <a:lnTo>
                    <a:pt x="256" y="411"/>
                  </a:lnTo>
                  <a:lnTo>
                    <a:pt x="171" y="401"/>
                  </a:lnTo>
                  <a:lnTo>
                    <a:pt x="0" y="362"/>
                  </a:lnTo>
                  <a:lnTo>
                    <a:pt x="9" y="313"/>
                  </a:lnTo>
                  <a:lnTo>
                    <a:pt x="60" y="0"/>
                  </a:lnTo>
                  <a:lnTo>
                    <a:pt x="171" y="29"/>
                  </a:lnTo>
                  <a:lnTo>
                    <a:pt x="213" y="39"/>
                  </a:lnTo>
                  <a:close/>
                </a:path>
              </a:pathLst>
            </a:custGeom>
            <a:solidFill>
              <a:srgbClr val="FFFFFF"/>
            </a:solidFill>
            <a:ln w="14288">
              <a:solidFill>
                <a:srgbClr val="FF00FF"/>
              </a:solidFill>
              <a:round/>
              <a:headEnd/>
              <a:tailEnd/>
            </a:ln>
          </p:spPr>
          <p:txBody>
            <a:bodyPr/>
            <a:lstStyle/>
            <a:p>
              <a:endParaRPr lang="en-US"/>
            </a:p>
          </p:txBody>
        </p:sp>
        <p:sp>
          <p:nvSpPr>
            <p:cNvPr id="14353" name="Freeform 65"/>
            <p:cNvSpPr>
              <a:spLocks/>
            </p:cNvSpPr>
            <p:nvPr/>
          </p:nvSpPr>
          <p:spPr bwMode="auto">
            <a:xfrm>
              <a:off x="2017713" y="3867150"/>
              <a:ext cx="827088" cy="606425"/>
            </a:xfrm>
            <a:custGeom>
              <a:avLst/>
              <a:gdLst>
                <a:gd name="T0" fmla="*/ 14288 w 521"/>
                <a:gd name="T1" fmla="*/ 0 h 382"/>
                <a:gd name="T2" fmla="*/ 122238 w 521"/>
                <a:gd name="T3" fmla="*/ 15875 h 382"/>
                <a:gd name="T4" fmla="*/ 230188 w 521"/>
                <a:gd name="T5" fmla="*/ 46037 h 382"/>
                <a:gd name="T6" fmla="*/ 325438 w 521"/>
                <a:gd name="T7" fmla="*/ 61913 h 382"/>
                <a:gd name="T8" fmla="*/ 460375 w 521"/>
                <a:gd name="T9" fmla="*/ 93662 h 382"/>
                <a:gd name="T10" fmla="*/ 582613 w 521"/>
                <a:gd name="T11" fmla="*/ 107950 h 382"/>
                <a:gd name="T12" fmla="*/ 690563 w 521"/>
                <a:gd name="T13" fmla="*/ 123825 h 382"/>
                <a:gd name="T14" fmla="*/ 827088 w 521"/>
                <a:gd name="T15" fmla="*/ 155575 h 382"/>
                <a:gd name="T16" fmla="*/ 812800 w 521"/>
                <a:gd name="T17" fmla="*/ 249238 h 382"/>
                <a:gd name="T18" fmla="*/ 800100 w 521"/>
                <a:gd name="T19" fmla="*/ 419100 h 382"/>
                <a:gd name="T20" fmla="*/ 785813 w 521"/>
                <a:gd name="T21" fmla="*/ 606425 h 382"/>
                <a:gd name="T22" fmla="*/ 284163 w 521"/>
                <a:gd name="T23" fmla="*/ 528638 h 382"/>
                <a:gd name="T24" fmla="*/ 271463 w 521"/>
                <a:gd name="T25" fmla="*/ 590550 h 382"/>
                <a:gd name="T26" fmla="*/ 257175 w 521"/>
                <a:gd name="T27" fmla="*/ 558800 h 382"/>
                <a:gd name="T28" fmla="*/ 230188 w 521"/>
                <a:gd name="T29" fmla="*/ 558800 h 382"/>
                <a:gd name="T30" fmla="*/ 217488 w 521"/>
                <a:gd name="T31" fmla="*/ 558800 h 382"/>
                <a:gd name="T32" fmla="*/ 203200 w 521"/>
                <a:gd name="T33" fmla="*/ 558800 h 382"/>
                <a:gd name="T34" fmla="*/ 176213 w 521"/>
                <a:gd name="T35" fmla="*/ 558800 h 382"/>
                <a:gd name="T36" fmla="*/ 163513 w 521"/>
                <a:gd name="T37" fmla="*/ 558800 h 382"/>
                <a:gd name="T38" fmla="*/ 149225 w 521"/>
                <a:gd name="T39" fmla="*/ 558800 h 382"/>
                <a:gd name="T40" fmla="*/ 122238 w 521"/>
                <a:gd name="T41" fmla="*/ 558800 h 382"/>
                <a:gd name="T42" fmla="*/ 136525 w 521"/>
                <a:gd name="T43" fmla="*/ 528638 h 382"/>
                <a:gd name="T44" fmla="*/ 107950 w 521"/>
                <a:gd name="T45" fmla="*/ 512763 h 382"/>
                <a:gd name="T46" fmla="*/ 107950 w 521"/>
                <a:gd name="T47" fmla="*/ 466725 h 382"/>
                <a:gd name="T48" fmla="*/ 95250 w 521"/>
                <a:gd name="T49" fmla="*/ 450850 h 382"/>
                <a:gd name="T50" fmla="*/ 95250 w 521"/>
                <a:gd name="T51" fmla="*/ 403225 h 382"/>
                <a:gd name="T52" fmla="*/ 68263 w 521"/>
                <a:gd name="T53" fmla="*/ 419100 h 382"/>
                <a:gd name="T54" fmla="*/ 41275 w 521"/>
                <a:gd name="T55" fmla="*/ 403225 h 382"/>
                <a:gd name="T56" fmla="*/ 41275 w 521"/>
                <a:gd name="T57" fmla="*/ 388937 h 382"/>
                <a:gd name="T58" fmla="*/ 53975 w 521"/>
                <a:gd name="T59" fmla="*/ 373062 h 382"/>
                <a:gd name="T60" fmla="*/ 53975 w 521"/>
                <a:gd name="T61" fmla="*/ 341312 h 382"/>
                <a:gd name="T62" fmla="*/ 80963 w 521"/>
                <a:gd name="T63" fmla="*/ 295275 h 382"/>
                <a:gd name="T64" fmla="*/ 53975 w 521"/>
                <a:gd name="T65" fmla="*/ 279400 h 382"/>
                <a:gd name="T66" fmla="*/ 41275 w 521"/>
                <a:gd name="T67" fmla="*/ 263525 h 382"/>
                <a:gd name="T68" fmla="*/ 41275 w 521"/>
                <a:gd name="T69" fmla="*/ 233363 h 382"/>
                <a:gd name="T70" fmla="*/ 26988 w 521"/>
                <a:gd name="T71" fmla="*/ 217488 h 382"/>
                <a:gd name="T72" fmla="*/ 0 w 521"/>
                <a:gd name="T73" fmla="*/ 171450 h 382"/>
                <a:gd name="T74" fmla="*/ 0 w 521"/>
                <a:gd name="T75" fmla="*/ 139700 h 382"/>
                <a:gd name="T76" fmla="*/ 0 w 521"/>
                <a:gd name="T77" fmla="*/ 107950 h 382"/>
                <a:gd name="T78" fmla="*/ 0 w 521"/>
                <a:gd name="T79" fmla="*/ 77787 h 382"/>
                <a:gd name="T80" fmla="*/ 14288 w 521"/>
                <a:gd name="T81" fmla="*/ 15875 h 382"/>
                <a:gd name="T82" fmla="*/ 14288 w 521"/>
                <a:gd name="T83" fmla="*/ 0 h 3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1"/>
                <a:gd name="T127" fmla="*/ 0 h 382"/>
                <a:gd name="T128" fmla="*/ 521 w 521"/>
                <a:gd name="T129" fmla="*/ 382 h 38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1" h="382">
                  <a:moveTo>
                    <a:pt x="9" y="0"/>
                  </a:moveTo>
                  <a:lnTo>
                    <a:pt x="77" y="10"/>
                  </a:lnTo>
                  <a:lnTo>
                    <a:pt x="145" y="29"/>
                  </a:lnTo>
                  <a:lnTo>
                    <a:pt x="205" y="39"/>
                  </a:lnTo>
                  <a:lnTo>
                    <a:pt x="290" y="59"/>
                  </a:lnTo>
                  <a:lnTo>
                    <a:pt x="367" y="68"/>
                  </a:lnTo>
                  <a:lnTo>
                    <a:pt x="435" y="78"/>
                  </a:lnTo>
                  <a:lnTo>
                    <a:pt x="521" y="98"/>
                  </a:lnTo>
                  <a:lnTo>
                    <a:pt x="512" y="157"/>
                  </a:lnTo>
                  <a:lnTo>
                    <a:pt x="504" y="264"/>
                  </a:lnTo>
                  <a:lnTo>
                    <a:pt x="495" y="382"/>
                  </a:lnTo>
                  <a:lnTo>
                    <a:pt x="179" y="333"/>
                  </a:lnTo>
                  <a:lnTo>
                    <a:pt x="171" y="372"/>
                  </a:lnTo>
                  <a:lnTo>
                    <a:pt x="162" y="352"/>
                  </a:lnTo>
                  <a:lnTo>
                    <a:pt x="145" y="352"/>
                  </a:lnTo>
                  <a:lnTo>
                    <a:pt x="137" y="352"/>
                  </a:lnTo>
                  <a:lnTo>
                    <a:pt x="128" y="352"/>
                  </a:lnTo>
                  <a:lnTo>
                    <a:pt x="111" y="352"/>
                  </a:lnTo>
                  <a:lnTo>
                    <a:pt x="103" y="352"/>
                  </a:lnTo>
                  <a:lnTo>
                    <a:pt x="94" y="352"/>
                  </a:lnTo>
                  <a:lnTo>
                    <a:pt x="77" y="352"/>
                  </a:lnTo>
                  <a:lnTo>
                    <a:pt x="86" y="333"/>
                  </a:lnTo>
                  <a:lnTo>
                    <a:pt x="68" y="323"/>
                  </a:lnTo>
                  <a:lnTo>
                    <a:pt x="68" y="294"/>
                  </a:lnTo>
                  <a:lnTo>
                    <a:pt x="60" y="284"/>
                  </a:lnTo>
                  <a:lnTo>
                    <a:pt x="60" y="254"/>
                  </a:lnTo>
                  <a:lnTo>
                    <a:pt x="43" y="264"/>
                  </a:lnTo>
                  <a:lnTo>
                    <a:pt x="26" y="254"/>
                  </a:lnTo>
                  <a:lnTo>
                    <a:pt x="26" y="245"/>
                  </a:lnTo>
                  <a:lnTo>
                    <a:pt x="34" y="235"/>
                  </a:lnTo>
                  <a:lnTo>
                    <a:pt x="34" y="215"/>
                  </a:lnTo>
                  <a:lnTo>
                    <a:pt x="51" y="186"/>
                  </a:lnTo>
                  <a:lnTo>
                    <a:pt x="34" y="176"/>
                  </a:lnTo>
                  <a:lnTo>
                    <a:pt x="26" y="166"/>
                  </a:lnTo>
                  <a:lnTo>
                    <a:pt x="26" y="147"/>
                  </a:lnTo>
                  <a:lnTo>
                    <a:pt x="17" y="137"/>
                  </a:lnTo>
                  <a:lnTo>
                    <a:pt x="0" y="108"/>
                  </a:lnTo>
                  <a:lnTo>
                    <a:pt x="0" y="88"/>
                  </a:lnTo>
                  <a:lnTo>
                    <a:pt x="0" y="68"/>
                  </a:lnTo>
                  <a:lnTo>
                    <a:pt x="0" y="49"/>
                  </a:lnTo>
                  <a:lnTo>
                    <a:pt x="9" y="10"/>
                  </a:lnTo>
                  <a:lnTo>
                    <a:pt x="9" y="0"/>
                  </a:lnTo>
                  <a:close/>
                </a:path>
              </a:pathLst>
            </a:custGeom>
            <a:solidFill>
              <a:srgbClr val="FFFFFF"/>
            </a:solidFill>
            <a:ln w="14288">
              <a:solidFill>
                <a:srgbClr val="FF00FF"/>
              </a:solidFill>
              <a:round/>
              <a:headEnd/>
              <a:tailEnd/>
            </a:ln>
          </p:spPr>
          <p:txBody>
            <a:bodyPr/>
            <a:lstStyle/>
            <a:p>
              <a:endParaRPr lang="en-US"/>
            </a:p>
          </p:txBody>
        </p:sp>
        <p:sp>
          <p:nvSpPr>
            <p:cNvPr id="14354" name="Freeform 66"/>
            <p:cNvSpPr>
              <a:spLocks/>
            </p:cNvSpPr>
            <p:nvPr/>
          </p:nvSpPr>
          <p:spPr bwMode="auto">
            <a:xfrm>
              <a:off x="2779713" y="4400550"/>
              <a:ext cx="582613" cy="528638"/>
            </a:xfrm>
            <a:custGeom>
              <a:avLst/>
              <a:gdLst>
                <a:gd name="T0" fmla="*/ 582613 w 367"/>
                <a:gd name="T1" fmla="*/ 77788 h 333"/>
                <a:gd name="T2" fmla="*/ 541338 w 367"/>
                <a:gd name="T3" fmla="*/ 528638 h 333"/>
                <a:gd name="T4" fmla="*/ 379413 w 367"/>
                <a:gd name="T5" fmla="*/ 512763 h 333"/>
                <a:gd name="T6" fmla="*/ 149225 w 367"/>
                <a:gd name="T7" fmla="*/ 481013 h 333"/>
                <a:gd name="T8" fmla="*/ 0 w 367"/>
                <a:gd name="T9" fmla="*/ 450850 h 333"/>
                <a:gd name="T10" fmla="*/ 14288 w 367"/>
                <a:gd name="T11" fmla="*/ 403225 h 333"/>
                <a:gd name="T12" fmla="*/ 26988 w 367"/>
                <a:gd name="T13" fmla="*/ 341313 h 333"/>
                <a:gd name="T14" fmla="*/ 68263 w 367"/>
                <a:gd name="T15" fmla="*/ 61913 h 333"/>
                <a:gd name="T16" fmla="*/ 80963 w 367"/>
                <a:gd name="T17" fmla="*/ 0 h 333"/>
                <a:gd name="T18" fmla="*/ 582613 w 367"/>
                <a:gd name="T19" fmla="*/ 77788 h 3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7"/>
                <a:gd name="T31" fmla="*/ 0 h 333"/>
                <a:gd name="T32" fmla="*/ 367 w 367"/>
                <a:gd name="T33" fmla="*/ 333 h 3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7" h="333">
                  <a:moveTo>
                    <a:pt x="367" y="49"/>
                  </a:moveTo>
                  <a:lnTo>
                    <a:pt x="341" y="333"/>
                  </a:lnTo>
                  <a:lnTo>
                    <a:pt x="239" y="323"/>
                  </a:lnTo>
                  <a:lnTo>
                    <a:pt x="94" y="303"/>
                  </a:lnTo>
                  <a:lnTo>
                    <a:pt x="0" y="284"/>
                  </a:lnTo>
                  <a:lnTo>
                    <a:pt x="9" y="254"/>
                  </a:lnTo>
                  <a:lnTo>
                    <a:pt x="17" y="215"/>
                  </a:lnTo>
                  <a:lnTo>
                    <a:pt x="43" y="39"/>
                  </a:lnTo>
                  <a:lnTo>
                    <a:pt x="51" y="0"/>
                  </a:lnTo>
                  <a:lnTo>
                    <a:pt x="367" y="49"/>
                  </a:lnTo>
                  <a:close/>
                </a:path>
              </a:pathLst>
            </a:custGeom>
            <a:solidFill>
              <a:srgbClr val="FFFFFF"/>
            </a:solidFill>
            <a:ln w="14288">
              <a:solidFill>
                <a:srgbClr val="FF00FF"/>
              </a:solidFill>
              <a:round/>
              <a:headEnd/>
              <a:tailEnd/>
            </a:ln>
          </p:spPr>
          <p:txBody>
            <a:bodyPr/>
            <a:lstStyle/>
            <a:p>
              <a:endParaRPr lang="en-US"/>
            </a:p>
          </p:txBody>
        </p:sp>
        <p:sp>
          <p:nvSpPr>
            <p:cNvPr id="14355" name="Freeform 67"/>
            <p:cNvSpPr>
              <a:spLocks/>
            </p:cNvSpPr>
            <p:nvPr/>
          </p:nvSpPr>
          <p:spPr bwMode="auto">
            <a:xfrm>
              <a:off x="2330450" y="4879975"/>
              <a:ext cx="595313" cy="544513"/>
            </a:xfrm>
            <a:custGeom>
              <a:avLst/>
              <a:gdLst>
                <a:gd name="T0" fmla="*/ 53975 w 375"/>
                <a:gd name="T1" fmla="*/ 0 h 343"/>
                <a:gd name="T2" fmla="*/ 284163 w 375"/>
                <a:gd name="T3" fmla="*/ 31750 h 343"/>
                <a:gd name="T4" fmla="*/ 446088 w 375"/>
                <a:gd name="T5" fmla="*/ 47625 h 343"/>
                <a:gd name="T6" fmla="*/ 595313 w 375"/>
                <a:gd name="T7" fmla="*/ 77788 h 343"/>
                <a:gd name="T8" fmla="*/ 582613 w 375"/>
                <a:gd name="T9" fmla="*/ 342900 h 343"/>
                <a:gd name="T10" fmla="*/ 568325 w 375"/>
                <a:gd name="T11" fmla="*/ 544513 h 343"/>
                <a:gd name="T12" fmla="*/ 474663 w 375"/>
                <a:gd name="T13" fmla="*/ 528638 h 343"/>
                <a:gd name="T14" fmla="*/ 0 w 375"/>
                <a:gd name="T15" fmla="*/ 450850 h 343"/>
                <a:gd name="T16" fmla="*/ 26988 w 375"/>
                <a:gd name="T17" fmla="*/ 265113 h 343"/>
                <a:gd name="T18" fmla="*/ 53975 w 375"/>
                <a:gd name="T19" fmla="*/ 0 h 343"/>
                <a:gd name="T20" fmla="*/ 53975 w 375"/>
                <a:gd name="T21" fmla="*/ 0 h 3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43"/>
                <a:gd name="T35" fmla="*/ 375 w 375"/>
                <a:gd name="T36" fmla="*/ 343 h 3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43">
                  <a:moveTo>
                    <a:pt x="34" y="0"/>
                  </a:moveTo>
                  <a:lnTo>
                    <a:pt x="179" y="20"/>
                  </a:lnTo>
                  <a:lnTo>
                    <a:pt x="281" y="30"/>
                  </a:lnTo>
                  <a:lnTo>
                    <a:pt x="375" y="49"/>
                  </a:lnTo>
                  <a:lnTo>
                    <a:pt x="367" y="216"/>
                  </a:lnTo>
                  <a:lnTo>
                    <a:pt x="358" y="343"/>
                  </a:lnTo>
                  <a:lnTo>
                    <a:pt x="299" y="333"/>
                  </a:lnTo>
                  <a:lnTo>
                    <a:pt x="0" y="284"/>
                  </a:lnTo>
                  <a:lnTo>
                    <a:pt x="17" y="167"/>
                  </a:lnTo>
                  <a:lnTo>
                    <a:pt x="34" y="0"/>
                  </a:lnTo>
                  <a:close/>
                </a:path>
              </a:pathLst>
            </a:custGeom>
            <a:solidFill>
              <a:srgbClr val="FFFFFF"/>
            </a:solidFill>
            <a:ln w="14288">
              <a:solidFill>
                <a:srgbClr val="FF00FF"/>
              </a:solidFill>
              <a:round/>
              <a:headEnd/>
              <a:tailEnd/>
            </a:ln>
          </p:spPr>
          <p:txBody>
            <a:bodyPr/>
            <a:lstStyle/>
            <a:p>
              <a:endParaRPr lang="en-US"/>
            </a:p>
          </p:txBody>
        </p:sp>
        <p:sp>
          <p:nvSpPr>
            <p:cNvPr id="14356" name="Freeform 68"/>
            <p:cNvSpPr>
              <a:spLocks/>
            </p:cNvSpPr>
            <p:nvPr/>
          </p:nvSpPr>
          <p:spPr bwMode="auto">
            <a:xfrm>
              <a:off x="2235200" y="5330825"/>
              <a:ext cx="582613" cy="668338"/>
            </a:xfrm>
            <a:custGeom>
              <a:avLst/>
              <a:gdLst>
                <a:gd name="T0" fmla="*/ 582613 w 367"/>
                <a:gd name="T1" fmla="*/ 77788 h 421"/>
                <a:gd name="T2" fmla="*/ 582613 w 367"/>
                <a:gd name="T3" fmla="*/ 139700 h 421"/>
                <a:gd name="T4" fmla="*/ 582613 w 367"/>
                <a:gd name="T5" fmla="*/ 139700 h 421"/>
                <a:gd name="T6" fmla="*/ 555625 w 367"/>
                <a:gd name="T7" fmla="*/ 373063 h 421"/>
                <a:gd name="T8" fmla="*/ 541338 w 367"/>
                <a:gd name="T9" fmla="*/ 498475 h 421"/>
                <a:gd name="T10" fmla="*/ 528638 w 367"/>
                <a:gd name="T11" fmla="*/ 652463 h 421"/>
                <a:gd name="T12" fmla="*/ 325438 w 367"/>
                <a:gd name="T13" fmla="*/ 622300 h 421"/>
                <a:gd name="T14" fmla="*/ 217488 w 367"/>
                <a:gd name="T15" fmla="*/ 606425 h 421"/>
                <a:gd name="T16" fmla="*/ 217488 w 367"/>
                <a:gd name="T17" fmla="*/ 638175 h 421"/>
                <a:gd name="T18" fmla="*/ 149225 w 367"/>
                <a:gd name="T19" fmla="*/ 638175 h 421"/>
                <a:gd name="T20" fmla="*/ 80963 w 367"/>
                <a:gd name="T21" fmla="*/ 622300 h 421"/>
                <a:gd name="T22" fmla="*/ 80963 w 367"/>
                <a:gd name="T23" fmla="*/ 668338 h 421"/>
                <a:gd name="T24" fmla="*/ 0 w 367"/>
                <a:gd name="T25" fmla="*/ 652463 h 421"/>
                <a:gd name="T26" fmla="*/ 14288 w 367"/>
                <a:gd name="T27" fmla="*/ 560388 h 421"/>
                <a:gd name="T28" fmla="*/ 26988 w 367"/>
                <a:gd name="T29" fmla="*/ 482600 h 421"/>
                <a:gd name="T30" fmla="*/ 41275 w 367"/>
                <a:gd name="T31" fmla="*/ 420688 h 421"/>
                <a:gd name="T32" fmla="*/ 95250 w 367"/>
                <a:gd name="T33" fmla="*/ 0 h 421"/>
                <a:gd name="T34" fmla="*/ 582613 w 367"/>
                <a:gd name="T35" fmla="*/ 77788 h 4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7"/>
                <a:gd name="T55" fmla="*/ 0 h 421"/>
                <a:gd name="T56" fmla="*/ 367 w 367"/>
                <a:gd name="T57" fmla="*/ 421 h 4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7" h="421">
                  <a:moveTo>
                    <a:pt x="367" y="49"/>
                  </a:moveTo>
                  <a:lnTo>
                    <a:pt x="367" y="88"/>
                  </a:lnTo>
                  <a:lnTo>
                    <a:pt x="350" y="235"/>
                  </a:lnTo>
                  <a:lnTo>
                    <a:pt x="341" y="314"/>
                  </a:lnTo>
                  <a:lnTo>
                    <a:pt x="333" y="411"/>
                  </a:lnTo>
                  <a:lnTo>
                    <a:pt x="205" y="392"/>
                  </a:lnTo>
                  <a:lnTo>
                    <a:pt x="137" y="382"/>
                  </a:lnTo>
                  <a:lnTo>
                    <a:pt x="137" y="402"/>
                  </a:lnTo>
                  <a:lnTo>
                    <a:pt x="94" y="402"/>
                  </a:lnTo>
                  <a:lnTo>
                    <a:pt x="51" y="392"/>
                  </a:lnTo>
                  <a:lnTo>
                    <a:pt x="51" y="421"/>
                  </a:lnTo>
                  <a:lnTo>
                    <a:pt x="0" y="411"/>
                  </a:lnTo>
                  <a:lnTo>
                    <a:pt x="9" y="353"/>
                  </a:lnTo>
                  <a:lnTo>
                    <a:pt x="17" y="304"/>
                  </a:lnTo>
                  <a:lnTo>
                    <a:pt x="26" y="265"/>
                  </a:lnTo>
                  <a:lnTo>
                    <a:pt x="60" y="0"/>
                  </a:lnTo>
                  <a:lnTo>
                    <a:pt x="367" y="49"/>
                  </a:lnTo>
                  <a:close/>
                </a:path>
              </a:pathLst>
            </a:custGeom>
            <a:solidFill>
              <a:srgbClr val="FFFFFF"/>
            </a:solidFill>
            <a:ln w="14288">
              <a:solidFill>
                <a:srgbClr val="FF00FF"/>
              </a:solidFill>
              <a:round/>
              <a:headEnd/>
              <a:tailEnd/>
            </a:ln>
          </p:spPr>
          <p:txBody>
            <a:bodyPr/>
            <a:lstStyle/>
            <a:p>
              <a:endParaRPr lang="en-US"/>
            </a:p>
          </p:txBody>
        </p:sp>
        <p:sp>
          <p:nvSpPr>
            <p:cNvPr id="14357" name="Freeform 69"/>
            <p:cNvSpPr>
              <a:spLocks/>
            </p:cNvSpPr>
            <p:nvPr/>
          </p:nvSpPr>
          <p:spPr bwMode="auto">
            <a:xfrm>
              <a:off x="2452688" y="5470525"/>
              <a:ext cx="1136650" cy="1258888"/>
            </a:xfrm>
            <a:custGeom>
              <a:avLst/>
              <a:gdLst>
                <a:gd name="T0" fmla="*/ 609600 w 716"/>
                <a:gd name="T1" fmla="*/ 15875 h 793"/>
                <a:gd name="T2" fmla="*/ 622300 w 716"/>
                <a:gd name="T3" fmla="*/ 265113 h 793"/>
                <a:gd name="T4" fmla="*/ 676275 w 716"/>
                <a:gd name="T5" fmla="*/ 295275 h 793"/>
                <a:gd name="T6" fmla="*/ 757237 w 716"/>
                <a:gd name="T7" fmla="*/ 311150 h 793"/>
                <a:gd name="T8" fmla="*/ 785812 w 716"/>
                <a:gd name="T9" fmla="*/ 327025 h 793"/>
                <a:gd name="T10" fmla="*/ 825500 w 716"/>
                <a:gd name="T11" fmla="*/ 358775 h 793"/>
                <a:gd name="T12" fmla="*/ 879475 w 716"/>
                <a:gd name="T13" fmla="*/ 342900 h 793"/>
                <a:gd name="T14" fmla="*/ 933450 w 716"/>
                <a:gd name="T15" fmla="*/ 327025 h 793"/>
                <a:gd name="T16" fmla="*/ 1016000 w 716"/>
                <a:gd name="T17" fmla="*/ 327025 h 793"/>
                <a:gd name="T18" fmla="*/ 1069975 w 716"/>
                <a:gd name="T19" fmla="*/ 373063 h 793"/>
                <a:gd name="T20" fmla="*/ 1096963 w 716"/>
                <a:gd name="T21" fmla="*/ 560388 h 793"/>
                <a:gd name="T22" fmla="*/ 1109663 w 716"/>
                <a:gd name="T23" fmla="*/ 606425 h 793"/>
                <a:gd name="T24" fmla="*/ 1136650 w 716"/>
                <a:gd name="T25" fmla="*/ 700088 h 793"/>
                <a:gd name="T26" fmla="*/ 1123950 w 716"/>
                <a:gd name="T27" fmla="*/ 746125 h 793"/>
                <a:gd name="T28" fmla="*/ 1109663 w 716"/>
                <a:gd name="T29" fmla="*/ 793750 h 793"/>
                <a:gd name="T30" fmla="*/ 1055688 w 716"/>
                <a:gd name="T31" fmla="*/ 839788 h 793"/>
                <a:gd name="T32" fmla="*/ 1028700 w 716"/>
                <a:gd name="T33" fmla="*/ 823913 h 793"/>
                <a:gd name="T34" fmla="*/ 1016000 w 716"/>
                <a:gd name="T35" fmla="*/ 855663 h 793"/>
                <a:gd name="T36" fmla="*/ 974725 w 716"/>
                <a:gd name="T37" fmla="*/ 901700 h 793"/>
                <a:gd name="T38" fmla="*/ 906463 w 716"/>
                <a:gd name="T39" fmla="*/ 949325 h 793"/>
                <a:gd name="T40" fmla="*/ 866775 w 716"/>
                <a:gd name="T41" fmla="*/ 949325 h 793"/>
                <a:gd name="T42" fmla="*/ 866775 w 716"/>
                <a:gd name="T43" fmla="*/ 963613 h 793"/>
                <a:gd name="T44" fmla="*/ 839788 w 716"/>
                <a:gd name="T45" fmla="*/ 995363 h 793"/>
                <a:gd name="T46" fmla="*/ 825500 w 716"/>
                <a:gd name="T47" fmla="*/ 1011238 h 793"/>
                <a:gd name="T48" fmla="*/ 785812 w 716"/>
                <a:gd name="T49" fmla="*/ 1027113 h 793"/>
                <a:gd name="T50" fmla="*/ 785812 w 716"/>
                <a:gd name="T51" fmla="*/ 1089025 h 793"/>
                <a:gd name="T52" fmla="*/ 771525 w 716"/>
                <a:gd name="T53" fmla="*/ 1150938 h 793"/>
                <a:gd name="T54" fmla="*/ 812800 w 716"/>
                <a:gd name="T55" fmla="*/ 1244600 h 793"/>
                <a:gd name="T56" fmla="*/ 785812 w 716"/>
                <a:gd name="T57" fmla="*/ 1258888 h 793"/>
                <a:gd name="T58" fmla="*/ 703262 w 716"/>
                <a:gd name="T59" fmla="*/ 1228725 h 793"/>
                <a:gd name="T60" fmla="*/ 622300 w 716"/>
                <a:gd name="T61" fmla="*/ 1182688 h 793"/>
                <a:gd name="T62" fmla="*/ 595312 w 716"/>
                <a:gd name="T63" fmla="*/ 1104900 h 793"/>
                <a:gd name="T64" fmla="*/ 595312 w 716"/>
                <a:gd name="T65" fmla="*/ 1073150 h 793"/>
                <a:gd name="T66" fmla="*/ 568325 w 716"/>
                <a:gd name="T67" fmla="*/ 1027113 h 793"/>
                <a:gd name="T68" fmla="*/ 500063 w 716"/>
                <a:gd name="T69" fmla="*/ 901700 h 793"/>
                <a:gd name="T70" fmla="*/ 433388 w 716"/>
                <a:gd name="T71" fmla="*/ 793750 h 793"/>
                <a:gd name="T72" fmla="*/ 365125 w 716"/>
                <a:gd name="T73" fmla="*/ 762000 h 793"/>
                <a:gd name="T74" fmla="*/ 296862 w 716"/>
                <a:gd name="T75" fmla="*/ 839788 h 793"/>
                <a:gd name="T76" fmla="*/ 161925 w 716"/>
                <a:gd name="T77" fmla="*/ 777875 h 793"/>
                <a:gd name="T78" fmla="*/ 149225 w 716"/>
                <a:gd name="T79" fmla="*/ 700088 h 793"/>
                <a:gd name="T80" fmla="*/ 134938 w 716"/>
                <a:gd name="T81" fmla="*/ 654050 h 793"/>
                <a:gd name="T82" fmla="*/ 53975 w 716"/>
                <a:gd name="T83" fmla="*/ 560388 h 793"/>
                <a:gd name="T84" fmla="*/ 26988 w 716"/>
                <a:gd name="T85" fmla="*/ 512763 h 793"/>
                <a:gd name="T86" fmla="*/ 0 w 716"/>
                <a:gd name="T87" fmla="*/ 466725 h 793"/>
                <a:gd name="T88" fmla="*/ 323850 w 716"/>
                <a:gd name="T89" fmla="*/ 358775 h 793"/>
                <a:gd name="T90" fmla="*/ 365125 w 716"/>
                <a:gd name="T91" fmla="*/ 0 h 7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16"/>
                <a:gd name="T139" fmla="*/ 0 h 793"/>
                <a:gd name="T140" fmla="*/ 716 w 716"/>
                <a:gd name="T141" fmla="*/ 793 h 79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16" h="793">
                  <a:moveTo>
                    <a:pt x="230" y="0"/>
                  </a:moveTo>
                  <a:lnTo>
                    <a:pt x="384" y="10"/>
                  </a:lnTo>
                  <a:lnTo>
                    <a:pt x="375" y="147"/>
                  </a:lnTo>
                  <a:lnTo>
                    <a:pt x="392" y="167"/>
                  </a:lnTo>
                  <a:lnTo>
                    <a:pt x="409" y="167"/>
                  </a:lnTo>
                  <a:lnTo>
                    <a:pt x="426" y="186"/>
                  </a:lnTo>
                  <a:lnTo>
                    <a:pt x="443" y="186"/>
                  </a:lnTo>
                  <a:lnTo>
                    <a:pt x="477" y="196"/>
                  </a:lnTo>
                  <a:lnTo>
                    <a:pt x="486" y="206"/>
                  </a:lnTo>
                  <a:lnTo>
                    <a:pt x="495" y="206"/>
                  </a:lnTo>
                  <a:lnTo>
                    <a:pt x="512" y="216"/>
                  </a:lnTo>
                  <a:lnTo>
                    <a:pt x="520" y="226"/>
                  </a:lnTo>
                  <a:lnTo>
                    <a:pt x="529" y="206"/>
                  </a:lnTo>
                  <a:lnTo>
                    <a:pt x="554" y="216"/>
                  </a:lnTo>
                  <a:lnTo>
                    <a:pt x="571" y="226"/>
                  </a:lnTo>
                  <a:lnTo>
                    <a:pt x="588" y="206"/>
                  </a:lnTo>
                  <a:lnTo>
                    <a:pt x="614" y="206"/>
                  </a:lnTo>
                  <a:lnTo>
                    <a:pt x="640" y="206"/>
                  </a:lnTo>
                  <a:lnTo>
                    <a:pt x="665" y="226"/>
                  </a:lnTo>
                  <a:lnTo>
                    <a:pt x="674" y="235"/>
                  </a:lnTo>
                  <a:lnTo>
                    <a:pt x="691" y="235"/>
                  </a:lnTo>
                  <a:lnTo>
                    <a:pt x="691" y="353"/>
                  </a:lnTo>
                  <a:lnTo>
                    <a:pt x="699" y="363"/>
                  </a:lnTo>
                  <a:lnTo>
                    <a:pt x="699" y="382"/>
                  </a:lnTo>
                  <a:lnTo>
                    <a:pt x="716" y="412"/>
                  </a:lnTo>
                  <a:lnTo>
                    <a:pt x="716" y="441"/>
                  </a:lnTo>
                  <a:lnTo>
                    <a:pt x="708" y="451"/>
                  </a:lnTo>
                  <a:lnTo>
                    <a:pt x="708" y="470"/>
                  </a:lnTo>
                  <a:lnTo>
                    <a:pt x="708" y="490"/>
                  </a:lnTo>
                  <a:lnTo>
                    <a:pt x="699" y="500"/>
                  </a:lnTo>
                  <a:lnTo>
                    <a:pt x="699" y="519"/>
                  </a:lnTo>
                  <a:lnTo>
                    <a:pt x="665" y="529"/>
                  </a:lnTo>
                  <a:lnTo>
                    <a:pt x="648" y="529"/>
                  </a:lnTo>
                  <a:lnTo>
                    <a:pt x="648" y="519"/>
                  </a:lnTo>
                  <a:lnTo>
                    <a:pt x="640" y="519"/>
                  </a:lnTo>
                  <a:lnTo>
                    <a:pt x="640" y="539"/>
                  </a:lnTo>
                  <a:lnTo>
                    <a:pt x="631" y="549"/>
                  </a:lnTo>
                  <a:lnTo>
                    <a:pt x="614" y="568"/>
                  </a:lnTo>
                  <a:lnTo>
                    <a:pt x="588" y="588"/>
                  </a:lnTo>
                  <a:lnTo>
                    <a:pt x="571" y="598"/>
                  </a:lnTo>
                  <a:lnTo>
                    <a:pt x="563" y="588"/>
                  </a:lnTo>
                  <a:lnTo>
                    <a:pt x="546" y="598"/>
                  </a:lnTo>
                  <a:lnTo>
                    <a:pt x="554" y="607"/>
                  </a:lnTo>
                  <a:lnTo>
                    <a:pt x="546" y="607"/>
                  </a:lnTo>
                  <a:lnTo>
                    <a:pt x="537" y="607"/>
                  </a:lnTo>
                  <a:lnTo>
                    <a:pt x="529" y="627"/>
                  </a:lnTo>
                  <a:lnTo>
                    <a:pt x="520" y="627"/>
                  </a:lnTo>
                  <a:lnTo>
                    <a:pt x="520" y="637"/>
                  </a:lnTo>
                  <a:lnTo>
                    <a:pt x="503" y="647"/>
                  </a:lnTo>
                  <a:lnTo>
                    <a:pt x="495" y="647"/>
                  </a:lnTo>
                  <a:lnTo>
                    <a:pt x="503" y="656"/>
                  </a:lnTo>
                  <a:lnTo>
                    <a:pt x="495" y="686"/>
                  </a:lnTo>
                  <a:lnTo>
                    <a:pt x="495" y="696"/>
                  </a:lnTo>
                  <a:lnTo>
                    <a:pt x="486" y="725"/>
                  </a:lnTo>
                  <a:lnTo>
                    <a:pt x="495" y="764"/>
                  </a:lnTo>
                  <a:lnTo>
                    <a:pt x="512" y="784"/>
                  </a:lnTo>
                  <a:lnTo>
                    <a:pt x="503" y="784"/>
                  </a:lnTo>
                  <a:lnTo>
                    <a:pt x="495" y="793"/>
                  </a:lnTo>
                  <a:lnTo>
                    <a:pt x="469" y="774"/>
                  </a:lnTo>
                  <a:lnTo>
                    <a:pt x="443" y="774"/>
                  </a:lnTo>
                  <a:lnTo>
                    <a:pt x="409" y="754"/>
                  </a:lnTo>
                  <a:lnTo>
                    <a:pt x="392" y="745"/>
                  </a:lnTo>
                  <a:lnTo>
                    <a:pt x="392" y="725"/>
                  </a:lnTo>
                  <a:lnTo>
                    <a:pt x="375" y="696"/>
                  </a:lnTo>
                  <a:lnTo>
                    <a:pt x="375" y="686"/>
                  </a:lnTo>
                  <a:lnTo>
                    <a:pt x="375" y="676"/>
                  </a:lnTo>
                  <a:lnTo>
                    <a:pt x="367" y="656"/>
                  </a:lnTo>
                  <a:lnTo>
                    <a:pt x="358" y="647"/>
                  </a:lnTo>
                  <a:lnTo>
                    <a:pt x="332" y="598"/>
                  </a:lnTo>
                  <a:lnTo>
                    <a:pt x="315" y="568"/>
                  </a:lnTo>
                  <a:lnTo>
                    <a:pt x="315" y="549"/>
                  </a:lnTo>
                  <a:lnTo>
                    <a:pt x="273" y="500"/>
                  </a:lnTo>
                  <a:lnTo>
                    <a:pt x="256" y="490"/>
                  </a:lnTo>
                  <a:lnTo>
                    <a:pt x="230" y="480"/>
                  </a:lnTo>
                  <a:lnTo>
                    <a:pt x="213" y="490"/>
                  </a:lnTo>
                  <a:lnTo>
                    <a:pt x="187" y="529"/>
                  </a:lnTo>
                  <a:lnTo>
                    <a:pt x="170" y="539"/>
                  </a:lnTo>
                  <a:lnTo>
                    <a:pt x="102" y="490"/>
                  </a:lnTo>
                  <a:lnTo>
                    <a:pt x="94" y="461"/>
                  </a:lnTo>
                  <a:lnTo>
                    <a:pt x="94" y="441"/>
                  </a:lnTo>
                  <a:lnTo>
                    <a:pt x="85" y="421"/>
                  </a:lnTo>
                  <a:lnTo>
                    <a:pt x="85" y="412"/>
                  </a:lnTo>
                  <a:lnTo>
                    <a:pt x="59" y="382"/>
                  </a:lnTo>
                  <a:lnTo>
                    <a:pt x="34" y="353"/>
                  </a:lnTo>
                  <a:lnTo>
                    <a:pt x="17" y="343"/>
                  </a:lnTo>
                  <a:lnTo>
                    <a:pt x="17" y="323"/>
                  </a:lnTo>
                  <a:lnTo>
                    <a:pt x="0" y="314"/>
                  </a:lnTo>
                  <a:lnTo>
                    <a:pt x="0" y="294"/>
                  </a:lnTo>
                  <a:lnTo>
                    <a:pt x="196" y="323"/>
                  </a:lnTo>
                  <a:lnTo>
                    <a:pt x="204" y="226"/>
                  </a:lnTo>
                  <a:lnTo>
                    <a:pt x="213" y="147"/>
                  </a:lnTo>
                  <a:lnTo>
                    <a:pt x="230" y="0"/>
                  </a:lnTo>
                  <a:close/>
                </a:path>
              </a:pathLst>
            </a:custGeom>
            <a:solidFill>
              <a:srgbClr val="FFFFFF"/>
            </a:solidFill>
            <a:ln w="14288">
              <a:solidFill>
                <a:srgbClr val="FF00FF"/>
              </a:solidFill>
              <a:round/>
              <a:headEnd/>
              <a:tailEnd/>
            </a:ln>
          </p:spPr>
          <p:txBody>
            <a:bodyPr/>
            <a:lstStyle/>
            <a:p>
              <a:endParaRPr lang="en-US"/>
            </a:p>
          </p:txBody>
        </p:sp>
        <p:sp>
          <p:nvSpPr>
            <p:cNvPr id="14358" name="Freeform 70"/>
            <p:cNvSpPr>
              <a:spLocks/>
            </p:cNvSpPr>
            <p:nvPr/>
          </p:nvSpPr>
          <p:spPr bwMode="auto">
            <a:xfrm>
              <a:off x="2805113" y="5408613"/>
              <a:ext cx="703263" cy="420688"/>
            </a:xfrm>
            <a:custGeom>
              <a:avLst/>
              <a:gdLst>
                <a:gd name="T0" fmla="*/ 93663 w 443"/>
                <a:gd name="T1" fmla="*/ 15875 h 265"/>
                <a:gd name="T2" fmla="*/ 690563 w 443"/>
                <a:gd name="T3" fmla="*/ 31750 h 265"/>
                <a:gd name="T4" fmla="*/ 690563 w 443"/>
                <a:gd name="T5" fmla="*/ 93663 h 265"/>
                <a:gd name="T6" fmla="*/ 703263 w 443"/>
                <a:gd name="T7" fmla="*/ 187325 h 265"/>
                <a:gd name="T8" fmla="*/ 703263 w 443"/>
                <a:gd name="T9" fmla="*/ 373063 h 265"/>
                <a:gd name="T10" fmla="*/ 703263 w 443"/>
                <a:gd name="T11" fmla="*/ 420688 h 265"/>
                <a:gd name="T12" fmla="*/ 663575 w 443"/>
                <a:gd name="T13" fmla="*/ 388938 h 265"/>
                <a:gd name="T14" fmla="*/ 622300 w 443"/>
                <a:gd name="T15" fmla="*/ 388938 h 265"/>
                <a:gd name="T16" fmla="*/ 608013 w 443"/>
                <a:gd name="T17" fmla="*/ 388938 h 265"/>
                <a:gd name="T18" fmla="*/ 581025 w 443"/>
                <a:gd name="T19" fmla="*/ 388938 h 265"/>
                <a:gd name="T20" fmla="*/ 554038 w 443"/>
                <a:gd name="T21" fmla="*/ 420688 h 265"/>
                <a:gd name="T22" fmla="*/ 527050 w 443"/>
                <a:gd name="T23" fmla="*/ 404813 h 265"/>
                <a:gd name="T24" fmla="*/ 487363 w 443"/>
                <a:gd name="T25" fmla="*/ 388938 h 265"/>
                <a:gd name="T26" fmla="*/ 473075 w 443"/>
                <a:gd name="T27" fmla="*/ 420688 h 265"/>
                <a:gd name="T28" fmla="*/ 460375 w 443"/>
                <a:gd name="T29" fmla="*/ 404813 h 265"/>
                <a:gd name="T30" fmla="*/ 433388 w 443"/>
                <a:gd name="T31" fmla="*/ 388938 h 265"/>
                <a:gd name="T32" fmla="*/ 419100 w 443"/>
                <a:gd name="T33" fmla="*/ 388938 h 265"/>
                <a:gd name="T34" fmla="*/ 404813 w 443"/>
                <a:gd name="T35" fmla="*/ 373063 h 265"/>
                <a:gd name="T36" fmla="*/ 350838 w 443"/>
                <a:gd name="T37" fmla="*/ 357188 h 265"/>
                <a:gd name="T38" fmla="*/ 323850 w 443"/>
                <a:gd name="T39" fmla="*/ 357188 h 265"/>
                <a:gd name="T40" fmla="*/ 296863 w 443"/>
                <a:gd name="T41" fmla="*/ 327025 h 265"/>
                <a:gd name="T42" fmla="*/ 269875 w 443"/>
                <a:gd name="T43" fmla="*/ 327025 h 265"/>
                <a:gd name="T44" fmla="*/ 242888 w 443"/>
                <a:gd name="T45" fmla="*/ 295275 h 265"/>
                <a:gd name="T46" fmla="*/ 257175 w 443"/>
                <a:gd name="T47" fmla="*/ 77788 h 265"/>
                <a:gd name="T48" fmla="*/ 12700 w 443"/>
                <a:gd name="T49" fmla="*/ 61913 h 265"/>
                <a:gd name="T50" fmla="*/ 0 w 443"/>
                <a:gd name="T51" fmla="*/ 0 h 265"/>
                <a:gd name="T52" fmla="*/ 93663 w 443"/>
                <a:gd name="T53" fmla="*/ 15875 h 26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43"/>
                <a:gd name="T82" fmla="*/ 0 h 265"/>
                <a:gd name="T83" fmla="*/ 443 w 443"/>
                <a:gd name="T84" fmla="*/ 265 h 26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43" h="265">
                  <a:moveTo>
                    <a:pt x="59" y="10"/>
                  </a:moveTo>
                  <a:lnTo>
                    <a:pt x="435" y="20"/>
                  </a:lnTo>
                  <a:lnTo>
                    <a:pt x="435" y="59"/>
                  </a:lnTo>
                  <a:lnTo>
                    <a:pt x="443" y="118"/>
                  </a:lnTo>
                  <a:lnTo>
                    <a:pt x="443" y="235"/>
                  </a:lnTo>
                  <a:lnTo>
                    <a:pt x="443" y="265"/>
                  </a:lnTo>
                  <a:lnTo>
                    <a:pt x="418" y="245"/>
                  </a:lnTo>
                  <a:lnTo>
                    <a:pt x="392" y="245"/>
                  </a:lnTo>
                  <a:lnTo>
                    <a:pt x="383" y="245"/>
                  </a:lnTo>
                  <a:lnTo>
                    <a:pt x="366" y="245"/>
                  </a:lnTo>
                  <a:lnTo>
                    <a:pt x="349" y="265"/>
                  </a:lnTo>
                  <a:lnTo>
                    <a:pt x="332" y="255"/>
                  </a:lnTo>
                  <a:lnTo>
                    <a:pt x="307" y="245"/>
                  </a:lnTo>
                  <a:lnTo>
                    <a:pt x="298" y="265"/>
                  </a:lnTo>
                  <a:lnTo>
                    <a:pt x="290" y="255"/>
                  </a:lnTo>
                  <a:lnTo>
                    <a:pt x="273" y="245"/>
                  </a:lnTo>
                  <a:lnTo>
                    <a:pt x="264" y="245"/>
                  </a:lnTo>
                  <a:lnTo>
                    <a:pt x="255" y="235"/>
                  </a:lnTo>
                  <a:lnTo>
                    <a:pt x="221" y="225"/>
                  </a:lnTo>
                  <a:lnTo>
                    <a:pt x="204" y="225"/>
                  </a:lnTo>
                  <a:lnTo>
                    <a:pt x="187" y="206"/>
                  </a:lnTo>
                  <a:lnTo>
                    <a:pt x="170" y="206"/>
                  </a:lnTo>
                  <a:lnTo>
                    <a:pt x="153" y="186"/>
                  </a:lnTo>
                  <a:lnTo>
                    <a:pt x="162" y="49"/>
                  </a:lnTo>
                  <a:lnTo>
                    <a:pt x="8" y="39"/>
                  </a:lnTo>
                  <a:lnTo>
                    <a:pt x="0" y="0"/>
                  </a:lnTo>
                  <a:lnTo>
                    <a:pt x="59" y="10"/>
                  </a:lnTo>
                  <a:close/>
                </a:path>
              </a:pathLst>
            </a:custGeom>
            <a:solidFill>
              <a:srgbClr val="FFFFFF"/>
            </a:solidFill>
            <a:ln w="14288">
              <a:solidFill>
                <a:srgbClr val="FF00FF"/>
              </a:solidFill>
              <a:round/>
              <a:headEnd/>
              <a:tailEnd/>
            </a:ln>
          </p:spPr>
          <p:txBody>
            <a:bodyPr/>
            <a:lstStyle/>
            <a:p>
              <a:endParaRPr lang="en-US"/>
            </a:p>
          </p:txBody>
        </p:sp>
        <p:sp>
          <p:nvSpPr>
            <p:cNvPr id="14359" name="Freeform 71"/>
            <p:cNvSpPr>
              <a:spLocks/>
            </p:cNvSpPr>
            <p:nvPr/>
          </p:nvSpPr>
          <p:spPr bwMode="auto">
            <a:xfrm>
              <a:off x="2898775" y="5067300"/>
              <a:ext cx="596900" cy="373063"/>
            </a:xfrm>
            <a:custGeom>
              <a:avLst/>
              <a:gdLst>
                <a:gd name="T0" fmla="*/ 26988 w 376"/>
                <a:gd name="T1" fmla="*/ 0 h 235"/>
                <a:gd name="T2" fmla="*/ 447675 w 376"/>
                <a:gd name="T3" fmla="*/ 30163 h 235"/>
                <a:gd name="T4" fmla="*/ 541338 w 376"/>
                <a:gd name="T5" fmla="*/ 30163 h 235"/>
                <a:gd name="T6" fmla="*/ 569913 w 376"/>
                <a:gd name="T7" fmla="*/ 46038 h 235"/>
                <a:gd name="T8" fmla="*/ 569913 w 376"/>
                <a:gd name="T9" fmla="*/ 61913 h 235"/>
                <a:gd name="T10" fmla="*/ 569913 w 376"/>
                <a:gd name="T11" fmla="*/ 77788 h 235"/>
                <a:gd name="T12" fmla="*/ 582613 w 376"/>
                <a:gd name="T13" fmla="*/ 93663 h 235"/>
                <a:gd name="T14" fmla="*/ 582613 w 376"/>
                <a:gd name="T15" fmla="*/ 123825 h 235"/>
                <a:gd name="T16" fmla="*/ 596900 w 376"/>
                <a:gd name="T17" fmla="*/ 123825 h 235"/>
                <a:gd name="T18" fmla="*/ 596900 w 376"/>
                <a:gd name="T19" fmla="*/ 373063 h 235"/>
                <a:gd name="T20" fmla="*/ 0 w 376"/>
                <a:gd name="T21" fmla="*/ 357188 h 235"/>
                <a:gd name="T22" fmla="*/ 0 w 376"/>
                <a:gd name="T23" fmla="*/ 247650 h 235"/>
                <a:gd name="T24" fmla="*/ 14288 w 376"/>
                <a:gd name="T25" fmla="*/ 155575 h 235"/>
                <a:gd name="T26" fmla="*/ 26988 w 376"/>
                <a:gd name="T27" fmla="*/ 0 h 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6"/>
                <a:gd name="T43" fmla="*/ 0 h 235"/>
                <a:gd name="T44" fmla="*/ 376 w 376"/>
                <a:gd name="T45" fmla="*/ 235 h 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6" h="235">
                  <a:moveTo>
                    <a:pt x="17" y="0"/>
                  </a:moveTo>
                  <a:lnTo>
                    <a:pt x="282" y="19"/>
                  </a:lnTo>
                  <a:lnTo>
                    <a:pt x="341" y="19"/>
                  </a:lnTo>
                  <a:lnTo>
                    <a:pt x="359" y="29"/>
                  </a:lnTo>
                  <a:lnTo>
                    <a:pt x="359" y="39"/>
                  </a:lnTo>
                  <a:lnTo>
                    <a:pt x="359" y="49"/>
                  </a:lnTo>
                  <a:lnTo>
                    <a:pt x="367" y="59"/>
                  </a:lnTo>
                  <a:lnTo>
                    <a:pt x="367" y="78"/>
                  </a:lnTo>
                  <a:lnTo>
                    <a:pt x="376" y="78"/>
                  </a:lnTo>
                  <a:lnTo>
                    <a:pt x="376" y="235"/>
                  </a:lnTo>
                  <a:lnTo>
                    <a:pt x="0" y="225"/>
                  </a:lnTo>
                  <a:lnTo>
                    <a:pt x="0" y="156"/>
                  </a:lnTo>
                  <a:lnTo>
                    <a:pt x="9" y="98"/>
                  </a:lnTo>
                  <a:lnTo>
                    <a:pt x="17" y="0"/>
                  </a:lnTo>
                  <a:close/>
                </a:path>
              </a:pathLst>
            </a:custGeom>
            <a:solidFill>
              <a:srgbClr val="FFFFFF"/>
            </a:solidFill>
            <a:ln w="14288">
              <a:solidFill>
                <a:srgbClr val="FF00FF"/>
              </a:solidFill>
              <a:round/>
              <a:headEnd/>
              <a:tailEnd/>
            </a:ln>
          </p:spPr>
          <p:txBody>
            <a:bodyPr/>
            <a:lstStyle/>
            <a:p>
              <a:endParaRPr lang="en-US"/>
            </a:p>
          </p:txBody>
        </p:sp>
        <p:sp>
          <p:nvSpPr>
            <p:cNvPr id="14360" name="Freeform 72"/>
            <p:cNvSpPr>
              <a:spLocks/>
            </p:cNvSpPr>
            <p:nvPr/>
          </p:nvSpPr>
          <p:spPr bwMode="auto">
            <a:xfrm>
              <a:off x="2776538" y="4694238"/>
              <a:ext cx="663575" cy="403225"/>
            </a:xfrm>
            <a:custGeom>
              <a:avLst/>
              <a:gdLst>
                <a:gd name="T0" fmla="*/ 14288 w 418"/>
                <a:gd name="T1" fmla="*/ 0 h 254"/>
                <a:gd name="T2" fmla="*/ 217488 w 418"/>
                <a:gd name="T3" fmla="*/ 30163 h 254"/>
                <a:gd name="T4" fmla="*/ 406400 w 418"/>
                <a:gd name="T5" fmla="*/ 46038 h 254"/>
                <a:gd name="T6" fmla="*/ 420688 w 418"/>
                <a:gd name="T7" fmla="*/ 46038 h 254"/>
                <a:gd name="T8" fmla="*/ 433388 w 418"/>
                <a:gd name="T9" fmla="*/ 61913 h 254"/>
                <a:gd name="T10" fmla="*/ 461963 w 418"/>
                <a:gd name="T11" fmla="*/ 61913 h 254"/>
                <a:gd name="T12" fmla="*/ 488950 w 418"/>
                <a:gd name="T13" fmla="*/ 77788 h 254"/>
                <a:gd name="T14" fmla="*/ 501650 w 418"/>
                <a:gd name="T15" fmla="*/ 77788 h 254"/>
                <a:gd name="T16" fmla="*/ 515938 w 418"/>
                <a:gd name="T17" fmla="*/ 77788 h 254"/>
                <a:gd name="T18" fmla="*/ 542925 w 418"/>
                <a:gd name="T19" fmla="*/ 77788 h 254"/>
                <a:gd name="T20" fmla="*/ 555625 w 418"/>
                <a:gd name="T21" fmla="*/ 93663 h 254"/>
                <a:gd name="T22" fmla="*/ 582613 w 418"/>
                <a:gd name="T23" fmla="*/ 107950 h 254"/>
                <a:gd name="T24" fmla="*/ 582613 w 418"/>
                <a:gd name="T25" fmla="*/ 123825 h 254"/>
                <a:gd name="T26" fmla="*/ 596900 w 418"/>
                <a:gd name="T27" fmla="*/ 139700 h 254"/>
                <a:gd name="T28" fmla="*/ 582613 w 418"/>
                <a:gd name="T29" fmla="*/ 155575 h 254"/>
                <a:gd name="T30" fmla="*/ 609600 w 418"/>
                <a:gd name="T31" fmla="*/ 185738 h 254"/>
                <a:gd name="T32" fmla="*/ 623888 w 418"/>
                <a:gd name="T33" fmla="*/ 217488 h 254"/>
                <a:gd name="T34" fmla="*/ 623888 w 418"/>
                <a:gd name="T35" fmla="*/ 247650 h 254"/>
                <a:gd name="T36" fmla="*/ 623888 w 418"/>
                <a:gd name="T37" fmla="*/ 279400 h 254"/>
                <a:gd name="T38" fmla="*/ 623888 w 418"/>
                <a:gd name="T39" fmla="*/ 279400 h 254"/>
                <a:gd name="T40" fmla="*/ 636588 w 418"/>
                <a:gd name="T41" fmla="*/ 295275 h 254"/>
                <a:gd name="T42" fmla="*/ 636588 w 418"/>
                <a:gd name="T43" fmla="*/ 325438 h 254"/>
                <a:gd name="T44" fmla="*/ 650875 w 418"/>
                <a:gd name="T45" fmla="*/ 373063 h 254"/>
                <a:gd name="T46" fmla="*/ 663575 w 418"/>
                <a:gd name="T47" fmla="*/ 403225 h 254"/>
                <a:gd name="T48" fmla="*/ 420688 w 418"/>
                <a:gd name="T49" fmla="*/ 388938 h 254"/>
                <a:gd name="T50" fmla="*/ 149225 w 418"/>
                <a:gd name="T51" fmla="*/ 373063 h 254"/>
                <a:gd name="T52" fmla="*/ 149225 w 418"/>
                <a:gd name="T53" fmla="*/ 263525 h 254"/>
                <a:gd name="T54" fmla="*/ 0 w 418"/>
                <a:gd name="T55" fmla="*/ 233363 h 254"/>
                <a:gd name="T56" fmla="*/ 14288 w 418"/>
                <a:gd name="T57" fmla="*/ 0 h 2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8"/>
                <a:gd name="T88" fmla="*/ 0 h 254"/>
                <a:gd name="T89" fmla="*/ 418 w 418"/>
                <a:gd name="T90" fmla="*/ 254 h 2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8" h="254">
                  <a:moveTo>
                    <a:pt x="9" y="0"/>
                  </a:moveTo>
                  <a:lnTo>
                    <a:pt x="137" y="19"/>
                  </a:lnTo>
                  <a:lnTo>
                    <a:pt x="256" y="29"/>
                  </a:lnTo>
                  <a:lnTo>
                    <a:pt x="265" y="29"/>
                  </a:lnTo>
                  <a:lnTo>
                    <a:pt x="273" y="39"/>
                  </a:lnTo>
                  <a:lnTo>
                    <a:pt x="291" y="39"/>
                  </a:lnTo>
                  <a:lnTo>
                    <a:pt x="308" y="49"/>
                  </a:lnTo>
                  <a:lnTo>
                    <a:pt x="316" y="49"/>
                  </a:lnTo>
                  <a:lnTo>
                    <a:pt x="325" y="49"/>
                  </a:lnTo>
                  <a:lnTo>
                    <a:pt x="342" y="49"/>
                  </a:lnTo>
                  <a:lnTo>
                    <a:pt x="350" y="59"/>
                  </a:lnTo>
                  <a:lnTo>
                    <a:pt x="367" y="68"/>
                  </a:lnTo>
                  <a:lnTo>
                    <a:pt x="367" y="78"/>
                  </a:lnTo>
                  <a:lnTo>
                    <a:pt x="376" y="88"/>
                  </a:lnTo>
                  <a:lnTo>
                    <a:pt x="367" y="98"/>
                  </a:lnTo>
                  <a:lnTo>
                    <a:pt x="384" y="117"/>
                  </a:lnTo>
                  <a:lnTo>
                    <a:pt x="393" y="137"/>
                  </a:lnTo>
                  <a:lnTo>
                    <a:pt x="393" y="156"/>
                  </a:lnTo>
                  <a:lnTo>
                    <a:pt x="393" y="176"/>
                  </a:lnTo>
                  <a:lnTo>
                    <a:pt x="401" y="186"/>
                  </a:lnTo>
                  <a:lnTo>
                    <a:pt x="401" y="205"/>
                  </a:lnTo>
                  <a:lnTo>
                    <a:pt x="410" y="235"/>
                  </a:lnTo>
                  <a:lnTo>
                    <a:pt x="418" y="254"/>
                  </a:lnTo>
                  <a:lnTo>
                    <a:pt x="265" y="245"/>
                  </a:lnTo>
                  <a:lnTo>
                    <a:pt x="94" y="235"/>
                  </a:lnTo>
                  <a:lnTo>
                    <a:pt x="94" y="166"/>
                  </a:lnTo>
                  <a:lnTo>
                    <a:pt x="0" y="147"/>
                  </a:lnTo>
                  <a:lnTo>
                    <a:pt x="9" y="0"/>
                  </a:lnTo>
                  <a:close/>
                </a:path>
              </a:pathLst>
            </a:custGeom>
            <a:solidFill>
              <a:srgbClr val="FFFFFF"/>
            </a:solidFill>
            <a:ln w="14288">
              <a:solidFill>
                <a:srgbClr val="FF00FF"/>
              </a:solidFill>
              <a:round/>
              <a:headEnd/>
              <a:tailEnd/>
            </a:ln>
          </p:spPr>
          <p:txBody>
            <a:bodyPr/>
            <a:lstStyle/>
            <a:p>
              <a:endParaRPr lang="en-US"/>
            </a:p>
          </p:txBody>
        </p:sp>
        <p:sp>
          <p:nvSpPr>
            <p:cNvPr id="14361" name="Freeform 73"/>
            <p:cNvSpPr>
              <a:spLocks/>
            </p:cNvSpPr>
            <p:nvPr/>
          </p:nvSpPr>
          <p:spPr bwMode="auto">
            <a:xfrm>
              <a:off x="2790825" y="4367213"/>
              <a:ext cx="582613" cy="434975"/>
            </a:xfrm>
            <a:custGeom>
              <a:avLst/>
              <a:gdLst>
                <a:gd name="T0" fmla="*/ 26988 w 367"/>
                <a:gd name="T1" fmla="*/ 0 h 274"/>
                <a:gd name="T2" fmla="*/ 568325 w 367"/>
                <a:gd name="T3" fmla="*/ 31750 h 274"/>
                <a:gd name="T4" fmla="*/ 568325 w 367"/>
                <a:gd name="T5" fmla="*/ 47625 h 274"/>
                <a:gd name="T6" fmla="*/ 555625 w 367"/>
                <a:gd name="T7" fmla="*/ 61912 h 274"/>
                <a:gd name="T8" fmla="*/ 555625 w 367"/>
                <a:gd name="T9" fmla="*/ 77787 h 274"/>
                <a:gd name="T10" fmla="*/ 568325 w 367"/>
                <a:gd name="T11" fmla="*/ 93662 h 274"/>
                <a:gd name="T12" fmla="*/ 582613 w 367"/>
                <a:gd name="T13" fmla="*/ 109537 h 274"/>
                <a:gd name="T14" fmla="*/ 568325 w 367"/>
                <a:gd name="T15" fmla="*/ 311150 h 274"/>
                <a:gd name="T16" fmla="*/ 568325 w 367"/>
                <a:gd name="T17" fmla="*/ 327025 h 274"/>
                <a:gd name="T18" fmla="*/ 568325 w 367"/>
                <a:gd name="T19" fmla="*/ 357187 h 274"/>
                <a:gd name="T20" fmla="*/ 568325 w 367"/>
                <a:gd name="T21" fmla="*/ 373062 h 274"/>
                <a:gd name="T22" fmla="*/ 555625 w 367"/>
                <a:gd name="T23" fmla="*/ 404812 h 274"/>
                <a:gd name="T24" fmla="*/ 568325 w 367"/>
                <a:gd name="T25" fmla="*/ 434975 h 274"/>
                <a:gd name="T26" fmla="*/ 541338 w 367"/>
                <a:gd name="T27" fmla="*/ 420688 h 274"/>
                <a:gd name="T28" fmla="*/ 528638 w 367"/>
                <a:gd name="T29" fmla="*/ 404812 h 274"/>
                <a:gd name="T30" fmla="*/ 501650 w 367"/>
                <a:gd name="T31" fmla="*/ 404812 h 274"/>
                <a:gd name="T32" fmla="*/ 487363 w 367"/>
                <a:gd name="T33" fmla="*/ 404812 h 274"/>
                <a:gd name="T34" fmla="*/ 474663 w 367"/>
                <a:gd name="T35" fmla="*/ 404812 h 274"/>
                <a:gd name="T36" fmla="*/ 447675 w 367"/>
                <a:gd name="T37" fmla="*/ 388937 h 274"/>
                <a:gd name="T38" fmla="*/ 419100 w 367"/>
                <a:gd name="T39" fmla="*/ 388937 h 274"/>
                <a:gd name="T40" fmla="*/ 406400 w 367"/>
                <a:gd name="T41" fmla="*/ 373062 h 274"/>
                <a:gd name="T42" fmla="*/ 392113 w 367"/>
                <a:gd name="T43" fmla="*/ 373062 h 274"/>
                <a:gd name="T44" fmla="*/ 203200 w 367"/>
                <a:gd name="T45" fmla="*/ 357187 h 274"/>
                <a:gd name="T46" fmla="*/ 0 w 367"/>
                <a:gd name="T47" fmla="*/ 327025 h 274"/>
                <a:gd name="T48" fmla="*/ 26988 w 367"/>
                <a:gd name="T49" fmla="*/ 109537 h 274"/>
                <a:gd name="T50" fmla="*/ 26988 w 367"/>
                <a:gd name="T51" fmla="*/ 47625 h 274"/>
                <a:gd name="T52" fmla="*/ 26988 w 367"/>
                <a:gd name="T53" fmla="*/ 0 h 27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67"/>
                <a:gd name="T82" fmla="*/ 0 h 274"/>
                <a:gd name="T83" fmla="*/ 367 w 367"/>
                <a:gd name="T84" fmla="*/ 274 h 27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67" h="274">
                  <a:moveTo>
                    <a:pt x="17" y="0"/>
                  </a:moveTo>
                  <a:lnTo>
                    <a:pt x="358" y="20"/>
                  </a:lnTo>
                  <a:lnTo>
                    <a:pt x="358" y="30"/>
                  </a:lnTo>
                  <a:lnTo>
                    <a:pt x="350" y="39"/>
                  </a:lnTo>
                  <a:lnTo>
                    <a:pt x="350" y="49"/>
                  </a:lnTo>
                  <a:lnTo>
                    <a:pt x="358" y="59"/>
                  </a:lnTo>
                  <a:lnTo>
                    <a:pt x="367" y="69"/>
                  </a:lnTo>
                  <a:lnTo>
                    <a:pt x="358" y="196"/>
                  </a:lnTo>
                  <a:lnTo>
                    <a:pt x="358" y="206"/>
                  </a:lnTo>
                  <a:lnTo>
                    <a:pt x="358" y="225"/>
                  </a:lnTo>
                  <a:lnTo>
                    <a:pt x="358" y="235"/>
                  </a:lnTo>
                  <a:lnTo>
                    <a:pt x="350" y="255"/>
                  </a:lnTo>
                  <a:lnTo>
                    <a:pt x="358" y="274"/>
                  </a:lnTo>
                  <a:lnTo>
                    <a:pt x="341" y="265"/>
                  </a:lnTo>
                  <a:lnTo>
                    <a:pt x="333" y="255"/>
                  </a:lnTo>
                  <a:lnTo>
                    <a:pt x="316" y="255"/>
                  </a:lnTo>
                  <a:lnTo>
                    <a:pt x="307" y="255"/>
                  </a:lnTo>
                  <a:lnTo>
                    <a:pt x="299" y="255"/>
                  </a:lnTo>
                  <a:lnTo>
                    <a:pt x="282" y="245"/>
                  </a:lnTo>
                  <a:lnTo>
                    <a:pt x="264" y="245"/>
                  </a:lnTo>
                  <a:lnTo>
                    <a:pt x="256" y="235"/>
                  </a:lnTo>
                  <a:lnTo>
                    <a:pt x="247" y="235"/>
                  </a:lnTo>
                  <a:lnTo>
                    <a:pt x="128" y="225"/>
                  </a:lnTo>
                  <a:lnTo>
                    <a:pt x="0" y="206"/>
                  </a:lnTo>
                  <a:lnTo>
                    <a:pt x="17" y="69"/>
                  </a:lnTo>
                  <a:lnTo>
                    <a:pt x="17" y="30"/>
                  </a:lnTo>
                  <a:lnTo>
                    <a:pt x="17" y="0"/>
                  </a:lnTo>
                  <a:close/>
                </a:path>
              </a:pathLst>
            </a:custGeom>
            <a:solidFill>
              <a:srgbClr val="FFFFFF"/>
            </a:solidFill>
            <a:ln w="14288">
              <a:solidFill>
                <a:srgbClr val="FF00FF"/>
              </a:solidFill>
              <a:round/>
              <a:headEnd/>
              <a:tailEnd/>
            </a:ln>
          </p:spPr>
          <p:txBody>
            <a:bodyPr/>
            <a:lstStyle/>
            <a:p>
              <a:endParaRPr lang="en-US"/>
            </a:p>
          </p:txBody>
        </p:sp>
        <p:sp>
          <p:nvSpPr>
            <p:cNvPr id="14362" name="Freeform 74"/>
            <p:cNvSpPr>
              <a:spLocks/>
            </p:cNvSpPr>
            <p:nvPr/>
          </p:nvSpPr>
          <p:spPr bwMode="auto">
            <a:xfrm>
              <a:off x="2817813" y="4025900"/>
              <a:ext cx="541338" cy="373063"/>
            </a:xfrm>
            <a:custGeom>
              <a:avLst/>
              <a:gdLst>
                <a:gd name="T0" fmla="*/ 41275 w 341"/>
                <a:gd name="T1" fmla="*/ 0 h 235"/>
                <a:gd name="T2" fmla="*/ 365125 w 341"/>
                <a:gd name="T3" fmla="*/ 15875 h 235"/>
                <a:gd name="T4" fmla="*/ 501650 w 341"/>
                <a:gd name="T5" fmla="*/ 30163 h 235"/>
                <a:gd name="T6" fmla="*/ 501650 w 341"/>
                <a:gd name="T7" fmla="*/ 46038 h 235"/>
                <a:gd name="T8" fmla="*/ 501650 w 341"/>
                <a:gd name="T9" fmla="*/ 93663 h 235"/>
                <a:gd name="T10" fmla="*/ 501650 w 341"/>
                <a:gd name="T11" fmla="*/ 123825 h 235"/>
                <a:gd name="T12" fmla="*/ 514350 w 341"/>
                <a:gd name="T13" fmla="*/ 171450 h 235"/>
                <a:gd name="T14" fmla="*/ 528638 w 341"/>
                <a:gd name="T15" fmla="*/ 185738 h 235"/>
                <a:gd name="T16" fmla="*/ 528638 w 341"/>
                <a:gd name="T17" fmla="*/ 295275 h 235"/>
                <a:gd name="T18" fmla="*/ 528638 w 341"/>
                <a:gd name="T19" fmla="*/ 311150 h 235"/>
                <a:gd name="T20" fmla="*/ 541338 w 341"/>
                <a:gd name="T21" fmla="*/ 341313 h 235"/>
                <a:gd name="T22" fmla="*/ 541338 w 341"/>
                <a:gd name="T23" fmla="*/ 373063 h 235"/>
                <a:gd name="T24" fmla="*/ 0 w 341"/>
                <a:gd name="T25" fmla="*/ 341313 h 235"/>
                <a:gd name="T26" fmla="*/ 14288 w 341"/>
                <a:gd name="T27" fmla="*/ 233363 h 235"/>
                <a:gd name="T28" fmla="*/ 26988 w 341"/>
                <a:gd name="T29" fmla="*/ 93663 h 235"/>
                <a:gd name="T30" fmla="*/ 41275 w 341"/>
                <a:gd name="T31" fmla="*/ 0 h 2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41"/>
                <a:gd name="T49" fmla="*/ 0 h 235"/>
                <a:gd name="T50" fmla="*/ 341 w 341"/>
                <a:gd name="T51" fmla="*/ 235 h 2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41" h="235">
                  <a:moveTo>
                    <a:pt x="26" y="0"/>
                  </a:moveTo>
                  <a:lnTo>
                    <a:pt x="230" y="10"/>
                  </a:lnTo>
                  <a:lnTo>
                    <a:pt x="316" y="19"/>
                  </a:lnTo>
                  <a:lnTo>
                    <a:pt x="316" y="29"/>
                  </a:lnTo>
                  <a:lnTo>
                    <a:pt x="316" y="59"/>
                  </a:lnTo>
                  <a:lnTo>
                    <a:pt x="316" y="78"/>
                  </a:lnTo>
                  <a:lnTo>
                    <a:pt x="324" y="108"/>
                  </a:lnTo>
                  <a:lnTo>
                    <a:pt x="333" y="117"/>
                  </a:lnTo>
                  <a:lnTo>
                    <a:pt x="333" y="186"/>
                  </a:lnTo>
                  <a:lnTo>
                    <a:pt x="333" y="196"/>
                  </a:lnTo>
                  <a:lnTo>
                    <a:pt x="341" y="215"/>
                  </a:lnTo>
                  <a:lnTo>
                    <a:pt x="341" y="235"/>
                  </a:lnTo>
                  <a:lnTo>
                    <a:pt x="0" y="215"/>
                  </a:lnTo>
                  <a:lnTo>
                    <a:pt x="9" y="147"/>
                  </a:lnTo>
                  <a:lnTo>
                    <a:pt x="17" y="59"/>
                  </a:lnTo>
                  <a:lnTo>
                    <a:pt x="26" y="0"/>
                  </a:lnTo>
                  <a:close/>
                </a:path>
              </a:pathLst>
            </a:custGeom>
            <a:solidFill>
              <a:srgbClr val="FFFFFF"/>
            </a:solidFill>
            <a:ln w="14288">
              <a:solidFill>
                <a:srgbClr val="FF00FF"/>
              </a:solidFill>
              <a:round/>
              <a:headEnd/>
              <a:tailEnd/>
            </a:ln>
          </p:spPr>
          <p:txBody>
            <a:bodyPr/>
            <a:lstStyle/>
            <a:p>
              <a:endParaRPr lang="en-US"/>
            </a:p>
          </p:txBody>
        </p:sp>
        <p:sp>
          <p:nvSpPr>
            <p:cNvPr id="14363" name="Freeform 75"/>
            <p:cNvSpPr>
              <a:spLocks/>
            </p:cNvSpPr>
            <p:nvPr/>
          </p:nvSpPr>
          <p:spPr bwMode="auto">
            <a:xfrm>
              <a:off x="3319463" y="4010025"/>
              <a:ext cx="514350" cy="668338"/>
            </a:xfrm>
            <a:custGeom>
              <a:avLst/>
              <a:gdLst>
                <a:gd name="T0" fmla="*/ 0 w 324"/>
                <a:gd name="T1" fmla="*/ 46038 h 421"/>
                <a:gd name="T2" fmla="*/ 134937 w 324"/>
                <a:gd name="T3" fmla="*/ 46038 h 421"/>
                <a:gd name="T4" fmla="*/ 149225 w 324"/>
                <a:gd name="T5" fmla="*/ 31750 h 421"/>
                <a:gd name="T6" fmla="*/ 149225 w 324"/>
                <a:gd name="T7" fmla="*/ 0 h 421"/>
                <a:gd name="T8" fmla="*/ 161925 w 324"/>
                <a:gd name="T9" fmla="*/ 0 h 421"/>
                <a:gd name="T10" fmla="*/ 176212 w 324"/>
                <a:gd name="T11" fmla="*/ 15875 h 421"/>
                <a:gd name="T12" fmla="*/ 176212 w 324"/>
                <a:gd name="T13" fmla="*/ 61913 h 421"/>
                <a:gd name="T14" fmla="*/ 188912 w 324"/>
                <a:gd name="T15" fmla="*/ 77788 h 421"/>
                <a:gd name="T16" fmla="*/ 230188 w 324"/>
                <a:gd name="T17" fmla="*/ 93663 h 421"/>
                <a:gd name="T18" fmla="*/ 242888 w 324"/>
                <a:gd name="T19" fmla="*/ 93663 h 421"/>
                <a:gd name="T20" fmla="*/ 257175 w 324"/>
                <a:gd name="T21" fmla="*/ 93663 h 421"/>
                <a:gd name="T22" fmla="*/ 269875 w 324"/>
                <a:gd name="T23" fmla="*/ 93663 h 421"/>
                <a:gd name="T24" fmla="*/ 296862 w 324"/>
                <a:gd name="T25" fmla="*/ 93663 h 421"/>
                <a:gd name="T26" fmla="*/ 311150 w 324"/>
                <a:gd name="T27" fmla="*/ 93663 h 421"/>
                <a:gd name="T28" fmla="*/ 323850 w 324"/>
                <a:gd name="T29" fmla="*/ 123825 h 421"/>
                <a:gd name="T30" fmla="*/ 338137 w 324"/>
                <a:gd name="T31" fmla="*/ 123825 h 421"/>
                <a:gd name="T32" fmla="*/ 352425 w 324"/>
                <a:gd name="T33" fmla="*/ 123825 h 421"/>
                <a:gd name="T34" fmla="*/ 365125 w 324"/>
                <a:gd name="T35" fmla="*/ 139700 h 421"/>
                <a:gd name="T36" fmla="*/ 392112 w 324"/>
                <a:gd name="T37" fmla="*/ 155575 h 421"/>
                <a:gd name="T38" fmla="*/ 406400 w 324"/>
                <a:gd name="T39" fmla="*/ 155575 h 421"/>
                <a:gd name="T40" fmla="*/ 433388 w 324"/>
                <a:gd name="T41" fmla="*/ 123825 h 421"/>
                <a:gd name="T42" fmla="*/ 446088 w 324"/>
                <a:gd name="T43" fmla="*/ 139700 h 421"/>
                <a:gd name="T44" fmla="*/ 487363 w 324"/>
                <a:gd name="T45" fmla="*/ 139700 h 421"/>
                <a:gd name="T46" fmla="*/ 514350 w 324"/>
                <a:gd name="T47" fmla="*/ 155575 h 421"/>
                <a:gd name="T48" fmla="*/ 514350 w 324"/>
                <a:gd name="T49" fmla="*/ 171450 h 421"/>
                <a:gd name="T50" fmla="*/ 500063 w 324"/>
                <a:gd name="T51" fmla="*/ 171450 h 421"/>
                <a:gd name="T52" fmla="*/ 473075 w 324"/>
                <a:gd name="T53" fmla="*/ 187325 h 421"/>
                <a:gd name="T54" fmla="*/ 460375 w 324"/>
                <a:gd name="T55" fmla="*/ 201613 h 421"/>
                <a:gd name="T56" fmla="*/ 446088 w 324"/>
                <a:gd name="T57" fmla="*/ 201613 h 421"/>
                <a:gd name="T58" fmla="*/ 406400 w 324"/>
                <a:gd name="T59" fmla="*/ 249238 h 421"/>
                <a:gd name="T60" fmla="*/ 352425 w 324"/>
                <a:gd name="T61" fmla="*/ 311150 h 421"/>
                <a:gd name="T62" fmla="*/ 338137 w 324"/>
                <a:gd name="T63" fmla="*/ 373063 h 421"/>
                <a:gd name="T64" fmla="*/ 311150 w 324"/>
                <a:gd name="T65" fmla="*/ 404813 h 421"/>
                <a:gd name="T66" fmla="*/ 296862 w 324"/>
                <a:gd name="T67" fmla="*/ 434975 h 421"/>
                <a:gd name="T68" fmla="*/ 323850 w 324"/>
                <a:gd name="T69" fmla="*/ 466725 h 421"/>
                <a:gd name="T70" fmla="*/ 311150 w 324"/>
                <a:gd name="T71" fmla="*/ 528638 h 421"/>
                <a:gd name="T72" fmla="*/ 323850 w 324"/>
                <a:gd name="T73" fmla="*/ 544513 h 421"/>
                <a:gd name="T74" fmla="*/ 352425 w 324"/>
                <a:gd name="T75" fmla="*/ 560388 h 421"/>
                <a:gd name="T76" fmla="*/ 365125 w 324"/>
                <a:gd name="T77" fmla="*/ 574675 h 421"/>
                <a:gd name="T78" fmla="*/ 379412 w 324"/>
                <a:gd name="T79" fmla="*/ 574675 h 421"/>
                <a:gd name="T80" fmla="*/ 379412 w 324"/>
                <a:gd name="T81" fmla="*/ 590550 h 421"/>
                <a:gd name="T82" fmla="*/ 419100 w 324"/>
                <a:gd name="T83" fmla="*/ 622300 h 421"/>
                <a:gd name="T84" fmla="*/ 433388 w 324"/>
                <a:gd name="T85" fmla="*/ 636588 h 421"/>
                <a:gd name="T86" fmla="*/ 419100 w 324"/>
                <a:gd name="T87" fmla="*/ 668338 h 421"/>
                <a:gd name="T88" fmla="*/ 39687 w 324"/>
                <a:gd name="T89" fmla="*/ 668338 h 421"/>
                <a:gd name="T90" fmla="*/ 53975 w 324"/>
                <a:gd name="T91" fmla="*/ 466725 h 421"/>
                <a:gd name="T92" fmla="*/ 26988 w 324"/>
                <a:gd name="T93" fmla="*/ 434975 h 421"/>
                <a:gd name="T94" fmla="*/ 26988 w 324"/>
                <a:gd name="T95" fmla="*/ 419100 h 421"/>
                <a:gd name="T96" fmla="*/ 39687 w 324"/>
                <a:gd name="T97" fmla="*/ 404813 h 421"/>
                <a:gd name="T98" fmla="*/ 39687 w 324"/>
                <a:gd name="T99" fmla="*/ 388938 h 421"/>
                <a:gd name="T100" fmla="*/ 39687 w 324"/>
                <a:gd name="T101" fmla="*/ 357188 h 421"/>
                <a:gd name="T102" fmla="*/ 26988 w 324"/>
                <a:gd name="T103" fmla="*/ 311150 h 421"/>
                <a:gd name="T104" fmla="*/ 26988 w 324"/>
                <a:gd name="T105" fmla="*/ 201613 h 421"/>
                <a:gd name="T106" fmla="*/ 12700 w 324"/>
                <a:gd name="T107" fmla="*/ 187325 h 421"/>
                <a:gd name="T108" fmla="*/ 0 w 324"/>
                <a:gd name="T109" fmla="*/ 139700 h 421"/>
                <a:gd name="T110" fmla="*/ 0 w 324"/>
                <a:gd name="T111" fmla="*/ 109538 h 421"/>
                <a:gd name="T112" fmla="*/ 0 w 324"/>
                <a:gd name="T113" fmla="*/ 46038 h 421"/>
                <a:gd name="T114" fmla="*/ 0 w 324"/>
                <a:gd name="T115" fmla="*/ 46038 h 4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4"/>
                <a:gd name="T175" fmla="*/ 0 h 421"/>
                <a:gd name="T176" fmla="*/ 324 w 324"/>
                <a:gd name="T177" fmla="*/ 421 h 4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4" h="421">
                  <a:moveTo>
                    <a:pt x="0" y="29"/>
                  </a:moveTo>
                  <a:lnTo>
                    <a:pt x="85" y="29"/>
                  </a:lnTo>
                  <a:lnTo>
                    <a:pt x="94" y="20"/>
                  </a:lnTo>
                  <a:lnTo>
                    <a:pt x="94" y="0"/>
                  </a:lnTo>
                  <a:lnTo>
                    <a:pt x="102" y="0"/>
                  </a:lnTo>
                  <a:lnTo>
                    <a:pt x="111" y="10"/>
                  </a:lnTo>
                  <a:lnTo>
                    <a:pt x="111" y="39"/>
                  </a:lnTo>
                  <a:lnTo>
                    <a:pt x="119" y="49"/>
                  </a:lnTo>
                  <a:lnTo>
                    <a:pt x="145" y="59"/>
                  </a:lnTo>
                  <a:lnTo>
                    <a:pt x="153" y="59"/>
                  </a:lnTo>
                  <a:lnTo>
                    <a:pt x="162" y="59"/>
                  </a:lnTo>
                  <a:lnTo>
                    <a:pt x="170" y="59"/>
                  </a:lnTo>
                  <a:lnTo>
                    <a:pt x="187" y="59"/>
                  </a:lnTo>
                  <a:lnTo>
                    <a:pt x="196" y="59"/>
                  </a:lnTo>
                  <a:lnTo>
                    <a:pt x="204" y="78"/>
                  </a:lnTo>
                  <a:lnTo>
                    <a:pt x="213" y="78"/>
                  </a:lnTo>
                  <a:lnTo>
                    <a:pt x="222" y="78"/>
                  </a:lnTo>
                  <a:lnTo>
                    <a:pt x="230" y="88"/>
                  </a:lnTo>
                  <a:lnTo>
                    <a:pt x="247" y="98"/>
                  </a:lnTo>
                  <a:lnTo>
                    <a:pt x="256" y="98"/>
                  </a:lnTo>
                  <a:lnTo>
                    <a:pt x="273" y="78"/>
                  </a:lnTo>
                  <a:lnTo>
                    <a:pt x="281" y="88"/>
                  </a:lnTo>
                  <a:lnTo>
                    <a:pt x="307" y="88"/>
                  </a:lnTo>
                  <a:lnTo>
                    <a:pt x="324" y="98"/>
                  </a:lnTo>
                  <a:lnTo>
                    <a:pt x="324" y="108"/>
                  </a:lnTo>
                  <a:lnTo>
                    <a:pt x="315" y="108"/>
                  </a:lnTo>
                  <a:lnTo>
                    <a:pt x="298" y="118"/>
                  </a:lnTo>
                  <a:lnTo>
                    <a:pt x="290" y="127"/>
                  </a:lnTo>
                  <a:lnTo>
                    <a:pt x="281" y="127"/>
                  </a:lnTo>
                  <a:lnTo>
                    <a:pt x="256" y="157"/>
                  </a:lnTo>
                  <a:lnTo>
                    <a:pt x="222" y="196"/>
                  </a:lnTo>
                  <a:lnTo>
                    <a:pt x="213" y="235"/>
                  </a:lnTo>
                  <a:lnTo>
                    <a:pt x="196" y="255"/>
                  </a:lnTo>
                  <a:lnTo>
                    <a:pt x="187" y="274"/>
                  </a:lnTo>
                  <a:lnTo>
                    <a:pt x="204" y="294"/>
                  </a:lnTo>
                  <a:lnTo>
                    <a:pt x="196" y="333"/>
                  </a:lnTo>
                  <a:lnTo>
                    <a:pt x="204" y="343"/>
                  </a:lnTo>
                  <a:lnTo>
                    <a:pt x="222" y="353"/>
                  </a:lnTo>
                  <a:lnTo>
                    <a:pt x="230" y="362"/>
                  </a:lnTo>
                  <a:lnTo>
                    <a:pt x="239" y="362"/>
                  </a:lnTo>
                  <a:lnTo>
                    <a:pt x="239" y="372"/>
                  </a:lnTo>
                  <a:lnTo>
                    <a:pt x="264" y="392"/>
                  </a:lnTo>
                  <a:lnTo>
                    <a:pt x="273" y="401"/>
                  </a:lnTo>
                  <a:lnTo>
                    <a:pt x="264" y="421"/>
                  </a:lnTo>
                  <a:lnTo>
                    <a:pt x="25" y="421"/>
                  </a:lnTo>
                  <a:lnTo>
                    <a:pt x="34" y="294"/>
                  </a:lnTo>
                  <a:lnTo>
                    <a:pt x="17" y="274"/>
                  </a:lnTo>
                  <a:lnTo>
                    <a:pt x="17" y="264"/>
                  </a:lnTo>
                  <a:lnTo>
                    <a:pt x="25" y="255"/>
                  </a:lnTo>
                  <a:lnTo>
                    <a:pt x="25" y="245"/>
                  </a:lnTo>
                  <a:lnTo>
                    <a:pt x="25" y="225"/>
                  </a:lnTo>
                  <a:lnTo>
                    <a:pt x="17" y="196"/>
                  </a:lnTo>
                  <a:lnTo>
                    <a:pt x="17" y="127"/>
                  </a:lnTo>
                  <a:lnTo>
                    <a:pt x="8" y="118"/>
                  </a:lnTo>
                  <a:lnTo>
                    <a:pt x="0" y="88"/>
                  </a:lnTo>
                  <a:lnTo>
                    <a:pt x="0" y="69"/>
                  </a:lnTo>
                  <a:lnTo>
                    <a:pt x="0" y="29"/>
                  </a:lnTo>
                  <a:close/>
                </a:path>
              </a:pathLst>
            </a:custGeom>
            <a:solidFill>
              <a:srgbClr val="FFFFFF"/>
            </a:solidFill>
            <a:ln w="14288">
              <a:solidFill>
                <a:srgbClr val="FF00FF"/>
              </a:solidFill>
              <a:round/>
              <a:headEnd/>
              <a:tailEnd/>
            </a:ln>
          </p:spPr>
          <p:txBody>
            <a:bodyPr/>
            <a:lstStyle/>
            <a:p>
              <a:endParaRPr lang="en-US"/>
            </a:p>
          </p:txBody>
        </p:sp>
        <p:sp>
          <p:nvSpPr>
            <p:cNvPr id="14364" name="Freeform 76"/>
            <p:cNvSpPr>
              <a:spLocks/>
            </p:cNvSpPr>
            <p:nvPr/>
          </p:nvSpPr>
          <p:spPr bwMode="auto">
            <a:xfrm>
              <a:off x="3346450" y="4678363"/>
              <a:ext cx="487363" cy="373063"/>
            </a:xfrm>
            <a:custGeom>
              <a:avLst/>
              <a:gdLst>
                <a:gd name="T0" fmla="*/ 66675 w 307"/>
                <a:gd name="T1" fmla="*/ 341313 h 235"/>
                <a:gd name="T2" fmla="*/ 365125 w 307"/>
                <a:gd name="T3" fmla="*/ 341313 h 235"/>
                <a:gd name="T4" fmla="*/ 392113 w 307"/>
                <a:gd name="T5" fmla="*/ 373063 h 235"/>
                <a:gd name="T6" fmla="*/ 406400 w 307"/>
                <a:gd name="T7" fmla="*/ 341313 h 235"/>
                <a:gd name="T8" fmla="*/ 419100 w 307"/>
                <a:gd name="T9" fmla="*/ 311150 h 235"/>
                <a:gd name="T10" fmla="*/ 433388 w 307"/>
                <a:gd name="T11" fmla="*/ 279400 h 235"/>
                <a:gd name="T12" fmla="*/ 419100 w 307"/>
                <a:gd name="T13" fmla="*/ 263525 h 235"/>
                <a:gd name="T14" fmla="*/ 433388 w 307"/>
                <a:gd name="T15" fmla="*/ 249238 h 235"/>
                <a:gd name="T16" fmla="*/ 473075 w 307"/>
                <a:gd name="T17" fmla="*/ 233363 h 235"/>
                <a:gd name="T18" fmla="*/ 487363 w 307"/>
                <a:gd name="T19" fmla="*/ 201613 h 235"/>
                <a:gd name="T20" fmla="*/ 487363 w 307"/>
                <a:gd name="T21" fmla="*/ 155575 h 235"/>
                <a:gd name="T22" fmla="*/ 460375 w 307"/>
                <a:gd name="T23" fmla="*/ 139700 h 235"/>
                <a:gd name="T24" fmla="*/ 446088 w 307"/>
                <a:gd name="T25" fmla="*/ 109538 h 235"/>
                <a:gd name="T26" fmla="*/ 419100 w 307"/>
                <a:gd name="T27" fmla="*/ 93663 h 235"/>
                <a:gd name="T28" fmla="*/ 406400 w 307"/>
                <a:gd name="T29" fmla="*/ 46038 h 235"/>
                <a:gd name="T30" fmla="*/ 406400 w 307"/>
                <a:gd name="T31" fmla="*/ 15875 h 235"/>
                <a:gd name="T32" fmla="*/ 392113 w 307"/>
                <a:gd name="T33" fmla="*/ 0 h 235"/>
                <a:gd name="T34" fmla="*/ 12700 w 307"/>
                <a:gd name="T35" fmla="*/ 0 h 235"/>
                <a:gd name="T36" fmla="*/ 12700 w 307"/>
                <a:gd name="T37" fmla="*/ 15875 h 235"/>
                <a:gd name="T38" fmla="*/ 12700 w 307"/>
                <a:gd name="T39" fmla="*/ 46038 h 235"/>
                <a:gd name="T40" fmla="*/ 12700 w 307"/>
                <a:gd name="T41" fmla="*/ 61913 h 235"/>
                <a:gd name="T42" fmla="*/ 0 w 307"/>
                <a:gd name="T43" fmla="*/ 93663 h 235"/>
                <a:gd name="T44" fmla="*/ 12700 w 307"/>
                <a:gd name="T45" fmla="*/ 123825 h 235"/>
                <a:gd name="T46" fmla="*/ 12700 w 307"/>
                <a:gd name="T47" fmla="*/ 139700 h 235"/>
                <a:gd name="T48" fmla="*/ 26988 w 307"/>
                <a:gd name="T49" fmla="*/ 155575 h 235"/>
                <a:gd name="T50" fmla="*/ 12700 w 307"/>
                <a:gd name="T51" fmla="*/ 171450 h 235"/>
                <a:gd name="T52" fmla="*/ 26988 w 307"/>
                <a:gd name="T53" fmla="*/ 187325 h 235"/>
                <a:gd name="T54" fmla="*/ 53975 w 307"/>
                <a:gd name="T55" fmla="*/ 233363 h 235"/>
                <a:gd name="T56" fmla="*/ 53975 w 307"/>
                <a:gd name="T57" fmla="*/ 263525 h 235"/>
                <a:gd name="T58" fmla="*/ 53975 w 307"/>
                <a:gd name="T59" fmla="*/ 295275 h 235"/>
                <a:gd name="T60" fmla="*/ 53975 w 307"/>
                <a:gd name="T61" fmla="*/ 295275 h 235"/>
                <a:gd name="T62" fmla="*/ 66675 w 307"/>
                <a:gd name="T63" fmla="*/ 311150 h 235"/>
                <a:gd name="T64" fmla="*/ 66675 w 307"/>
                <a:gd name="T65" fmla="*/ 341313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7"/>
                <a:gd name="T100" fmla="*/ 0 h 235"/>
                <a:gd name="T101" fmla="*/ 307 w 307"/>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7" h="235">
                  <a:moveTo>
                    <a:pt x="42" y="215"/>
                  </a:moveTo>
                  <a:lnTo>
                    <a:pt x="230" y="215"/>
                  </a:lnTo>
                  <a:lnTo>
                    <a:pt x="247" y="235"/>
                  </a:lnTo>
                  <a:lnTo>
                    <a:pt x="256" y="215"/>
                  </a:lnTo>
                  <a:lnTo>
                    <a:pt x="264" y="196"/>
                  </a:lnTo>
                  <a:lnTo>
                    <a:pt x="273" y="176"/>
                  </a:lnTo>
                  <a:lnTo>
                    <a:pt x="264" y="166"/>
                  </a:lnTo>
                  <a:lnTo>
                    <a:pt x="273" y="157"/>
                  </a:lnTo>
                  <a:lnTo>
                    <a:pt x="298" y="147"/>
                  </a:lnTo>
                  <a:lnTo>
                    <a:pt x="307" y="127"/>
                  </a:lnTo>
                  <a:lnTo>
                    <a:pt x="307" y="98"/>
                  </a:lnTo>
                  <a:lnTo>
                    <a:pt x="290" y="88"/>
                  </a:lnTo>
                  <a:lnTo>
                    <a:pt x="281" y="69"/>
                  </a:lnTo>
                  <a:lnTo>
                    <a:pt x="264" y="59"/>
                  </a:lnTo>
                  <a:lnTo>
                    <a:pt x="256" y="29"/>
                  </a:lnTo>
                  <a:lnTo>
                    <a:pt x="256" y="10"/>
                  </a:lnTo>
                  <a:lnTo>
                    <a:pt x="247" y="0"/>
                  </a:lnTo>
                  <a:lnTo>
                    <a:pt x="8" y="0"/>
                  </a:lnTo>
                  <a:lnTo>
                    <a:pt x="8" y="10"/>
                  </a:lnTo>
                  <a:lnTo>
                    <a:pt x="8" y="29"/>
                  </a:lnTo>
                  <a:lnTo>
                    <a:pt x="8" y="39"/>
                  </a:lnTo>
                  <a:lnTo>
                    <a:pt x="0" y="59"/>
                  </a:lnTo>
                  <a:lnTo>
                    <a:pt x="8" y="78"/>
                  </a:lnTo>
                  <a:lnTo>
                    <a:pt x="8" y="88"/>
                  </a:lnTo>
                  <a:lnTo>
                    <a:pt x="17" y="98"/>
                  </a:lnTo>
                  <a:lnTo>
                    <a:pt x="8" y="108"/>
                  </a:lnTo>
                  <a:lnTo>
                    <a:pt x="17" y="118"/>
                  </a:lnTo>
                  <a:lnTo>
                    <a:pt x="34" y="147"/>
                  </a:lnTo>
                  <a:lnTo>
                    <a:pt x="34" y="166"/>
                  </a:lnTo>
                  <a:lnTo>
                    <a:pt x="34" y="186"/>
                  </a:lnTo>
                  <a:lnTo>
                    <a:pt x="42" y="196"/>
                  </a:lnTo>
                  <a:lnTo>
                    <a:pt x="42" y="215"/>
                  </a:lnTo>
                  <a:close/>
                </a:path>
              </a:pathLst>
            </a:custGeom>
            <a:solidFill>
              <a:srgbClr val="FFFFFF"/>
            </a:solidFill>
            <a:ln w="14288">
              <a:solidFill>
                <a:srgbClr val="FF00FF"/>
              </a:solidFill>
              <a:round/>
              <a:headEnd/>
              <a:tailEnd/>
            </a:ln>
          </p:spPr>
          <p:txBody>
            <a:bodyPr/>
            <a:lstStyle/>
            <a:p>
              <a:endParaRPr lang="en-US"/>
            </a:p>
          </p:txBody>
        </p:sp>
        <p:sp>
          <p:nvSpPr>
            <p:cNvPr id="14365" name="Freeform 77"/>
            <p:cNvSpPr>
              <a:spLocks/>
            </p:cNvSpPr>
            <p:nvPr/>
          </p:nvSpPr>
          <p:spPr bwMode="auto">
            <a:xfrm>
              <a:off x="3413125" y="5019675"/>
              <a:ext cx="528638" cy="544513"/>
            </a:xfrm>
            <a:custGeom>
              <a:avLst/>
              <a:gdLst>
                <a:gd name="T0" fmla="*/ 82550 w 333"/>
                <a:gd name="T1" fmla="*/ 482600 h 343"/>
                <a:gd name="T2" fmla="*/ 447675 w 333"/>
                <a:gd name="T3" fmla="*/ 466725 h 343"/>
                <a:gd name="T4" fmla="*/ 460375 w 333"/>
                <a:gd name="T5" fmla="*/ 482600 h 343"/>
                <a:gd name="T6" fmla="*/ 460375 w 333"/>
                <a:gd name="T7" fmla="*/ 498475 h 343"/>
                <a:gd name="T8" fmla="*/ 433388 w 333"/>
                <a:gd name="T9" fmla="*/ 514350 h 343"/>
                <a:gd name="T10" fmla="*/ 433388 w 333"/>
                <a:gd name="T11" fmla="*/ 544513 h 343"/>
                <a:gd name="T12" fmla="*/ 488950 w 333"/>
                <a:gd name="T13" fmla="*/ 528638 h 343"/>
                <a:gd name="T14" fmla="*/ 501650 w 333"/>
                <a:gd name="T15" fmla="*/ 482600 h 343"/>
                <a:gd name="T16" fmla="*/ 515938 w 333"/>
                <a:gd name="T17" fmla="*/ 466725 h 343"/>
                <a:gd name="T18" fmla="*/ 528638 w 333"/>
                <a:gd name="T19" fmla="*/ 436563 h 343"/>
                <a:gd name="T20" fmla="*/ 528638 w 333"/>
                <a:gd name="T21" fmla="*/ 420688 h 343"/>
                <a:gd name="T22" fmla="*/ 515938 w 333"/>
                <a:gd name="T23" fmla="*/ 420688 h 343"/>
                <a:gd name="T24" fmla="*/ 501650 w 333"/>
                <a:gd name="T25" fmla="*/ 388938 h 343"/>
                <a:gd name="T26" fmla="*/ 501650 w 333"/>
                <a:gd name="T27" fmla="*/ 373063 h 343"/>
                <a:gd name="T28" fmla="*/ 488950 w 333"/>
                <a:gd name="T29" fmla="*/ 327025 h 343"/>
                <a:gd name="T30" fmla="*/ 433388 w 333"/>
                <a:gd name="T31" fmla="*/ 295275 h 343"/>
                <a:gd name="T32" fmla="*/ 420688 w 333"/>
                <a:gd name="T33" fmla="*/ 280988 h 343"/>
                <a:gd name="T34" fmla="*/ 420688 w 333"/>
                <a:gd name="T35" fmla="*/ 249238 h 343"/>
                <a:gd name="T36" fmla="*/ 433388 w 333"/>
                <a:gd name="T37" fmla="*/ 233363 h 343"/>
                <a:gd name="T38" fmla="*/ 433388 w 333"/>
                <a:gd name="T39" fmla="*/ 203200 h 343"/>
                <a:gd name="T40" fmla="*/ 420688 w 333"/>
                <a:gd name="T41" fmla="*/ 187325 h 343"/>
                <a:gd name="T42" fmla="*/ 406400 w 333"/>
                <a:gd name="T43" fmla="*/ 203200 h 343"/>
                <a:gd name="T44" fmla="*/ 406400 w 333"/>
                <a:gd name="T45" fmla="*/ 203200 h 343"/>
                <a:gd name="T46" fmla="*/ 393700 w 333"/>
                <a:gd name="T47" fmla="*/ 187325 h 343"/>
                <a:gd name="T48" fmla="*/ 393700 w 333"/>
                <a:gd name="T49" fmla="*/ 171450 h 343"/>
                <a:gd name="T50" fmla="*/ 379413 w 333"/>
                <a:gd name="T51" fmla="*/ 141288 h 343"/>
                <a:gd name="T52" fmla="*/ 352425 w 333"/>
                <a:gd name="T53" fmla="*/ 125413 h 343"/>
                <a:gd name="T54" fmla="*/ 325438 w 333"/>
                <a:gd name="T55" fmla="*/ 77788 h 343"/>
                <a:gd name="T56" fmla="*/ 325438 w 333"/>
                <a:gd name="T57" fmla="*/ 31750 h 343"/>
                <a:gd name="T58" fmla="*/ 298450 w 333"/>
                <a:gd name="T59" fmla="*/ 0 h 343"/>
                <a:gd name="T60" fmla="*/ 0 w 333"/>
                <a:gd name="T61" fmla="*/ 0 h 343"/>
                <a:gd name="T62" fmla="*/ 14288 w 333"/>
                <a:gd name="T63" fmla="*/ 31750 h 343"/>
                <a:gd name="T64" fmla="*/ 14288 w 333"/>
                <a:gd name="T65" fmla="*/ 47625 h 343"/>
                <a:gd name="T66" fmla="*/ 26988 w 333"/>
                <a:gd name="T67" fmla="*/ 63500 h 343"/>
                <a:gd name="T68" fmla="*/ 26988 w 333"/>
                <a:gd name="T69" fmla="*/ 77788 h 343"/>
                <a:gd name="T70" fmla="*/ 55563 w 333"/>
                <a:gd name="T71" fmla="*/ 93663 h 343"/>
                <a:gd name="T72" fmla="*/ 55563 w 333"/>
                <a:gd name="T73" fmla="*/ 125413 h 343"/>
                <a:gd name="T74" fmla="*/ 68263 w 333"/>
                <a:gd name="T75" fmla="*/ 141288 h 343"/>
                <a:gd name="T76" fmla="*/ 68263 w 333"/>
                <a:gd name="T77" fmla="*/ 171450 h 343"/>
                <a:gd name="T78" fmla="*/ 82550 w 333"/>
                <a:gd name="T79" fmla="*/ 171450 h 343"/>
                <a:gd name="T80" fmla="*/ 82550 w 333"/>
                <a:gd name="T81" fmla="*/ 420688 h 343"/>
                <a:gd name="T82" fmla="*/ 82550 w 333"/>
                <a:gd name="T83" fmla="*/ 482600 h 3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3"/>
                <a:gd name="T127" fmla="*/ 0 h 343"/>
                <a:gd name="T128" fmla="*/ 333 w 333"/>
                <a:gd name="T129" fmla="*/ 343 h 3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3" h="343">
                  <a:moveTo>
                    <a:pt x="52" y="304"/>
                  </a:moveTo>
                  <a:lnTo>
                    <a:pt x="282" y="294"/>
                  </a:lnTo>
                  <a:lnTo>
                    <a:pt x="290" y="304"/>
                  </a:lnTo>
                  <a:lnTo>
                    <a:pt x="290" y="314"/>
                  </a:lnTo>
                  <a:lnTo>
                    <a:pt x="273" y="324"/>
                  </a:lnTo>
                  <a:lnTo>
                    <a:pt x="273" y="343"/>
                  </a:lnTo>
                  <a:lnTo>
                    <a:pt x="308" y="333"/>
                  </a:lnTo>
                  <a:lnTo>
                    <a:pt x="316" y="304"/>
                  </a:lnTo>
                  <a:lnTo>
                    <a:pt x="325" y="294"/>
                  </a:lnTo>
                  <a:lnTo>
                    <a:pt x="333" y="275"/>
                  </a:lnTo>
                  <a:lnTo>
                    <a:pt x="333" y="265"/>
                  </a:lnTo>
                  <a:lnTo>
                    <a:pt x="325" y="265"/>
                  </a:lnTo>
                  <a:lnTo>
                    <a:pt x="316" y="245"/>
                  </a:lnTo>
                  <a:lnTo>
                    <a:pt x="316" y="235"/>
                  </a:lnTo>
                  <a:lnTo>
                    <a:pt x="308" y="206"/>
                  </a:lnTo>
                  <a:lnTo>
                    <a:pt x="273" y="186"/>
                  </a:lnTo>
                  <a:lnTo>
                    <a:pt x="265" y="177"/>
                  </a:lnTo>
                  <a:lnTo>
                    <a:pt x="265" y="157"/>
                  </a:lnTo>
                  <a:lnTo>
                    <a:pt x="273" y="147"/>
                  </a:lnTo>
                  <a:lnTo>
                    <a:pt x="273" y="128"/>
                  </a:lnTo>
                  <a:lnTo>
                    <a:pt x="265" y="118"/>
                  </a:lnTo>
                  <a:lnTo>
                    <a:pt x="256" y="128"/>
                  </a:lnTo>
                  <a:lnTo>
                    <a:pt x="248" y="118"/>
                  </a:lnTo>
                  <a:lnTo>
                    <a:pt x="248" y="108"/>
                  </a:lnTo>
                  <a:lnTo>
                    <a:pt x="239" y="89"/>
                  </a:lnTo>
                  <a:lnTo>
                    <a:pt x="222" y="79"/>
                  </a:lnTo>
                  <a:lnTo>
                    <a:pt x="205" y="49"/>
                  </a:lnTo>
                  <a:lnTo>
                    <a:pt x="205" y="20"/>
                  </a:lnTo>
                  <a:lnTo>
                    <a:pt x="188" y="0"/>
                  </a:lnTo>
                  <a:lnTo>
                    <a:pt x="0" y="0"/>
                  </a:lnTo>
                  <a:lnTo>
                    <a:pt x="9" y="20"/>
                  </a:lnTo>
                  <a:lnTo>
                    <a:pt x="9" y="30"/>
                  </a:lnTo>
                  <a:lnTo>
                    <a:pt x="17" y="40"/>
                  </a:lnTo>
                  <a:lnTo>
                    <a:pt x="17" y="49"/>
                  </a:lnTo>
                  <a:lnTo>
                    <a:pt x="35" y="59"/>
                  </a:lnTo>
                  <a:lnTo>
                    <a:pt x="35" y="79"/>
                  </a:lnTo>
                  <a:lnTo>
                    <a:pt x="43" y="89"/>
                  </a:lnTo>
                  <a:lnTo>
                    <a:pt x="43" y="108"/>
                  </a:lnTo>
                  <a:lnTo>
                    <a:pt x="52" y="108"/>
                  </a:lnTo>
                  <a:lnTo>
                    <a:pt x="52" y="265"/>
                  </a:lnTo>
                  <a:lnTo>
                    <a:pt x="52" y="304"/>
                  </a:lnTo>
                  <a:close/>
                </a:path>
              </a:pathLst>
            </a:custGeom>
            <a:solidFill>
              <a:srgbClr val="FFFFFF"/>
            </a:solidFill>
            <a:ln w="14288">
              <a:solidFill>
                <a:srgbClr val="FF00FF"/>
              </a:solidFill>
              <a:round/>
              <a:headEnd/>
              <a:tailEnd/>
            </a:ln>
          </p:spPr>
          <p:txBody>
            <a:bodyPr/>
            <a:lstStyle/>
            <a:p>
              <a:endParaRPr lang="en-US"/>
            </a:p>
          </p:txBody>
        </p:sp>
        <p:sp>
          <p:nvSpPr>
            <p:cNvPr id="14366" name="Freeform 78"/>
            <p:cNvSpPr>
              <a:spLocks/>
            </p:cNvSpPr>
            <p:nvPr/>
          </p:nvSpPr>
          <p:spPr bwMode="auto">
            <a:xfrm>
              <a:off x="3495675" y="5486400"/>
              <a:ext cx="406400" cy="420688"/>
            </a:xfrm>
            <a:custGeom>
              <a:avLst/>
              <a:gdLst>
                <a:gd name="T0" fmla="*/ 53975 w 256"/>
                <a:gd name="T1" fmla="*/ 420688 h 265"/>
                <a:gd name="T2" fmla="*/ 53975 w 256"/>
                <a:gd name="T3" fmla="*/ 357188 h 265"/>
                <a:gd name="T4" fmla="*/ 26987 w 256"/>
                <a:gd name="T5" fmla="*/ 357188 h 265"/>
                <a:gd name="T6" fmla="*/ 12700 w 256"/>
                <a:gd name="T7" fmla="*/ 342900 h 265"/>
                <a:gd name="T8" fmla="*/ 12700 w 256"/>
                <a:gd name="T9" fmla="*/ 295275 h 265"/>
                <a:gd name="T10" fmla="*/ 12700 w 256"/>
                <a:gd name="T11" fmla="*/ 109538 h 265"/>
                <a:gd name="T12" fmla="*/ 0 w 256"/>
                <a:gd name="T13" fmla="*/ 15875 h 265"/>
                <a:gd name="T14" fmla="*/ 365125 w 256"/>
                <a:gd name="T15" fmla="*/ 0 h 265"/>
                <a:gd name="T16" fmla="*/ 377825 w 256"/>
                <a:gd name="T17" fmla="*/ 15875 h 265"/>
                <a:gd name="T18" fmla="*/ 377825 w 256"/>
                <a:gd name="T19" fmla="*/ 31750 h 265"/>
                <a:gd name="T20" fmla="*/ 350837 w 256"/>
                <a:gd name="T21" fmla="*/ 47625 h 265"/>
                <a:gd name="T22" fmla="*/ 350837 w 256"/>
                <a:gd name="T23" fmla="*/ 77788 h 265"/>
                <a:gd name="T24" fmla="*/ 406400 w 256"/>
                <a:gd name="T25" fmla="*/ 61913 h 265"/>
                <a:gd name="T26" fmla="*/ 406400 w 256"/>
                <a:gd name="T27" fmla="*/ 77788 h 265"/>
                <a:gd name="T28" fmla="*/ 392112 w 256"/>
                <a:gd name="T29" fmla="*/ 93663 h 265"/>
                <a:gd name="T30" fmla="*/ 392112 w 256"/>
                <a:gd name="T31" fmla="*/ 125413 h 265"/>
                <a:gd name="T32" fmla="*/ 377825 w 256"/>
                <a:gd name="T33" fmla="*/ 139700 h 265"/>
                <a:gd name="T34" fmla="*/ 377825 w 256"/>
                <a:gd name="T35" fmla="*/ 187325 h 265"/>
                <a:gd name="T36" fmla="*/ 338137 w 256"/>
                <a:gd name="T37" fmla="*/ 217488 h 265"/>
                <a:gd name="T38" fmla="*/ 338137 w 256"/>
                <a:gd name="T39" fmla="*/ 249238 h 265"/>
                <a:gd name="T40" fmla="*/ 323850 w 256"/>
                <a:gd name="T41" fmla="*/ 265113 h 265"/>
                <a:gd name="T42" fmla="*/ 296862 w 256"/>
                <a:gd name="T43" fmla="*/ 279400 h 265"/>
                <a:gd name="T44" fmla="*/ 296862 w 256"/>
                <a:gd name="T45" fmla="*/ 327025 h 265"/>
                <a:gd name="T46" fmla="*/ 284162 w 256"/>
                <a:gd name="T47" fmla="*/ 342900 h 265"/>
                <a:gd name="T48" fmla="*/ 284162 w 256"/>
                <a:gd name="T49" fmla="*/ 357188 h 265"/>
                <a:gd name="T50" fmla="*/ 296862 w 256"/>
                <a:gd name="T51" fmla="*/ 388938 h 265"/>
                <a:gd name="T52" fmla="*/ 296862 w 256"/>
                <a:gd name="T53" fmla="*/ 404813 h 265"/>
                <a:gd name="T54" fmla="*/ 284162 w 256"/>
                <a:gd name="T55" fmla="*/ 420688 h 265"/>
                <a:gd name="T56" fmla="*/ 53975 w 256"/>
                <a:gd name="T57" fmla="*/ 420688 h 26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6"/>
                <a:gd name="T88" fmla="*/ 0 h 265"/>
                <a:gd name="T89" fmla="*/ 256 w 256"/>
                <a:gd name="T90" fmla="*/ 265 h 26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6" h="265">
                  <a:moveTo>
                    <a:pt x="34" y="265"/>
                  </a:moveTo>
                  <a:lnTo>
                    <a:pt x="34" y="225"/>
                  </a:lnTo>
                  <a:lnTo>
                    <a:pt x="17" y="225"/>
                  </a:lnTo>
                  <a:lnTo>
                    <a:pt x="8" y="216"/>
                  </a:lnTo>
                  <a:lnTo>
                    <a:pt x="8" y="186"/>
                  </a:lnTo>
                  <a:lnTo>
                    <a:pt x="8" y="69"/>
                  </a:lnTo>
                  <a:lnTo>
                    <a:pt x="0" y="10"/>
                  </a:lnTo>
                  <a:lnTo>
                    <a:pt x="230" y="0"/>
                  </a:lnTo>
                  <a:lnTo>
                    <a:pt x="238" y="10"/>
                  </a:lnTo>
                  <a:lnTo>
                    <a:pt x="238" y="20"/>
                  </a:lnTo>
                  <a:lnTo>
                    <a:pt x="221" y="30"/>
                  </a:lnTo>
                  <a:lnTo>
                    <a:pt x="221" y="49"/>
                  </a:lnTo>
                  <a:lnTo>
                    <a:pt x="256" y="39"/>
                  </a:lnTo>
                  <a:lnTo>
                    <a:pt x="256" y="49"/>
                  </a:lnTo>
                  <a:lnTo>
                    <a:pt x="247" y="59"/>
                  </a:lnTo>
                  <a:lnTo>
                    <a:pt x="247" y="79"/>
                  </a:lnTo>
                  <a:lnTo>
                    <a:pt x="238" y="88"/>
                  </a:lnTo>
                  <a:lnTo>
                    <a:pt x="238" y="118"/>
                  </a:lnTo>
                  <a:lnTo>
                    <a:pt x="213" y="137"/>
                  </a:lnTo>
                  <a:lnTo>
                    <a:pt x="213" y="157"/>
                  </a:lnTo>
                  <a:lnTo>
                    <a:pt x="204" y="167"/>
                  </a:lnTo>
                  <a:lnTo>
                    <a:pt x="187" y="176"/>
                  </a:lnTo>
                  <a:lnTo>
                    <a:pt x="187" y="206"/>
                  </a:lnTo>
                  <a:lnTo>
                    <a:pt x="179" y="216"/>
                  </a:lnTo>
                  <a:lnTo>
                    <a:pt x="179" y="225"/>
                  </a:lnTo>
                  <a:lnTo>
                    <a:pt x="187" y="245"/>
                  </a:lnTo>
                  <a:lnTo>
                    <a:pt x="187" y="255"/>
                  </a:lnTo>
                  <a:lnTo>
                    <a:pt x="179" y="265"/>
                  </a:lnTo>
                  <a:lnTo>
                    <a:pt x="34" y="265"/>
                  </a:lnTo>
                  <a:close/>
                </a:path>
              </a:pathLst>
            </a:custGeom>
            <a:solidFill>
              <a:srgbClr val="FFFFFF"/>
            </a:solidFill>
            <a:ln w="14288">
              <a:solidFill>
                <a:srgbClr val="FF00FF"/>
              </a:solidFill>
              <a:round/>
              <a:headEnd/>
              <a:tailEnd/>
            </a:ln>
          </p:spPr>
          <p:txBody>
            <a:bodyPr/>
            <a:lstStyle/>
            <a:p>
              <a:endParaRPr lang="en-US"/>
            </a:p>
          </p:txBody>
        </p:sp>
        <p:sp>
          <p:nvSpPr>
            <p:cNvPr id="14367" name="Freeform 79"/>
            <p:cNvSpPr>
              <a:spLocks/>
            </p:cNvSpPr>
            <p:nvPr/>
          </p:nvSpPr>
          <p:spPr bwMode="auto">
            <a:xfrm>
              <a:off x="3549650" y="5907088"/>
              <a:ext cx="446088" cy="449263"/>
            </a:xfrm>
            <a:custGeom>
              <a:avLst/>
              <a:gdLst>
                <a:gd name="T0" fmla="*/ 53975 w 281"/>
                <a:gd name="T1" fmla="*/ 373063 h 283"/>
                <a:gd name="T2" fmla="*/ 107950 w 281"/>
                <a:gd name="T3" fmla="*/ 387350 h 283"/>
                <a:gd name="T4" fmla="*/ 161925 w 281"/>
                <a:gd name="T5" fmla="*/ 387350 h 283"/>
                <a:gd name="T6" fmla="*/ 188913 w 281"/>
                <a:gd name="T7" fmla="*/ 373063 h 283"/>
                <a:gd name="T8" fmla="*/ 230188 w 281"/>
                <a:gd name="T9" fmla="*/ 403225 h 283"/>
                <a:gd name="T10" fmla="*/ 269875 w 281"/>
                <a:gd name="T11" fmla="*/ 434975 h 283"/>
                <a:gd name="T12" fmla="*/ 311150 w 281"/>
                <a:gd name="T13" fmla="*/ 419100 h 283"/>
                <a:gd name="T14" fmla="*/ 352425 w 281"/>
                <a:gd name="T15" fmla="*/ 434975 h 283"/>
                <a:gd name="T16" fmla="*/ 352425 w 281"/>
                <a:gd name="T17" fmla="*/ 403225 h 283"/>
                <a:gd name="T18" fmla="*/ 379413 w 281"/>
                <a:gd name="T19" fmla="*/ 419100 h 283"/>
                <a:gd name="T20" fmla="*/ 419100 w 281"/>
                <a:gd name="T21" fmla="*/ 449263 h 283"/>
                <a:gd name="T22" fmla="*/ 446088 w 281"/>
                <a:gd name="T23" fmla="*/ 419100 h 283"/>
                <a:gd name="T24" fmla="*/ 392113 w 281"/>
                <a:gd name="T25" fmla="*/ 387350 h 283"/>
                <a:gd name="T26" fmla="*/ 433388 w 281"/>
                <a:gd name="T27" fmla="*/ 341313 h 283"/>
                <a:gd name="T28" fmla="*/ 392113 w 281"/>
                <a:gd name="T29" fmla="*/ 325438 h 283"/>
                <a:gd name="T30" fmla="*/ 379413 w 281"/>
                <a:gd name="T31" fmla="*/ 341313 h 283"/>
                <a:gd name="T32" fmla="*/ 379413 w 281"/>
                <a:gd name="T33" fmla="*/ 325438 h 283"/>
                <a:gd name="T34" fmla="*/ 352425 w 281"/>
                <a:gd name="T35" fmla="*/ 325438 h 283"/>
                <a:gd name="T36" fmla="*/ 323850 w 281"/>
                <a:gd name="T37" fmla="*/ 309563 h 283"/>
                <a:gd name="T38" fmla="*/ 338138 w 281"/>
                <a:gd name="T39" fmla="*/ 295275 h 283"/>
                <a:gd name="T40" fmla="*/ 365125 w 281"/>
                <a:gd name="T41" fmla="*/ 309563 h 283"/>
                <a:gd name="T42" fmla="*/ 379413 w 281"/>
                <a:gd name="T43" fmla="*/ 309563 h 283"/>
                <a:gd name="T44" fmla="*/ 365125 w 281"/>
                <a:gd name="T45" fmla="*/ 279400 h 283"/>
                <a:gd name="T46" fmla="*/ 215900 w 281"/>
                <a:gd name="T47" fmla="*/ 231775 h 283"/>
                <a:gd name="T48" fmla="*/ 230188 w 281"/>
                <a:gd name="T49" fmla="*/ 153988 h 283"/>
                <a:gd name="T50" fmla="*/ 242888 w 281"/>
                <a:gd name="T51" fmla="*/ 92075 h 283"/>
                <a:gd name="T52" fmla="*/ 257175 w 281"/>
                <a:gd name="T53" fmla="*/ 61913 h 283"/>
                <a:gd name="T54" fmla="*/ 242888 w 281"/>
                <a:gd name="T55" fmla="*/ 30163 h 283"/>
                <a:gd name="T56" fmla="*/ 230188 w 281"/>
                <a:gd name="T57" fmla="*/ 0 h 283"/>
                <a:gd name="T58" fmla="*/ 0 w 281"/>
                <a:gd name="T59" fmla="*/ 123825 h 283"/>
                <a:gd name="T60" fmla="*/ 12700 w 281"/>
                <a:gd name="T61" fmla="*/ 169863 h 283"/>
                <a:gd name="T62" fmla="*/ 39688 w 281"/>
                <a:gd name="T63" fmla="*/ 263525 h 283"/>
                <a:gd name="T64" fmla="*/ 26988 w 281"/>
                <a:gd name="T65" fmla="*/ 309563 h 283"/>
                <a:gd name="T66" fmla="*/ 12700 w 281"/>
                <a:gd name="T67" fmla="*/ 357188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83"/>
                <a:gd name="T104" fmla="*/ 281 w 281"/>
                <a:gd name="T105" fmla="*/ 283 h 2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83">
                  <a:moveTo>
                    <a:pt x="8" y="244"/>
                  </a:moveTo>
                  <a:lnTo>
                    <a:pt x="34" y="235"/>
                  </a:lnTo>
                  <a:lnTo>
                    <a:pt x="51" y="235"/>
                  </a:lnTo>
                  <a:lnTo>
                    <a:pt x="68" y="244"/>
                  </a:lnTo>
                  <a:lnTo>
                    <a:pt x="85" y="244"/>
                  </a:lnTo>
                  <a:lnTo>
                    <a:pt x="102" y="244"/>
                  </a:lnTo>
                  <a:lnTo>
                    <a:pt x="111" y="235"/>
                  </a:lnTo>
                  <a:lnTo>
                    <a:pt x="119" y="235"/>
                  </a:lnTo>
                  <a:lnTo>
                    <a:pt x="136" y="235"/>
                  </a:lnTo>
                  <a:lnTo>
                    <a:pt x="145" y="254"/>
                  </a:lnTo>
                  <a:lnTo>
                    <a:pt x="153" y="254"/>
                  </a:lnTo>
                  <a:lnTo>
                    <a:pt x="170" y="274"/>
                  </a:lnTo>
                  <a:lnTo>
                    <a:pt x="187" y="274"/>
                  </a:lnTo>
                  <a:lnTo>
                    <a:pt x="196" y="264"/>
                  </a:lnTo>
                  <a:lnTo>
                    <a:pt x="213" y="274"/>
                  </a:lnTo>
                  <a:lnTo>
                    <a:pt x="222" y="274"/>
                  </a:lnTo>
                  <a:lnTo>
                    <a:pt x="222" y="264"/>
                  </a:lnTo>
                  <a:lnTo>
                    <a:pt x="222" y="254"/>
                  </a:lnTo>
                  <a:lnTo>
                    <a:pt x="230" y="244"/>
                  </a:lnTo>
                  <a:lnTo>
                    <a:pt x="239" y="264"/>
                  </a:lnTo>
                  <a:lnTo>
                    <a:pt x="256" y="274"/>
                  </a:lnTo>
                  <a:lnTo>
                    <a:pt x="264" y="283"/>
                  </a:lnTo>
                  <a:lnTo>
                    <a:pt x="281" y="274"/>
                  </a:lnTo>
                  <a:lnTo>
                    <a:pt x="281" y="264"/>
                  </a:lnTo>
                  <a:lnTo>
                    <a:pt x="247" y="254"/>
                  </a:lnTo>
                  <a:lnTo>
                    <a:pt x="247" y="244"/>
                  </a:lnTo>
                  <a:lnTo>
                    <a:pt x="256" y="235"/>
                  </a:lnTo>
                  <a:lnTo>
                    <a:pt x="273" y="215"/>
                  </a:lnTo>
                  <a:lnTo>
                    <a:pt x="273" y="205"/>
                  </a:lnTo>
                  <a:lnTo>
                    <a:pt x="247" y="205"/>
                  </a:lnTo>
                  <a:lnTo>
                    <a:pt x="247" y="225"/>
                  </a:lnTo>
                  <a:lnTo>
                    <a:pt x="239" y="215"/>
                  </a:lnTo>
                  <a:lnTo>
                    <a:pt x="239" y="205"/>
                  </a:lnTo>
                  <a:lnTo>
                    <a:pt x="230" y="205"/>
                  </a:lnTo>
                  <a:lnTo>
                    <a:pt x="222" y="205"/>
                  </a:lnTo>
                  <a:lnTo>
                    <a:pt x="204" y="205"/>
                  </a:lnTo>
                  <a:lnTo>
                    <a:pt x="204" y="195"/>
                  </a:lnTo>
                  <a:lnTo>
                    <a:pt x="213" y="186"/>
                  </a:lnTo>
                  <a:lnTo>
                    <a:pt x="222" y="195"/>
                  </a:lnTo>
                  <a:lnTo>
                    <a:pt x="230" y="195"/>
                  </a:lnTo>
                  <a:lnTo>
                    <a:pt x="239" y="195"/>
                  </a:lnTo>
                  <a:lnTo>
                    <a:pt x="247" y="186"/>
                  </a:lnTo>
                  <a:lnTo>
                    <a:pt x="230" y="176"/>
                  </a:lnTo>
                  <a:lnTo>
                    <a:pt x="230" y="146"/>
                  </a:lnTo>
                  <a:lnTo>
                    <a:pt x="136" y="146"/>
                  </a:lnTo>
                  <a:lnTo>
                    <a:pt x="136" y="127"/>
                  </a:lnTo>
                  <a:lnTo>
                    <a:pt x="145" y="97"/>
                  </a:lnTo>
                  <a:lnTo>
                    <a:pt x="153" y="78"/>
                  </a:lnTo>
                  <a:lnTo>
                    <a:pt x="153" y="58"/>
                  </a:lnTo>
                  <a:lnTo>
                    <a:pt x="162" y="48"/>
                  </a:lnTo>
                  <a:lnTo>
                    <a:pt x="162" y="39"/>
                  </a:lnTo>
                  <a:lnTo>
                    <a:pt x="153" y="29"/>
                  </a:lnTo>
                  <a:lnTo>
                    <a:pt x="153" y="19"/>
                  </a:lnTo>
                  <a:lnTo>
                    <a:pt x="145" y="9"/>
                  </a:lnTo>
                  <a:lnTo>
                    <a:pt x="145" y="0"/>
                  </a:lnTo>
                  <a:lnTo>
                    <a:pt x="0" y="0"/>
                  </a:lnTo>
                  <a:lnTo>
                    <a:pt x="0" y="78"/>
                  </a:lnTo>
                  <a:lnTo>
                    <a:pt x="8" y="88"/>
                  </a:lnTo>
                  <a:lnTo>
                    <a:pt x="8" y="107"/>
                  </a:lnTo>
                  <a:lnTo>
                    <a:pt x="25" y="137"/>
                  </a:lnTo>
                  <a:lnTo>
                    <a:pt x="25" y="166"/>
                  </a:lnTo>
                  <a:lnTo>
                    <a:pt x="17" y="176"/>
                  </a:lnTo>
                  <a:lnTo>
                    <a:pt x="17" y="195"/>
                  </a:lnTo>
                  <a:lnTo>
                    <a:pt x="17" y="215"/>
                  </a:lnTo>
                  <a:lnTo>
                    <a:pt x="8" y="225"/>
                  </a:lnTo>
                  <a:lnTo>
                    <a:pt x="8" y="244"/>
                  </a:lnTo>
                  <a:close/>
                </a:path>
              </a:pathLst>
            </a:custGeom>
            <a:solidFill>
              <a:srgbClr val="FFFFFF"/>
            </a:solidFill>
            <a:ln w="14288">
              <a:solidFill>
                <a:srgbClr val="FF00FF"/>
              </a:solidFill>
              <a:round/>
              <a:headEnd/>
              <a:tailEnd/>
            </a:ln>
          </p:spPr>
          <p:txBody>
            <a:bodyPr/>
            <a:lstStyle/>
            <a:p>
              <a:endParaRPr lang="en-US"/>
            </a:p>
          </p:txBody>
        </p:sp>
        <p:sp>
          <p:nvSpPr>
            <p:cNvPr id="14368" name="Freeform 80"/>
            <p:cNvSpPr>
              <a:spLocks/>
            </p:cNvSpPr>
            <p:nvPr/>
          </p:nvSpPr>
          <p:spPr bwMode="auto">
            <a:xfrm>
              <a:off x="3765550" y="5657850"/>
              <a:ext cx="284163" cy="558800"/>
            </a:xfrm>
            <a:custGeom>
              <a:avLst/>
              <a:gdLst>
                <a:gd name="T0" fmla="*/ 271463 w 179"/>
                <a:gd name="T1" fmla="*/ 0 h 352"/>
                <a:gd name="T2" fmla="*/ 271463 w 179"/>
                <a:gd name="T3" fmla="*/ 93662 h 352"/>
                <a:gd name="T4" fmla="*/ 257175 w 179"/>
                <a:gd name="T5" fmla="*/ 357187 h 352"/>
                <a:gd name="T6" fmla="*/ 284163 w 179"/>
                <a:gd name="T7" fmla="*/ 528638 h 352"/>
                <a:gd name="T8" fmla="*/ 271463 w 179"/>
                <a:gd name="T9" fmla="*/ 544513 h 352"/>
                <a:gd name="T10" fmla="*/ 244475 w 179"/>
                <a:gd name="T11" fmla="*/ 544513 h 352"/>
                <a:gd name="T12" fmla="*/ 217488 w 179"/>
                <a:gd name="T13" fmla="*/ 544513 h 352"/>
                <a:gd name="T14" fmla="*/ 190500 w 179"/>
                <a:gd name="T15" fmla="*/ 558800 h 352"/>
                <a:gd name="T16" fmla="*/ 176213 w 179"/>
                <a:gd name="T17" fmla="*/ 558800 h 352"/>
                <a:gd name="T18" fmla="*/ 163513 w 179"/>
                <a:gd name="T19" fmla="*/ 558800 h 352"/>
                <a:gd name="T20" fmla="*/ 163513 w 179"/>
                <a:gd name="T21" fmla="*/ 558800 h 352"/>
                <a:gd name="T22" fmla="*/ 176213 w 179"/>
                <a:gd name="T23" fmla="*/ 544513 h 352"/>
                <a:gd name="T24" fmla="*/ 149225 w 179"/>
                <a:gd name="T25" fmla="*/ 528638 h 352"/>
                <a:gd name="T26" fmla="*/ 149225 w 179"/>
                <a:gd name="T27" fmla="*/ 481013 h 352"/>
                <a:gd name="T28" fmla="*/ 0 w 179"/>
                <a:gd name="T29" fmla="*/ 481013 h 352"/>
                <a:gd name="T30" fmla="*/ 0 w 179"/>
                <a:gd name="T31" fmla="*/ 450850 h 352"/>
                <a:gd name="T32" fmla="*/ 14288 w 179"/>
                <a:gd name="T33" fmla="*/ 403225 h 352"/>
                <a:gd name="T34" fmla="*/ 26988 w 179"/>
                <a:gd name="T35" fmla="*/ 373062 h 352"/>
                <a:gd name="T36" fmla="*/ 26988 w 179"/>
                <a:gd name="T37" fmla="*/ 341312 h 352"/>
                <a:gd name="T38" fmla="*/ 41275 w 179"/>
                <a:gd name="T39" fmla="*/ 325437 h 352"/>
                <a:gd name="T40" fmla="*/ 41275 w 179"/>
                <a:gd name="T41" fmla="*/ 311150 h 352"/>
                <a:gd name="T42" fmla="*/ 26988 w 179"/>
                <a:gd name="T43" fmla="*/ 295275 h 352"/>
                <a:gd name="T44" fmla="*/ 26988 w 179"/>
                <a:gd name="T45" fmla="*/ 279400 h 352"/>
                <a:gd name="T46" fmla="*/ 14288 w 179"/>
                <a:gd name="T47" fmla="*/ 249238 h 352"/>
                <a:gd name="T48" fmla="*/ 26988 w 179"/>
                <a:gd name="T49" fmla="*/ 233363 h 352"/>
                <a:gd name="T50" fmla="*/ 26988 w 179"/>
                <a:gd name="T51" fmla="*/ 217488 h 352"/>
                <a:gd name="T52" fmla="*/ 14288 w 179"/>
                <a:gd name="T53" fmla="*/ 185737 h 352"/>
                <a:gd name="T54" fmla="*/ 14288 w 179"/>
                <a:gd name="T55" fmla="*/ 171450 h 352"/>
                <a:gd name="T56" fmla="*/ 26988 w 179"/>
                <a:gd name="T57" fmla="*/ 155575 h 352"/>
                <a:gd name="T58" fmla="*/ 26988 w 179"/>
                <a:gd name="T59" fmla="*/ 107950 h 352"/>
                <a:gd name="T60" fmla="*/ 53975 w 179"/>
                <a:gd name="T61" fmla="*/ 93662 h 352"/>
                <a:gd name="T62" fmla="*/ 68263 w 179"/>
                <a:gd name="T63" fmla="*/ 77787 h 352"/>
                <a:gd name="T64" fmla="*/ 68263 w 179"/>
                <a:gd name="T65" fmla="*/ 46037 h 352"/>
                <a:gd name="T66" fmla="*/ 107950 w 179"/>
                <a:gd name="T67" fmla="*/ 15875 h 352"/>
                <a:gd name="T68" fmla="*/ 271463 w 179"/>
                <a:gd name="T69" fmla="*/ 0 h 3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9"/>
                <a:gd name="T106" fmla="*/ 0 h 352"/>
                <a:gd name="T107" fmla="*/ 179 w 179"/>
                <a:gd name="T108" fmla="*/ 352 h 3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9" h="352">
                  <a:moveTo>
                    <a:pt x="171" y="0"/>
                  </a:moveTo>
                  <a:lnTo>
                    <a:pt x="171" y="59"/>
                  </a:lnTo>
                  <a:lnTo>
                    <a:pt x="162" y="225"/>
                  </a:lnTo>
                  <a:lnTo>
                    <a:pt x="179" y="333"/>
                  </a:lnTo>
                  <a:lnTo>
                    <a:pt x="171" y="343"/>
                  </a:lnTo>
                  <a:lnTo>
                    <a:pt x="154" y="343"/>
                  </a:lnTo>
                  <a:lnTo>
                    <a:pt x="137" y="343"/>
                  </a:lnTo>
                  <a:lnTo>
                    <a:pt x="120" y="352"/>
                  </a:lnTo>
                  <a:lnTo>
                    <a:pt x="111" y="352"/>
                  </a:lnTo>
                  <a:lnTo>
                    <a:pt x="103" y="352"/>
                  </a:lnTo>
                  <a:lnTo>
                    <a:pt x="111" y="343"/>
                  </a:lnTo>
                  <a:lnTo>
                    <a:pt x="94" y="333"/>
                  </a:lnTo>
                  <a:lnTo>
                    <a:pt x="94" y="303"/>
                  </a:lnTo>
                  <a:lnTo>
                    <a:pt x="0" y="303"/>
                  </a:lnTo>
                  <a:lnTo>
                    <a:pt x="0" y="284"/>
                  </a:lnTo>
                  <a:lnTo>
                    <a:pt x="9" y="254"/>
                  </a:lnTo>
                  <a:lnTo>
                    <a:pt x="17" y="235"/>
                  </a:lnTo>
                  <a:lnTo>
                    <a:pt x="17" y="215"/>
                  </a:lnTo>
                  <a:lnTo>
                    <a:pt x="26" y="205"/>
                  </a:lnTo>
                  <a:lnTo>
                    <a:pt x="26" y="196"/>
                  </a:lnTo>
                  <a:lnTo>
                    <a:pt x="17" y="186"/>
                  </a:lnTo>
                  <a:lnTo>
                    <a:pt x="17" y="176"/>
                  </a:lnTo>
                  <a:lnTo>
                    <a:pt x="9" y="157"/>
                  </a:lnTo>
                  <a:lnTo>
                    <a:pt x="17" y="147"/>
                  </a:lnTo>
                  <a:lnTo>
                    <a:pt x="17" y="137"/>
                  </a:lnTo>
                  <a:lnTo>
                    <a:pt x="9" y="117"/>
                  </a:lnTo>
                  <a:lnTo>
                    <a:pt x="9" y="108"/>
                  </a:lnTo>
                  <a:lnTo>
                    <a:pt x="17" y="98"/>
                  </a:lnTo>
                  <a:lnTo>
                    <a:pt x="17" y="68"/>
                  </a:lnTo>
                  <a:lnTo>
                    <a:pt x="34" y="59"/>
                  </a:lnTo>
                  <a:lnTo>
                    <a:pt x="43" y="49"/>
                  </a:lnTo>
                  <a:lnTo>
                    <a:pt x="43" y="29"/>
                  </a:lnTo>
                  <a:lnTo>
                    <a:pt x="68" y="10"/>
                  </a:lnTo>
                  <a:lnTo>
                    <a:pt x="171" y="0"/>
                  </a:lnTo>
                  <a:close/>
                </a:path>
              </a:pathLst>
            </a:custGeom>
            <a:solidFill>
              <a:srgbClr val="FFFFFF"/>
            </a:solidFill>
            <a:ln w="14288">
              <a:solidFill>
                <a:srgbClr val="FF00FF"/>
              </a:solidFill>
              <a:round/>
              <a:headEnd/>
              <a:tailEnd/>
            </a:ln>
          </p:spPr>
          <p:txBody>
            <a:bodyPr/>
            <a:lstStyle/>
            <a:p>
              <a:endParaRPr lang="en-US"/>
            </a:p>
          </p:txBody>
        </p:sp>
        <p:sp>
          <p:nvSpPr>
            <p:cNvPr id="14369" name="Freeform 81"/>
            <p:cNvSpPr>
              <a:spLocks/>
            </p:cNvSpPr>
            <p:nvPr/>
          </p:nvSpPr>
          <p:spPr bwMode="auto">
            <a:xfrm>
              <a:off x="4022725" y="5641975"/>
              <a:ext cx="312738" cy="560388"/>
            </a:xfrm>
            <a:custGeom>
              <a:avLst/>
              <a:gdLst>
                <a:gd name="T0" fmla="*/ 14288 w 197"/>
                <a:gd name="T1" fmla="*/ 15875 h 353"/>
                <a:gd name="T2" fmla="*/ 217488 w 197"/>
                <a:gd name="T3" fmla="*/ 0 h 353"/>
                <a:gd name="T4" fmla="*/ 244475 w 197"/>
                <a:gd name="T5" fmla="*/ 109538 h 353"/>
                <a:gd name="T6" fmla="*/ 271463 w 197"/>
                <a:gd name="T7" fmla="*/ 233363 h 353"/>
                <a:gd name="T8" fmla="*/ 284163 w 197"/>
                <a:gd name="T9" fmla="*/ 265113 h 353"/>
                <a:gd name="T10" fmla="*/ 284163 w 197"/>
                <a:gd name="T11" fmla="*/ 279400 h 353"/>
                <a:gd name="T12" fmla="*/ 298450 w 197"/>
                <a:gd name="T13" fmla="*/ 279400 h 353"/>
                <a:gd name="T14" fmla="*/ 312738 w 197"/>
                <a:gd name="T15" fmla="*/ 311150 h 353"/>
                <a:gd name="T16" fmla="*/ 298450 w 197"/>
                <a:gd name="T17" fmla="*/ 327025 h 353"/>
                <a:gd name="T18" fmla="*/ 298450 w 197"/>
                <a:gd name="T19" fmla="*/ 357188 h 353"/>
                <a:gd name="T20" fmla="*/ 298450 w 197"/>
                <a:gd name="T21" fmla="*/ 388938 h 353"/>
                <a:gd name="T22" fmla="*/ 312738 w 197"/>
                <a:gd name="T23" fmla="*/ 434975 h 353"/>
                <a:gd name="T24" fmla="*/ 312738 w 197"/>
                <a:gd name="T25" fmla="*/ 450850 h 353"/>
                <a:gd name="T26" fmla="*/ 122238 w 197"/>
                <a:gd name="T27" fmla="*/ 466725 h 353"/>
                <a:gd name="T28" fmla="*/ 95250 w 197"/>
                <a:gd name="T29" fmla="*/ 466725 h 353"/>
                <a:gd name="T30" fmla="*/ 82550 w 197"/>
                <a:gd name="T31" fmla="*/ 482600 h 353"/>
                <a:gd name="T32" fmla="*/ 95250 w 197"/>
                <a:gd name="T33" fmla="*/ 512763 h 353"/>
                <a:gd name="T34" fmla="*/ 109538 w 197"/>
                <a:gd name="T35" fmla="*/ 512763 h 353"/>
                <a:gd name="T36" fmla="*/ 109538 w 197"/>
                <a:gd name="T37" fmla="*/ 560388 h 353"/>
                <a:gd name="T38" fmla="*/ 82550 w 197"/>
                <a:gd name="T39" fmla="*/ 560388 h 353"/>
                <a:gd name="T40" fmla="*/ 68263 w 197"/>
                <a:gd name="T41" fmla="*/ 544513 h 353"/>
                <a:gd name="T42" fmla="*/ 53975 w 197"/>
                <a:gd name="T43" fmla="*/ 512763 h 353"/>
                <a:gd name="T44" fmla="*/ 41275 w 197"/>
                <a:gd name="T45" fmla="*/ 528638 h 353"/>
                <a:gd name="T46" fmla="*/ 41275 w 197"/>
                <a:gd name="T47" fmla="*/ 560388 h 353"/>
                <a:gd name="T48" fmla="*/ 26988 w 197"/>
                <a:gd name="T49" fmla="*/ 544513 h 353"/>
                <a:gd name="T50" fmla="*/ 0 w 197"/>
                <a:gd name="T51" fmla="*/ 373063 h 353"/>
                <a:gd name="T52" fmla="*/ 14288 w 197"/>
                <a:gd name="T53" fmla="*/ 109538 h 353"/>
                <a:gd name="T54" fmla="*/ 14288 w 197"/>
                <a:gd name="T55" fmla="*/ 31750 h 353"/>
                <a:gd name="T56" fmla="*/ 14288 w 197"/>
                <a:gd name="T57" fmla="*/ 15875 h 35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7"/>
                <a:gd name="T88" fmla="*/ 0 h 353"/>
                <a:gd name="T89" fmla="*/ 197 w 197"/>
                <a:gd name="T90" fmla="*/ 353 h 35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7" h="353">
                  <a:moveTo>
                    <a:pt x="9" y="10"/>
                  </a:moveTo>
                  <a:lnTo>
                    <a:pt x="137" y="0"/>
                  </a:lnTo>
                  <a:lnTo>
                    <a:pt x="154" y="69"/>
                  </a:lnTo>
                  <a:lnTo>
                    <a:pt x="171" y="147"/>
                  </a:lnTo>
                  <a:lnTo>
                    <a:pt x="179" y="167"/>
                  </a:lnTo>
                  <a:lnTo>
                    <a:pt x="179" y="176"/>
                  </a:lnTo>
                  <a:lnTo>
                    <a:pt x="188" y="176"/>
                  </a:lnTo>
                  <a:lnTo>
                    <a:pt x="197" y="196"/>
                  </a:lnTo>
                  <a:lnTo>
                    <a:pt x="188" y="206"/>
                  </a:lnTo>
                  <a:lnTo>
                    <a:pt x="188" y="225"/>
                  </a:lnTo>
                  <a:lnTo>
                    <a:pt x="188" y="245"/>
                  </a:lnTo>
                  <a:lnTo>
                    <a:pt x="197" y="274"/>
                  </a:lnTo>
                  <a:lnTo>
                    <a:pt x="197" y="284"/>
                  </a:lnTo>
                  <a:lnTo>
                    <a:pt x="77" y="294"/>
                  </a:lnTo>
                  <a:lnTo>
                    <a:pt x="60" y="294"/>
                  </a:lnTo>
                  <a:lnTo>
                    <a:pt x="52" y="304"/>
                  </a:lnTo>
                  <a:lnTo>
                    <a:pt x="60" y="323"/>
                  </a:lnTo>
                  <a:lnTo>
                    <a:pt x="69" y="323"/>
                  </a:lnTo>
                  <a:lnTo>
                    <a:pt x="69" y="353"/>
                  </a:lnTo>
                  <a:lnTo>
                    <a:pt x="52" y="353"/>
                  </a:lnTo>
                  <a:lnTo>
                    <a:pt x="43" y="343"/>
                  </a:lnTo>
                  <a:lnTo>
                    <a:pt x="34" y="323"/>
                  </a:lnTo>
                  <a:lnTo>
                    <a:pt x="26" y="333"/>
                  </a:lnTo>
                  <a:lnTo>
                    <a:pt x="26" y="353"/>
                  </a:lnTo>
                  <a:lnTo>
                    <a:pt x="17" y="343"/>
                  </a:lnTo>
                  <a:lnTo>
                    <a:pt x="0" y="235"/>
                  </a:lnTo>
                  <a:lnTo>
                    <a:pt x="9" y="69"/>
                  </a:lnTo>
                  <a:lnTo>
                    <a:pt x="9" y="20"/>
                  </a:lnTo>
                  <a:lnTo>
                    <a:pt x="9" y="10"/>
                  </a:lnTo>
                  <a:close/>
                </a:path>
              </a:pathLst>
            </a:custGeom>
            <a:solidFill>
              <a:srgbClr val="FFFFFF"/>
            </a:solidFill>
            <a:ln w="14288">
              <a:solidFill>
                <a:srgbClr val="FF00FF"/>
              </a:solidFill>
              <a:round/>
              <a:headEnd/>
              <a:tailEnd/>
            </a:ln>
          </p:spPr>
          <p:txBody>
            <a:bodyPr/>
            <a:lstStyle/>
            <a:p>
              <a:endParaRPr lang="en-US"/>
            </a:p>
          </p:txBody>
        </p:sp>
        <p:sp>
          <p:nvSpPr>
            <p:cNvPr id="14370" name="Freeform 82"/>
            <p:cNvSpPr>
              <a:spLocks/>
            </p:cNvSpPr>
            <p:nvPr/>
          </p:nvSpPr>
          <p:spPr bwMode="auto">
            <a:xfrm>
              <a:off x="3873500" y="5424488"/>
              <a:ext cx="650875" cy="249238"/>
            </a:xfrm>
            <a:custGeom>
              <a:avLst/>
              <a:gdLst>
                <a:gd name="T0" fmla="*/ 55563 w 410"/>
                <a:gd name="T1" fmla="*/ 61913 h 157"/>
                <a:gd name="T2" fmla="*/ 136525 w 410"/>
                <a:gd name="T3" fmla="*/ 61913 h 157"/>
                <a:gd name="T4" fmla="*/ 163512 w 410"/>
                <a:gd name="T5" fmla="*/ 46038 h 157"/>
                <a:gd name="T6" fmla="*/ 163512 w 410"/>
                <a:gd name="T7" fmla="*/ 31750 h 157"/>
                <a:gd name="T8" fmla="*/ 176212 w 410"/>
                <a:gd name="T9" fmla="*/ 31750 h 157"/>
                <a:gd name="T10" fmla="*/ 190500 w 410"/>
                <a:gd name="T11" fmla="*/ 46038 h 157"/>
                <a:gd name="T12" fmla="*/ 244475 w 410"/>
                <a:gd name="T13" fmla="*/ 46038 h 157"/>
                <a:gd name="T14" fmla="*/ 366712 w 410"/>
                <a:gd name="T15" fmla="*/ 31750 h 157"/>
                <a:gd name="T16" fmla="*/ 515938 w 410"/>
                <a:gd name="T17" fmla="*/ 15875 h 157"/>
                <a:gd name="T18" fmla="*/ 555625 w 410"/>
                <a:gd name="T19" fmla="*/ 0 h 157"/>
                <a:gd name="T20" fmla="*/ 650875 w 410"/>
                <a:gd name="T21" fmla="*/ 0 h 157"/>
                <a:gd name="T22" fmla="*/ 650875 w 410"/>
                <a:gd name="T23" fmla="*/ 31750 h 157"/>
                <a:gd name="T24" fmla="*/ 636588 w 410"/>
                <a:gd name="T25" fmla="*/ 46038 h 157"/>
                <a:gd name="T26" fmla="*/ 609600 w 410"/>
                <a:gd name="T27" fmla="*/ 61913 h 157"/>
                <a:gd name="T28" fmla="*/ 596900 w 410"/>
                <a:gd name="T29" fmla="*/ 77788 h 157"/>
                <a:gd name="T30" fmla="*/ 569913 w 410"/>
                <a:gd name="T31" fmla="*/ 93663 h 157"/>
                <a:gd name="T32" fmla="*/ 555625 w 410"/>
                <a:gd name="T33" fmla="*/ 109538 h 157"/>
                <a:gd name="T34" fmla="*/ 528638 w 410"/>
                <a:gd name="T35" fmla="*/ 139700 h 157"/>
                <a:gd name="T36" fmla="*/ 501650 w 410"/>
                <a:gd name="T37" fmla="*/ 139700 h 157"/>
                <a:gd name="T38" fmla="*/ 474663 w 410"/>
                <a:gd name="T39" fmla="*/ 155575 h 157"/>
                <a:gd name="T40" fmla="*/ 474663 w 410"/>
                <a:gd name="T41" fmla="*/ 187325 h 157"/>
                <a:gd name="T42" fmla="*/ 461963 w 410"/>
                <a:gd name="T43" fmla="*/ 187325 h 157"/>
                <a:gd name="T44" fmla="*/ 461963 w 410"/>
                <a:gd name="T45" fmla="*/ 217488 h 157"/>
                <a:gd name="T46" fmla="*/ 366712 w 410"/>
                <a:gd name="T47" fmla="*/ 217488 h 157"/>
                <a:gd name="T48" fmla="*/ 163512 w 410"/>
                <a:gd name="T49" fmla="*/ 233363 h 157"/>
                <a:gd name="T50" fmla="*/ 0 w 410"/>
                <a:gd name="T51" fmla="*/ 249238 h 157"/>
                <a:gd name="T52" fmla="*/ 0 w 410"/>
                <a:gd name="T53" fmla="*/ 201613 h 157"/>
                <a:gd name="T54" fmla="*/ 14288 w 410"/>
                <a:gd name="T55" fmla="*/ 187325 h 157"/>
                <a:gd name="T56" fmla="*/ 14288 w 410"/>
                <a:gd name="T57" fmla="*/ 155575 h 157"/>
                <a:gd name="T58" fmla="*/ 28575 w 410"/>
                <a:gd name="T59" fmla="*/ 139700 h 157"/>
                <a:gd name="T60" fmla="*/ 28575 w 410"/>
                <a:gd name="T61" fmla="*/ 123825 h 157"/>
                <a:gd name="T62" fmla="*/ 41275 w 410"/>
                <a:gd name="T63" fmla="*/ 77788 h 157"/>
                <a:gd name="T64" fmla="*/ 55563 w 410"/>
                <a:gd name="T65" fmla="*/ 61913 h 1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0"/>
                <a:gd name="T100" fmla="*/ 0 h 157"/>
                <a:gd name="T101" fmla="*/ 410 w 410"/>
                <a:gd name="T102" fmla="*/ 157 h 1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0" h="157">
                  <a:moveTo>
                    <a:pt x="35" y="39"/>
                  </a:moveTo>
                  <a:lnTo>
                    <a:pt x="86" y="39"/>
                  </a:lnTo>
                  <a:lnTo>
                    <a:pt x="103" y="29"/>
                  </a:lnTo>
                  <a:lnTo>
                    <a:pt x="103" y="20"/>
                  </a:lnTo>
                  <a:lnTo>
                    <a:pt x="111" y="20"/>
                  </a:lnTo>
                  <a:lnTo>
                    <a:pt x="120" y="29"/>
                  </a:lnTo>
                  <a:lnTo>
                    <a:pt x="154" y="29"/>
                  </a:lnTo>
                  <a:lnTo>
                    <a:pt x="231" y="20"/>
                  </a:lnTo>
                  <a:lnTo>
                    <a:pt x="325" y="10"/>
                  </a:lnTo>
                  <a:lnTo>
                    <a:pt x="350" y="0"/>
                  </a:lnTo>
                  <a:lnTo>
                    <a:pt x="410" y="0"/>
                  </a:lnTo>
                  <a:lnTo>
                    <a:pt x="410" y="20"/>
                  </a:lnTo>
                  <a:lnTo>
                    <a:pt x="401" y="29"/>
                  </a:lnTo>
                  <a:lnTo>
                    <a:pt x="384" y="39"/>
                  </a:lnTo>
                  <a:lnTo>
                    <a:pt x="376" y="49"/>
                  </a:lnTo>
                  <a:lnTo>
                    <a:pt x="359" y="59"/>
                  </a:lnTo>
                  <a:lnTo>
                    <a:pt x="350" y="69"/>
                  </a:lnTo>
                  <a:lnTo>
                    <a:pt x="333" y="88"/>
                  </a:lnTo>
                  <a:lnTo>
                    <a:pt x="316" y="88"/>
                  </a:lnTo>
                  <a:lnTo>
                    <a:pt x="299" y="98"/>
                  </a:lnTo>
                  <a:lnTo>
                    <a:pt x="299" y="118"/>
                  </a:lnTo>
                  <a:lnTo>
                    <a:pt x="291" y="118"/>
                  </a:lnTo>
                  <a:lnTo>
                    <a:pt x="291" y="137"/>
                  </a:lnTo>
                  <a:lnTo>
                    <a:pt x="231" y="137"/>
                  </a:lnTo>
                  <a:lnTo>
                    <a:pt x="103" y="147"/>
                  </a:lnTo>
                  <a:lnTo>
                    <a:pt x="0" y="157"/>
                  </a:lnTo>
                  <a:lnTo>
                    <a:pt x="0" y="127"/>
                  </a:lnTo>
                  <a:lnTo>
                    <a:pt x="9" y="118"/>
                  </a:lnTo>
                  <a:lnTo>
                    <a:pt x="9" y="98"/>
                  </a:lnTo>
                  <a:lnTo>
                    <a:pt x="18" y="88"/>
                  </a:lnTo>
                  <a:lnTo>
                    <a:pt x="18" y="78"/>
                  </a:lnTo>
                  <a:lnTo>
                    <a:pt x="26" y="49"/>
                  </a:lnTo>
                  <a:lnTo>
                    <a:pt x="35" y="39"/>
                  </a:lnTo>
                  <a:close/>
                </a:path>
              </a:pathLst>
            </a:custGeom>
            <a:solidFill>
              <a:srgbClr val="FFFFFF"/>
            </a:solidFill>
            <a:ln w="14288">
              <a:solidFill>
                <a:srgbClr val="FF00FF"/>
              </a:solidFill>
              <a:round/>
              <a:headEnd/>
              <a:tailEnd/>
            </a:ln>
          </p:spPr>
          <p:txBody>
            <a:bodyPr/>
            <a:lstStyle/>
            <a:p>
              <a:endParaRPr lang="en-US"/>
            </a:p>
          </p:txBody>
        </p:sp>
        <p:sp>
          <p:nvSpPr>
            <p:cNvPr id="14371" name="Freeform 83"/>
            <p:cNvSpPr>
              <a:spLocks/>
            </p:cNvSpPr>
            <p:nvPr/>
          </p:nvSpPr>
          <p:spPr bwMode="auto">
            <a:xfrm>
              <a:off x="3929063" y="5160963"/>
              <a:ext cx="581025" cy="325438"/>
            </a:xfrm>
            <a:custGeom>
              <a:avLst/>
              <a:gdLst>
                <a:gd name="T0" fmla="*/ 460375 w 366"/>
                <a:gd name="T1" fmla="*/ 279400 h 205"/>
                <a:gd name="T2" fmla="*/ 500063 w 366"/>
                <a:gd name="T3" fmla="*/ 263525 h 205"/>
                <a:gd name="T4" fmla="*/ 527050 w 366"/>
                <a:gd name="T5" fmla="*/ 217488 h 205"/>
                <a:gd name="T6" fmla="*/ 541338 w 366"/>
                <a:gd name="T7" fmla="*/ 201613 h 205"/>
                <a:gd name="T8" fmla="*/ 554038 w 366"/>
                <a:gd name="T9" fmla="*/ 185738 h 205"/>
                <a:gd name="T10" fmla="*/ 581025 w 366"/>
                <a:gd name="T11" fmla="*/ 169863 h 205"/>
                <a:gd name="T12" fmla="*/ 581025 w 366"/>
                <a:gd name="T13" fmla="*/ 153988 h 205"/>
                <a:gd name="T14" fmla="*/ 568325 w 366"/>
                <a:gd name="T15" fmla="*/ 139700 h 205"/>
                <a:gd name="T16" fmla="*/ 541338 w 366"/>
                <a:gd name="T17" fmla="*/ 123825 h 205"/>
                <a:gd name="T18" fmla="*/ 527050 w 366"/>
                <a:gd name="T19" fmla="*/ 92075 h 205"/>
                <a:gd name="T20" fmla="*/ 527050 w 366"/>
                <a:gd name="T21" fmla="*/ 46038 h 205"/>
                <a:gd name="T22" fmla="*/ 514350 w 366"/>
                <a:gd name="T23" fmla="*/ 46038 h 205"/>
                <a:gd name="T24" fmla="*/ 487363 w 366"/>
                <a:gd name="T25" fmla="*/ 30163 h 205"/>
                <a:gd name="T26" fmla="*/ 473075 w 366"/>
                <a:gd name="T27" fmla="*/ 30163 h 205"/>
                <a:gd name="T28" fmla="*/ 460375 w 366"/>
                <a:gd name="T29" fmla="*/ 30163 h 205"/>
                <a:gd name="T30" fmla="*/ 446088 w 366"/>
                <a:gd name="T31" fmla="*/ 30163 h 205"/>
                <a:gd name="T32" fmla="*/ 433388 w 366"/>
                <a:gd name="T33" fmla="*/ 46038 h 205"/>
                <a:gd name="T34" fmla="*/ 419100 w 366"/>
                <a:gd name="T35" fmla="*/ 30163 h 205"/>
                <a:gd name="T36" fmla="*/ 392112 w 366"/>
                <a:gd name="T37" fmla="*/ 30163 h 205"/>
                <a:gd name="T38" fmla="*/ 377825 w 366"/>
                <a:gd name="T39" fmla="*/ 0 h 205"/>
                <a:gd name="T40" fmla="*/ 338137 w 366"/>
                <a:gd name="T41" fmla="*/ 0 h 205"/>
                <a:gd name="T42" fmla="*/ 338137 w 366"/>
                <a:gd name="T43" fmla="*/ 30163 h 205"/>
                <a:gd name="T44" fmla="*/ 323850 w 366"/>
                <a:gd name="T45" fmla="*/ 46038 h 205"/>
                <a:gd name="T46" fmla="*/ 311150 w 366"/>
                <a:gd name="T47" fmla="*/ 46038 h 205"/>
                <a:gd name="T48" fmla="*/ 296862 w 366"/>
                <a:gd name="T49" fmla="*/ 61913 h 205"/>
                <a:gd name="T50" fmla="*/ 296862 w 366"/>
                <a:gd name="T51" fmla="*/ 77788 h 205"/>
                <a:gd name="T52" fmla="*/ 269875 w 366"/>
                <a:gd name="T53" fmla="*/ 92075 h 205"/>
                <a:gd name="T54" fmla="*/ 269875 w 366"/>
                <a:gd name="T55" fmla="*/ 123825 h 205"/>
                <a:gd name="T56" fmla="*/ 257175 w 366"/>
                <a:gd name="T57" fmla="*/ 139700 h 205"/>
                <a:gd name="T58" fmla="*/ 242888 w 366"/>
                <a:gd name="T59" fmla="*/ 139700 h 205"/>
                <a:gd name="T60" fmla="*/ 230188 w 366"/>
                <a:gd name="T61" fmla="*/ 123825 h 205"/>
                <a:gd name="T62" fmla="*/ 215900 w 366"/>
                <a:gd name="T63" fmla="*/ 123825 h 205"/>
                <a:gd name="T64" fmla="*/ 215900 w 366"/>
                <a:gd name="T65" fmla="*/ 139700 h 205"/>
                <a:gd name="T66" fmla="*/ 203200 w 366"/>
                <a:gd name="T67" fmla="*/ 153988 h 205"/>
                <a:gd name="T68" fmla="*/ 188912 w 366"/>
                <a:gd name="T69" fmla="*/ 139700 h 205"/>
                <a:gd name="T70" fmla="*/ 176212 w 366"/>
                <a:gd name="T71" fmla="*/ 153988 h 205"/>
                <a:gd name="T72" fmla="*/ 161925 w 366"/>
                <a:gd name="T73" fmla="*/ 169863 h 205"/>
                <a:gd name="T74" fmla="*/ 147637 w 366"/>
                <a:gd name="T75" fmla="*/ 153988 h 205"/>
                <a:gd name="T76" fmla="*/ 107950 w 366"/>
                <a:gd name="T77" fmla="*/ 153988 h 205"/>
                <a:gd name="T78" fmla="*/ 93662 w 366"/>
                <a:gd name="T79" fmla="*/ 185738 h 205"/>
                <a:gd name="T80" fmla="*/ 93662 w 366"/>
                <a:gd name="T81" fmla="*/ 201613 h 205"/>
                <a:gd name="T82" fmla="*/ 66675 w 366"/>
                <a:gd name="T83" fmla="*/ 217488 h 205"/>
                <a:gd name="T84" fmla="*/ 66675 w 366"/>
                <a:gd name="T85" fmla="*/ 247650 h 205"/>
                <a:gd name="T86" fmla="*/ 53975 w 366"/>
                <a:gd name="T87" fmla="*/ 263525 h 205"/>
                <a:gd name="T88" fmla="*/ 26988 w 366"/>
                <a:gd name="T89" fmla="*/ 247650 h 205"/>
                <a:gd name="T90" fmla="*/ 12700 w 366"/>
                <a:gd name="T91" fmla="*/ 263525 h 205"/>
                <a:gd name="T92" fmla="*/ 0 w 366"/>
                <a:gd name="T93" fmla="*/ 279400 h 205"/>
                <a:gd name="T94" fmla="*/ 12700 w 366"/>
                <a:gd name="T95" fmla="*/ 279400 h 205"/>
                <a:gd name="T96" fmla="*/ 12700 w 366"/>
                <a:gd name="T97" fmla="*/ 295275 h 205"/>
                <a:gd name="T98" fmla="*/ 0 w 366"/>
                <a:gd name="T99" fmla="*/ 325438 h 205"/>
                <a:gd name="T100" fmla="*/ 80962 w 366"/>
                <a:gd name="T101" fmla="*/ 325438 h 205"/>
                <a:gd name="T102" fmla="*/ 107950 w 366"/>
                <a:gd name="T103" fmla="*/ 309563 h 205"/>
                <a:gd name="T104" fmla="*/ 107950 w 366"/>
                <a:gd name="T105" fmla="*/ 295275 h 205"/>
                <a:gd name="T106" fmla="*/ 120650 w 366"/>
                <a:gd name="T107" fmla="*/ 295275 h 205"/>
                <a:gd name="T108" fmla="*/ 134938 w 366"/>
                <a:gd name="T109" fmla="*/ 309563 h 205"/>
                <a:gd name="T110" fmla="*/ 188912 w 366"/>
                <a:gd name="T111" fmla="*/ 309563 h 205"/>
                <a:gd name="T112" fmla="*/ 311150 w 366"/>
                <a:gd name="T113" fmla="*/ 295275 h 205"/>
                <a:gd name="T114" fmla="*/ 460375 w 366"/>
                <a:gd name="T115" fmla="*/ 279400 h 20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66"/>
                <a:gd name="T175" fmla="*/ 0 h 205"/>
                <a:gd name="T176" fmla="*/ 366 w 366"/>
                <a:gd name="T177" fmla="*/ 205 h 20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66" h="205">
                  <a:moveTo>
                    <a:pt x="290" y="176"/>
                  </a:moveTo>
                  <a:lnTo>
                    <a:pt x="315" y="166"/>
                  </a:lnTo>
                  <a:lnTo>
                    <a:pt x="332" y="137"/>
                  </a:lnTo>
                  <a:lnTo>
                    <a:pt x="341" y="127"/>
                  </a:lnTo>
                  <a:lnTo>
                    <a:pt x="349" y="117"/>
                  </a:lnTo>
                  <a:lnTo>
                    <a:pt x="366" y="107"/>
                  </a:lnTo>
                  <a:lnTo>
                    <a:pt x="366" y="97"/>
                  </a:lnTo>
                  <a:lnTo>
                    <a:pt x="358" y="88"/>
                  </a:lnTo>
                  <a:lnTo>
                    <a:pt x="341" y="78"/>
                  </a:lnTo>
                  <a:lnTo>
                    <a:pt x="332" y="58"/>
                  </a:lnTo>
                  <a:lnTo>
                    <a:pt x="332" y="29"/>
                  </a:lnTo>
                  <a:lnTo>
                    <a:pt x="324" y="29"/>
                  </a:lnTo>
                  <a:lnTo>
                    <a:pt x="307" y="19"/>
                  </a:lnTo>
                  <a:lnTo>
                    <a:pt x="298" y="19"/>
                  </a:lnTo>
                  <a:lnTo>
                    <a:pt x="290" y="19"/>
                  </a:lnTo>
                  <a:lnTo>
                    <a:pt x="281" y="19"/>
                  </a:lnTo>
                  <a:lnTo>
                    <a:pt x="273" y="29"/>
                  </a:lnTo>
                  <a:lnTo>
                    <a:pt x="264" y="19"/>
                  </a:lnTo>
                  <a:lnTo>
                    <a:pt x="247" y="19"/>
                  </a:lnTo>
                  <a:lnTo>
                    <a:pt x="238" y="0"/>
                  </a:lnTo>
                  <a:lnTo>
                    <a:pt x="213" y="0"/>
                  </a:lnTo>
                  <a:lnTo>
                    <a:pt x="213" y="19"/>
                  </a:lnTo>
                  <a:lnTo>
                    <a:pt x="204" y="29"/>
                  </a:lnTo>
                  <a:lnTo>
                    <a:pt x="196" y="29"/>
                  </a:lnTo>
                  <a:lnTo>
                    <a:pt x="187" y="39"/>
                  </a:lnTo>
                  <a:lnTo>
                    <a:pt x="187" y="49"/>
                  </a:lnTo>
                  <a:lnTo>
                    <a:pt x="170" y="58"/>
                  </a:lnTo>
                  <a:lnTo>
                    <a:pt x="170" y="78"/>
                  </a:lnTo>
                  <a:lnTo>
                    <a:pt x="162" y="88"/>
                  </a:lnTo>
                  <a:lnTo>
                    <a:pt x="153" y="88"/>
                  </a:lnTo>
                  <a:lnTo>
                    <a:pt x="145" y="78"/>
                  </a:lnTo>
                  <a:lnTo>
                    <a:pt x="136" y="78"/>
                  </a:lnTo>
                  <a:lnTo>
                    <a:pt x="136" y="88"/>
                  </a:lnTo>
                  <a:lnTo>
                    <a:pt x="128" y="97"/>
                  </a:lnTo>
                  <a:lnTo>
                    <a:pt x="119" y="88"/>
                  </a:lnTo>
                  <a:lnTo>
                    <a:pt x="111" y="97"/>
                  </a:lnTo>
                  <a:lnTo>
                    <a:pt x="102" y="107"/>
                  </a:lnTo>
                  <a:lnTo>
                    <a:pt x="93" y="97"/>
                  </a:lnTo>
                  <a:lnTo>
                    <a:pt x="68" y="97"/>
                  </a:lnTo>
                  <a:lnTo>
                    <a:pt x="59" y="117"/>
                  </a:lnTo>
                  <a:lnTo>
                    <a:pt x="59" y="127"/>
                  </a:lnTo>
                  <a:lnTo>
                    <a:pt x="42" y="137"/>
                  </a:lnTo>
                  <a:lnTo>
                    <a:pt x="42" y="156"/>
                  </a:lnTo>
                  <a:lnTo>
                    <a:pt x="34" y="166"/>
                  </a:lnTo>
                  <a:lnTo>
                    <a:pt x="17" y="156"/>
                  </a:lnTo>
                  <a:lnTo>
                    <a:pt x="8" y="166"/>
                  </a:lnTo>
                  <a:lnTo>
                    <a:pt x="0" y="176"/>
                  </a:lnTo>
                  <a:lnTo>
                    <a:pt x="8" y="176"/>
                  </a:lnTo>
                  <a:lnTo>
                    <a:pt x="8" y="186"/>
                  </a:lnTo>
                  <a:lnTo>
                    <a:pt x="0" y="205"/>
                  </a:lnTo>
                  <a:lnTo>
                    <a:pt x="51" y="205"/>
                  </a:lnTo>
                  <a:lnTo>
                    <a:pt x="68" y="195"/>
                  </a:lnTo>
                  <a:lnTo>
                    <a:pt x="68" y="186"/>
                  </a:lnTo>
                  <a:lnTo>
                    <a:pt x="76" y="186"/>
                  </a:lnTo>
                  <a:lnTo>
                    <a:pt x="85" y="195"/>
                  </a:lnTo>
                  <a:lnTo>
                    <a:pt x="119" y="195"/>
                  </a:lnTo>
                  <a:lnTo>
                    <a:pt x="196" y="186"/>
                  </a:lnTo>
                  <a:lnTo>
                    <a:pt x="290" y="176"/>
                  </a:lnTo>
                  <a:close/>
                </a:path>
              </a:pathLst>
            </a:custGeom>
            <a:solidFill>
              <a:srgbClr val="FFFFFF"/>
            </a:solidFill>
            <a:ln w="14288">
              <a:solidFill>
                <a:srgbClr val="FF00FF"/>
              </a:solidFill>
              <a:round/>
              <a:headEnd/>
              <a:tailEnd/>
            </a:ln>
          </p:spPr>
          <p:txBody>
            <a:bodyPr/>
            <a:lstStyle/>
            <a:p>
              <a:endParaRPr lang="en-US"/>
            </a:p>
          </p:txBody>
        </p:sp>
        <p:sp>
          <p:nvSpPr>
            <p:cNvPr id="14372" name="Freeform 84"/>
            <p:cNvSpPr>
              <a:spLocks/>
            </p:cNvSpPr>
            <p:nvPr/>
          </p:nvSpPr>
          <p:spPr bwMode="auto">
            <a:xfrm>
              <a:off x="4022725" y="4849813"/>
              <a:ext cx="244475" cy="481013"/>
            </a:xfrm>
            <a:custGeom>
              <a:avLst/>
              <a:gdLst>
                <a:gd name="T0" fmla="*/ 0 w 154"/>
                <a:gd name="T1" fmla="*/ 465138 h 303"/>
                <a:gd name="T2" fmla="*/ 0 w 154"/>
                <a:gd name="T3" fmla="*/ 434975 h 303"/>
                <a:gd name="T4" fmla="*/ 26988 w 154"/>
                <a:gd name="T5" fmla="*/ 403225 h 303"/>
                <a:gd name="T6" fmla="*/ 26988 w 154"/>
                <a:gd name="T7" fmla="*/ 388938 h 303"/>
                <a:gd name="T8" fmla="*/ 41275 w 154"/>
                <a:gd name="T9" fmla="*/ 373063 h 303"/>
                <a:gd name="T10" fmla="*/ 41275 w 154"/>
                <a:gd name="T11" fmla="*/ 357188 h 303"/>
                <a:gd name="T12" fmla="*/ 26988 w 154"/>
                <a:gd name="T13" fmla="*/ 341313 h 303"/>
                <a:gd name="T14" fmla="*/ 14288 w 154"/>
                <a:gd name="T15" fmla="*/ 30163 h 303"/>
                <a:gd name="T16" fmla="*/ 26988 w 154"/>
                <a:gd name="T17" fmla="*/ 30163 h 303"/>
                <a:gd name="T18" fmla="*/ 41275 w 154"/>
                <a:gd name="T19" fmla="*/ 30163 h 303"/>
                <a:gd name="T20" fmla="*/ 53975 w 154"/>
                <a:gd name="T21" fmla="*/ 30163 h 303"/>
                <a:gd name="T22" fmla="*/ 68262 w 154"/>
                <a:gd name="T23" fmla="*/ 15875 h 303"/>
                <a:gd name="T24" fmla="*/ 82550 w 154"/>
                <a:gd name="T25" fmla="*/ 15875 h 303"/>
                <a:gd name="T26" fmla="*/ 217488 w 154"/>
                <a:gd name="T27" fmla="*/ 0 h 303"/>
                <a:gd name="T28" fmla="*/ 244475 w 154"/>
                <a:gd name="T29" fmla="*/ 311150 h 303"/>
                <a:gd name="T30" fmla="*/ 244475 w 154"/>
                <a:gd name="T31" fmla="*/ 341313 h 303"/>
                <a:gd name="T32" fmla="*/ 230188 w 154"/>
                <a:gd name="T33" fmla="*/ 357188 h 303"/>
                <a:gd name="T34" fmla="*/ 217488 w 154"/>
                <a:gd name="T35" fmla="*/ 357188 h 303"/>
                <a:gd name="T36" fmla="*/ 203200 w 154"/>
                <a:gd name="T37" fmla="*/ 373063 h 303"/>
                <a:gd name="T38" fmla="*/ 203200 w 154"/>
                <a:gd name="T39" fmla="*/ 388938 h 303"/>
                <a:gd name="T40" fmla="*/ 176212 w 154"/>
                <a:gd name="T41" fmla="*/ 403225 h 303"/>
                <a:gd name="T42" fmla="*/ 163512 w 154"/>
                <a:gd name="T43" fmla="*/ 450850 h 303"/>
                <a:gd name="T44" fmla="*/ 149225 w 154"/>
                <a:gd name="T45" fmla="*/ 450850 h 303"/>
                <a:gd name="T46" fmla="*/ 136525 w 154"/>
                <a:gd name="T47" fmla="*/ 434975 h 303"/>
                <a:gd name="T48" fmla="*/ 122238 w 154"/>
                <a:gd name="T49" fmla="*/ 434975 h 303"/>
                <a:gd name="T50" fmla="*/ 122238 w 154"/>
                <a:gd name="T51" fmla="*/ 450850 h 303"/>
                <a:gd name="T52" fmla="*/ 109538 w 154"/>
                <a:gd name="T53" fmla="*/ 465138 h 303"/>
                <a:gd name="T54" fmla="*/ 95250 w 154"/>
                <a:gd name="T55" fmla="*/ 450850 h 303"/>
                <a:gd name="T56" fmla="*/ 82550 w 154"/>
                <a:gd name="T57" fmla="*/ 465138 h 303"/>
                <a:gd name="T58" fmla="*/ 68262 w 154"/>
                <a:gd name="T59" fmla="*/ 481013 h 303"/>
                <a:gd name="T60" fmla="*/ 53975 w 154"/>
                <a:gd name="T61" fmla="*/ 465138 h 303"/>
                <a:gd name="T62" fmla="*/ 14288 w 154"/>
                <a:gd name="T63" fmla="*/ 465138 h 303"/>
                <a:gd name="T64" fmla="*/ 0 w 154"/>
                <a:gd name="T65" fmla="*/ 481013 h 303"/>
                <a:gd name="T66" fmla="*/ 0 w 154"/>
                <a:gd name="T67" fmla="*/ 465138 h 30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4"/>
                <a:gd name="T103" fmla="*/ 0 h 303"/>
                <a:gd name="T104" fmla="*/ 154 w 154"/>
                <a:gd name="T105" fmla="*/ 303 h 30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4" h="303">
                  <a:moveTo>
                    <a:pt x="0" y="293"/>
                  </a:moveTo>
                  <a:lnTo>
                    <a:pt x="0" y="274"/>
                  </a:lnTo>
                  <a:lnTo>
                    <a:pt x="17" y="254"/>
                  </a:lnTo>
                  <a:lnTo>
                    <a:pt x="17" y="245"/>
                  </a:lnTo>
                  <a:lnTo>
                    <a:pt x="26" y="235"/>
                  </a:lnTo>
                  <a:lnTo>
                    <a:pt x="26" y="225"/>
                  </a:lnTo>
                  <a:lnTo>
                    <a:pt x="17" y="215"/>
                  </a:lnTo>
                  <a:lnTo>
                    <a:pt x="9" y="19"/>
                  </a:lnTo>
                  <a:lnTo>
                    <a:pt x="17" y="19"/>
                  </a:lnTo>
                  <a:lnTo>
                    <a:pt x="26" y="19"/>
                  </a:lnTo>
                  <a:lnTo>
                    <a:pt x="34" y="19"/>
                  </a:lnTo>
                  <a:lnTo>
                    <a:pt x="43" y="10"/>
                  </a:lnTo>
                  <a:lnTo>
                    <a:pt x="52" y="10"/>
                  </a:lnTo>
                  <a:lnTo>
                    <a:pt x="137" y="0"/>
                  </a:lnTo>
                  <a:lnTo>
                    <a:pt x="154" y="196"/>
                  </a:lnTo>
                  <a:lnTo>
                    <a:pt x="154" y="215"/>
                  </a:lnTo>
                  <a:lnTo>
                    <a:pt x="145" y="225"/>
                  </a:lnTo>
                  <a:lnTo>
                    <a:pt x="137" y="225"/>
                  </a:lnTo>
                  <a:lnTo>
                    <a:pt x="128" y="235"/>
                  </a:lnTo>
                  <a:lnTo>
                    <a:pt x="128" y="245"/>
                  </a:lnTo>
                  <a:lnTo>
                    <a:pt x="111" y="254"/>
                  </a:lnTo>
                  <a:lnTo>
                    <a:pt x="103" y="284"/>
                  </a:lnTo>
                  <a:lnTo>
                    <a:pt x="94" y="284"/>
                  </a:lnTo>
                  <a:lnTo>
                    <a:pt x="86" y="274"/>
                  </a:lnTo>
                  <a:lnTo>
                    <a:pt x="77" y="274"/>
                  </a:lnTo>
                  <a:lnTo>
                    <a:pt x="77" y="284"/>
                  </a:lnTo>
                  <a:lnTo>
                    <a:pt x="69" y="293"/>
                  </a:lnTo>
                  <a:lnTo>
                    <a:pt x="60" y="284"/>
                  </a:lnTo>
                  <a:lnTo>
                    <a:pt x="52" y="293"/>
                  </a:lnTo>
                  <a:lnTo>
                    <a:pt x="43" y="303"/>
                  </a:lnTo>
                  <a:lnTo>
                    <a:pt x="34" y="293"/>
                  </a:lnTo>
                  <a:lnTo>
                    <a:pt x="9" y="293"/>
                  </a:lnTo>
                  <a:lnTo>
                    <a:pt x="0" y="303"/>
                  </a:lnTo>
                  <a:lnTo>
                    <a:pt x="0" y="293"/>
                  </a:lnTo>
                  <a:close/>
                </a:path>
              </a:pathLst>
            </a:custGeom>
            <a:solidFill>
              <a:srgbClr val="FFFFFF"/>
            </a:solidFill>
            <a:ln w="14288">
              <a:solidFill>
                <a:srgbClr val="FF00FF"/>
              </a:solidFill>
              <a:round/>
              <a:headEnd/>
              <a:tailEnd/>
            </a:ln>
          </p:spPr>
          <p:txBody>
            <a:bodyPr/>
            <a:lstStyle/>
            <a:p>
              <a:endParaRPr lang="en-US"/>
            </a:p>
          </p:txBody>
        </p:sp>
        <p:sp>
          <p:nvSpPr>
            <p:cNvPr id="14373" name="Freeform 85"/>
            <p:cNvSpPr>
              <a:spLocks/>
            </p:cNvSpPr>
            <p:nvPr/>
          </p:nvSpPr>
          <p:spPr bwMode="auto">
            <a:xfrm>
              <a:off x="3738563" y="4787900"/>
              <a:ext cx="325438" cy="652463"/>
            </a:xfrm>
            <a:custGeom>
              <a:avLst/>
              <a:gdLst>
                <a:gd name="T0" fmla="*/ 53975 w 205"/>
                <a:gd name="T1" fmla="*/ 14288 h 411"/>
                <a:gd name="T2" fmla="*/ 271463 w 205"/>
                <a:gd name="T3" fmla="*/ 0 h 411"/>
                <a:gd name="T4" fmla="*/ 271463 w 205"/>
                <a:gd name="T5" fmla="*/ 30163 h 411"/>
                <a:gd name="T6" fmla="*/ 284163 w 205"/>
                <a:gd name="T7" fmla="*/ 46038 h 411"/>
                <a:gd name="T8" fmla="*/ 284163 w 205"/>
                <a:gd name="T9" fmla="*/ 77788 h 411"/>
                <a:gd name="T10" fmla="*/ 298450 w 205"/>
                <a:gd name="T11" fmla="*/ 92075 h 411"/>
                <a:gd name="T12" fmla="*/ 311150 w 205"/>
                <a:gd name="T13" fmla="*/ 403225 h 411"/>
                <a:gd name="T14" fmla="*/ 325438 w 205"/>
                <a:gd name="T15" fmla="*/ 419100 h 411"/>
                <a:gd name="T16" fmla="*/ 325438 w 205"/>
                <a:gd name="T17" fmla="*/ 434975 h 411"/>
                <a:gd name="T18" fmla="*/ 311150 w 205"/>
                <a:gd name="T19" fmla="*/ 450850 h 411"/>
                <a:gd name="T20" fmla="*/ 311150 w 205"/>
                <a:gd name="T21" fmla="*/ 465138 h 411"/>
                <a:gd name="T22" fmla="*/ 284163 w 205"/>
                <a:gd name="T23" fmla="*/ 496888 h 411"/>
                <a:gd name="T24" fmla="*/ 284163 w 205"/>
                <a:gd name="T25" fmla="*/ 527050 h 411"/>
                <a:gd name="T26" fmla="*/ 284163 w 205"/>
                <a:gd name="T27" fmla="*/ 542925 h 411"/>
                <a:gd name="T28" fmla="*/ 284163 w 205"/>
                <a:gd name="T29" fmla="*/ 558800 h 411"/>
                <a:gd name="T30" fmla="*/ 284163 w 205"/>
                <a:gd name="T31" fmla="*/ 574675 h 411"/>
                <a:gd name="T32" fmla="*/ 257175 w 205"/>
                <a:gd name="T33" fmla="*/ 590550 h 411"/>
                <a:gd name="T34" fmla="*/ 257175 w 205"/>
                <a:gd name="T35" fmla="*/ 620713 h 411"/>
                <a:gd name="T36" fmla="*/ 244475 w 205"/>
                <a:gd name="T37" fmla="*/ 636588 h 411"/>
                <a:gd name="T38" fmla="*/ 217488 w 205"/>
                <a:gd name="T39" fmla="*/ 620713 h 411"/>
                <a:gd name="T40" fmla="*/ 203200 w 205"/>
                <a:gd name="T41" fmla="*/ 636588 h 411"/>
                <a:gd name="T42" fmla="*/ 190500 w 205"/>
                <a:gd name="T43" fmla="*/ 652463 h 411"/>
                <a:gd name="T44" fmla="*/ 176213 w 205"/>
                <a:gd name="T45" fmla="*/ 620713 h 411"/>
                <a:gd name="T46" fmla="*/ 176213 w 205"/>
                <a:gd name="T47" fmla="*/ 604838 h 411"/>
                <a:gd name="T48" fmla="*/ 163513 w 205"/>
                <a:gd name="T49" fmla="*/ 558800 h 411"/>
                <a:gd name="T50" fmla="*/ 107950 w 205"/>
                <a:gd name="T51" fmla="*/ 527050 h 411"/>
                <a:gd name="T52" fmla="*/ 95250 w 205"/>
                <a:gd name="T53" fmla="*/ 512763 h 411"/>
                <a:gd name="T54" fmla="*/ 95250 w 205"/>
                <a:gd name="T55" fmla="*/ 481013 h 411"/>
                <a:gd name="T56" fmla="*/ 107950 w 205"/>
                <a:gd name="T57" fmla="*/ 465138 h 411"/>
                <a:gd name="T58" fmla="*/ 107950 w 205"/>
                <a:gd name="T59" fmla="*/ 434975 h 411"/>
                <a:gd name="T60" fmla="*/ 95250 w 205"/>
                <a:gd name="T61" fmla="*/ 419100 h 411"/>
                <a:gd name="T62" fmla="*/ 80963 w 205"/>
                <a:gd name="T63" fmla="*/ 434975 h 411"/>
                <a:gd name="T64" fmla="*/ 80963 w 205"/>
                <a:gd name="T65" fmla="*/ 434975 h 411"/>
                <a:gd name="T66" fmla="*/ 68263 w 205"/>
                <a:gd name="T67" fmla="*/ 419100 h 411"/>
                <a:gd name="T68" fmla="*/ 68263 w 205"/>
                <a:gd name="T69" fmla="*/ 403225 h 411"/>
                <a:gd name="T70" fmla="*/ 53975 w 205"/>
                <a:gd name="T71" fmla="*/ 373063 h 411"/>
                <a:gd name="T72" fmla="*/ 26988 w 205"/>
                <a:gd name="T73" fmla="*/ 357188 h 411"/>
                <a:gd name="T74" fmla="*/ 0 w 205"/>
                <a:gd name="T75" fmla="*/ 309563 h 411"/>
                <a:gd name="T76" fmla="*/ 0 w 205"/>
                <a:gd name="T77" fmla="*/ 263525 h 411"/>
                <a:gd name="T78" fmla="*/ 26988 w 205"/>
                <a:gd name="T79" fmla="*/ 201613 h 411"/>
                <a:gd name="T80" fmla="*/ 41275 w 205"/>
                <a:gd name="T81" fmla="*/ 169863 h 411"/>
                <a:gd name="T82" fmla="*/ 26988 w 205"/>
                <a:gd name="T83" fmla="*/ 153988 h 411"/>
                <a:gd name="T84" fmla="*/ 41275 w 205"/>
                <a:gd name="T85" fmla="*/ 139700 h 411"/>
                <a:gd name="T86" fmla="*/ 80963 w 205"/>
                <a:gd name="T87" fmla="*/ 123825 h 411"/>
                <a:gd name="T88" fmla="*/ 95250 w 205"/>
                <a:gd name="T89" fmla="*/ 92075 h 411"/>
                <a:gd name="T90" fmla="*/ 95250 w 205"/>
                <a:gd name="T91" fmla="*/ 46038 h 411"/>
                <a:gd name="T92" fmla="*/ 68263 w 205"/>
                <a:gd name="T93" fmla="*/ 30163 h 411"/>
                <a:gd name="T94" fmla="*/ 53975 w 205"/>
                <a:gd name="T95" fmla="*/ 14288 h 41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1"/>
                <a:gd name="T146" fmla="*/ 205 w 205"/>
                <a:gd name="T147" fmla="*/ 411 h 41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1">
                  <a:moveTo>
                    <a:pt x="34" y="9"/>
                  </a:moveTo>
                  <a:lnTo>
                    <a:pt x="171" y="0"/>
                  </a:lnTo>
                  <a:lnTo>
                    <a:pt x="171" y="19"/>
                  </a:lnTo>
                  <a:lnTo>
                    <a:pt x="179" y="29"/>
                  </a:lnTo>
                  <a:lnTo>
                    <a:pt x="179" y="49"/>
                  </a:lnTo>
                  <a:lnTo>
                    <a:pt x="188" y="58"/>
                  </a:lnTo>
                  <a:lnTo>
                    <a:pt x="196" y="254"/>
                  </a:lnTo>
                  <a:lnTo>
                    <a:pt x="205" y="264"/>
                  </a:lnTo>
                  <a:lnTo>
                    <a:pt x="205" y="274"/>
                  </a:lnTo>
                  <a:lnTo>
                    <a:pt x="196" y="284"/>
                  </a:lnTo>
                  <a:lnTo>
                    <a:pt x="196" y="293"/>
                  </a:lnTo>
                  <a:lnTo>
                    <a:pt x="179" y="313"/>
                  </a:lnTo>
                  <a:lnTo>
                    <a:pt x="179" y="332"/>
                  </a:lnTo>
                  <a:lnTo>
                    <a:pt x="179" y="342"/>
                  </a:lnTo>
                  <a:lnTo>
                    <a:pt x="179" y="352"/>
                  </a:lnTo>
                  <a:lnTo>
                    <a:pt x="179" y="362"/>
                  </a:lnTo>
                  <a:lnTo>
                    <a:pt x="162" y="372"/>
                  </a:lnTo>
                  <a:lnTo>
                    <a:pt x="162" y="391"/>
                  </a:lnTo>
                  <a:lnTo>
                    <a:pt x="154" y="401"/>
                  </a:lnTo>
                  <a:lnTo>
                    <a:pt x="137" y="391"/>
                  </a:lnTo>
                  <a:lnTo>
                    <a:pt x="128" y="401"/>
                  </a:lnTo>
                  <a:lnTo>
                    <a:pt x="120" y="411"/>
                  </a:lnTo>
                  <a:lnTo>
                    <a:pt x="111" y="391"/>
                  </a:lnTo>
                  <a:lnTo>
                    <a:pt x="111" y="381"/>
                  </a:lnTo>
                  <a:lnTo>
                    <a:pt x="103" y="352"/>
                  </a:lnTo>
                  <a:lnTo>
                    <a:pt x="68" y="332"/>
                  </a:lnTo>
                  <a:lnTo>
                    <a:pt x="60" y="323"/>
                  </a:lnTo>
                  <a:lnTo>
                    <a:pt x="60" y="303"/>
                  </a:lnTo>
                  <a:lnTo>
                    <a:pt x="68" y="293"/>
                  </a:lnTo>
                  <a:lnTo>
                    <a:pt x="68" y="274"/>
                  </a:lnTo>
                  <a:lnTo>
                    <a:pt x="60" y="264"/>
                  </a:lnTo>
                  <a:lnTo>
                    <a:pt x="51" y="274"/>
                  </a:lnTo>
                  <a:lnTo>
                    <a:pt x="43" y="264"/>
                  </a:lnTo>
                  <a:lnTo>
                    <a:pt x="43" y="254"/>
                  </a:lnTo>
                  <a:lnTo>
                    <a:pt x="34" y="235"/>
                  </a:lnTo>
                  <a:lnTo>
                    <a:pt x="17" y="225"/>
                  </a:lnTo>
                  <a:lnTo>
                    <a:pt x="0" y="195"/>
                  </a:lnTo>
                  <a:lnTo>
                    <a:pt x="0" y="166"/>
                  </a:lnTo>
                  <a:lnTo>
                    <a:pt x="17" y="127"/>
                  </a:lnTo>
                  <a:lnTo>
                    <a:pt x="26" y="107"/>
                  </a:lnTo>
                  <a:lnTo>
                    <a:pt x="17" y="97"/>
                  </a:lnTo>
                  <a:lnTo>
                    <a:pt x="26" y="88"/>
                  </a:lnTo>
                  <a:lnTo>
                    <a:pt x="51" y="78"/>
                  </a:lnTo>
                  <a:lnTo>
                    <a:pt x="60" y="58"/>
                  </a:lnTo>
                  <a:lnTo>
                    <a:pt x="60" y="29"/>
                  </a:lnTo>
                  <a:lnTo>
                    <a:pt x="43" y="19"/>
                  </a:lnTo>
                  <a:lnTo>
                    <a:pt x="34" y="9"/>
                  </a:lnTo>
                  <a:close/>
                </a:path>
              </a:pathLst>
            </a:custGeom>
            <a:solidFill>
              <a:srgbClr val="FFFFFF"/>
            </a:solidFill>
            <a:ln w="14288">
              <a:solidFill>
                <a:srgbClr val="FF00FF"/>
              </a:solidFill>
              <a:round/>
              <a:headEnd/>
              <a:tailEnd/>
            </a:ln>
          </p:spPr>
          <p:txBody>
            <a:bodyPr/>
            <a:lstStyle/>
            <a:p>
              <a:endParaRPr lang="en-US"/>
            </a:p>
          </p:txBody>
        </p:sp>
        <p:sp>
          <p:nvSpPr>
            <p:cNvPr id="14374" name="Freeform 86"/>
            <p:cNvSpPr>
              <a:spLocks/>
            </p:cNvSpPr>
            <p:nvPr/>
          </p:nvSpPr>
          <p:spPr bwMode="auto">
            <a:xfrm>
              <a:off x="3616325" y="4289425"/>
              <a:ext cx="433388" cy="512763"/>
            </a:xfrm>
            <a:custGeom>
              <a:avLst/>
              <a:gdLst>
                <a:gd name="T0" fmla="*/ 68263 w 273"/>
                <a:gd name="T1" fmla="*/ 31750 h 323"/>
                <a:gd name="T2" fmla="*/ 82550 w 273"/>
                <a:gd name="T3" fmla="*/ 31750 h 323"/>
                <a:gd name="T4" fmla="*/ 122238 w 273"/>
                <a:gd name="T5" fmla="*/ 0 h 323"/>
                <a:gd name="T6" fmla="*/ 149225 w 273"/>
                <a:gd name="T7" fmla="*/ 0 h 323"/>
                <a:gd name="T8" fmla="*/ 149225 w 273"/>
                <a:gd name="T9" fmla="*/ 31750 h 323"/>
                <a:gd name="T10" fmla="*/ 176213 w 273"/>
                <a:gd name="T11" fmla="*/ 47625 h 323"/>
                <a:gd name="T12" fmla="*/ 190500 w 273"/>
                <a:gd name="T13" fmla="*/ 47625 h 323"/>
                <a:gd name="T14" fmla="*/ 203200 w 273"/>
                <a:gd name="T15" fmla="*/ 61913 h 323"/>
                <a:gd name="T16" fmla="*/ 244475 w 273"/>
                <a:gd name="T17" fmla="*/ 77788 h 323"/>
                <a:gd name="T18" fmla="*/ 285750 w 273"/>
                <a:gd name="T19" fmla="*/ 77788 h 323"/>
                <a:gd name="T20" fmla="*/ 298450 w 273"/>
                <a:gd name="T21" fmla="*/ 93663 h 323"/>
                <a:gd name="T22" fmla="*/ 312738 w 273"/>
                <a:gd name="T23" fmla="*/ 93663 h 323"/>
                <a:gd name="T24" fmla="*/ 352425 w 273"/>
                <a:gd name="T25" fmla="*/ 109538 h 323"/>
                <a:gd name="T26" fmla="*/ 366713 w 273"/>
                <a:gd name="T27" fmla="*/ 125413 h 323"/>
                <a:gd name="T28" fmla="*/ 366713 w 273"/>
                <a:gd name="T29" fmla="*/ 171450 h 323"/>
                <a:gd name="T30" fmla="*/ 379413 w 273"/>
                <a:gd name="T31" fmla="*/ 171450 h 323"/>
                <a:gd name="T32" fmla="*/ 393700 w 273"/>
                <a:gd name="T33" fmla="*/ 203200 h 323"/>
                <a:gd name="T34" fmla="*/ 379413 w 273"/>
                <a:gd name="T35" fmla="*/ 217488 h 323"/>
                <a:gd name="T36" fmla="*/ 366713 w 273"/>
                <a:gd name="T37" fmla="*/ 233363 h 323"/>
                <a:gd name="T38" fmla="*/ 366713 w 273"/>
                <a:gd name="T39" fmla="*/ 249238 h 323"/>
                <a:gd name="T40" fmla="*/ 366713 w 273"/>
                <a:gd name="T41" fmla="*/ 265113 h 323"/>
                <a:gd name="T42" fmla="*/ 393700 w 273"/>
                <a:gd name="T43" fmla="*/ 233363 h 323"/>
                <a:gd name="T44" fmla="*/ 406400 w 273"/>
                <a:gd name="T45" fmla="*/ 217488 h 323"/>
                <a:gd name="T46" fmla="*/ 420688 w 273"/>
                <a:gd name="T47" fmla="*/ 187325 h 323"/>
                <a:gd name="T48" fmla="*/ 433388 w 273"/>
                <a:gd name="T49" fmla="*/ 171450 h 323"/>
                <a:gd name="T50" fmla="*/ 433388 w 273"/>
                <a:gd name="T51" fmla="*/ 187325 h 323"/>
                <a:gd name="T52" fmla="*/ 420688 w 273"/>
                <a:gd name="T53" fmla="*/ 217488 h 323"/>
                <a:gd name="T54" fmla="*/ 406400 w 273"/>
                <a:gd name="T55" fmla="*/ 249238 h 323"/>
                <a:gd name="T56" fmla="*/ 393700 w 273"/>
                <a:gd name="T57" fmla="*/ 265113 h 323"/>
                <a:gd name="T58" fmla="*/ 393700 w 273"/>
                <a:gd name="T59" fmla="*/ 311150 h 323"/>
                <a:gd name="T60" fmla="*/ 393700 w 273"/>
                <a:gd name="T61" fmla="*/ 373063 h 323"/>
                <a:gd name="T62" fmla="*/ 379413 w 273"/>
                <a:gd name="T63" fmla="*/ 404813 h 323"/>
                <a:gd name="T64" fmla="*/ 393700 w 273"/>
                <a:gd name="T65" fmla="*/ 450850 h 323"/>
                <a:gd name="T66" fmla="*/ 393700 w 273"/>
                <a:gd name="T67" fmla="*/ 498475 h 323"/>
                <a:gd name="T68" fmla="*/ 176213 w 273"/>
                <a:gd name="T69" fmla="*/ 512763 h 323"/>
                <a:gd name="T70" fmla="*/ 176213 w 273"/>
                <a:gd name="T71" fmla="*/ 498475 h 323"/>
                <a:gd name="T72" fmla="*/ 149225 w 273"/>
                <a:gd name="T73" fmla="*/ 482600 h 323"/>
                <a:gd name="T74" fmla="*/ 136525 w 273"/>
                <a:gd name="T75" fmla="*/ 434975 h 323"/>
                <a:gd name="T76" fmla="*/ 136525 w 273"/>
                <a:gd name="T77" fmla="*/ 404813 h 323"/>
                <a:gd name="T78" fmla="*/ 122238 w 273"/>
                <a:gd name="T79" fmla="*/ 388938 h 323"/>
                <a:gd name="T80" fmla="*/ 136525 w 273"/>
                <a:gd name="T81" fmla="*/ 357188 h 323"/>
                <a:gd name="T82" fmla="*/ 122238 w 273"/>
                <a:gd name="T83" fmla="*/ 342900 h 323"/>
                <a:gd name="T84" fmla="*/ 82550 w 273"/>
                <a:gd name="T85" fmla="*/ 311150 h 323"/>
                <a:gd name="T86" fmla="*/ 82550 w 273"/>
                <a:gd name="T87" fmla="*/ 295275 h 323"/>
                <a:gd name="T88" fmla="*/ 68263 w 273"/>
                <a:gd name="T89" fmla="*/ 295275 h 323"/>
                <a:gd name="T90" fmla="*/ 55563 w 273"/>
                <a:gd name="T91" fmla="*/ 280988 h 323"/>
                <a:gd name="T92" fmla="*/ 26988 w 273"/>
                <a:gd name="T93" fmla="*/ 265113 h 323"/>
                <a:gd name="T94" fmla="*/ 14288 w 273"/>
                <a:gd name="T95" fmla="*/ 249238 h 323"/>
                <a:gd name="T96" fmla="*/ 26988 w 273"/>
                <a:gd name="T97" fmla="*/ 187325 h 323"/>
                <a:gd name="T98" fmla="*/ 0 w 273"/>
                <a:gd name="T99" fmla="*/ 155575 h 323"/>
                <a:gd name="T100" fmla="*/ 14288 w 273"/>
                <a:gd name="T101" fmla="*/ 125413 h 323"/>
                <a:gd name="T102" fmla="*/ 41275 w 273"/>
                <a:gd name="T103" fmla="*/ 93663 h 323"/>
                <a:gd name="T104" fmla="*/ 55563 w 273"/>
                <a:gd name="T105" fmla="*/ 31750 h 323"/>
                <a:gd name="T106" fmla="*/ 68263 w 273"/>
                <a:gd name="T107" fmla="*/ 31750 h 3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73"/>
                <a:gd name="T163" fmla="*/ 0 h 323"/>
                <a:gd name="T164" fmla="*/ 273 w 273"/>
                <a:gd name="T165" fmla="*/ 323 h 32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73" h="323">
                  <a:moveTo>
                    <a:pt x="43" y="20"/>
                  </a:moveTo>
                  <a:lnTo>
                    <a:pt x="52" y="20"/>
                  </a:lnTo>
                  <a:lnTo>
                    <a:pt x="77" y="0"/>
                  </a:lnTo>
                  <a:lnTo>
                    <a:pt x="94" y="0"/>
                  </a:lnTo>
                  <a:lnTo>
                    <a:pt x="94" y="20"/>
                  </a:lnTo>
                  <a:lnTo>
                    <a:pt x="111" y="30"/>
                  </a:lnTo>
                  <a:lnTo>
                    <a:pt x="120" y="30"/>
                  </a:lnTo>
                  <a:lnTo>
                    <a:pt x="128" y="39"/>
                  </a:lnTo>
                  <a:lnTo>
                    <a:pt x="154" y="49"/>
                  </a:lnTo>
                  <a:lnTo>
                    <a:pt x="180" y="49"/>
                  </a:lnTo>
                  <a:lnTo>
                    <a:pt x="188" y="59"/>
                  </a:lnTo>
                  <a:lnTo>
                    <a:pt x="197" y="59"/>
                  </a:lnTo>
                  <a:lnTo>
                    <a:pt x="222" y="69"/>
                  </a:lnTo>
                  <a:lnTo>
                    <a:pt x="231" y="79"/>
                  </a:lnTo>
                  <a:lnTo>
                    <a:pt x="231" y="108"/>
                  </a:lnTo>
                  <a:lnTo>
                    <a:pt x="239" y="108"/>
                  </a:lnTo>
                  <a:lnTo>
                    <a:pt x="248" y="128"/>
                  </a:lnTo>
                  <a:lnTo>
                    <a:pt x="239" y="137"/>
                  </a:lnTo>
                  <a:lnTo>
                    <a:pt x="231" y="147"/>
                  </a:lnTo>
                  <a:lnTo>
                    <a:pt x="231" y="157"/>
                  </a:lnTo>
                  <a:lnTo>
                    <a:pt x="231" y="167"/>
                  </a:lnTo>
                  <a:lnTo>
                    <a:pt x="248" y="147"/>
                  </a:lnTo>
                  <a:lnTo>
                    <a:pt x="256" y="137"/>
                  </a:lnTo>
                  <a:lnTo>
                    <a:pt x="265" y="118"/>
                  </a:lnTo>
                  <a:lnTo>
                    <a:pt x="273" y="108"/>
                  </a:lnTo>
                  <a:lnTo>
                    <a:pt x="273" y="118"/>
                  </a:lnTo>
                  <a:lnTo>
                    <a:pt x="265" y="137"/>
                  </a:lnTo>
                  <a:lnTo>
                    <a:pt x="256" y="157"/>
                  </a:lnTo>
                  <a:lnTo>
                    <a:pt x="248" y="167"/>
                  </a:lnTo>
                  <a:lnTo>
                    <a:pt x="248" y="196"/>
                  </a:lnTo>
                  <a:lnTo>
                    <a:pt x="248" y="235"/>
                  </a:lnTo>
                  <a:lnTo>
                    <a:pt x="239" y="255"/>
                  </a:lnTo>
                  <a:lnTo>
                    <a:pt x="248" y="284"/>
                  </a:lnTo>
                  <a:lnTo>
                    <a:pt x="248" y="314"/>
                  </a:lnTo>
                  <a:lnTo>
                    <a:pt x="111" y="323"/>
                  </a:lnTo>
                  <a:lnTo>
                    <a:pt x="111" y="314"/>
                  </a:lnTo>
                  <a:lnTo>
                    <a:pt x="94" y="304"/>
                  </a:lnTo>
                  <a:lnTo>
                    <a:pt x="86" y="274"/>
                  </a:lnTo>
                  <a:lnTo>
                    <a:pt x="86" y="255"/>
                  </a:lnTo>
                  <a:lnTo>
                    <a:pt x="77" y="245"/>
                  </a:lnTo>
                  <a:lnTo>
                    <a:pt x="86" y="225"/>
                  </a:lnTo>
                  <a:lnTo>
                    <a:pt x="77" y="216"/>
                  </a:lnTo>
                  <a:lnTo>
                    <a:pt x="52" y="196"/>
                  </a:lnTo>
                  <a:lnTo>
                    <a:pt x="52" y="186"/>
                  </a:lnTo>
                  <a:lnTo>
                    <a:pt x="43" y="186"/>
                  </a:lnTo>
                  <a:lnTo>
                    <a:pt x="35" y="177"/>
                  </a:lnTo>
                  <a:lnTo>
                    <a:pt x="17" y="167"/>
                  </a:lnTo>
                  <a:lnTo>
                    <a:pt x="9" y="157"/>
                  </a:lnTo>
                  <a:lnTo>
                    <a:pt x="17" y="118"/>
                  </a:lnTo>
                  <a:lnTo>
                    <a:pt x="0" y="98"/>
                  </a:lnTo>
                  <a:lnTo>
                    <a:pt x="9" y="79"/>
                  </a:lnTo>
                  <a:lnTo>
                    <a:pt x="26" y="59"/>
                  </a:lnTo>
                  <a:lnTo>
                    <a:pt x="35" y="20"/>
                  </a:lnTo>
                  <a:lnTo>
                    <a:pt x="43" y="20"/>
                  </a:lnTo>
                  <a:close/>
                </a:path>
              </a:pathLst>
            </a:custGeom>
            <a:solidFill>
              <a:srgbClr val="FFFFFF"/>
            </a:solidFill>
            <a:ln w="14288">
              <a:solidFill>
                <a:srgbClr val="FF00FF"/>
              </a:solidFill>
              <a:round/>
              <a:headEnd/>
              <a:tailEnd/>
            </a:ln>
          </p:spPr>
          <p:txBody>
            <a:bodyPr/>
            <a:lstStyle/>
            <a:p>
              <a:endParaRPr lang="en-US"/>
            </a:p>
          </p:txBody>
        </p:sp>
        <p:sp>
          <p:nvSpPr>
            <p:cNvPr id="14375" name="Freeform 87"/>
            <p:cNvSpPr>
              <a:spLocks/>
            </p:cNvSpPr>
            <p:nvPr/>
          </p:nvSpPr>
          <p:spPr bwMode="auto">
            <a:xfrm>
              <a:off x="3806825" y="4211638"/>
              <a:ext cx="473075" cy="280988"/>
            </a:xfrm>
            <a:custGeom>
              <a:avLst/>
              <a:gdLst>
                <a:gd name="T0" fmla="*/ 0 w 298"/>
                <a:gd name="T1" fmla="*/ 125413 h 177"/>
                <a:gd name="T2" fmla="*/ 12700 w 298"/>
                <a:gd name="T3" fmla="*/ 93663 h 177"/>
                <a:gd name="T4" fmla="*/ 26988 w 298"/>
                <a:gd name="T5" fmla="*/ 77788 h 177"/>
                <a:gd name="T6" fmla="*/ 66675 w 298"/>
                <a:gd name="T7" fmla="*/ 77788 h 177"/>
                <a:gd name="T8" fmla="*/ 95250 w 298"/>
                <a:gd name="T9" fmla="*/ 61913 h 177"/>
                <a:gd name="T10" fmla="*/ 107950 w 298"/>
                <a:gd name="T11" fmla="*/ 47625 h 177"/>
                <a:gd name="T12" fmla="*/ 122237 w 298"/>
                <a:gd name="T13" fmla="*/ 31750 h 177"/>
                <a:gd name="T14" fmla="*/ 134937 w 298"/>
                <a:gd name="T15" fmla="*/ 0 h 177"/>
                <a:gd name="T16" fmla="*/ 149225 w 298"/>
                <a:gd name="T17" fmla="*/ 0 h 177"/>
                <a:gd name="T18" fmla="*/ 161925 w 298"/>
                <a:gd name="T19" fmla="*/ 0 h 177"/>
                <a:gd name="T20" fmla="*/ 149225 w 298"/>
                <a:gd name="T21" fmla="*/ 15875 h 177"/>
                <a:gd name="T22" fmla="*/ 134937 w 298"/>
                <a:gd name="T23" fmla="*/ 47625 h 177"/>
                <a:gd name="T24" fmla="*/ 122237 w 298"/>
                <a:gd name="T25" fmla="*/ 61913 h 177"/>
                <a:gd name="T26" fmla="*/ 122237 w 298"/>
                <a:gd name="T27" fmla="*/ 77788 h 177"/>
                <a:gd name="T28" fmla="*/ 134937 w 298"/>
                <a:gd name="T29" fmla="*/ 61913 h 177"/>
                <a:gd name="T30" fmla="*/ 161925 w 298"/>
                <a:gd name="T31" fmla="*/ 77788 h 177"/>
                <a:gd name="T32" fmla="*/ 188912 w 298"/>
                <a:gd name="T33" fmla="*/ 93663 h 177"/>
                <a:gd name="T34" fmla="*/ 203200 w 298"/>
                <a:gd name="T35" fmla="*/ 109538 h 177"/>
                <a:gd name="T36" fmla="*/ 230188 w 298"/>
                <a:gd name="T37" fmla="*/ 109538 h 177"/>
                <a:gd name="T38" fmla="*/ 257175 w 298"/>
                <a:gd name="T39" fmla="*/ 109538 h 177"/>
                <a:gd name="T40" fmla="*/ 269875 w 298"/>
                <a:gd name="T41" fmla="*/ 93663 h 177"/>
                <a:gd name="T42" fmla="*/ 311150 w 298"/>
                <a:gd name="T43" fmla="*/ 77788 h 177"/>
                <a:gd name="T44" fmla="*/ 338137 w 298"/>
                <a:gd name="T45" fmla="*/ 77788 h 177"/>
                <a:gd name="T46" fmla="*/ 365125 w 298"/>
                <a:gd name="T47" fmla="*/ 61913 h 177"/>
                <a:gd name="T48" fmla="*/ 365125 w 298"/>
                <a:gd name="T49" fmla="*/ 77788 h 177"/>
                <a:gd name="T50" fmla="*/ 365125 w 298"/>
                <a:gd name="T51" fmla="*/ 93663 h 177"/>
                <a:gd name="T52" fmla="*/ 419100 w 298"/>
                <a:gd name="T53" fmla="*/ 93663 h 177"/>
                <a:gd name="T54" fmla="*/ 433388 w 298"/>
                <a:gd name="T55" fmla="*/ 109538 h 177"/>
                <a:gd name="T56" fmla="*/ 446088 w 298"/>
                <a:gd name="T57" fmla="*/ 125413 h 177"/>
                <a:gd name="T58" fmla="*/ 473075 w 298"/>
                <a:gd name="T59" fmla="*/ 139700 h 177"/>
                <a:gd name="T60" fmla="*/ 473075 w 298"/>
                <a:gd name="T61" fmla="*/ 139700 h 177"/>
                <a:gd name="T62" fmla="*/ 446088 w 298"/>
                <a:gd name="T63" fmla="*/ 155575 h 177"/>
                <a:gd name="T64" fmla="*/ 406400 w 298"/>
                <a:gd name="T65" fmla="*/ 139700 h 177"/>
                <a:gd name="T66" fmla="*/ 392112 w 298"/>
                <a:gd name="T67" fmla="*/ 155575 h 177"/>
                <a:gd name="T68" fmla="*/ 379412 w 298"/>
                <a:gd name="T69" fmla="*/ 155575 h 177"/>
                <a:gd name="T70" fmla="*/ 338137 w 298"/>
                <a:gd name="T71" fmla="*/ 155575 h 177"/>
                <a:gd name="T72" fmla="*/ 325437 w 298"/>
                <a:gd name="T73" fmla="*/ 171450 h 177"/>
                <a:gd name="T74" fmla="*/ 298450 w 298"/>
                <a:gd name="T75" fmla="*/ 171450 h 177"/>
                <a:gd name="T76" fmla="*/ 284162 w 298"/>
                <a:gd name="T77" fmla="*/ 187325 h 177"/>
                <a:gd name="T78" fmla="*/ 269875 w 298"/>
                <a:gd name="T79" fmla="*/ 203200 h 177"/>
                <a:gd name="T80" fmla="*/ 257175 w 298"/>
                <a:gd name="T81" fmla="*/ 187325 h 177"/>
                <a:gd name="T82" fmla="*/ 257175 w 298"/>
                <a:gd name="T83" fmla="*/ 203200 h 177"/>
                <a:gd name="T84" fmla="*/ 242887 w 298"/>
                <a:gd name="T85" fmla="*/ 203200 h 177"/>
                <a:gd name="T86" fmla="*/ 230188 w 298"/>
                <a:gd name="T87" fmla="*/ 187325 h 177"/>
                <a:gd name="T88" fmla="*/ 215900 w 298"/>
                <a:gd name="T89" fmla="*/ 217488 h 177"/>
                <a:gd name="T90" fmla="*/ 203200 w 298"/>
                <a:gd name="T91" fmla="*/ 249238 h 177"/>
                <a:gd name="T92" fmla="*/ 203200 w 298"/>
                <a:gd name="T93" fmla="*/ 280988 h 177"/>
                <a:gd name="T94" fmla="*/ 188912 w 298"/>
                <a:gd name="T95" fmla="*/ 249238 h 177"/>
                <a:gd name="T96" fmla="*/ 176212 w 298"/>
                <a:gd name="T97" fmla="*/ 249238 h 177"/>
                <a:gd name="T98" fmla="*/ 176212 w 298"/>
                <a:gd name="T99" fmla="*/ 203200 h 177"/>
                <a:gd name="T100" fmla="*/ 122237 w 298"/>
                <a:gd name="T101" fmla="*/ 171450 h 177"/>
                <a:gd name="T102" fmla="*/ 107950 w 298"/>
                <a:gd name="T103" fmla="*/ 171450 h 177"/>
                <a:gd name="T104" fmla="*/ 95250 w 298"/>
                <a:gd name="T105" fmla="*/ 155575 h 177"/>
                <a:gd name="T106" fmla="*/ 53975 w 298"/>
                <a:gd name="T107" fmla="*/ 155575 h 177"/>
                <a:gd name="T108" fmla="*/ 12700 w 298"/>
                <a:gd name="T109" fmla="*/ 139700 h 177"/>
                <a:gd name="T110" fmla="*/ 0 w 298"/>
                <a:gd name="T111" fmla="*/ 125413 h 17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98"/>
                <a:gd name="T169" fmla="*/ 0 h 177"/>
                <a:gd name="T170" fmla="*/ 298 w 298"/>
                <a:gd name="T171" fmla="*/ 177 h 17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98" h="177">
                  <a:moveTo>
                    <a:pt x="0" y="79"/>
                  </a:moveTo>
                  <a:lnTo>
                    <a:pt x="8" y="59"/>
                  </a:lnTo>
                  <a:lnTo>
                    <a:pt x="17" y="49"/>
                  </a:lnTo>
                  <a:lnTo>
                    <a:pt x="42" y="49"/>
                  </a:lnTo>
                  <a:lnTo>
                    <a:pt x="60" y="39"/>
                  </a:lnTo>
                  <a:lnTo>
                    <a:pt x="68" y="30"/>
                  </a:lnTo>
                  <a:lnTo>
                    <a:pt x="77" y="20"/>
                  </a:lnTo>
                  <a:lnTo>
                    <a:pt x="85" y="0"/>
                  </a:lnTo>
                  <a:lnTo>
                    <a:pt x="94" y="0"/>
                  </a:lnTo>
                  <a:lnTo>
                    <a:pt x="102" y="0"/>
                  </a:lnTo>
                  <a:lnTo>
                    <a:pt x="94" y="10"/>
                  </a:lnTo>
                  <a:lnTo>
                    <a:pt x="85" y="30"/>
                  </a:lnTo>
                  <a:lnTo>
                    <a:pt x="77" y="39"/>
                  </a:lnTo>
                  <a:lnTo>
                    <a:pt x="77" y="49"/>
                  </a:lnTo>
                  <a:lnTo>
                    <a:pt x="85" y="39"/>
                  </a:lnTo>
                  <a:lnTo>
                    <a:pt x="102" y="49"/>
                  </a:lnTo>
                  <a:lnTo>
                    <a:pt x="119" y="59"/>
                  </a:lnTo>
                  <a:lnTo>
                    <a:pt x="128" y="69"/>
                  </a:lnTo>
                  <a:lnTo>
                    <a:pt x="145" y="69"/>
                  </a:lnTo>
                  <a:lnTo>
                    <a:pt x="162" y="69"/>
                  </a:lnTo>
                  <a:lnTo>
                    <a:pt x="170" y="59"/>
                  </a:lnTo>
                  <a:lnTo>
                    <a:pt x="196" y="49"/>
                  </a:lnTo>
                  <a:lnTo>
                    <a:pt x="213" y="49"/>
                  </a:lnTo>
                  <a:lnTo>
                    <a:pt x="230" y="39"/>
                  </a:lnTo>
                  <a:lnTo>
                    <a:pt x="230" y="49"/>
                  </a:lnTo>
                  <a:lnTo>
                    <a:pt x="230" y="59"/>
                  </a:lnTo>
                  <a:lnTo>
                    <a:pt x="264" y="59"/>
                  </a:lnTo>
                  <a:lnTo>
                    <a:pt x="273" y="69"/>
                  </a:lnTo>
                  <a:lnTo>
                    <a:pt x="281" y="79"/>
                  </a:lnTo>
                  <a:lnTo>
                    <a:pt x="298" y="88"/>
                  </a:lnTo>
                  <a:lnTo>
                    <a:pt x="281" y="98"/>
                  </a:lnTo>
                  <a:lnTo>
                    <a:pt x="256" y="88"/>
                  </a:lnTo>
                  <a:lnTo>
                    <a:pt x="247" y="98"/>
                  </a:lnTo>
                  <a:lnTo>
                    <a:pt x="239" y="98"/>
                  </a:lnTo>
                  <a:lnTo>
                    <a:pt x="213" y="98"/>
                  </a:lnTo>
                  <a:lnTo>
                    <a:pt x="205" y="108"/>
                  </a:lnTo>
                  <a:lnTo>
                    <a:pt x="188" y="108"/>
                  </a:lnTo>
                  <a:lnTo>
                    <a:pt x="179" y="118"/>
                  </a:lnTo>
                  <a:lnTo>
                    <a:pt x="170" y="128"/>
                  </a:lnTo>
                  <a:lnTo>
                    <a:pt x="162" y="118"/>
                  </a:lnTo>
                  <a:lnTo>
                    <a:pt x="162" y="128"/>
                  </a:lnTo>
                  <a:lnTo>
                    <a:pt x="153" y="128"/>
                  </a:lnTo>
                  <a:lnTo>
                    <a:pt x="145" y="118"/>
                  </a:lnTo>
                  <a:lnTo>
                    <a:pt x="136" y="137"/>
                  </a:lnTo>
                  <a:lnTo>
                    <a:pt x="128" y="157"/>
                  </a:lnTo>
                  <a:lnTo>
                    <a:pt x="128" y="177"/>
                  </a:lnTo>
                  <a:lnTo>
                    <a:pt x="119" y="157"/>
                  </a:lnTo>
                  <a:lnTo>
                    <a:pt x="111" y="157"/>
                  </a:lnTo>
                  <a:lnTo>
                    <a:pt x="111" y="128"/>
                  </a:lnTo>
                  <a:lnTo>
                    <a:pt x="77" y="108"/>
                  </a:lnTo>
                  <a:lnTo>
                    <a:pt x="68" y="108"/>
                  </a:lnTo>
                  <a:lnTo>
                    <a:pt x="60" y="98"/>
                  </a:lnTo>
                  <a:lnTo>
                    <a:pt x="34" y="98"/>
                  </a:lnTo>
                  <a:lnTo>
                    <a:pt x="8" y="88"/>
                  </a:lnTo>
                  <a:lnTo>
                    <a:pt x="0" y="79"/>
                  </a:lnTo>
                  <a:close/>
                </a:path>
              </a:pathLst>
            </a:custGeom>
            <a:solidFill>
              <a:srgbClr val="FFFFFF"/>
            </a:solidFill>
            <a:ln w="14288">
              <a:solidFill>
                <a:srgbClr val="FF00FF"/>
              </a:solidFill>
              <a:round/>
              <a:headEnd/>
              <a:tailEnd/>
            </a:ln>
          </p:spPr>
          <p:txBody>
            <a:bodyPr/>
            <a:lstStyle/>
            <a:p>
              <a:endParaRPr lang="en-US"/>
            </a:p>
          </p:txBody>
        </p:sp>
        <p:sp>
          <p:nvSpPr>
            <p:cNvPr id="14376" name="Freeform 88"/>
            <p:cNvSpPr>
              <a:spLocks/>
            </p:cNvSpPr>
            <p:nvPr/>
          </p:nvSpPr>
          <p:spPr bwMode="auto">
            <a:xfrm>
              <a:off x="3983038" y="4367213"/>
              <a:ext cx="230188" cy="512763"/>
            </a:xfrm>
            <a:custGeom>
              <a:avLst/>
              <a:gdLst>
                <a:gd name="T0" fmla="*/ 215900 w 145"/>
                <a:gd name="T1" fmla="*/ 0 h 323"/>
                <a:gd name="T2" fmla="*/ 230188 w 145"/>
                <a:gd name="T3" fmla="*/ 15875 h 323"/>
                <a:gd name="T4" fmla="*/ 203200 w 145"/>
                <a:gd name="T5" fmla="*/ 31750 h 323"/>
                <a:gd name="T6" fmla="*/ 188913 w 145"/>
                <a:gd name="T7" fmla="*/ 61913 h 323"/>
                <a:gd name="T8" fmla="*/ 203200 w 145"/>
                <a:gd name="T9" fmla="*/ 61913 h 323"/>
                <a:gd name="T10" fmla="*/ 188913 w 145"/>
                <a:gd name="T11" fmla="*/ 93663 h 323"/>
                <a:gd name="T12" fmla="*/ 188913 w 145"/>
                <a:gd name="T13" fmla="*/ 125413 h 323"/>
                <a:gd name="T14" fmla="*/ 176213 w 145"/>
                <a:gd name="T15" fmla="*/ 125413 h 323"/>
                <a:gd name="T16" fmla="*/ 161925 w 145"/>
                <a:gd name="T17" fmla="*/ 125413 h 323"/>
                <a:gd name="T18" fmla="*/ 161925 w 145"/>
                <a:gd name="T19" fmla="*/ 109538 h 323"/>
                <a:gd name="T20" fmla="*/ 149225 w 145"/>
                <a:gd name="T21" fmla="*/ 125413 h 323"/>
                <a:gd name="T22" fmla="*/ 134938 w 145"/>
                <a:gd name="T23" fmla="*/ 125413 h 323"/>
                <a:gd name="T24" fmla="*/ 122238 w 145"/>
                <a:gd name="T25" fmla="*/ 155575 h 323"/>
                <a:gd name="T26" fmla="*/ 122238 w 145"/>
                <a:gd name="T27" fmla="*/ 203200 h 323"/>
                <a:gd name="T28" fmla="*/ 107950 w 145"/>
                <a:gd name="T29" fmla="*/ 233363 h 323"/>
                <a:gd name="T30" fmla="*/ 107950 w 145"/>
                <a:gd name="T31" fmla="*/ 279400 h 323"/>
                <a:gd name="T32" fmla="*/ 122238 w 145"/>
                <a:gd name="T33" fmla="*/ 295275 h 323"/>
                <a:gd name="T34" fmla="*/ 134938 w 145"/>
                <a:gd name="T35" fmla="*/ 342900 h 323"/>
                <a:gd name="T36" fmla="*/ 149225 w 145"/>
                <a:gd name="T37" fmla="*/ 373063 h 323"/>
                <a:gd name="T38" fmla="*/ 134938 w 145"/>
                <a:gd name="T39" fmla="*/ 404813 h 323"/>
                <a:gd name="T40" fmla="*/ 122238 w 145"/>
                <a:gd name="T41" fmla="*/ 450850 h 323"/>
                <a:gd name="T42" fmla="*/ 122238 w 145"/>
                <a:gd name="T43" fmla="*/ 498475 h 323"/>
                <a:gd name="T44" fmla="*/ 93663 w 145"/>
                <a:gd name="T45" fmla="*/ 512763 h 323"/>
                <a:gd name="T46" fmla="*/ 80963 w 145"/>
                <a:gd name="T47" fmla="*/ 512763 h 323"/>
                <a:gd name="T48" fmla="*/ 66675 w 145"/>
                <a:gd name="T49" fmla="*/ 512763 h 323"/>
                <a:gd name="T50" fmla="*/ 53975 w 145"/>
                <a:gd name="T51" fmla="*/ 512763 h 323"/>
                <a:gd name="T52" fmla="*/ 39688 w 145"/>
                <a:gd name="T53" fmla="*/ 498475 h 323"/>
                <a:gd name="T54" fmla="*/ 39688 w 145"/>
                <a:gd name="T55" fmla="*/ 466725 h 323"/>
                <a:gd name="T56" fmla="*/ 26988 w 145"/>
                <a:gd name="T57" fmla="*/ 450850 h 323"/>
                <a:gd name="T58" fmla="*/ 26988 w 145"/>
                <a:gd name="T59" fmla="*/ 420688 h 323"/>
                <a:gd name="T60" fmla="*/ 26988 w 145"/>
                <a:gd name="T61" fmla="*/ 373063 h 323"/>
                <a:gd name="T62" fmla="*/ 12700 w 145"/>
                <a:gd name="T63" fmla="*/ 327025 h 323"/>
                <a:gd name="T64" fmla="*/ 26988 w 145"/>
                <a:gd name="T65" fmla="*/ 295275 h 323"/>
                <a:gd name="T66" fmla="*/ 26988 w 145"/>
                <a:gd name="T67" fmla="*/ 187325 h 323"/>
                <a:gd name="T68" fmla="*/ 39688 w 145"/>
                <a:gd name="T69" fmla="*/ 171450 h 323"/>
                <a:gd name="T70" fmla="*/ 53975 w 145"/>
                <a:gd name="T71" fmla="*/ 139700 h 323"/>
                <a:gd name="T72" fmla="*/ 66675 w 145"/>
                <a:gd name="T73" fmla="*/ 109538 h 323"/>
                <a:gd name="T74" fmla="*/ 66675 w 145"/>
                <a:gd name="T75" fmla="*/ 93663 h 323"/>
                <a:gd name="T76" fmla="*/ 53975 w 145"/>
                <a:gd name="T77" fmla="*/ 109538 h 323"/>
                <a:gd name="T78" fmla="*/ 39688 w 145"/>
                <a:gd name="T79" fmla="*/ 139700 h 323"/>
                <a:gd name="T80" fmla="*/ 26988 w 145"/>
                <a:gd name="T81" fmla="*/ 155575 h 323"/>
                <a:gd name="T82" fmla="*/ 0 w 145"/>
                <a:gd name="T83" fmla="*/ 187325 h 323"/>
                <a:gd name="T84" fmla="*/ 0 w 145"/>
                <a:gd name="T85" fmla="*/ 171450 h 323"/>
                <a:gd name="T86" fmla="*/ 0 w 145"/>
                <a:gd name="T87" fmla="*/ 155575 h 323"/>
                <a:gd name="T88" fmla="*/ 26988 w 145"/>
                <a:gd name="T89" fmla="*/ 125413 h 323"/>
                <a:gd name="T90" fmla="*/ 26988 w 145"/>
                <a:gd name="T91" fmla="*/ 93663 h 323"/>
                <a:gd name="T92" fmla="*/ 39688 w 145"/>
                <a:gd name="T93" fmla="*/ 61913 h 323"/>
                <a:gd name="T94" fmla="*/ 53975 w 145"/>
                <a:gd name="T95" fmla="*/ 31750 h 323"/>
                <a:gd name="T96" fmla="*/ 66675 w 145"/>
                <a:gd name="T97" fmla="*/ 47625 h 323"/>
                <a:gd name="T98" fmla="*/ 80963 w 145"/>
                <a:gd name="T99" fmla="*/ 47625 h 323"/>
                <a:gd name="T100" fmla="*/ 80963 w 145"/>
                <a:gd name="T101" fmla="*/ 31750 h 323"/>
                <a:gd name="T102" fmla="*/ 93663 w 145"/>
                <a:gd name="T103" fmla="*/ 47625 h 323"/>
                <a:gd name="T104" fmla="*/ 107950 w 145"/>
                <a:gd name="T105" fmla="*/ 31750 h 323"/>
                <a:gd name="T106" fmla="*/ 122238 w 145"/>
                <a:gd name="T107" fmla="*/ 15875 h 323"/>
                <a:gd name="T108" fmla="*/ 149225 w 145"/>
                <a:gd name="T109" fmla="*/ 15875 h 323"/>
                <a:gd name="T110" fmla="*/ 161925 w 145"/>
                <a:gd name="T111" fmla="*/ 0 h 323"/>
                <a:gd name="T112" fmla="*/ 203200 w 145"/>
                <a:gd name="T113" fmla="*/ 0 h 323"/>
                <a:gd name="T114" fmla="*/ 215900 w 145"/>
                <a:gd name="T115" fmla="*/ 0 h 32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5"/>
                <a:gd name="T175" fmla="*/ 0 h 323"/>
                <a:gd name="T176" fmla="*/ 145 w 145"/>
                <a:gd name="T177" fmla="*/ 323 h 32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5" h="323">
                  <a:moveTo>
                    <a:pt x="136" y="0"/>
                  </a:moveTo>
                  <a:lnTo>
                    <a:pt x="145" y="10"/>
                  </a:lnTo>
                  <a:lnTo>
                    <a:pt x="128" y="20"/>
                  </a:lnTo>
                  <a:lnTo>
                    <a:pt x="119" y="39"/>
                  </a:lnTo>
                  <a:lnTo>
                    <a:pt x="128" y="39"/>
                  </a:lnTo>
                  <a:lnTo>
                    <a:pt x="119" y="59"/>
                  </a:lnTo>
                  <a:lnTo>
                    <a:pt x="119" y="79"/>
                  </a:lnTo>
                  <a:lnTo>
                    <a:pt x="111" y="79"/>
                  </a:lnTo>
                  <a:lnTo>
                    <a:pt x="102" y="79"/>
                  </a:lnTo>
                  <a:lnTo>
                    <a:pt x="102" y="69"/>
                  </a:lnTo>
                  <a:lnTo>
                    <a:pt x="94" y="79"/>
                  </a:lnTo>
                  <a:lnTo>
                    <a:pt x="85" y="79"/>
                  </a:lnTo>
                  <a:lnTo>
                    <a:pt x="77" y="98"/>
                  </a:lnTo>
                  <a:lnTo>
                    <a:pt x="77" y="128"/>
                  </a:lnTo>
                  <a:lnTo>
                    <a:pt x="68" y="147"/>
                  </a:lnTo>
                  <a:lnTo>
                    <a:pt x="68" y="176"/>
                  </a:lnTo>
                  <a:lnTo>
                    <a:pt x="77" y="186"/>
                  </a:lnTo>
                  <a:lnTo>
                    <a:pt x="85" y="216"/>
                  </a:lnTo>
                  <a:lnTo>
                    <a:pt x="94" y="235"/>
                  </a:lnTo>
                  <a:lnTo>
                    <a:pt x="85" y="255"/>
                  </a:lnTo>
                  <a:lnTo>
                    <a:pt x="77" y="284"/>
                  </a:lnTo>
                  <a:lnTo>
                    <a:pt x="77" y="314"/>
                  </a:lnTo>
                  <a:lnTo>
                    <a:pt x="59" y="323"/>
                  </a:lnTo>
                  <a:lnTo>
                    <a:pt x="51" y="323"/>
                  </a:lnTo>
                  <a:lnTo>
                    <a:pt x="42" y="323"/>
                  </a:lnTo>
                  <a:lnTo>
                    <a:pt x="34" y="323"/>
                  </a:lnTo>
                  <a:lnTo>
                    <a:pt x="25" y="314"/>
                  </a:lnTo>
                  <a:lnTo>
                    <a:pt x="25" y="294"/>
                  </a:lnTo>
                  <a:lnTo>
                    <a:pt x="17" y="284"/>
                  </a:lnTo>
                  <a:lnTo>
                    <a:pt x="17" y="265"/>
                  </a:lnTo>
                  <a:lnTo>
                    <a:pt x="17" y="235"/>
                  </a:lnTo>
                  <a:lnTo>
                    <a:pt x="8" y="206"/>
                  </a:lnTo>
                  <a:lnTo>
                    <a:pt x="17" y="186"/>
                  </a:lnTo>
                  <a:lnTo>
                    <a:pt x="17" y="118"/>
                  </a:lnTo>
                  <a:lnTo>
                    <a:pt x="25" y="108"/>
                  </a:lnTo>
                  <a:lnTo>
                    <a:pt x="34" y="88"/>
                  </a:lnTo>
                  <a:lnTo>
                    <a:pt x="42" y="69"/>
                  </a:lnTo>
                  <a:lnTo>
                    <a:pt x="42" y="59"/>
                  </a:lnTo>
                  <a:lnTo>
                    <a:pt x="34" y="69"/>
                  </a:lnTo>
                  <a:lnTo>
                    <a:pt x="25" y="88"/>
                  </a:lnTo>
                  <a:lnTo>
                    <a:pt x="17" y="98"/>
                  </a:lnTo>
                  <a:lnTo>
                    <a:pt x="0" y="118"/>
                  </a:lnTo>
                  <a:lnTo>
                    <a:pt x="0" y="108"/>
                  </a:lnTo>
                  <a:lnTo>
                    <a:pt x="0" y="98"/>
                  </a:lnTo>
                  <a:lnTo>
                    <a:pt x="17" y="79"/>
                  </a:lnTo>
                  <a:lnTo>
                    <a:pt x="17" y="59"/>
                  </a:lnTo>
                  <a:lnTo>
                    <a:pt x="25" y="39"/>
                  </a:lnTo>
                  <a:lnTo>
                    <a:pt x="34" y="20"/>
                  </a:lnTo>
                  <a:lnTo>
                    <a:pt x="42" y="30"/>
                  </a:lnTo>
                  <a:lnTo>
                    <a:pt x="51" y="30"/>
                  </a:lnTo>
                  <a:lnTo>
                    <a:pt x="51" y="20"/>
                  </a:lnTo>
                  <a:lnTo>
                    <a:pt x="59" y="30"/>
                  </a:lnTo>
                  <a:lnTo>
                    <a:pt x="68" y="20"/>
                  </a:lnTo>
                  <a:lnTo>
                    <a:pt x="77" y="10"/>
                  </a:lnTo>
                  <a:lnTo>
                    <a:pt x="94" y="10"/>
                  </a:lnTo>
                  <a:lnTo>
                    <a:pt x="102" y="0"/>
                  </a:lnTo>
                  <a:lnTo>
                    <a:pt x="128" y="0"/>
                  </a:lnTo>
                  <a:lnTo>
                    <a:pt x="136" y="0"/>
                  </a:lnTo>
                  <a:close/>
                </a:path>
              </a:pathLst>
            </a:custGeom>
            <a:solidFill>
              <a:srgbClr val="FFFFFF"/>
            </a:solidFill>
            <a:ln w="14288">
              <a:solidFill>
                <a:srgbClr val="FF00FF"/>
              </a:solidFill>
              <a:round/>
              <a:headEnd/>
              <a:tailEnd/>
            </a:ln>
          </p:spPr>
          <p:txBody>
            <a:bodyPr/>
            <a:lstStyle/>
            <a:p>
              <a:endParaRPr lang="en-US"/>
            </a:p>
          </p:txBody>
        </p:sp>
        <p:sp>
          <p:nvSpPr>
            <p:cNvPr id="14377" name="Freeform 89"/>
            <p:cNvSpPr>
              <a:spLocks/>
            </p:cNvSpPr>
            <p:nvPr/>
          </p:nvSpPr>
          <p:spPr bwMode="auto">
            <a:xfrm>
              <a:off x="4090988" y="4383088"/>
              <a:ext cx="311150" cy="482600"/>
            </a:xfrm>
            <a:custGeom>
              <a:avLst/>
              <a:gdLst>
                <a:gd name="T0" fmla="*/ 122238 w 196"/>
                <a:gd name="T1" fmla="*/ 0 h 304"/>
                <a:gd name="T2" fmla="*/ 149225 w 196"/>
                <a:gd name="T3" fmla="*/ 15875 h 304"/>
                <a:gd name="T4" fmla="*/ 161925 w 196"/>
                <a:gd name="T5" fmla="*/ 31750 h 304"/>
                <a:gd name="T6" fmla="*/ 188912 w 196"/>
                <a:gd name="T7" fmla="*/ 46037 h 304"/>
                <a:gd name="T8" fmla="*/ 215900 w 196"/>
                <a:gd name="T9" fmla="*/ 46037 h 304"/>
                <a:gd name="T10" fmla="*/ 215900 w 196"/>
                <a:gd name="T11" fmla="*/ 61912 h 304"/>
                <a:gd name="T12" fmla="*/ 215900 w 196"/>
                <a:gd name="T13" fmla="*/ 77787 h 304"/>
                <a:gd name="T14" fmla="*/ 215900 w 196"/>
                <a:gd name="T15" fmla="*/ 93662 h 304"/>
                <a:gd name="T16" fmla="*/ 230188 w 196"/>
                <a:gd name="T17" fmla="*/ 109538 h 304"/>
                <a:gd name="T18" fmla="*/ 230188 w 196"/>
                <a:gd name="T19" fmla="*/ 155575 h 304"/>
                <a:gd name="T20" fmla="*/ 215900 w 196"/>
                <a:gd name="T21" fmla="*/ 171450 h 304"/>
                <a:gd name="T22" fmla="*/ 215900 w 196"/>
                <a:gd name="T23" fmla="*/ 187325 h 304"/>
                <a:gd name="T24" fmla="*/ 203200 w 196"/>
                <a:gd name="T25" fmla="*/ 201612 h 304"/>
                <a:gd name="T26" fmla="*/ 188912 w 196"/>
                <a:gd name="T27" fmla="*/ 233363 h 304"/>
                <a:gd name="T28" fmla="*/ 203200 w 196"/>
                <a:gd name="T29" fmla="*/ 249237 h 304"/>
                <a:gd name="T30" fmla="*/ 215900 w 196"/>
                <a:gd name="T31" fmla="*/ 233363 h 304"/>
                <a:gd name="T32" fmla="*/ 244475 w 196"/>
                <a:gd name="T33" fmla="*/ 201612 h 304"/>
                <a:gd name="T34" fmla="*/ 257175 w 196"/>
                <a:gd name="T35" fmla="*/ 187325 h 304"/>
                <a:gd name="T36" fmla="*/ 284163 w 196"/>
                <a:gd name="T37" fmla="*/ 187325 h 304"/>
                <a:gd name="T38" fmla="*/ 298450 w 196"/>
                <a:gd name="T39" fmla="*/ 233363 h 304"/>
                <a:gd name="T40" fmla="*/ 298450 w 196"/>
                <a:gd name="T41" fmla="*/ 249237 h 304"/>
                <a:gd name="T42" fmla="*/ 298450 w 196"/>
                <a:gd name="T43" fmla="*/ 279400 h 304"/>
                <a:gd name="T44" fmla="*/ 311150 w 196"/>
                <a:gd name="T45" fmla="*/ 295275 h 304"/>
                <a:gd name="T46" fmla="*/ 311150 w 196"/>
                <a:gd name="T47" fmla="*/ 341312 h 304"/>
                <a:gd name="T48" fmla="*/ 284163 w 196"/>
                <a:gd name="T49" fmla="*/ 357187 h 304"/>
                <a:gd name="T50" fmla="*/ 284163 w 196"/>
                <a:gd name="T51" fmla="*/ 373062 h 304"/>
                <a:gd name="T52" fmla="*/ 271463 w 196"/>
                <a:gd name="T53" fmla="*/ 388937 h 304"/>
                <a:gd name="T54" fmla="*/ 271463 w 196"/>
                <a:gd name="T55" fmla="*/ 419100 h 304"/>
                <a:gd name="T56" fmla="*/ 257175 w 196"/>
                <a:gd name="T57" fmla="*/ 434975 h 304"/>
                <a:gd name="T58" fmla="*/ 244475 w 196"/>
                <a:gd name="T59" fmla="*/ 466725 h 304"/>
                <a:gd name="T60" fmla="*/ 149225 w 196"/>
                <a:gd name="T61" fmla="*/ 466725 h 304"/>
                <a:gd name="T62" fmla="*/ 14288 w 196"/>
                <a:gd name="T63" fmla="*/ 482600 h 304"/>
                <a:gd name="T64" fmla="*/ 14288 w 196"/>
                <a:gd name="T65" fmla="*/ 434975 h 304"/>
                <a:gd name="T66" fmla="*/ 26988 w 196"/>
                <a:gd name="T67" fmla="*/ 388937 h 304"/>
                <a:gd name="T68" fmla="*/ 41275 w 196"/>
                <a:gd name="T69" fmla="*/ 357187 h 304"/>
                <a:gd name="T70" fmla="*/ 26988 w 196"/>
                <a:gd name="T71" fmla="*/ 327025 h 304"/>
                <a:gd name="T72" fmla="*/ 14288 w 196"/>
                <a:gd name="T73" fmla="*/ 279400 h 304"/>
                <a:gd name="T74" fmla="*/ 0 w 196"/>
                <a:gd name="T75" fmla="*/ 263525 h 304"/>
                <a:gd name="T76" fmla="*/ 0 w 196"/>
                <a:gd name="T77" fmla="*/ 217488 h 304"/>
                <a:gd name="T78" fmla="*/ 14288 w 196"/>
                <a:gd name="T79" fmla="*/ 187325 h 304"/>
                <a:gd name="T80" fmla="*/ 14288 w 196"/>
                <a:gd name="T81" fmla="*/ 139700 h 304"/>
                <a:gd name="T82" fmla="*/ 26988 w 196"/>
                <a:gd name="T83" fmla="*/ 109538 h 304"/>
                <a:gd name="T84" fmla="*/ 41275 w 196"/>
                <a:gd name="T85" fmla="*/ 109538 h 304"/>
                <a:gd name="T86" fmla="*/ 53975 w 196"/>
                <a:gd name="T87" fmla="*/ 93662 h 304"/>
                <a:gd name="T88" fmla="*/ 53975 w 196"/>
                <a:gd name="T89" fmla="*/ 109538 h 304"/>
                <a:gd name="T90" fmla="*/ 68263 w 196"/>
                <a:gd name="T91" fmla="*/ 109538 h 304"/>
                <a:gd name="T92" fmla="*/ 80962 w 196"/>
                <a:gd name="T93" fmla="*/ 109538 h 304"/>
                <a:gd name="T94" fmla="*/ 80962 w 196"/>
                <a:gd name="T95" fmla="*/ 77787 h 304"/>
                <a:gd name="T96" fmla="*/ 95250 w 196"/>
                <a:gd name="T97" fmla="*/ 46037 h 304"/>
                <a:gd name="T98" fmla="*/ 80962 w 196"/>
                <a:gd name="T99" fmla="*/ 46037 h 304"/>
                <a:gd name="T100" fmla="*/ 95250 w 196"/>
                <a:gd name="T101" fmla="*/ 15875 h 304"/>
                <a:gd name="T102" fmla="*/ 122238 w 196"/>
                <a:gd name="T103" fmla="*/ 0 h 3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6"/>
                <a:gd name="T157" fmla="*/ 0 h 304"/>
                <a:gd name="T158" fmla="*/ 196 w 196"/>
                <a:gd name="T159" fmla="*/ 304 h 3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6" h="304">
                  <a:moveTo>
                    <a:pt x="77" y="0"/>
                  </a:moveTo>
                  <a:lnTo>
                    <a:pt x="94" y="10"/>
                  </a:lnTo>
                  <a:lnTo>
                    <a:pt x="102" y="20"/>
                  </a:lnTo>
                  <a:lnTo>
                    <a:pt x="119" y="29"/>
                  </a:lnTo>
                  <a:lnTo>
                    <a:pt x="136" y="29"/>
                  </a:lnTo>
                  <a:lnTo>
                    <a:pt x="136" y="39"/>
                  </a:lnTo>
                  <a:lnTo>
                    <a:pt x="136" y="49"/>
                  </a:lnTo>
                  <a:lnTo>
                    <a:pt x="136" y="59"/>
                  </a:lnTo>
                  <a:lnTo>
                    <a:pt x="145" y="69"/>
                  </a:lnTo>
                  <a:lnTo>
                    <a:pt x="145" y="98"/>
                  </a:lnTo>
                  <a:lnTo>
                    <a:pt x="136" y="108"/>
                  </a:lnTo>
                  <a:lnTo>
                    <a:pt x="136" y="118"/>
                  </a:lnTo>
                  <a:lnTo>
                    <a:pt x="128" y="127"/>
                  </a:lnTo>
                  <a:lnTo>
                    <a:pt x="119" y="147"/>
                  </a:lnTo>
                  <a:lnTo>
                    <a:pt x="128" y="157"/>
                  </a:lnTo>
                  <a:lnTo>
                    <a:pt x="136" y="147"/>
                  </a:lnTo>
                  <a:lnTo>
                    <a:pt x="154" y="127"/>
                  </a:lnTo>
                  <a:lnTo>
                    <a:pt x="162" y="118"/>
                  </a:lnTo>
                  <a:lnTo>
                    <a:pt x="179" y="118"/>
                  </a:lnTo>
                  <a:lnTo>
                    <a:pt x="188" y="147"/>
                  </a:lnTo>
                  <a:lnTo>
                    <a:pt x="188" y="157"/>
                  </a:lnTo>
                  <a:lnTo>
                    <a:pt x="188" y="176"/>
                  </a:lnTo>
                  <a:lnTo>
                    <a:pt x="196" y="186"/>
                  </a:lnTo>
                  <a:lnTo>
                    <a:pt x="196" y="215"/>
                  </a:lnTo>
                  <a:lnTo>
                    <a:pt x="179" y="225"/>
                  </a:lnTo>
                  <a:lnTo>
                    <a:pt x="179" y="235"/>
                  </a:lnTo>
                  <a:lnTo>
                    <a:pt x="171" y="245"/>
                  </a:lnTo>
                  <a:lnTo>
                    <a:pt x="171" y="264"/>
                  </a:lnTo>
                  <a:lnTo>
                    <a:pt x="162" y="274"/>
                  </a:lnTo>
                  <a:lnTo>
                    <a:pt x="154" y="294"/>
                  </a:lnTo>
                  <a:lnTo>
                    <a:pt x="94" y="294"/>
                  </a:lnTo>
                  <a:lnTo>
                    <a:pt x="9" y="304"/>
                  </a:lnTo>
                  <a:lnTo>
                    <a:pt x="9" y="274"/>
                  </a:lnTo>
                  <a:lnTo>
                    <a:pt x="17" y="245"/>
                  </a:lnTo>
                  <a:lnTo>
                    <a:pt x="26" y="225"/>
                  </a:lnTo>
                  <a:lnTo>
                    <a:pt x="17" y="206"/>
                  </a:lnTo>
                  <a:lnTo>
                    <a:pt x="9" y="176"/>
                  </a:lnTo>
                  <a:lnTo>
                    <a:pt x="0" y="166"/>
                  </a:lnTo>
                  <a:lnTo>
                    <a:pt x="0" y="137"/>
                  </a:lnTo>
                  <a:lnTo>
                    <a:pt x="9" y="118"/>
                  </a:lnTo>
                  <a:lnTo>
                    <a:pt x="9" y="88"/>
                  </a:lnTo>
                  <a:lnTo>
                    <a:pt x="17" y="69"/>
                  </a:lnTo>
                  <a:lnTo>
                    <a:pt x="26" y="69"/>
                  </a:lnTo>
                  <a:lnTo>
                    <a:pt x="34" y="59"/>
                  </a:lnTo>
                  <a:lnTo>
                    <a:pt x="34" y="69"/>
                  </a:lnTo>
                  <a:lnTo>
                    <a:pt x="43" y="69"/>
                  </a:lnTo>
                  <a:lnTo>
                    <a:pt x="51" y="69"/>
                  </a:lnTo>
                  <a:lnTo>
                    <a:pt x="51" y="49"/>
                  </a:lnTo>
                  <a:lnTo>
                    <a:pt x="60" y="29"/>
                  </a:lnTo>
                  <a:lnTo>
                    <a:pt x="51" y="29"/>
                  </a:lnTo>
                  <a:lnTo>
                    <a:pt x="60" y="10"/>
                  </a:lnTo>
                  <a:lnTo>
                    <a:pt x="77" y="0"/>
                  </a:lnTo>
                  <a:close/>
                </a:path>
              </a:pathLst>
            </a:custGeom>
            <a:solidFill>
              <a:srgbClr val="FFFFFF"/>
            </a:solidFill>
            <a:ln w="14288">
              <a:solidFill>
                <a:srgbClr val="FF00FF"/>
              </a:solidFill>
              <a:round/>
              <a:headEnd/>
              <a:tailEnd/>
            </a:ln>
          </p:spPr>
          <p:txBody>
            <a:bodyPr/>
            <a:lstStyle/>
            <a:p>
              <a:endParaRPr lang="en-US"/>
            </a:p>
          </p:txBody>
        </p:sp>
        <p:sp>
          <p:nvSpPr>
            <p:cNvPr id="14378" name="Freeform 90"/>
            <p:cNvSpPr>
              <a:spLocks/>
            </p:cNvSpPr>
            <p:nvPr/>
          </p:nvSpPr>
          <p:spPr bwMode="auto">
            <a:xfrm>
              <a:off x="4240213" y="4787900"/>
              <a:ext cx="338138" cy="419100"/>
            </a:xfrm>
            <a:custGeom>
              <a:avLst/>
              <a:gdLst>
                <a:gd name="T0" fmla="*/ 107950 w 213"/>
                <a:gd name="T1" fmla="*/ 61912 h 264"/>
                <a:gd name="T2" fmla="*/ 149225 w 213"/>
                <a:gd name="T3" fmla="*/ 61912 h 264"/>
                <a:gd name="T4" fmla="*/ 161925 w 213"/>
                <a:gd name="T5" fmla="*/ 77787 h 264"/>
                <a:gd name="T6" fmla="*/ 188913 w 213"/>
                <a:gd name="T7" fmla="*/ 92075 h 264"/>
                <a:gd name="T8" fmla="*/ 203200 w 213"/>
                <a:gd name="T9" fmla="*/ 77787 h 264"/>
                <a:gd name="T10" fmla="*/ 242888 w 213"/>
                <a:gd name="T11" fmla="*/ 61912 h 264"/>
                <a:gd name="T12" fmla="*/ 257175 w 213"/>
                <a:gd name="T13" fmla="*/ 46037 h 264"/>
                <a:gd name="T14" fmla="*/ 284163 w 213"/>
                <a:gd name="T15" fmla="*/ 14287 h 264"/>
                <a:gd name="T16" fmla="*/ 325438 w 213"/>
                <a:gd name="T17" fmla="*/ 0 h 264"/>
                <a:gd name="T18" fmla="*/ 338138 w 213"/>
                <a:gd name="T19" fmla="*/ 139700 h 264"/>
                <a:gd name="T20" fmla="*/ 338138 w 213"/>
                <a:gd name="T21" fmla="*/ 169862 h 264"/>
                <a:gd name="T22" fmla="*/ 325438 w 213"/>
                <a:gd name="T23" fmla="*/ 185737 h 264"/>
                <a:gd name="T24" fmla="*/ 338138 w 213"/>
                <a:gd name="T25" fmla="*/ 201612 h 264"/>
                <a:gd name="T26" fmla="*/ 338138 w 213"/>
                <a:gd name="T27" fmla="*/ 231775 h 264"/>
                <a:gd name="T28" fmla="*/ 338138 w 213"/>
                <a:gd name="T29" fmla="*/ 247650 h 264"/>
                <a:gd name="T30" fmla="*/ 338138 w 213"/>
                <a:gd name="T31" fmla="*/ 263525 h 264"/>
                <a:gd name="T32" fmla="*/ 325438 w 213"/>
                <a:gd name="T33" fmla="*/ 279400 h 264"/>
                <a:gd name="T34" fmla="*/ 296863 w 213"/>
                <a:gd name="T35" fmla="*/ 309562 h 264"/>
                <a:gd name="T36" fmla="*/ 284163 w 213"/>
                <a:gd name="T37" fmla="*/ 309562 h 264"/>
                <a:gd name="T38" fmla="*/ 269875 w 213"/>
                <a:gd name="T39" fmla="*/ 325437 h 264"/>
                <a:gd name="T40" fmla="*/ 269875 w 213"/>
                <a:gd name="T41" fmla="*/ 357187 h 264"/>
                <a:gd name="T42" fmla="*/ 257175 w 213"/>
                <a:gd name="T43" fmla="*/ 373062 h 264"/>
                <a:gd name="T44" fmla="*/ 242888 w 213"/>
                <a:gd name="T45" fmla="*/ 357187 h 264"/>
                <a:gd name="T46" fmla="*/ 242888 w 213"/>
                <a:gd name="T47" fmla="*/ 387350 h 264"/>
                <a:gd name="T48" fmla="*/ 242888 w 213"/>
                <a:gd name="T49" fmla="*/ 403225 h 264"/>
                <a:gd name="T50" fmla="*/ 230188 w 213"/>
                <a:gd name="T51" fmla="*/ 419100 h 264"/>
                <a:gd name="T52" fmla="*/ 215900 w 213"/>
                <a:gd name="T53" fmla="*/ 419100 h 264"/>
                <a:gd name="T54" fmla="*/ 203200 w 213"/>
                <a:gd name="T55" fmla="*/ 419100 h 264"/>
                <a:gd name="T56" fmla="*/ 176213 w 213"/>
                <a:gd name="T57" fmla="*/ 403225 h 264"/>
                <a:gd name="T58" fmla="*/ 161925 w 213"/>
                <a:gd name="T59" fmla="*/ 403225 h 264"/>
                <a:gd name="T60" fmla="*/ 149225 w 213"/>
                <a:gd name="T61" fmla="*/ 403225 h 264"/>
                <a:gd name="T62" fmla="*/ 134938 w 213"/>
                <a:gd name="T63" fmla="*/ 403225 h 264"/>
                <a:gd name="T64" fmla="*/ 122238 w 213"/>
                <a:gd name="T65" fmla="*/ 419100 h 264"/>
                <a:gd name="T66" fmla="*/ 107950 w 213"/>
                <a:gd name="T67" fmla="*/ 403225 h 264"/>
                <a:gd name="T68" fmla="*/ 80963 w 213"/>
                <a:gd name="T69" fmla="*/ 403225 h 264"/>
                <a:gd name="T70" fmla="*/ 66675 w 213"/>
                <a:gd name="T71" fmla="*/ 373062 h 264"/>
                <a:gd name="T72" fmla="*/ 26988 w 213"/>
                <a:gd name="T73" fmla="*/ 373062 h 264"/>
                <a:gd name="T74" fmla="*/ 0 w 213"/>
                <a:gd name="T75" fmla="*/ 61912 h 264"/>
                <a:gd name="T76" fmla="*/ 95250 w 213"/>
                <a:gd name="T77" fmla="*/ 61912 h 264"/>
                <a:gd name="T78" fmla="*/ 107950 w 213"/>
                <a:gd name="T79" fmla="*/ 61912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3"/>
                <a:gd name="T121" fmla="*/ 0 h 264"/>
                <a:gd name="T122" fmla="*/ 213 w 213"/>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3" h="264">
                  <a:moveTo>
                    <a:pt x="68" y="39"/>
                  </a:moveTo>
                  <a:lnTo>
                    <a:pt x="94" y="39"/>
                  </a:lnTo>
                  <a:lnTo>
                    <a:pt x="102" y="49"/>
                  </a:lnTo>
                  <a:lnTo>
                    <a:pt x="119" y="58"/>
                  </a:lnTo>
                  <a:lnTo>
                    <a:pt x="128" y="49"/>
                  </a:lnTo>
                  <a:lnTo>
                    <a:pt x="153" y="39"/>
                  </a:lnTo>
                  <a:lnTo>
                    <a:pt x="162" y="29"/>
                  </a:lnTo>
                  <a:lnTo>
                    <a:pt x="179" y="9"/>
                  </a:lnTo>
                  <a:lnTo>
                    <a:pt x="205" y="0"/>
                  </a:lnTo>
                  <a:lnTo>
                    <a:pt x="213" y="88"/>
                  </a:lnTo>
                  <a:lnTo>
                    <a:pt x="213" y="107"/>
                  </a:lnTo>
                  <a:lnTo>
                    <a:pt x="205" y="117"/>
                  </a:lnTo>
                  <a:lnTo>
                    <a:pt x="213" y="127"/>
                  </a:lnTo>
                  <a:lnTo>
                    <a:pt x="213" y="146"/>
                  </a:lnTo>
                  <a:lnTo>
                    <a:pt x="213" y="156"/>
                  </a:lnTo>
                  <a:lnTo>
                    <a:pt x="213" y="166"/>
                  </a:lnTo>
                  <a:lnTo>
                    <a:pt x="205" y="176"/>
                  </a:lnTo>
                  <a:lnTo>
                    <a:pt x="187" y="195"/>
                  </a:lnTo>
                  <a:lnTo>
                    <a:pt x="179" y="195"/>
                  </a:lnTo>
                  <a:lnTo>
                    <a:pt x="170" y="205"/>
                  </a:lnTo>
                  <a:lnTo>
                    <a:pt x="170" y="225"/>
                  </a:lnTo>
                  <a:lnTo>
                    <a:pt x="162" y="235"/>
                  </a:lnTo>
                  <a:lnTo>
                    <a:pt x="153" y="225"/>
                  </a:lnTo>
                  <a:lnTo>
                    <a:pt x="153" y="244"/>
                  </a:lnTo>
                  <a:lnTo>
                    <a:pt x="153" y="254"/>
                  </a:lnTo>
                  <a:lnTo>
                    <a:pt x="145" y="264"/>
                  </a:lnTo>
                  <a:lnTo>
                    <a:pt x="136" y="264"/>
                  </a:lnTo>
                  <a:lnTo>
                    <a:pt x="128" y="264"/>
                  </a:lnTo>
                  <a:lnTo>
                    <a:pt x="111" y="254"/>
                  </a:lnTo>
                  <a:lnTo>
                    <a:pt x="102" y="254"/>
                  </a:lnTo>
                  <a:lnTo>
                    <a:pt x="94" y="254"/>
                  </a:lnTo>
                  <a:lnTo>
                    <a:pt x="85" y="254"/>
                  </a:lnTo>
                  <a:lnTo>
                    <a:pt x="77" y="264"/>
                  </a:lnTo>
                  <a:lnTo>
                    <a:pt x="68" y="254"/>
                  </a:lnTo>
                  <a:lnTo>
                    <a:pt x="51" y="254"/>
                  </a:lnTo>
                  <a:lnTo>
                    <a:pt x="42" y="235"/>
                  </a:lnTo>
                  <a:lnTo>
                    <a:pt x="17" y="235"/>
                  </a:lnTo>
                  <a:lnTo>
                    <a:pt x="0" y="39"/>
                  </a:lnTo>
                  <a:lnTo>
                    <a:pt x="60" y="39"/>
                  </a:lnTo>
                  <a:lnTo>
                    <a:pt x="68" y="39"/>
                  </a:lnTo>
                  <a:close/>
                </a:path>
              </a:pathLst>
            </a:custGeom>
            <a:solidFill>
              <a:srgbClr val="FFFFFF"/>
            </a:solidFill>
            <a:ln w="14288">
              <a:solidFill>
                <a:srgbClr val="FF00FF"/>
              </a:solidFill>
              <a:round/>
              <a:headEnd/>
              <a:tailEnd/>
            </a:ln>
          </p:spPr>
          <p:txBody>
            <a:bodyPr/>
            <a:lstStyle/>
            <a:p>
              <a:endParaRPr lang="en-US"/>
            </a:p>
          </p:txBody>
        </p:sp>
        <p:sp>
          <p:nvSpPr>
            <p:cNvPr id="14379" name="Freeform 91"/>
            <p:cNvSpPr>
              <a:spLocks/>
            </p:cNvSpPr>
            <p:nvPr/>
          </p:nvSpPr>
          <p:spPr bwMode="auto">
            <a:xfrm>
              <a:off x="4240213" y="5626100"/>
              <a:ext cx="446088" cy="512763"/>
            </a:xfrm>
            <a:custGeom>
              <a:avLst/>
              <a:gdLst>
                <a:gd name="T0" fmla="*/ 95250 w 281"/>
                <a:gd name="T1" fmla="*/ 15875 h 323"/>
                <a:gd name="T2" fmla="*/ 215900 w 281"/>
                <a:gd name="T3" fmla="*/ 0 h 323"/>
                <a:gd name="T4" fmla="*/ 203200 w 281"/>
                <a:gd name="T5" fmla="*/ 15875 h 323"/>
                <a:gd name="T6" fmla="*/ 203200 w 281"/>
                <a:gd name="T7" fmla="*/ 31750 h 323"/>
                <a:gd name="T8" fmla="*/ 215900 w 281"/>
                <a:gd name="T9" fmla="*/ 47625 h 323"/>
                <a:gd name="T10" fmla="*/ 242888 w 281"/>
                <a:gd name="T11" fmla="*/ 47625 h 323"/>
                <a:gd name="T12" fmla="*/ 257175 w 281"/>
                <a:gd name="T13" fmla="*/ 77788 h 323"/>
                <a:gd name="T14" fmla="*/ 269875 w 281"/>
                <a:gd name="T15" fmla="*/ 93663 h 323"/>
                <a:gd name="T16" fmla="*/ 284163 w 281"/>
                <a:gd name="T17" fmla="*/ 109538 h 323"/>
                <a:gd name="T18" fmla="*/ 311150 w 281"/>
                <a:gd name="T19" fmla="*/ 139700 h 323"/>
                <a:gd name="T20" fmla="*/ 338138 w 281"/>
                <a:gd name="T21" fmla="*/ 155575 h 323"/>
                <a:gd name="T22" fmla="*/ 338138 w 281"/>
                <a:gd name="T23" fmla="*/ 171450 h 323"/>
                <a:gd name="T24" fmla="*/ 352425 w 281"/>
                <a:gd name="T25" fmla="*/ 187325 h 323"/>
                <a:gd name="T26" fmla="*/ 379413 w 281"/>
                <a:gd name="T27" fmla="*/ 203200 h 323"/>
                <a:gd name="T28" fmla="*/ 392113 w 281"/>
                <a:gd name="T29" fmla="*/ 233363 h 323"/>
                <a:gd name="T30" fmla="*/ 392113 w 281"/>
                <a:gd name="T31" fmla="*/ 249238 h 323"/>
                <a:gd name="T32" fmla="*/ 406400 w 281"/>
                <a:gd name="T33" fmla="*/ 265113 h 323"/>
                <a:gd name="T34" fmla="*/ 419100 w 281"/>
                <a:gd name="T35" fmla="*/ 295275 h 323"/>
                <a:gd name="T36" fmla="*/ 446088 w 281"/>
                <a:gd name="T37" fmla="*/ 311150 h 323"/>
                <a:gd name="T38" fmla="*/ 446088 w 281"/>
                <a:gd name="T39" fmla="*/ 311150 h 323"/>
                <a:gd name="T40" fmla="*/ 419100 w 281"/>
                <a:gd name="T41" fmla="*/ 357188 h 323"/>
                <a:gd name="T42" fmla="*/ 419100 w 281"/>
                <a:gd name="T43" fmla="*/ 388938 h 323"/>
                <a:gd name="T44" fmla="*/ 406400 w 281"/>
                <a:gd name="T45" fmla="*/ 404813 h 323"/>
                <a:gd name="T46" fmla="*/ 406400 w 281"/>
                <a:gd name="T47" fmla="*/ 466725 h 323"/>
                <a:gd name="T48" fmla="*/ 392113 w 281"/>
                <a:gd name="T49" fmla="*/ 466725 h 323"/>
                <a:gd name="T50" fmla="*/ 379413 w 281"/>
                <a:gd name="T51" fmla="*/ 466725 h 323"/>
                <a:gd name="T52" fmla="*/ 379413 w 281"/>
                <a:gd name="T53" fmla="*/ 450850 h 323"/>
                <a:gd name="T54" fmla="*/ 365125 w 281"/>
                <a:gd name="T55" fmla="*/ 466725 h 323"/>
                <a:gd name="T56" fmla="*/ 365125 w 281"/>
                <a:gd name="T57" fmla="*/ 498475 h 323"/>
                <a:gd name="T58" fmla="*/ 365125 w 281"/>
                <a:gd name="T59" fmla="*/ 512763 h 323"/>
                <a:gd name="T60" fmla="*/ 352425 w 281"/>
                <a:gd name="T61" fmla="*/ 498475 h 323"/>
                <a:gd name="T62" fmla="*/ 352425 w 281"/>
                <a:gd name="T63" fmla="*/ 482600 h 323"/>
                <a:gd name="T64" fmla="*/ 107950 w 281"/>
                <a:gd name="T65" fmla="*/ 498475 h 323"/>
                <a:gd name="T66" fmla="*/ 95250 w 281"/>
                <a:gd name="T67" fmla="*/ 466725 h 323"/>
                <a:gd name="T68" fmla="*/ 95250 w 281"/>
                <a:gd name="T69" fmla="*/ 450850 h 323"/>
                <a:gd name="T70" fmla="*/ 80963 w 281"/>
                <a:gd name="T71" fmla="*/ 404813 h 323"/>
                <a:gd name="T72" fmla="*/ 80963 w 281"/>
                <a:gd name="T73" fmla="*/ 373063 h 323"/>
                <a:gd name="T74" fmla="*/ 80963 w 281"/>
                <a:gd name="T75" fmla="*/ 342900 h 323"/>
                <a:gd name="T76" fmla="*/ 95250 w 281"/>
                <a:gd name="T77" fmla="*/ 327025 h 323"/>
                <a:gd name="T78" fmla="*/ 80963 w 281"/>
                <a:gd name="T79" fmla="*/ 295275 h 323"/>
                <a:gd name="T80" fmla="*/ 66675 w 281"/>
                <a:gd name="T81" fmla="*/ 295275 h 323"/>
                <a:gd name="T82" fmla="*/ 66675 w 281"/>
                <a:gd name="T83" fmla="*/ 280988 h 323"/>
                <a:gd name="T84" fmla="*/ 53975 w 281"/>
                <a:gd name="T85" fmla="*/ 249238 h 323"/>
                <a:gd name="T86" fmla="*/ 26988 w 281"/>
                <a:gd name="T87" fmla="*/ 125413 h 323"/>
                <a:gd name="T88" fmla="*/ 0 w 281"/>
                <a:gd name="T89" fmla="*/ 15875 h 323"/>
                <a:gd name="T90" fmla="*/ 95250 w 281"/>
                <a:gd name="T91" fmla="*/ 15875 h 32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81"/>
                <a:gd name="T139" fmla="*/ 0 h 323"/>
                <a:gd name="T140" fmla="*/ 281 w 281"/>
                <a:gd name="T141" fmla="*/ 323 h 32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81" h="323">
                  <a:moveTo>
                    <a:pt x="60" y="10"/>
                  </a:moveTo>
                  <a:lnTo>
                    <a:pt x="136" y="0"/>
                  </a:lnTo>
                  <a:lnTo>
                    <a:pt x="128" y="10"/>
                  </a:lnTo>
                  <a:lnTo>
                    <a:pt x="128" y="20"/>
                  </a:lnTo>
                  <a:lnTo>
                    <a:pt x="136" y="30"/>
                  </a:lnTo>
                  <a:lnTo>
                    <a:pt x="153" y="30"/>
                  </a:lnTo>
                  <a:lnTo>
                    <a:pt x="162" y="49"/>
                  </a:lnTo>
                  <a:lnTo>
                    <a:pt x="170" y="59"/>
                  </a:lnTo>
                  <a:lnTo>
                    <a:pt x="179" y="69"/>
                  </a:lnTo>
                  <a:lnTo>
                    <a:pt x="196" y="88"/>
                  </a:lnTo>
                  <a:lnTo>
                    <a:pt x="213" y="98"/>
                  </a:lnTo>
                  <a:lnTo>
                    <a:pt x="213" y="108"/>
                  </a:lnTo>
                  <a:lnTo>
                    <a:pt x="222" y="118"/>
                  </a:lnTo>
                  <a:lnTo>
                    <a:pt x="239" y="128"/>
                  </a:lnTo>
                  <a:lnTo>
                    <a:pt x="247" y="147"/>
                  </a:lnTo>
                  <a:lnTo>
                    <a:pt x="247" y="157"/>
                  </a:lnTo>
                  <a:lnTo>
                    <a:pt x="256" y="167"/>
                  </a:lnTo>
                  <a:lnTo>
                    <a:pt x="264" y="186"/>
                  </a:lnTo>
                  <a:lnTo>
                    <a:pt x="281" y="196"/>
                  </a:lnTo>
                  <a:lnTo>
                    <a:pt x="264" y="225"/>
                  </a:lnTo>
                  <a:lnTo>
                    <a:pt x="264" y="245"/>
                  </a:lnTo>
                  <a:lnTo>
                    <a:pt x="256" y="255"/>
                  </a:lnTo>
                  <a:lnTo>
                    <a:pt x="256" y="294"/>
                  </a:lnTo>
                  <a:lnTo>
                    <a:pt x="247" y="294"/>
                  </a:lnTo>
                  <a:lnTo>
                    <a:pt x="239" y="294"/>
                  </a:lnTo>
                  <a:lnTo>
                    <a:pt x="239" y="284"/>
                  </a:lnTo>
                  <a:lnTo>
                    <a:pt x="230" y="294"/>
                  </a:lnTo>
                  <a:lnTo>
                    <a:pt x="230" y="314"/>
                  </a:lnTo>
                  <a:lnTo>
                    <a:pt x="230" y="323"/>
                  </a:lnTo>
                  <a:lnTo>
                    <a:pt x="222" y="314"/>
                  </a:lnTo>
                  <a:lnTo>
                    <a:pt x="222" y="304"/>
                  </a:lnTo>
                  <a:lnTo>
                    <a:pt x="68" y="314"/>
                  </a:lnTo>
                  <a:lnTo>
                    <a:pt x="60" y="294"/>
                  </a:lnTo>
                  <a:lnTo>
                    <a:pt x="60" y="284"/>
                  </a:lnTo>
                  <a:lnTo>
                    <a:pt x="51" y="255"/>
                  </a:lnTo>
                  <a:lnTo>
                    <a:pt x="51" y="235"/>
                  </a:lnTo>
                  <a:lnTo>
                    <a:pt x="51" y="216"/>
                  </a:lnTo>
                  <a:lnTo>
                    <a:pt x="60" y="206"/>
                  </a:lnTo>
                  <a:lnTo>
                    <a:pt x="51" y="186"/>
                  </a:lnTo>
                  <a:lnTo>
                    <a:pt x="42" y="186"/>
                  </a:lnTo>
                  <a:lnTo>
                    <a:pt x="42" y="177"/>
                  </a:lnTo>
                  <a:lnTo>
                    <a:pt x="34" y="157"/>
                  </a:lnTo>
                  <a:lnTo>
                    <a:pt x="17" y="79"/>
                  </a:lnTo>
                  <a:lnTo>
                    <a:pt x="0" y="10"/>
                  </a:lnTo>
                  <a:lnTo>
                    <a:pt x="60" y="10"/>
                  </a:lnTo>
                  <a:close/>
                </a:path>
              </a:pathLst>
            </a:custGeom>
            <a:solidFill>
              <a:srgbClr val="FFFFFF"/>
            </a:solidFill>
            <a:ln w="14288">
              <a:solidFill>
                <a:srgbClr val="FF00FF"/>
              </a:solidFill>
              <a:round/>
              <a:headEnd/>
              <a:tailEnd/>
            </a:ln>
          </p:spPr>
          <p:txBody>
            <a:bodyPr/>
            <a:lstStyle/>
            <a:p>
              <a:endParaRPr lang="en-US"/>
            </a:p>
          </p:txBody>
        </p:sp>
        <p:sp>
          <p:nvSpPr>
            <p:cNvPr id="14380" name="Freeform 92"/>
            <p:cNvSpPr>
              <a:spLocks/>
            </p:cNvSpPr>
            <p:nvPr/>
          </p:nvSpPr>
          <p:spPr bwMode="auto">
            <a:xfrm>
              <a:off x="4105275" y="6076950"/>
              <a:ext cx="744538" cy="638175"/>
            </a:xfrm>
            <a:custGeom>
              <a:avLst/>
              <a:gdLst>
                <a:gd name="T0" fmla="*/ 554038 w 469"/>
                <a:gd name="T1" fmla="*/ 47625 h 402"/>
                <a:gd name="T2" fmla="*/ 568325 w 469"/>
                <a:gd name="T3" fmla="*/ 77788 h 402"/>
                <a:gd name="T4" fmla="*/ 595313 w 469"/>
                <a:gd name="T5" fmla="*/ 155575 h 402"/>
                <a:gd name="T6" fmla="*/ 635000 w 469"/>
                <a:gd name="T7" fmla="*/ 203200 h 402"/>
                <a:gd name="T8" fmla="*/ 663575 w 469"/>
                <a:gd name="T9" fmla="*/ 265113 h 402"/>
                <a:gd name="T10" fmla="*/ 663575 w 469"/>
                <a:gd name="T11" fmla="*/ 295275 h 402"/>
                <a:gd name="T12" fmla="*/ 703263 w 469"/>
                <a:gd name="T13" fmla="*/ 357187 h 402"/>
                <a:gd name="T14" fmla="*/ 730250 w 469"/>
                <a:gd name="T15" fmla="*/ 434975 h 402"/>
                <a:gd name="T16" fmla="*/ 744538 w 469"/>
                <a:gd name="T17" fmla="*/ 544513 h 402"/>
                <a:gd name="T18" fmla="*/ 730250 w 469"/>
                <a:gd name="T19" fmla="*/ 590550 h 402"/>
                <a:gd name="T20" fmla="*/ 703263 w 469"/>
                <a:gd name="T21" fmla="*/ 622300 h 402"/>
                <a:gd name="T22" fmla="*/ 663575 w 469"/>
                <a:gd name="T23" fmla="*/ 638175 h 402"/>
                <a:gd name="T24" fmla="*/ 649288 w 469"/>
                <a:gd name="T25" fmla="*/ 622300 h 402"/>
                <a:gd name="T26" fmla="*/ 635000 w 469"/>
                <a:gd name="T27" fmla="*/ 606425 h 402"/>
                <a:gd name="T28" fmla="*/ 595313 w 469"/>
                <a:gd name="T29" fmla="*/ 560388 h 402"/>
                <a:gd name="T30" fmla="*/ 554038 w 469"/>
                <a:gd name="T31" fmla="*/ 498475 h 402"/>
                <a:gd name="T32" fmla="*/ 527050 w 469"/>
                <a:gd name="T33" fmla="*/ 466725 h 402"/>
                <a:gd name="T34" fmla="*/ 500063 w 469"/>
                <a:gd name="T35" fmla="*/ 420688 h 402"/>
                <a:gd name="T36" fmla="*/ 487363 w 469"/>
                <a:gd name="T37" fmla="*/ 388937 h 402"/>
                <a:gd name="T38" fmla="*/ 500063 w 469"/>
                <a:gd name="T39" fmla="*/ 373062 h 402"/>
                <a:gd name="T40" fmla="*/ 514350 w 469"/>
                <a:gd name="T41" fmla="*/ 342900 h 402"/>
                <a:gd name="T42" fmla="*/ 487363 w 469"/>
                <a:gd name="T43" fmla="*/ 357187 h 402"/>
                <a:gd name="T44" fmla="*/ 487363 w 469"/>
                <a:gd name="T45" fmla="*/ 342900 h 402"/>
                <a:gd name="T46" fmla="*/ 473075 w 469"/>
                <a:gd name="T47" fmla="*/ 357187 h 402"/>
                <a:gd name="T48" fmla="*/ 473075 w 469"/>
                <a:gd name="T49" fmla="*/ 373062 h 402"/>
                <a:gd name="T50" fmla="*/ 460375 w 469"/>
                <a:gd name="T51" fmla="*/ 357187 h 402"/>
                <a:gd name="T52" fmla="*/ 473075 w 469"/>
                <a:gd name="T53" fmla="*/ 279400 h 402"/>
                <a:gd name="T54" fmla="*/ 446088 w 469"/>
                <a:gd name="T55" fmla="*/ 203200 h 402"/>
                <a:gd name="T56" fmla="*/ 392113 w 469"/>
                <a:gd name="T57" fmla="*/ 171450 h 402"/>
                <a:gd name="T58" fmla="*/ 338138 w 469"/>
                <a:gd name="T59" fmla="*/ 125413 h 402"/>
                <a:gd name="T60" fmla="*/ 296863 w 469"/>
                <a:gd name="T61" fmla="*/ 139700 h 402"/>
                <a:gd name="T62" fmla="*/ 257175 w 469"/>
                <a:gd name="T63" fmla="*/ 155575 h 402"/>
                <a:gd name="T64" fmla="*/ 215900 w 469"/>
                <a:gd name="T65" fmla="*/ 171450 h 402"/>
                <a:gd name="T66" fmla="*/ 215900 w 469"/>
                <a:gd name="T67" fmla="*/ 155575 h 402"/>
                <a:gd name="T68" fmla="*/ 161925 w 469"/>
                <a:gd name="T69" fmla="*/ 125413 h 402"/>
                <a:gd name="T70" fmla="*/ 107950 w 469"/>
                <a:gd name="T71" fmla="*/ 109538 h 402"/>
                <a:gd name="T72" fmla="*/ 66675 w 469"/>
                <a:gd name="T73" fmla="*/ 109538 h 402"/>
                <a:gd name="T74" fmla="*/ 53975 w 469"/>
                <a:gd name="T75" fmla="*/ 109538 h 402"/>
                <a:gd name="T76" fmla="*/ 53975 w 469"/>
                <a:gd name="T77" fmla="*/ 93662 h 402"/>
                <a:gd name="T78" fmla="*/ 26988 w 469"/>
                <a:gd name="T79" fmla="*/ 125413 h 402"/>
                <a:gd name="T80" fmla="*/ 26988 w 469"/>
                <a:gd name="T81" fmla="*/ 77788 h 402"/>
                <a:gd name="T82" fmla="*/ 0 w 469"/>
                <a:gd name="T83" fmla="*/ 47625 h 402"/>
                <a:gd name="T84" fmla="*/ 230188 w 469"/>
                <a:gd name="T85" fmla="*/ 15875 h 402"/>
                <a:gd name="T86" fmla="*/ 487363 w 469"/>
                <a:gd name="T87" fmla="*/ 31750 h 402"/>
                <a:gd name="T88" fmla="*/ 500063 w 469"/>
                <a:gd name="T89" fmla="*/ 61913 h 402"/>
                <a:gd name="T90" fmla="*/ 500063 w 469"/>
                <a:gd name="T91" fmla="*/ 15875 h 402"/>
                <a:gd name="T92" fmla="*/ 514350 w 469"/>
                <a:gd name="T93" fmla="*/ 15875 h 402"/>
                <a:gd name="T94" fmla="*/ 541338 w 469"/>
                <a:gd name="T95" fmla="*/ 15875 h 4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69"/>
                <a:gd name="T145" fmla="*/ 0 h 402"/>
                <a:gd name="T146" fmla="*/ 469 w 469"/>
                <a:gd name="T147" fmla="*/ 402 h 40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69" h="402">
                  <a:moveTo>
                    <a:pt x="341" y="10"/>
                  </a:moveTo>
                  <a:lnTo>
                    <a:pt x="349" y="30"/>
                  </a:lnTo>
                  <a:lnTo>
                    <a:pt x="358" y="39"/>
                  </a:lnTo>
                  <a:lnTo>
                    <a:pt x="358" y="49"/>
                  </a:lnTo>
                  <a:lnTo>
                    <a:pt x="366" y="79"/>
                  </a:lnTo>
                  <a:lnTo>
                    <a:pt x="375" y="98"/>
                  </a:lnTo>
                  <a:lnTo>
                    <a:pt x="383" y="128"/>
                  </a:lnTo>
                  <a:lnTo>
                    <a:pt x="400" y="128"/>
                  </a:lnTo>
                  <a:lnTo>
                    <a:pt x="418" y="157"/>
                  </a:lnTo>
                  <a:lnTo>
                    <a:pt x="418" y="167"/>
                  </a:lnTo>
                  <a:lnTo>
                    <a:pt x="418" y="186"/>
                  </a:lnTo>
                  <a:lnTo>
                    <a:pt x="426" y="206"/>
                  </a:lnTo>
                  <a:lnTo>
                    <a:pt x="443" y="225"/>
                  </a:lnTo>
                  <a:lnTo>
                    <a:pt x="452" y="245"/>
                  </a:lnTo>
                  <a:lnTo>
                    <a:pt x="460" y="274"/>
                  </a:lnTo>
                  <a:lnTo>
                    <a:pt x="460" y="323"/>
                  </a:lnTo>
                  <a:lnTo>
                    <a:pt x="469" y="343"/>
                  </a:lnTo>
                  <a:lnTo>
                    <a:pt x="460" y="363"/>
                  </a:lnTo>
                  <a:lnTo>
                    <a:pt x="460" y="372"/>
                  </a:lnTo>
                  <a:lnTo>
                    <a:pt x="460" y="382"/>
                  </a:lnTo>
                  <a:lnTo>
                    <a:pt x="443" y="392"/>
                  </a:lnTo>
                  <a:lnTo>
                    <a:pt x="435" y="402"/>
                  </a:lnTo>
                  <a:lnTo>
                    <a:pt x="418" y="402"/>
                  </a:lnTo>
                  <a:lnTo>
                    <a:pt x="409" y="402"/>
                  </a:lnTo>
                  <a:lnTo>
                    <a:pt x="409" y="392"/>
                  </a:lnTo>
                  <a:lnTo>
                    <a:pt x="418" y="392"/>
                  </a:lnTo>
                  <a:lnTo>
                    <a:pt x="400" y="382"/>
                  </a:lnTo>
                  <a:lnTo>
                    <a:pt x="392" y="363"/>
                  </a:lnTo>
                  <a:lnTo>
                    <a:pt x="375" y="353"/>
                  </a:lnTo>
                  <a:lnTo>
                    <a:pt x="366" y="323"/>
                  </a:lnTo>
                  <a:lnTo>
                    <a:pt x="349" y="314"/>
                  </a:lnTo>
                  <a:lnTo>
                    <a:pt x="341" y="294"/>
                  </a:lnTo>
                  <a:lnTo>
                    <a:pt x="332" y="294"/>
                  </a:lnTo>
                  <a:lnTo>
                    <a:pt x="324" y="284"/>
                  </a:lnTo>
                  <a:lnTo>
                    <a:pt x="315" y="265"/>
                  </a:lnTo>
                  <a:lnTo>
                    <a:pt x="307" y="255"/>
                  </a:lnTo>
                  <a:lnTo>
                    <a:pt x="307" y="245"/>
                  </a:lnTo>
                  <a:lnTo>
                    <a:pt x="307" y="235"/>
                  </a:lnTo>
                  <a:lnTo>
                    <a:pt x="315" y="235"/>
                  </a:lnTo>
                  <a:lnTo>
                    <a:pt x="324" y="225"/>
                  </a:lnTo>
                  <a:lnTo>
                    <a:pt x="324" y="216"/>
                  </a:lnTo>
                  <a:lnTo>
                    <a:pt x="315" y="225"/>
                  </a:lnTo>
                  <a:lnTo>
                    <a:pt x="307" y="225"/>
                  </a:lnTo>
                  <a:lnTo>
                    <a:pt x="307" y="216"/>
                  </a:lnTo>
                  <a:lnTo>
                    <a:pt x="298" y="216"/>
                  </a:lnTo>
                  <a:lnTo>
                    <a:pt x="298" y="225"/>
                  </a:lnTo>
                  <a:lnTo>
                    <a:pt x="298" y="235"/>
                  </a:lnTo>
                  <a:lnTo>
                    <a:pt x="290" y="235"/>
                  </a:lnTo>
                  <a:lnTo>
                    <a:pt x="290" y="225"/>
                  </a:lnTo>
                  <a:lnTo>
                    <a:pt x="290" y="206"/>
                  </a:lnTo>
                  <a:lnTo>
                    <a:pt x="298" y="176"/>
                  </a:lnTo>
                  <a:lnTo>
                    <a:pt x="290" y="157"/>
                  </a:lnTo>
                  <a:lnTo>
                    <a:pt x="281" y="128"/>
                  </a:lnTo>
                  <a:lnTo>
                    <a:pt x="272" y="128"/>
                  </a:lnTo>
                  <a:lnTo>
                    <a:pt x="247" y="108"/>
                  </a:lnTo>
                  <a:lnTo>
                    <a:pt x="230" y="88"/>
                  </a:lnTo>
                  <a:lnTo>
                    <a:pt x="213" y="79"/>
                  </a:lnTo>
                  <a:lnTo>
                    <a:pt x="196" y="79"/>
                  </a:lnTo>
                  <a:lnTo>
                    <a:pt x="187" y="88"/>
                  </a:lnTo>
                  <a:lnTo>
                    <a:pt x="179" y="88"/>
                  </a:lnTo>
                  <a:lnTo>
                    <a:pt x="162" y="98"/>
                  </a:lnTo>
                  <a:lnTo>
                    <a:pt x="145" y="108"/>
                  </a:lnTo>
                  <a:lnTo>
                    <a:pt x="136" y="108"/>
                  </a:lnTo>
                  <a:lnTo>
                    <a:pt x="136" y="98"/>
                  </a:lnTo>
                  <a:lnTo>
                    <a:pt x="119" y="79"/>
                  </a:lnTo>
                  <a:lnTo>
                    <a:pt x="102" y="79"/>
                  </a:lnTo>
                  <a:lnTo>
                    <a:pt x="93" y="69"/>
                  </a:lnTo>
                  <a:lnTo>
                    <a:pt x="68" y="69"/>
                  </a:lnTo>
                  <a:lnTo>
                    <a:pt x="68" y="59"/>
                  </a:lnTo>
                  <a:lnTo>
                    <a:pt x="42" y="69"/>
                  </a:lnTo>
                  <a:lnTo>
                    <a:pt x="34" y="69"/>
                  </a:lnTo>
                  <a:lnTo>
                    <a:pt x="42" y="59"/>
                  </a:lnTo>
                  <a:lnTo>
                    <a:pt x="34" y="59"/>
                  </a:lnTo>
                  <a:lnTo>
                    <a:pt x="34" y="69"/>
                  </a:lnTo>
                  <a:lnTo>
                    <a:pt x="17" y="79"/>
                  </a:lnTo>
                  <a:lnTo>
                    <a:pt x="17" y="49"/>
                  </a:lnTo>
                  <a:lnTo>
                    <a:pt x="8" y="49"/>
                  </a:lnTo>
                  <a:lnTo>
                    <a:pt x="0" y="30"/>
                  </a:lnTo>
                  <a:lnTo>
                    <a:pt x="8" y="20"/>
                  </a:lnTo>
                  <a:lnTo>
                    <a:pt x="145" y="10"/>
                  </a:lnTo>
                  <a:lnTo>
                    <a:pt x="153" y="30"/>
                  </a:lnTo>
                  <a:lnTo>
                    <a:pt x="307" y="20"/>
                  </a:lnTo>
                  <a:lnTo>
                    <a:pt x="307" y="30"/>
                  </a:lnTo>
                  <a:lnTo>
                    <a:pt x="315" y="39"/>
                  </a:lnTo>
                  <a:lnTo>
                    <a:pt x="315" y="30"/>
                  </a:lnTo>
                  <a:lnTo>
                    <a:pt x="315" y="10"/>
                  </a:lnTo>
                  <a:lnTo>
                    <a:pt x="324" y="0"/>
                  </a:lnTo>
                  <a:lnTo>
                    <a:pt x="324" y="10"/>
                  </a:lnTo>
                  <a:lnTo>
                    <a:pt x="332" y="10"/>
                  </a:lnTo>
                  <a:lnTo>
                    <a:pt x="341" y="10"/>
                  </a:lnTo>
                  <a:close/>
                </a:path>
              </a:pathLst>
            </a:custGeom>
            <a:solidFill>
              <a:srgbClr val="FFFFFF"/>
            </a:solidFill>
            <a:ln w="14288">
              <a:solidFill>
                <a:srgbClr val="FF00FF"/>
              </a:solidFill>
              <a:round/>
              <a:headEnd/>
              <a:tailEnd/>
            </a:ln>
          </p:spPr>
          <p:txBody>
            <a:bodyPr/>
            <a:lstStyle/>
            <a:p>
              <a:endParaRPr lang="en-US"/>
            </a:p>
          </p:txBody>
        </p:sp>
        <p:sp>
          <p:nvSpPr>
            <p:cNvPr id="14381" name="Freeform 93"/>
            <p:cNvSpPr>
              <a:spLocks/>
            </p:cNvSpPr>
            <p:nvPr/>
          </p:nvSpPr>
          <p:spPr bwMode="auto">
            <a:xfrm>
              <a:off x="4443413" y="5580063"/>
              <a:ext cx="406400" cy="357188"/>
            </a:xfrm>
            <a:custGeom>
              <a:avLst/>
              <a:gdLst>
                <a:gd name="T0" fmla="*/ 12700 w 256"/>
                <a:gd name="T1" fmla="*/ 46038 h 225"/>
                <a:gd name="T2" fmla="*/ 39687 w 256"/>
                <a:gd name="T3" fmla="*/ 15875 h 225"/>
                <a:gd name="T4" fmla="*/ 66675 w 256"/>
                <a:gd name="T5" fmla="*/ 0 h 225"/>
                <a:gd name="T6" fmla="*/ 80962 w 256"/>
                <a:gd name="T7" fmla="*/ 0 h 225"/>
                <a:gd name="T8" fmla="*/ 176212 w 256"/>
                <a:gd name="T9" fmla="*/ 0 h 225"/>
                <a:gd name="T10" fmla="*/ 188912 w 256"/>
                <a:gd name="T11" fmla="*/ 15875 h 225"/>
                <a:gd name="T12" fmla="*/ 203200 w 256"/>
                <a:gd name="T13" fmla="*/ 15875 h 225"/>
                <a:gd name="T14" fmla="*/ 203200 w 256"/>
                <a:gd name="T15" fmla="*/ 31750 h 225"/>
                <a:gd name="T16" fmla="*/ 296862 w 256"/>
                <a:gd name="T17" fmla="*/ 31750 h 225"/>
                <a:gd name="T18" fmla="*/ 338137 w 256"/>
                <a:gd name="T19" fmla="*/ 46038 h 225"/>
                <a:gd name="T20" fmla="*/ 406400 w 256"/>
                <a:gd name="T21" fmla="*/ 107950 h 225"/>
                <a:gd name="T22" fmla="*/ 379412 w 256"/>
                <a:gd name="T23" fmla="*/ 139700 h 225"/>
                <a:gd name="T24" fmla="*/ 365125 w 256"/>
                <a:gd name="T25" fmla="*/ 155575 h 225"/>
                <a:gd name="T26" fmla="*/ 365125 w 256"/>
                <a:gd name="T27" fmla="*/ 201613 h 225"/>
                <a:gd name="T28" fmla="*/ 352425 w 256"/>
                <a:gd name="T29" fmla="*/ 217488 h 225"/>
                <a:gd name="T30" fmla="*/ 338137 w 256"/>
                <a:gd name="T31" fmla="*/ 233363 h 225"/>
                <a:gd name="T32" fmla="*/ 311150 w 256"/>
                <a:gd name="T33" fmla="*/ 263525 h 225"/>
                <a:gd name="T34" fmla="*/ 284162 w 256"/>
                <a:gd name="T35" fmla="*/ 295275 h 225"/>
                <a:gd name="T36" fmla="*/ 269875 w 256"/>
                <a:gd name="T37" fmla="*/ 295275 h 225"/>
                <a:gd name="T38" fmla="*/ 257175 w 256"/>
                <a:gd name="T39" fmla="*/ 311150 h 225"/>
                <a:gd name="T40" fmla="*/ 242887 w 256"/>
                <a:gd name="T41" fmla="*/ 311150 h 225"/>
                <a:gd name="T42" fmla="*/ 242887 w 256"/>
                <a:gd name="T43" fmla="*/ 341313 h 225"/>
                <a:gd name="T44" fmla="*/ 242887 w 256"/>
                <a:gd name="T45" fmla="*/ 357188 h 225"/>
                <a:gd name="T46" fmla="*/ 215900 w 256"/>
                <a:gd name="T47" fmla="*/ 341313 h 225"/>
                <a:gd name="T48" fmla="*/ 203200 w 256"/>
                <a:gd name="T49" fmla="*/ 311150 h 225"/>
                <a:gd name="T50" fmla="*/ 188912 w 256"/>
                <a:gd name="T51" fmla="*/ 295275 h 225"/>
                <a:gd name="T52" fmla="*/ 188912 w 256"/>
                <a:gd name="T53" fmla="*/ 279400 h 225"/>
                <a:gd name="T54" fmla="*/ 176212 w 256"/>
                <a:gd name="T55" fmla="*/ 249238 h 225"/>
                <a:gd name="T56" fmla="*/ 149225 w 256"/>
                <a:gd name="T57" fmla="*/ 233363 h 225"/>
                <a:gd name="T58" fmla="*/ 134937 w 256"/>
                <a:gd name="T59" fmla="*/ 217488 h 225"/>
                <a:gd name="T60" fmla="*/ 134937 w 256"/>
                <a:gd name="T61" fmla="*/ 201613 h 225"/>
                <a:gd name="T62" fmla="*/ 107950 w 256"/>
                <a:gd name="T63" fmla="*/ 185738 h 225"/>
                <a:gd name="T64" fmla="*/ 80962 w 256"/>
                <a:gd name="T65" fmla="*/ 155575 h 225"/>
                <a:gd name="T66" fmla="*/ 66675 w 256"/>
                <a:gd name="T67" fmla="*/ 139700 h 225"/>
                <a:gd name="T68" fmla="*/ 53975 w 256"/>
                <a:gd name="T69" fmla="*/ 123825 h 225"/>
                <a:gd name="T70" fmla="*/ 39687 w 256"/>
                <a:gd name="T71" fmla="*/ 93663 h 225"/>
                <a:gd name="T72" fmla="*/ 12700 w 256"/>
                <a:gd name="T73" fmla="*/ 93663 h 225"/>
                <a:gd name="T74" fmla="*/ 0 w 256"/>
                <a:gd name="T75" fmla="*/ 77788 h 225"/>
                <a:gd name="T76" fmla="*/ 0 w 256"/>
                <a:gd name="T77" fmla="*/ 61913 h 225"/>
                <a:gd name="T78" fmla="*/ 12700 w 256"/>
                <a:gd name="T79" fmla="*/ 46038 h 2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6"/>
                <a:gd name="T121" fmla="*/ 0 h 225"/>
                <a:gd name="T122" fmla="*/ 256 w 256"/>
                <a:gd name="T123" fmla="*/ 225 h 2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6" h="225">
                  <a:moveTo>
                    <a:pt x="8" y="29"/>
                  </a:moveTo>
                  <a:lnTo>
                    <a:pt x="25" y="10"/>
                  </a:lnTo>
                  <a:lnTo>
                    <a:pt x="42" y="0"/>
                  </a:lnTo>
                  <a:lnTo>
                    <a:pt x="51" y="0"/>
                  </a:lnTo>
                  <a:lnTo>
                    <a:pt x="111" y="0"/>
                  </a:lnTo>
                  <a:lnTo>
                    <a:pt x="119" y="10"/>
                  </a:lnTo>
                  <a:lnTo>
                    <a:pt x="128" y="10"/>
                  </a:lnTo>
                  <a:lnTo>
                    <a:pt x="128" y="20"/>
                  </a:lnTo>
                  <a:lnTo>
                    <a:pt x="187" y="20"/>
                  </a:lnTo>
                  <a:lnTo>
                    <a:pt x="213" y="29"/>
                  </a:lnTo>
                  <a:lnTo>
                    <a:pt x="256" y="68"/>
                  </a:lnTo>
                  <a:lnTo>
                    <a:pt x="239" y="88"/>
                  </a:lnTo>
                  <a:lnTo>
                    <a:pt x="230" y="98"/>
                  </a:lnTo>
                  <a:lnTo>
                    <a:pt x="230" y="127"/>
                  </a:lnTo>
                  <a:lnTo>
                    <a:pt x="222" y="137"/>
                  </a:lnTo>
                  <a:lnTo>
                    <a:pt x="213" y="147"/>
                  </a:lnTo>
                  <a:lnTo>
                    <a:pt x="196" y="166"/>
                  </a:lnTo>
                  <a:lnTo>
                    <a:pt x="179" y="186"/>
                  </a:lnTo>
                  <a:lnTo>
                    <a:pt x="170" y="186"/>
                  </a:lnTo>
                  <a:lnTo>
                    <a:pt x="162" y="196"/>
                  </a:lnTo>
                  <a:lnTo>
                    <a:pt x="153" y="196"/>
                  </a:lnTo>
                  <a:lnTo>
                    <a:pt x="153" y="215"/>
                  </a:lnTo>
                  <a:lnTo>
                    <a:pt x="153" y="225"/>
                  </a:lnTo>
                  <a:lnTo>
                    <a:pt x="136" y="215"/>
                  </a:lnTo>
                  <a:lnTo>
                    <a:pt x="128" y="196"/>
                  </a:lnTo>
                  <a:lnTo>
                    <a:pt x="119" y="186"/>
                  </a:lnTo>
                  <a:lnTo>
                    <a:pt x="119" y="176"/>
                  </a:lnTo>
                  <a:lnTo>
                    <a:pt x="111" y="157"/>
                  </a:lnTo>
                  <a:lnTo>
                    <a:pt x="94" y="147"/>
                  </a:lnTo>
                  <a:lnTo>
                    <a:pt x="85" y="137"/>
                  </a:lnTo>
                  <a:lnTo>
                    <a:pt x="85" y="127"/>
                  </a:lnTo>
                  <a:lnTo>
                    <a:pt x="68" y="117"/>
                  </a:lnTo>
                  <a:lnTo>
                    <a:pt x="51" y="98"/>
                  </a:lnTo>
                  <a:lnTo>
                    <a:pt x="42" y="88"/>
                  </a:lnTo>
                  <a:lnTo>
                    <a:pt x="34" y="78"/>
                  </a:lnTo>
                  <a:lnTo>
                    <a:pt x="25" y="59"/>
                  </a:lnTo>
                  <a:lnTo>
                    <a:pt x="8" y="59"/>
                  </a:lnTo>
                  <a:lnTo>
                    <a:pt x="0" y="49"/>
                  </a:lnTo>
                  <a:lnTo>
                    <a:pt x="0" y="39"/>
                  </a:lnTo>
                  <a:lnTo>
                    <a:pt x="8" y="29"/>
                  </a:lnTo>
                  <a:close/>
                </a:path>
              </a:pathLst>
            </a:custGeom>
            <a:solidFill>
              <a:srgbClr val="FFFFFF"/>
            </a:solidFill>
            <a:ln w="14288">
              <a:solidFill>
                <a:srgbClr val="FF00FF"/>
              </a:solidFill>
              <a:round/>
              <a:headEnd/>
              <a:tailEnd/>
            </a:ln>
          </p:spPr>
          <p:txBody>
            <a:bodyPr/>
            <a:lstStyle/>
            <a:p>
              <a:endParaRPr lang="en-US"/>
            </a:p>
          </p:txBody>
        </p:sp>
        <p:sp>
          <p:nvSpPr>
            <p:cNvPr id="14382" name="Freeform 94"/>
            <p:cNvSpPr>
              <a:spLocks/>
            </p:cNvSpPr>
            <p:nvPr/>
          </p:nvSpPr>
          <p:spPr bwMode="auto">
            <a:xfrm>
              <a:off x="4335463" y="5346700"/>
              <a:ext cx="717550" cy="341313"/>
            </a:xfrm>
            <a:custGeom>
              <a:avLst/>
              <a:gdLst>
                <a:gd name="T0" fmla="*/ 188912 w 452"/>
                <a:gd name="T1" fmla="*/ 77788 h 215"/>
                <a:gd name="T2" fmla="*/ 230188 w 452"/>
                <a:gd name="T3" fmla="*/ 61913 h 215"/>
                <a:gd name="T4" fmla="*/ 568325 w 452"/>
                <a:gd name="T5" fmla="*/ 15875 h 215"/>
                <a:gd name="T6" fmla="*/ 663575 w 452"/>
                <a:gd name="T7" fmla="*/ 0 h 215"/>
                <a:gd name="T8" fmla="*/ 676275 w 452"/>
                <a:gd name="T9" fmla="*/ 0 h 215"/>
                <a:gd name="T10" fmla="*/ 690563 w 452"/>
                <a:gd name="T11" fmla="*/ 15875 h 215"/>
                <a:gd name="T12" fmla="*/ 703263 w 452"/>
                <a:gd name="T13" fmla="*/ 15875 h 215"/>
                <a:gd name="T14" fmla="*/ 703263 w 452"/>
                <a:gd name="T15" fmla="*/ 31750 h 215"/>
                <a:gd name="T16" fmla="*/ 676275 w 452"/>
                <a:gd name="T17" fmla="*/ 31750 h 215"/>
                <a:gd name="T18" fmla="*/ 649288 w 452"/>
                <a:gd name="T19" fmla="*/ 46038 h 215"/>
                <a:gd name="T20" fmla="*/ 663575 w 452"/>
                <a:gd name="T21" fmla="*/ 46038 h 215"/>
                <a:gd name="T22" fmla="*/ 635000 w 452"/>
                <a:gd name="T23" fmla="*/ 61913 h 215"/>
                <a:gd name="T24" fmla="*/ 649288 w 452"/>
                <a:gd name="T25" fmla="*/ 61913 h 215"/>
                <a:gd name="T26" fmla="*/ 676275 w 452"/>
                <a:gd name="T27" fmla="*/ 46038 h 215"/>
                <a:gd name="T28" fmla="*/ 690563 w 452"/>
                <a:gd name="T29" fmla="*/ 61913 h 215"/>
                <a:gd name="T30" fmla="*/ 717550 w 452"/>
                <a:gd name="T31" fmla="*/ 61913 h 215"/>
                <a:gd name="T32" fmla="*/ 717550 w 452"/>
                <a:gd name="T33" fmla="*/ 93663 h 215"/>
                <a:gd name="T34" fmla="*/ 703263 w 452"/>
                <a:gd name="T35" fmla="*/ 109538 h 215"/>
                <a:gd name="T36" fmla="*/ 690563 w 452"/>
                <a:gd name="T37" fmla="*/ 123825 h 215"/>
                <a:gd name="T38" fmla="*/ 676275 w 452"/>
                <a:gd name="T39" fmla="*/ 123825 h 215"/>
                <a:gd name="T40" fmla="*/ 663575 w 452"/>
                <a:gd name="T41" fmla="*/ 123825 h 215"/>
                <a:gd name="T42" fmla="*/ 649288 w 452"/>
                <a:gd name="T43" fmla="*/ 123825 h 215"/>
                <a:gd name="T44" fmla="*/ 663575 w 452"/>
                <a:gd name="T45" fmla="*/ 139700 h 215"/>
                <a:gd name="T46" fmla="*/ 663575 w 452"/>
                <a:gd name="T47" fmla="*/ 155575 h 215"/>
                <a:gd name="T48" fmla="*/ 649288 w 452"/>
                <a:gd name="T49" fmla="*/ 171450 h 215"/>
                <a:gd name="T50" fmla="*/ 622300 w 452"/>
                <a:gd name="T51" fmla="*/ 187325 h 215"/>
                <a:gd name="T52" fmla="*/ 635000 w 452"/>
                <a:gd name="T53" fmla="*/ 187325 h 215"/>
                <a:gd name="T54" fmla="*/ 676275 w 452"/>
                <a:gd name="T55" fmla="*/ 187325 h 215"/>
                <a:gd name="T56" fmla="*/ 676275 w 452"/>
                <a:gd name="T57" fmla="*/ 171450 h 215"/>
                <a:gd name="T58" fmla="*/ 676275 w 452"/>
                <a:gd name="T59" fmla="*/ 187325 h 215"/>
                <a:gd name="T60" fmla="*/ 663575 w 452"/>
                <a:gd name="T61" fmla="*/ 201613 h 215"/>
                <a:gd name="T62" fmla="*/ 635000 w 452"/>
                <a:gd name="T63" fmla="*/ 217488 h 215"/>
                <a:gd name="T64" fmla="*/ 622300 w 452"/>
                <a:gd name="T65" fmla="*/ 233363 h 215"/>
                <a:gd name="T66" fmla="*/ 595313 w 452"/>
                <a:gd name="T67" fmla="*/ 249238 h 215"/>
                <a:gd name="T68" fmla="*/ 581025 w 452"/>
                <a:gd name="T69" fmla="*/ 265113 h 215"/>
                <a:gd name="T70" fmla="*/ 568325 w 452"/>
                <a:gd name="T71" fmla="*/ 295275 h 215"/>
                <a:gd name="T72" fmla="*/ 554038 w 452"/>
                <a:gd name="T73" fmla="*/ 327025 h 215"/>
                <a:gd name="T74" fmla="*/ 514350 w 452"/>
                <a:gd name="T75" fmla="*/ 341313 h 215"/>
                <a:gd name="T76" fmla="*/ 446088 w 452"/>
                <a:gd name="T77" fmla="*/ 279400 h 215"/>
                <a:gd name="T78" fmla="*/ 404812 w 452"/>
                <a:gd name="T79" fmla="*/ 265113 h 215"/>
                <a:gd name="T80" fmla="*/ 311150 w 452"/>
                <a:gd name="T81" fmla="*/ 265113 h 215"/>
                <a:gd name="T82" fmla="*/ 311150 w 452"/>
                <a:gd name="T83" fmla="*/ 249238 h 215"/>
                <a:gd name="T84" fmla="*/ 296863 w 452"/>
                <a:gd name="T85" fmla="*/ 249238 h 215"/>
                <a:gd name="T86" fmla="*/ 284163 w 452"/>
                <a:gd name="T87" fmla="*/ 233363 h 215"/>
                <a:gd name="T88" fmla="*/ 188912 w 452"/>
                <a:gd name="T89" fmla="*/ 233363 h 215"/>
                <a:gd name="T90" fmla="*/ 174625 w 452"/>
                <a:gd name="T91" fmla="*/ 233363 h 215"/>
                <a:gd name="T92" fmla="*/ 120650 w 452"/>
                <a:gd name="T93" fmla="*/ 279400 h 215"/>
                <a:gd name="T94" fmla="*/ 0 w 452"/>
                <a:gd name="T95" fmla="*/ 295275 h 215"/>
                <a:gd name="T96" fmla="*/ 0 w 452"/>
                <a:gd name="T97" fmla="*/ 265113 h 215"/>
                <a:gd name="T98" fmla="*/ 12700 w 452"/>
                <a:gd name="T99" fmla="*/ 265113 h 215"/>
                <a:gd name="T100" fmla="*/ 12700 w 452"/>
                <a:gd name="T101" fmla="*/ 233363 h 215"/>
                <a:gd name="T102" fmla="*/ 39688 w 452"/>
                <a:gd name="T103" fmla="*/ 217488 h 215"/>
                <a:gd name="T104" fmla="*/ 66675 w 452"/>
                <a:gd name="T105" fmla="*/ 217488 h 215"/>
                <a:gd name="T106" fmla="*/ 93662 w 452"/>
                <a:gd name="T107" fmla="*/ 187325 h 215"/>
                <a:gd name="T108" fmla="*/ 107950 w 452"/>
                <a:gd name="T109" fmla="*/ 171450 h 215"/>
                <a:gd name="T110" fmla="*/ 134938 w 452"/>
                <a:gd name="T111" fmla="*/ 155575 h 215"/>
                <a:gd name="T112" fmla="*/ 147638 w 452"/>
                <a:gd name="T113" fmla="*/ 139700 h 215"/>
                <a:gd name="T114" fmla="*/ 174625 w 452"/>
                <a:gd name="T115" fmla="*/ 123825 h 215"/>
                <a:gd name="T116" fmla="*/ 188912 w 452"/>
                <a:gd name="T117" fmla="*/ 109538 h 215"/>
                <a:gd name="T118" fmla="*/ 188912 w 452"/>
                <a:gd name="T119" fmla="*/ 77788 h 21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52"/>
                <a:gd name="T181" fmla="*/ 0 h 215"/>
                <a:gd name="T182" fmla="*/ 452 w 452"/>
                <a:gd name="T183" fmla="*/ 215 h 21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52" h="215">
                  <a:moveTo>
                    <a:pt x="119" y="49"/>
                  </a:moveTo>
                  <a:lnTo>
                    <a:pt x="145" y="39"/>
                  </a:lnTo>
                  <a:lnTo>
                    <a:pt x="358" y="10"/>
                  </a:lnTo>
                  <a:lnTo>
                    <a:pt x="418" y="0"/>
                  </a:lnTo>
                  <a:lnTo>
                    <a:pt x="426" y="0"/>
                  </a:lnTo>
                  <a:lnTo>
                    <a:pt x="435" y="10"/>
                  </a:lnTo>
                  <a:lnTo>
                    <a:pt x="443" y="10"/>
                  </a:lnTo>
                  <a:lnTo>
                    <a:pt x="443" y="20"/>
                  </a:lnTo>
                  <a:lnTo>
                    <a:pt x="426" y="20"/>
                  </a:lnTo>
                  <a:lnTo>
                    <a:pt x="409" y="29"/>
                  </a:lnTo>
                  <a:lnTo>
                    <a:pt x="418" y="29"/>
                  </a:lnTo>
                  <a:lnTo>
                    <a:pt x="400" y="39"/>
                  </a:lnTo>
                  <a:lnTo>
                    <a:pt x="409" y="39"/>
                  </a:lnTo>
                  <a:lnTo>
                    <a:pt x="426" y="29"/>
                  </a:lnTo>
                  <a:lnTo>
                    <a:pt x="435" y="39"/>
                  </a:lnTo>
                  <a:lnTo>
                    <a:pt x="452" y="39"/>
                  </a:lnTo>
                  <a:lnTo>
                    <a:pt x="452" y="59"/>
                  </a:lnTo>
                  <a:lnTo>
                    <a:pt x="443" y="69"/>
                  </a:lnTo>
                  <a:lnTo>
                    <a:pt x="435" y="78"/>
                  </a:lnTo>
                  <a:lnTo>
                    <a:pt x="426" y="78"/>
                  </a:lnTo>
                  <a:lnTo>
                    <a:pt x="418" y="78"/>
                  </a:lnTo>
                  <a:lnTo>
                    <a:pt x="409" y="78"/>
                  </a:lnTo>
                  <a:lnTo>
                    <a:pt x="418" y="88"/>
                  </a:lnTo>
                  <a:lnTo>
                    <a:pt x="418" y="98"/>
                  </a:lnTo>
                  <a:lnTo>
                    <a:pt x="409" y="108"/>
                  </a:lnTo>
                  <a:lnTo>
                    <a:pt x="392" y="118"/>
                  </a:lnTo>
                  <a:lnTo>
                    <a:pt x="400" y="118"/>
                  </a:lnTo>
                  <a:lnTo>
                    <a:pt x="426" y="118"/>
                  </a:lnTo>
                  <a:lnTo>
                    <a:pt x="426" y="108"/>
                  </a:lnTo>
                  <a:lnTo>
                    <a:pt x="426" y="118"/>
                  </a:lnTo>
                  <a:lnTo>
                    <a:pt x="418" y="127"/>
                  </a:lnTo>
                  <a:lnTo>
                    <a:pt x="400" y="137"/>
                  </a:lnTo>
                  <a:lnTo>
                    <a:pt x="392" y="147"/>
                  </a:lnTo>
                  <a:lnTo>
                    <a:pt x="375" y="157"/>
                  </a:lnTo>
                  <a:lnTo>
                    <a:pt x="366" y="167"/>
                  </a:lnTo>
                  <a:lnTo>
                    <a:pt x="358" y="186"/>
                  </a:lnTo>
                  <a:lnTo>
                    <a:pt x="349" y="206"/>
                  </a:lnTo>
                  <a:lnTo>
                    <a:pt x="324" y="215"/>
                  </a:lnTo>
                  <a:lnTo>
                    <a:pt x="281" y="176"/>
                  </a:lnTo>
                  <a:lnTo>
                    <a:pt x="255" y="167"/>
                  </a:lnTo>
                  <a:lnTo>
                    <a:pt x="196" y="167"/>
                  </a:lnTo>
                  <a:lnTo>
                    <a:pt x="196" y="157"/>
                  </a:lnTo>
                  <a:lnTo>
                    <a:pt x="187" y="157"/>
                  </a:lnTo>
                  <a:lnTo>
                    <a:pt x="179" y="147"/>
                  </a:lnTo>
                  <a:lnTo>
                    <a:pt x="119" y="147"/>
                  </a:lnTo>
                  <a:lnTo>
                    <a:pt x="110" y="147"/>
                  </a:lnTo>
                  <a:lnTo>
                    <a:pt x="76" y="176"/>
                  </a:lnTo>
                  <a:lnTo>
                    <a:pt x="0" y="186"/>
                  </a:lnTo>
                  <a:lnTo>
                    <a:pt x="0" y="167"/>
                  </a:lnTo>
                  <a:lnTo>
                    <a:pt x="8" y="167"/>
                  </a:lnTo>
                  <a:lnTo>
                    <a:pt x="8" y="147"/>
                  </a:lnTo>
                  <a:lnTo>
                    <a:pt x="25" y="137"/>
                  </a:lnTo>
                  <a:lnTo>
                    <a:pt x="42" y="137"/>
                  </a:lnTo>
                  <a:lnTo>
                    <a:pt x="59" y="118"/>
                  </a:lnTo>
                  <a:lnTo>
                    <a:pt x="68" y="108"/>
                  </a:lnTo>
                  <a:lnTo>
                    <a:pt x="85" y="98"/>
                  </a:lnTo>
                  <a:lnTo>
                    <a:pt x="93" y="88"/>
                  </a:lnTo>
                  <a:lnTo>
                    <a:pt x="110" y="78"/>
                  </a:lnTo>
                  <a:lnTo>
                    <a:pt x="119" y="69"/>
                  </a:lnTo>
                  <a:lnTo>
                    <a:pt x="119" y="49"/>
                  </a:lnTo>
                  <a:close/>
                </a:path>
              </a:pathLst>
            </a:custGeom>
            <a:solidFill>
              <a:srgbClr val="FFFFFF"/>
            </a:solidFill>
            <a:ln w="14288">
              <a:solidFill>
                <a:srgbClr val="FF00FF"/>
              </a:solidFill>
              <a:round/>
              <a:headEnd/>
              <a:tailEnd/>
            </a:ln>
          </p:spPr>
          <p:txBody>
            <a:bodyPr/>
            <a:lstStyle/>
            <a:p>
              <a:endParaRPr lang="en-US"/>
            </a:p>
          </p:txBody>
        </p:sp>
        <p:sp>
          <p:nvSpPr>
            <p:cNvPr id="14383" name="Freeform 95"/>
            <p:cNvSpPr>
              <a:spLocks/>
            </p:cNvSpPr>
            <p:nvPr/>
          </p:nvSpPr>
          <p:spPr bwMode="auto">
            <a:xfrm>
              <a:off x="4429125" y="5051425"/>
              <a:ext cx="582613" cy="373063"/>
            </a:xfrm>
            <a:custGeom>
              <a:avLst/>
              <a:gdLst>
                <a:gd name="T0" fmla="*/ 95250 w 367"/>
                <a:gd name="T1" fmla="*/ 263525 h 235"/>
                <a:gd name="T2" fmla="*/ 107950 w 367"/>
                <a:gd name="T3" fmla="*/ 295275 h 235"/>
                <a:gd name="T4" fmla="*/ 136525 w 367"/>
                <a:gd name="T5" fmla="*/ 279400 h 235"/>
                <a:gd name="T6" fmla="*/ 176213 w 367"/>
                <a:gd name="T7" fmla="*/ 279400 h 235"/>
                <a:gd name="T8" fmla="*/ 217488 w 367"/>
                <a:gd name="T9" fmla="*/ 249238 h 235"/>
                <a:gd name="T10" fmla="*/ 230188 w 367"/>
                <a:gd name="T11" fmla="*/ 201613 h 235"/>
                <a:gd name="T12" fmla="*/ 244475 w 367"/>
                <a:gd name="T13" fmla="*/ 155575 h 235"/>
                <a:gd name="T14" fmla="*/ 257175 w 367"/>
                <a:gd name="T15" fmla="*/ 109538 h 235"/>
                <a:gd name="T16" fmla="*/ 271463 w 367"/>
                <a:gd name="T17" fmla="*/ 123825 h 235"/>
                <a:gd name="T18" fmla="*/ 298450 w 367"/>
                <a:gd name="T19" fmla="*/ 93663 h 235"/>
                <a:gd name="T20" fmla="*/ 311150 w 367"/>
                <a:gd name="T21" fmla="*/ 61913 h 235"/>
                <a:gd name="T22" fmla="*/ 339725 w 367"/>
                <a:gd name="T23" fmla="*/ 31750 h 235"/>
                <a:gd name="T24" fmla="*/ 352425 w 367"/>
                <a:gd name="T25" fmla="*/ 0 h 235"/>
                <a:gd name="T26" fmla="*/ 379413 w 367"/>
                <a:gd name="T27" fmla="*/ 15875 h 235"/>
                <a:gd name="T28" fmla="*/ 393700 w 367"/>
                <a:gd name="T29" fmla="*/ 0 h 235"/>
                <a:gd name="T30" fmla="*/ 420688 w 367"/>
                <a:gd name="T31" fmla="*/ 15875 h 235"/>
                <a:gd name="T32" fmla="*/ 447675 w 367"/>
                <a:gd name="T33" fmla="*/ 46038 h 235"/>
                <a:gd name="T34" fmla="*/ 460375 w 367"/>
                <a:gd name="T35" fmla="*/ 61913 h 235"/>
                <a:gd name="T36" fmla="*/ 447675 w 367"/>
                <a:gd name="T37" fmla="*/ 93663 h 235"/>
                <a:gd name="T38" fmla="*/ 501650 w 367"/>
                <a:gd name="T39" fmla="*/ 123825 h 235"/>
                <a:gd name="T40" fmla="*/ 541338 w 367"/>
                <a:gd name="T41" fmla="*/ 139700 h 235"/>
                <a:gd name="T42" fmla="*/ 528638 w 367"/>
                <a:gd name="T43" fmla="*/ 171450 h 235"/>
                <a:gd name="T44" fmla="*/ 541338 w 367"/>
                <a:gd name="T45" fmla="*/ 201613 h 235"/>
                <a:gd name="T46" fmla="*/ 541338 w 367"/>
                <a:gd name="T47" fmla="*/ 217488 h 235"/>
                <a:gd name="T48" fmla="*/ 541338 w 367"/>
                <a:gd name="T49" fmla="*/ 249238 h 235"/>
                <a:gd name="T50" fmla="*/ 569913 w 367"/>
                <a:gd name="T51" fmla="*/ 249238 h 235"/>
                <a:gd name="T52" fmla="*/ 582613 w 367"/>
                <a:gd name="T53" fmla="*/ 263525 h 235"/>
                <a:gd name="T54" fmla="*/ 569913 w 367"/>
                <a:gd name="T55" fmla="*/ 295275 h 235"/>
                <a:gd name="T56" fmla="*/ 136525 w 367"/>
                <a:gd name="T57" fmla="*/ 357188 h 235"/>
                <a:gd name="T58" fmla="*/ 0 w 367"/>
                <a:gd name="T59" fmla="*/ 373063 h 235"/>
                <a:gd name="T60" fmla="*/ 41275 w 367"/>
                <a:gd name="T61" fmla="*/ 311150 h 235"/>
                <a:gd name="T62" fmla="*/ 80963 w 367"/>
                <a:gd name="T63" fmla="*/ 279400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7"/>
                <a:gd name="T97" fmla="*/ 0 h 235"/>
                <a:gd name="T98" fmla="*/ 367 w 367"/>
                <a:gd name="T99" fmla="*/ 235 h 23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7" h="235">
                  <a:moveTo>
                    <a:pt x="51" y="166"/>
                  </a:moveTo>
                  <a:lnTo>
                    <a:pt x="60" y="166"/>
                  </a:lnTo>
                  <a:lnTo>
                    <a:pt x="60" y="176"/>
                  </a:lnTo>
                  <a:lnTo>
                    <a:pt x="68" y="186"/>
                  </a:lnTo>
                  <a:lnTo>
                    <a:pt x="77" y="186"/>
                  </a:lnTo>
                  <a:lnTo>
                    <a:pt x="86" y="176"/>
                  </a:lnTo>
                  <a:lnTo>
                    <a:pt x="94" y="176"/>
                  </a:lnTo>
                  <a:lnTo>
                    <a:pt x="111" y="176"/>
                  </a:lnTo>
                  <a:lnTo>
                    <a:pt x="120" y="166"/>
                  </a:lnTo>
                  <a:lnTo>
                    <a:pt x="137" y="157"/>
                  </a:lnTo>
                  <a:lnTo>
                    <a:pt x="145" y="137"/>
                  </a:lnTo>
                  <a:lnTo>
                    <a:pt x="145" y="127"/>
                  </a:lnTo>
                  <a:lnTo>
                    <a:pt x="154" y="118"/>
                  </a:lnTo>
                  <a:lnTo>
                    <a:pt x="154" y="98"/>
                  </a:lnTo>
                  <a:lnTo>
                    <a:pt x="162" y="88"/>
                  </a:lnTo>
                  <a:lnTo>
                    <a:pt x="162" y="69"/>
                  </a:lnTo>
                  <a:lnTo>
                    <a:pt x="171" y="69"/>
                  </a:lnTo>
                  <a:lnTo>
                    <a:pt x="171" y="78"/>
                  </a:lnTo>
                  <a:lnTo>
                    <a:pt x="188" y="78"/>
                  </a:lnTo>
                  <a:lnTo>
                    <a:pt x="188" y="59"/>
                  </a:lnTo>
                  <a:lnTo>
                    <a:pt x="196" y="49"/>
                  </a:lnTo>
                  <a:lnTo>
                    <a:pt x="196" y="39"/>
                  </a:lnTo>
                  <a:lnTo>
                    <a:pt x="214" y="29"/>
                  </a:lnTo>
                  <a:lnTo>
                    <a:pt x="214" y="20"/>
                  </a:lnTo>
                  <a:lnTo>
                    <a:pt x="214" y="0"/>
                  </a:lnTo>
                  <a:lnTo>
                    <a:pt x="222" y="0"/>
                  </a:lnTo>
                  <a:lnTo>
                    <a:pt x="231" y="10"/>
                  </a:lnTo>
                  <a:lnTo>
                    <a:pt x="239" y="10"/>
                  </a:lnTo>
                  <a:lnTo>
                    <a:pt x="248" y="10"/>
                  </a:lnTo>
                  <a:lnTo>
                    <a:pt x="248" y="0"/>
                  </a:lnTo>
                  <a:lnTo>
                    <a:pt x="265" y="10"/>
                  </a:lnTo>
                  <a:lnTo>
                    <a:pt x="273" y="10"/>
                  </a:lnTo>
                  <a:lnTo>
                    <a:pt x="282" y="29"/>
                  </a:lnTo>
                  <a:lnTo>
                    <a:pt x="290" y="29"/>
                  </a:lnTo>
                  <a:lnTo>
                    <a:pt x="290" y="39"/>
                  </a:lnTo>
                  <a:lnTo>
                    <a:pt x="282" y="49"/>
                  </a:lnTo>
                  <a:lnTo>
                    <a:pt x="282" y="59"/>
                  </a:lnTo>
                  <a:lnTo>
                    <a:pt x="290" y="59"/>
                  </a:lnTo>
                  <a:lnTo>
                    <a:pt x="316" y="78"/>
                  </a:lnTo>
                  <a:lnTo>
                    <a:pt x="324" y="78"/>
                  </a:lnTo>
                  <a:lnTo>
                    <a:pt x="341" y="88"/>
                  </a:lnTo>
                  <a:lnTo>
                    <a:pt x="333" y="108"/>
                  </a:lnTo>
                  <a:lnTo>
                    <a:pt x="341" y="118"/>
                  </a:lnTo>
                  <a:lnTo>
                    <a:pt x="341" y="127"/>
                  </a:lnTo>
                  <a:lnTo>
                    <a:pt x="333" y="137"/>
                  </a:lnTo>
                  <a:lnTo>
                    <a:pt x="341" y="137"/>
                  </a:lnTo>
                  <a:lnTo>
                    <a:pt x="350" y="147"/>
                  </a:lnTo>
                  <a:lnTo>
                    <a:pt x="341" y="157"/>
                  </a:lnTo>
                  <a:lnTo>
                    <a:pt x="359" y="157"/>
                  </a:lnTo>
                  <a:lnTo>
                    <a:pt x="367" y="157"/>
                  </a:lnTo>
                  <a:lnTo>
                    <a:pt x="367" y="166"/>
                  </a:lnTo>
                  <a:lnTo>
                    <a:pt x="367" y="176"/>
                  </a:lnTo>
                  <a:lnTo>
                    <a:pt x="359" y="186"/>
                  </a:lnTo>
                  <a:lnTo>
                    <a:pt x="299" y="196"/>
                  </a:lnTo>
                  <a:lnTo>
                    <a:pt x="86" y="225"/>
                  </a:lnTo>
                  <a:lnTo>
                    <a:pt x="60" y="235"/>
                  </a:lnTo>
                  <a:lnTo>
                    <a:pt x="0" y="235"/>
                  </a:lnTo>
                  <a:lnTo>
                    <a:pt x="17" y="206"/>
                  </a:lnTo>
                  <a:lnTo>
                    <a:pt x="26" y="196"/>
                  </a:lnTo>
                  <a:lnTo>
                    <a:pt x="34" y="186"/>
                  </a:lnTo>
                  <a:lnTo>
                    <a:pt x="51" y="176"/>
                  </a:lnTo>
                  <a:lnTo>
                    <a:pt x="51" y="166"/>
                  </a:lnTo>
                  <a:close/>
                </a:path>
              </a:pathLst>
            </a:custGeom>
            <a:solidFill>
              <a:srgbClr val="FFFFFF"/>
            </a:solidFill>
            <a:ln w="14288">
              <a:solidFill>
                <a:srgbClr val="FF00FF"/>
              </a:solidFill>
              <a:round/>
              <a:headEnd/>
              <a:tailEnd/>
            </a:ln>
          </p:spPr>
          <p:txBody>
            <a:bodyPr/>
            <a:lstStyle/>
            <a:p>
              <a:endParaRPr lang="en-US"/>
            </a:p>
          </p:txBody>
        </p:sp>
        <p:sp>
          <p:nvSpPr>
            <p:cNvPr id="14384" name="Freeform 96"/>
            <p:cNvSpPr>
              <a:spLocks/>
            </p:cNvSpPr>
            <p:nvPr/>
          </p:nvSpPr>
          <p:spPr bwMode="auto">
            <a:xfrm>
              <a:off x="4456113" y="4927600"/>
              <a:ext cx="366713" cy="419100"/>
            </a:xfrm>
            <a:custGeom>
              <a:avLst/>
              <a:gdLst>
                <a:gd name="T0" fmla="*/ 122238 w 231"/>
                <a:gd name="T1" fmla="*/ 30162 h 264"/>
                <a:gd name="T2" fmla="*/ 122238 w 231"/>
                <a:gd name="T3" fmla="*/ 0 h 264"/>
                <a:gd name="T4" fmla="*/ 136525 w 231"/>
                <a:gd name="T5" fmla="*/ 107950 h 264"/>
                <a:gd name="T6" fmla="*/ 230188 w 231"/>
                <a:gd name="T7" fmla="*/ 92075 h 264"/>
                <a:gd name="T8" fmla="*/ 230188 w 231"/>
                <a:gd name="T9" fmla="*/ 155575 h 264"/>
                <a:gd name="T10" fmla="*/ 244475 w 231"/>
                <a:gd name="T11" fmla="*/ 139700 h 264"/>
                <a:gd name="T12" fmla="*/ 284163 w 231"/>
                <a:gd name="T13" fmla="*/ 107950 h 264"/>
                <a:gd name="T14" fmla="*/ 284163 w 231"/>
                <a:gd name="T15" fmla="*/ 92075 h 264"/>
                <a:gd name="T16" fmla="*/ 298450 w 231"/>
                <a:gd name="T17" fmla="*/ 107950 h 264"/>
                <a:gd name="T18" fmla="*/ 312738 w 231"/>
                <a:gd name="T19" fmla="*/ 107950 h 264"/>
                <a:gd name="T20" fmla="*/ 312738 w 231"/>
                <a:gd name="T21" fmla="*/ 92075 h 264"/>
                <a:gd name="T22" fmla="*/ 352425 w 231"/>
                <a:gd name="T23" fmla="*/ 92075 h 264"/>
                <a:gd name="T24" fmla="*/ 366713 w 231"/>
                <a:gd name="T25" fmla="*/ 107950 h 264"/>
                <a:gd name="T26" fmla="*/ 366713 w 231"/>
                <a:gd name="T27" fmla="*/ 123825 h 264"/>
                <a:gd name="T28" fmla="*/ 366713 w 231"/>
                <a:gd name="T29" fmla="*/ 139700 h 264"/>
                <a:gd name="T30" fmla="*/ 352425 w 231"/>
                <a:gd name="T31" fmla="*/ 139700 h 264"/>
                <a:gd name="T32" fmla="*/ 325438 w 231"/>
                <a:gd name="T33" fmla="*/ 123825 h 264"/>
                <a:gd name="T34" fmla="*/ 312738 w 231"/>
                <a:gd name="T35" fmla="*/ 123825 h 264"/>
                <a:gd name="T36" fmla="*/ 312738 w 231"/>
                <a:gd name="T37" fmla="*/ 155575 h 264"/>
                <a:gd name="T38" fmla="*/ 312738 w 231"/>
                <a:gd name="T39" fmla="*/ 169862 h 264"/>
                <a:gd name="T40" fmla="*/ 284163 w 231"/>
                <a:gd name="T41" fmla="*/ 185737 h 264"/>
                <a:gd name="T42" fmla="*/ 284163 w 231"/>
                <a:gd name="T43" fmla="*/ 201612 h 264"/>
                <a:gd name="T44" fmla="*/ 271463 w 231"/>
                <a:gd name="T45" fmla="*/ 217487 h 264"/>
                <a:gd name="T46" fmla="*/ 271463 w 231"/>
                <a:gd name="T47" fmla="*/ 247650 h 264"/>
                <a:gd name="T48" fmla="*/ 244475 w 231"/>
                <a:gd name="T49" fmla="*/ 247650 h 264"/>
                <a:gd name="T50" fmla="*/ 244475 w 231"/>
                <a:gd name="T51" fmla="*/ 233362 h 264"/>
                <a:gd name="T52" fmla="*/ 230188 w 231"/>
                <a:gd name="T53" fmla="*/ 233362 h 264"/>
                <a:gd name="T54" fmla="*/ 230188 w 231"/>
                <a:gd name="T55" fmla="*/ 263525 h 264"/>
                <a:gd name="T56" fmla="*/ 217488 w 231"/>
                <a:gd name="T57" fmla="*/ 279400 h 264"/>
                <a:gd name="T58" fmla="*/ 217488 w 231"/>
                <a:gd name="T59" fmla="*/ 311150 h 264"/>
                <a:gd name="T60" fmla="*/ 203200 w 231"/>
                <a:gd name="T61" fmla="*/ 325437 h 264"/>
                <a:gd name="T62" fmla="*/ 203200 w 231"/>
                <a:gd name="T63" fmla="*/ 341312 h 264"/>
                <a:gd name="T64" fmla="*/ 190500 w 231"/>
                <a:gd name="T65" fmla="*/ 373062 h 264"/>
                <a:gd name="T66" fmla="*/ 163513 w 231"/>
                <a:gd name="T67" fmla="*/ 387350 h 264"/>
                <a:gd name="T68" fmla="*/ 149225 w 231"/>
                <a:gd name="T69" fmla="*/ 403225 h 264"/>
                <a:gd name="T70" fmla="*/ 122238 w 231"/>
                <a:gd name="T71" fmla="*/ 403225 h 264"/>
                <a:gd name="T72" fmla="*/ 109538 w 231"/>
                <a:gd name="T73" fmla="*/ 403225 h 264"/>
                <a:gd name="T74" fmla="*/ 95250 w 231"/>
                <a:gd name="T75" fmla="*/ 419100 h 264"/>
                <a:gd name="T76" fmla="*/ 80963 w 231"/>
                <a:gd name="T77" fmla="*/ 419100 h 264"/>
                <a:gd name="T78" fmla="*/ 68263 w 231"/>
                <a:gd name="T79" fmla="*/ 403225 h 264"/>
                <a:gd name="T80" fmla="*/ 68263 w 231"/>
                <a:gd name="T81" fmla="*/ 387350 h 264"/>
                <a:gd name="T82" fmla="*/ 53975 w 231"/>
                <a:gd name="T83" fmla="*/ 387350 h 264"/>
                <a:gd name="T84" fmla="*/ 41275 w 231"/>
                <a:gd name="T85" fmla="*/ 373062 h 264"/>
                <a:gd name="T86" fmla="*/ 14288 w 231"/>
                <a:gd name="T87" fmla="*/ 357187 h 264"/>
                <a:gd name="T88" fmla="*/ 0 w 231"/>
                <a:gd name="T89" fmla="*/ 325437 h 264"/>
                <a:gd name="T90" fmla="*/ 0 w 231"/>
                <a:gd name="T91" fmla="*/ 279400 h 264"/>
                <a:gd name="T92" fmla="*/ 14288 w 231"/>
                <a:gd name="T93" fmla="*/ 279400 h 264"/>
                <a:gd name="T94" fmla="*/ 26988 w 231"/>
                <a:gd name="T95" fmla="*/ 263525 h 264"/>
                <a:gd name="T96" fmla="*/ 26988 w 231"/>
                <a:gd name="T97" fmla="*/ 217487 h 264"/>
                <a:gd name="T98" fmla="*/ 41275 w 231"/>
                <a:gd name="T99" fmla="*/ 233362 h 264"/>
                <a:gd name="T100" fmla="*/ 53975 w 231"/>
                <a:gd name="T101" fmla="*/ 217487 h 264"/>
                <a:gd name="T102" fmla="*/ 53975 w 231"/>
                <a:gd name="T103" fmla="*/ 185737 h 264"/>
                <a:gd name="T104" fmla="*/ 68263 w 231"/>
                <a:gd name="T105" fmla="*/ 169862 h 264"/>
                <a:gd name="T106" fmla="*/ 80963 w 231"/>
                <a:gd name="T107" fmla="*/ 169862 h 264"/>
                <a:gd name="T108" fmla="*/ 109538 w 231"/>
                <a:gd name="T109" fmla="*/ 139700 h 264"/>
                <a:gd name="T110" fmla="*/ 122238 w 231"/>
                <a:gd name="T111" fmla="*/ 123825 h 264"/>
                <a:gd name="T112" fmla="*/ 122238 w 231"/>
                <a:gd name="T113" fmla="*/ 107950 h 264"/>
                <a:gd name="T114" fmla="*/ 122238 w 231"/>
                <a:gd name="T115" fmla="*/ 92075 h 264"/>
                <a:gd name="T116" fmla="*/ 122238 w 231"/>
                <a:gd name="T117" fmla="*/ 61912 h 264"/>
                <a:gd name="T118" fmla="*/ 109538 w 231"/>
                <a:gd name="T119" fmla="*/ 46037 h 264"/>
                <a:gd name="T120" fmla="*/ 122238 w 231"/>
                <a:gd name="T121" fmla="*/ 30162 h 26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31"/>
                <a:gd name="T184" fmla="*/ 0 h 264"/>
                <a:gd name="T185" fmla="*/ 231 w 231"/>
                <a:gd name="T186" fmla="*/ 264 h 26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31" h="264">
                  <a:moveTo>
                    <a:pt x="77" y="19"/>
                  </a:moveTo>
                  <a:lnTo>
                    <a:pt x="77" y="0"/>
                  </a:lnTo>
                  <a:lnTo>
                    <a:pt x="86" y="68"/>
                  </a:lnTo>
                  <a:lnTo>
                    <a:pt x="145" y="58"/>
                  </a:lnTo>
                  <a:lnTo>
                    <a:pt x="145" y="98"/>
                  </a:lnTo>
                  <a:lnTo>
                    <a:pt x="154" y="88"/>
                  </a:lnTo>
                  <a:lnTo>
                    <a:pt x="179" y="68"/>
                  </a:lnTo>
                  <a:lnTo>
                    <a:pt x="179" y="58"/>
                  </a:lnTo>
                  <a:lnTo>
                    <a:pt x="188" y="68"/>
                  </a:lnTo>
                  <a:lnTo>
                    <a:pt x="197" y="68"/>
                  </a:lnTo>
                  <a:lnTo>
                    <a:pt x="197" y="58"/>
                  </a:lnTo>
                  <a:lnTo>
                    <a:pt x="222" y="58"/>
                  </a:lnTo>
                  <a:lnTo>
                    <a:pt x="231" y="68"/>
                  </a:lnTo>
                  <a:lnTo>
                    <a:pt x="231" y="78"/>
                  </a:lnTo>
                  <a:lnTo>
                    <a:pt x="231" y="88"/>
                  </a:lnTo>
                  <a:lnTo>
                    <a:pt x="222" y="88"/>
                  </a:lnTo>
                  <a:lnTo>
                    <a:pt x="205" y="78"/>
                  </a:lnTo>
                  <a:lnTo>
                    <a:pt x="197" y="78"/>
                  </a:lnTo>
                  <a:lnTo>
                    <a:pt x="197" y="98"/>
                  </a:lnTo>
                  <a:lnTo>
                    <a:pt x="197" y="107"/>
                  </a:lnTo>
                  <a:lnTo>
                    <a:pt x="179" y="117"/>
                  </a:lnTo>
                  <a:lnTo>
                    <a:pt x="179" y="127"/>
                  </a:lnTo>
                  <a:lnTo>
                    <a:pt x="171" y="137"/>
                  </a:lnTo>
                  <a:lnTo>
                    <a:pt x="171" y="156"/>
                  </a:lnTo>
                  <a:lnTo>
                    <a:pt x="154" y="156"/>
                  </a:lnTo>
                  <a:lnTo>
                    <a:pt x="154" y="147"/>
                  </a:lnTo>
                  <a:lnTo>
                    <a:pt x="145" y="147"/>
                  </a:lnTo>
                  <a:lnTo>
                    <a:pt x="145" y="166"/>
                  </a:lnTo>
                  <a:lnTo>
                    <a:pt x="137" y="176"/>
                  </a:lnTo>
                  <a:lnTo>
                    <a:pt x="137" y="196"/>
                  </a:lnTo>
                  <a:lnTo>
                    <a:pt x="128" y="205"/>
                  </a:lnTo>
                  <a:lnTo>
                    <a:pt x="128" y="215"/>
                  </a:lnTo>
                  <a:lnTo>
                    <a:pt x="120" y="235"/>
                  </a:lnTo>
                  <a:lnTo>
                    <a:pt x="103" y="244"/>
                  </a:lnTo>
                  <a:lnTo>
                    <a:pt x="94" y="254"/>
                  </a:lnTo>
                  <a:lnTo>
                    <a:pt x="77" y="254"/>
                  </a:lnTo>
                  <a:lnTo>
                    <a:pt x="69" y="254"/>
                  </a:lnTo>
                  <a:lnTo>
                    <a:pt x="60" y="264"/>
                  </a:lnTo>
                  <a:lnTo>
                    <a:pt x="51" y="264"/>
                  </a:lnTo>
                  <a:lnTo>
                    <a:pt x="43" y="254"/>
                  </a:lnTo>
                  <a:lnTo>
                    <a:pt x="43" y="244"/>
                  </a:lnTo>
                  <a:lnTo>
                    <a:pt x="34" y="244"/>
                  </a:lnTo>
                  <a:lnTo>
                    <a:pt x="26" y="235"/>
                  </a:lnTo>
                  <a:lnTo>
                    <a:pt x="9" y="225"/>
                  </a:lnTo>
                  <a:lnTo>
                    <a:pt x="0" y="205"/>
                  </a:lnTo>
                  <a:lnTo>
                    <a:pt x="0" y="176"/>
                  </a:lnTo>
                  <a:lnTo>
                    <a:pt x="9" y="176"/>
                  </a:lnTo>
                  <a:lnTo>
                    <a:pt x="17" y="166"/>
                  </a:lnTo>
                  <a:lnTo>
                    <a:pt x="17" y="137"/>
                  </a:lnTo>
                  <a:lnTo>
                    <a:pt x="26" y="147"/>
                  </a:lnTo>
                  <a:lnTo>
                    <a:pt x="34" y="137"/>
                  </a:lnTo>
                  <a:lnTo>
                    <a:pt x="34" y="117"/>
                  </a:lnTo>
                  <a:lnTo>
                    <a:pt x="43" y="107"/>
                  </a:lnTo>
                  <a:lnTo>
                    <a:pt x="51" y="107"/>
                  </a:lnTo>
                  <a:lnTo>
                    <a:pt x="69" y="88"/>
                  </a:lnTo>
                  <a:lnTo>
                    <a:pt x="77" y="78"/>
                  </a:lnTo>
                  <a:lnTo>
                    <a:pt x="77" y="68"/>
                  </a:lnTo>
                  <a:lnTo>
                    <a:pt x="77" y="58"/>
                  </a:lnTo>
                  <a:lnTo>
                    <a:pt x="77" y="39"/>
                  </a:lnTo>
                  <a:lnTo>
                    <a:pt x="69" y="29"/>
                  </a:lnTo>
                  <a:lnTo>
                    <a:pt x="77" y="19"/>
                  </a:lnTo>
                  <a:close/>
                </a:path>
              </a:pathLst>
            </a:custGeom>
            <a:solidFill>
              <a:srgbClr val="FFFFFF"/>
            </a:solidFill>
            <a:ln w="14288">
              <a:solidFill>
                <a:srgbClr val="FF00FF"/>
              </a:solidFill>
              <a:round/>
              <a:headEnd/>
              <a:tailEnd/>
            </a:ln>
          </p:spPr>
          <p:txBody>
            <a:bodyPr/>
            <a:lstStyle/>
            <a:p>
              <a:endParaRPr lang="en-US"/>
            </a:p>
          </p:txBody>
        </p:sp>
        <p:sp>
          <p:nvSpPr>
            <p:cNvPr id="14385" name="Freeform 97"/>
            <p:cNvSpPr>
              <a:spLocks/>
            </p:cNvSpPr>
            <p:nvPr/>
          </p:nvSpPr>
          <p:spPr bwMode="auto">
            <a:xfrm>
              <a:off x="4565650" y="4710113"/>
              <a:ext cx="473075" cy="325438"/>
            </a:xfrm>
            <a:custGeom>
              <a:avLst/>
              <a:gdLst>
                <a:gd name="T0" fmla="*/ 0 w 298"/>
                <a:gd name="T1" fmla="*/ 77788 h 205"/>
                <a:gd name="T2" fmla="*/ 12700 w 298"/>
                <a:gd name="T3" fmla="*/ 61913 h 205"/>
                <a:gd name="T4" fmla="*/ 53975 w 298"/>
                <a:gd name="T5" fmla="*/ 30163 h 205"/>
                <a:gd name="T6" fmla="*/ 53975 w 298"/>
                <a:gd name="T7" fmla="*/ 61913 h 205"/>
                <a:gd name="T8" fmla="*/ 53975 w 298"/>
                <a:gd name="T9" fmla="*/ 61913 h 205"/>
                <a:gd name="T10" fmla="*/ 377825 w 298"/>
                <a:gd name="T11" fmla="*/ 0 h 205"/>
                <a:gd name="T12" fmla="*/ 392112 w 298"/>
                <a:gd name="T13" fmla="*/ 0 h 205"/>
                <a:gd name="T14" fmla="*/ 404812 w 298"/>
                <a:gd name="T15" fmla="*/ 14288 h 205"/>
                <a:gd name="T16" fmla="*/ 419100 w 298"/>
                <a:gd name="T17" fmla="*/ 46038 h 205"/>
                <a:gd name="T18" fmla="*/ 446088 w 298"/>
                <a:gd name="T19" fmla="*/ 61913 h 205"/>
                <a:gd name="T20" fmla="*/ 433388 w 298"/>
                <a:gd name="T21" fmla="*/ 77788 h 205"/>
                <a:gd name="T22" fmla="*/ 433388 w 298"/>
                <a:gd name="T23" fmla="*/ 92075 h 205"/>
                <a:gd name="T24" fmla="*/ 419100 w 298"/>
                <a:gd name="T25" fmla="*/ 107950 h 205"/>
                <a:gd name="T26" fmla="*/ 433388 w 298"/>
                <a:gd name="T27" fmla="*/ 123825 h 205"/>
                <a:gd name="T28" fmla="*/ 433388 w 298"/>
                <a:gd name="T29" fmla="*/ 123825 h 205"/>
                <a:gd name="T30" fmla="*/ 419100 w 298"/>
                <a:gd name="T31" fmla="*/ 139700 h 205"/>
                <a:gd name="T32" fmla="*/ 433388 w 298"/>
                <a:gd name="T33" fmla="*/ 155575 h 205"/>
                <a:gd name="T34" fmla="*/ 446088 w 298"/>
                <a:gd name="T35" fmla="*/ 155575 h 205"/>
                <a:gd name="T36" fmla="*/ 446088 w 298"/>
                <a:gd name="T37" fmla="*/ 169863 h 205"/>
                <a:gd name="T38" fmla="*/ 473075 w 298"/>
                <a:gd name="T39" fmla="*/ 185738 h 205"/>
                <a:gd name="T40" fmla="*/ 473075 w 298"/>
                <a:gd name="T41" fmla="*/ 201613 h 205"/>
                <a:gd name="T42" fmla="*/ 446088 w 298"/>
                <a:gd name="T43" fmla="*/ 217488 h 205"/>
                <a:gd name="T44" fmla="*/ 446088 w 298"/>
                <a:gd name="T45" fmla="*/ 231775 h 205"/>
                <a:gd name="T46" fmla="*/ 433388 w 298"/>
                <a:gd name="T47" fmla="*/ 247650 h 205"/>
                <a:gd name="T48" fmla="*/ 404812 w 298"/>
                <a:gd name="T49" fmla="*/ 247650 h 205"/>
                <a:gd name="T50" fmla="*/ 392112 w 298"/>
                <a:gd name="T51" fmla="*/ 263525 h 205"/>
                <a:gd name="T52" fmla="*/ 120650 w 298"/>
                <a:gd name="T53" fmla="*/ 309563 h 205"/>
                <a:gd name="T54" fmla="*/ 26988 w 298"/>
                <a:gd name="T55" fmla="*/ 325438 h 205"/>
                <a:gd name="T56" fmla="*/ 12700 w 298"/>
                <a:gd name="T57" fmla="*/ 217488 h 205"/>
                <a:gd name="T58" fmla="*/ 0 w 298"/>
                <a:gd name="T59" fmla="*/ 77788 h 20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8"/>
                <a:gd name="T91" fmla="*/ 0 h 205"/>
                <a:gd name="T92" fmla="*/ 298 w 298"/>
                <a:gd name="T93" fmla="*/ 205 h 20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8" h="205">
                  <a:moveTo>
                    <a:pt x="0" y="49"/>
                  </a:moveTo>
                  <a:lnTo>
                    <a:pt x="8" y="39"/>
                  </a:lnTo>
                  <a:lnTo>
                    <a:pt x="34" y="19"/>
                  </a:lnTo>
                  <a:lnTo>
                    <a:pt x="34" y="39"/>
                  </a:lnTo>
                  <a:lnTo>
                    <a:pt x="238" y="0"/>
                  </a:lnTo>
                  <a:lnTo>
                    <a:pt x="247" y="0"/>
                  </a:lnTo>
                  <a:lnTo>
                    <a:pt x="255" y="9"/>
                  </a:lnTo>
                  <a:lnTo>
                    <a:pt x="264" y="29"/>
                  </a:lnTo>
                  <a:lnTo>
                    <a:pt x="281" y="39"/>
                  </a:lnTo>
                  <a:lnTo>
                    <a:pt x="273" y="49"/>
                  </a:lnTo>
                  <a:lnTo>
                    <a:pt x="273" y="58"/>
                  </a:lnTo>
                  <a:lnTo>
                    <a:pt x="264" y="68"/>
                  </a:lnTo>
                  <a:lnTo>
                    <a:pt x="273" y="78"/>
                  </a:lnTo>
                  <a:lnTo>
                    <a:pt x="264" y="88"/>
                  </a:lnTo>
                  <a:lnTo>
                    <a:pt x="273" y="98"/>
                  </a:lnTo>
                  <a:lnTo>
                    <a:pt x="281" y="98"/>
                  </a:lnTo>
                  <a:lnTo>
                    <a:pt x="281" y="107"/>
                  </a:lnTo>
                  <a:lnTo>
                    <a:pt x="298" y="117"/>
                  </a:lnTo>
                  <a:lnTo>
                    <a:pt x="298" y="127"/>
                  </a:lnTo>
                  <a:lnTo>
                    <a:pt x="281" y="137"/>
                  </a:lnTo>
                  <a:lnTo>
                    <a:pt x="281" y="146"/>
                  </a:lnTo>
                  <a:lnTo>
                    <a:pt x="273" y="156"/>
                  </a:lnTo>
                  <a:lnTo>
                    <a:pt x="255" y="156"/>
                  </a:lnTo>
                  <a:lnTo>
                    <a:pt x="247" y="166"/>
                  </a:lnTo>
                  <a:lnTo>
                    <a:pt x="76" y="195"/>
                  </a:lnTo>
                  <a:lnTo>
                    <a:pt x="17" y="205"/>
                  </a:lnTo>
                  <a:lnTo>
                    <a:pt x="8" y="137"/>
                  </a:lnTo>
                  <a:lnTo>
                    <a:pt x="0" y="49"/>
                  </a:lnTo>
                  <a:close/>
                </a:path>
              </a:pathLst>
            </a:custGeom>
            <a:solidFill>
              <a:srgbClr val="FFFFFF"/>
            </a:solidFill>
            <a:ln w="14288">
              <a:solidFill>
                <a:srgbClr val="FF00FF"/>
              </a:solidFill>
              <a:round/>
              <a:headEnd/>
              <a:tailEnd/>
            </a:ln>
          </p:spPr>
          <p:txBody>
            <a:bodyPr/>
            <a:lstStyle/>
            <a:p>
              <a:endParaRPr lang="en-US"/>
            </a:p>
          </p:txBody>
        </p:sp>
        <p:sp>
          <p:nvSpPr>
            <p:cNvPr id="14386" name="Freeform 98"/>
            <p:cNvSpPr>
              <a:spLocks/>
            </p:cNvSpPr>
            <p:nvPr/>
          </p:nvSpPr>
          <p:spPr bwMode="auto">
            <a:xfrm>
              <a:off x="4686300" y="4973638"/>
              <a:ext cx="284163" cy="187325"/>
            </a:xfrm>
            <a:custGeom>
              <a:avLst/>
              <a:gdLst>
                <a:gd name="T0" fmla="*/ 0 w 179"/>
                <a:gd name="T1" fmla="*/ 46038 h 118"/>
                <a:gd name="T2" fmla="*/ 271463 w 179"/>
                <a:gd name="T3" fmla="*/ 0 h 118"/>
                <a:gd name="T4" fmla="*/ 284163 w 179"/>
                <a:gd name="T5" fmla="*/ 31750 h 118"/>
                <a:gd name="T6" fmla="*/ 271463 w 179"/>
                <a:gd name="T7" fmla="*/ 31750 h 118"/>
                <a:gd name="T8" fmla="*/ 271463 w 179"/>
                <a:gd name="T9" fmla="*/ 15875 h 118"/>
                <a:gd name="T10" fmla="*/ 257175 w 179"/>
                <a:gd name="T11" fmla="*/ 31750 h 118"/>
                <a:gd name="T12" fmla="*/ 257175 w 179"/>
                <a:gd name="T13" fmla="*/ 31750 h 118"/>
                <a:gd name="T14" fmla="*/ 244475 w 179"/>
                <a:gd name="T15" fmla="*/ 46038 h 118"/>
                <a:gd name="T16" fmla="*/ 244475 w 179"/>
                <a:gd name="T17" fmla="*/ 61913 h 118"/>
                <a:gd name="T18" fmla="*/ 230188 w 179"/>
                <a:gd name="T19" fmla="*/ 61913 h 118"/>
                <a:gd name="T20" fmla="*/ 244475 w 179"/>
                <a:gd name="T21" fmla="*/ 93663 h 118"/>
                <a:gd name="T22" fmla="*/ 230188 w 179"/>
                <a:gd name="T23" fmla="*/ 123825 h 118"/>
                <a:gd name="T24" fmla="*/ 244475 w 179"/>
                <a:gd name="T25" fmla="*/ 139700 h 118"/>
                <a:gd name="T26" fmla="*/ 257175 w 179"/>
                <a:gd name="T27" fmla="*/ 171450 h 118"/>
                <a:gd name="T28" fmla="*/ 257175 w 179"/>
                <a:gd name="T29" fmla="*/ 187325 h 118"/>
                <a:gd name="T30" fmla="*/ 244475 w 179"/>
                <a:gd name="T31" fmla="*/ 187325 h 118"/>
                <a:gd name="T32" fmla="*/ 217488 w 179"/>
                <a:gd name="T33" fmla="*/ 187325 h 118"/>
                <a:gd name="T34" fmla="*/ 203200 w 179"/>
                <a:gd name="T35" fmla="*/ 171450 h 118"/>
                <a:gd name="T36" fmla="*/ 190500 w 179"/>
                <a:gd name="T37" fmla="*/ 171450 h 118"/>
                <a:gd name="T38" fmla="*/ 190500 w 179"/>
                <a:gd name="T39" fmla="*/ 155575 h 118"/>
                <a:gd name="T40" fmla="*/ 203200 w 179"/>
                <a:gd name="T41" fmla="*/ 139700 h 118"/>
                <a:gd name="T42" fmla="*/ 203200 w 179"/>
                <a:gd name="T43" fmla="*/ 123825 h 118"/>
                <a:gd name="T44" fmla="*/ 190500 w 179"/>
                <a:gd name="T45" fmla="*/ 123825 h 118"/>
                <a:gd name="T46" fmla="*/ 176213 w 179"/>
                <a:gd name="T47" fmla="*/ 93663 h 118"/>
                <a:gd name="T48" fmla="*/ 163513 w 179"/>
                <a:gd name="T49" fmla="*/ 93663 h 118"/>
                <a:gd name="T50" fmla="*/ 163513 w 179"/>
                <a:gd name="T51" fmla="*/ 93663 h 118"/>
                <a:gd name="T52" fmla="*/ 136525 w 179"/>
                <a:gd name="T53" fmla="*/ 77788 h 118"/>
                <a:gd name="T54" fmla="*/ 122238 w 179"/>
                <a:gd name="T55" fmla="*/ 46038 h 118"/>
                <a:gd name="T56" fmla="*/ 82550 w 179"/>
                <a:gd name="T57" fmla="*/ 46038 h 118"/>
                <a:gd name="T58" fmla="*/ 82550 w 179"/>
                <a:gd name="T59" fmla="*/ 61913 h 118"/>
                <a:gd name="T60" fmla="*/ 68263 w 179"/>
                <a:gd name="T61" fmla="*/ 61913 h 118"/>
                <a:gd name="T62" fmla="*/ 53975 w 179"/>
                <a:gd name="T63" fmla="*/ 46038 h 118"/>
                <a:gd name="T64" fmla="*/ 53975 w 179"/>
                <a:gd name="T65" fmla="*/ 61913 h 118"/>
                <a:gd name="T66" fmla="*/ 14288 w 179"/>
                <a:gd name="T67" fmla="*/ 93663 h 118"/>
                <a:gd name="T68" fmla="*/ 0 w 179"/>
                <a:gd name="T69" fmla="*/ 109538 h 118"/>
                <a:gd name="T70" fmla="*/ 0 w 179"/>
                <a:gd name="T71" fmla="*/ 46038 h 1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9"/>
                <a:gd name="T109" fmla="*/ 0 h 118"/>
                <a:gd name="T110" fmla="*/ 179 w 179"/>
                <a:gd name="T111" fmla="*/ 118 h 1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9" h="118">
                  <a:moveTo>
                    <a:pt x="0" y="29"/>
                  </a:moveTo>
                  <a:lnTo>
                    <a:pt x="171" y="0"/>
                  </a:lnTo>
                  <a:lnTo>
                    <a:pt x="179" y="20"/>
                  </a:lnTo>
                  <a:lnTo>
                    <a:pt x="171" y="20"/>
                  </a:lnTo>
                  <a:lnTo>
                    <a:pt x="171" y="10"/>
                  </a:lnTo>
                  <a:lnTo>
                    <a:pt x="162" y="20"/>
                  </a:lnTo>
                  <a:lnTo>
                    <a:pt x="154" y="29"/>
                  </a:lnTo>
                  <a:lnTo>
                    <a:pt x="154" y="39"/>
                  </a:lnTo>
                  <a:lnTo>
                    <a:pt x="145" y="39"/>
                  </a:lnTo>
                  <a:lnTo>
                    <a:pt x="154" y="59"/>
                  </a:lnTo>
                  <a:lnTo>
                    <a:pt x="145" y="78"/>
                  </a:lnTo>
                  <a:lnTo>
                    <a:pt x="154" y="88"/>
                  </a:lnTo>
                  <a:lnTo>
                    <a:pt x="162" y="108"/>
                  </a:lnTo>
                  <a:lnTo>
                    <a:pt x="162" y="118"/>
                  </a:lnTo>
                  <a:lnTo>
                    <a:pt x="154" y="118"/>
                  </a:lnTo>
                  <a:lnTo>
                    <a:pt x="137" y="118"/>
                  </a:lnTo>
                  <a:lnTo>
                    <a:pt x="128" y="108"/>
                  </a:lnTo>
                  <a:lnTo>
                    <a:pt x="120" y="108"/>
                  </a:lnTo>
                  <a:lnTo>
                    <a:pt x="120" y="98"/>
                  </a:lnTo>
                  <a:lnTo>
                    <a:pt x="128" y="88"/>
                  </a:lnTo>
                  <a:lnTo>
                    <a:pt x="128" y="78"/>
                  </a:lnTo>
                  <a:lnTo>
                    <a:pt x="120" y="78"/>
                  </a:lnTo>
                  <a:lnTo>
                    <a:pt x="111" y="59"/>
                  </a:lnTo>
                  <a:lnTo>
                    <a:pt x="103" y="59"/>
                  </a:lnTo>
                  <a:lnTo>
                    <a:pt x="86" y="49"/>
                  </a:lnTo>
                  <a:lnTo>
                    <a:pt x="77" y="29"/>
                  </a:lnTo>
                  <a:lnTo>
                    <a:pt x="52" y="29"/>
                  </a:lnTo>
                  <a:lnTo>
                    <a:pt x="52" y="39"/>
                  </a:lnTo>
                  <a:lnTo>
                    <a:pt x="43" y="39"/>
                  </a:lnTo>
                  <a:lnTo>
                    <a:pt x="34" y="29"/>
                  </a:lnTo>
                  <a:lnTo>
                    <a:pt x="34" y="39"/>
                  </a:lnTo>
                  <a:lnTo>
                    <a:pt x="9" y="59"/>
                  </a:lnTo>
                  <a:lnTo>
                    <a:pt x="0" y="69"/>
                  </a:lnTo>
                  <a:lnTo>
                    <a:pt x="0" y="29"/>
                  </a:lnTo>
                  <a:close/>
                </a:path>
              </a:pathLst>
            </a:custGeom>
            <a:solidFill>
              <a:srgbClr val="FFFFFF"/>
            </a:solidFill>
            <a:ln w="14288">
              <a:solidFill>
                <a:srgbClr val="FF00FF"/>
              </a:solidFill>
              <a:round/>
              <a:headEnd/>
              <a:tailEnd/>
            </a:ln>
          </p:spPr>
          <p:txBody>
            <a:bodyPr/>
            <a:lstStyle/>
            <a:p>
              <a:endParaRPr lang="en-US"/>
            </a:p>
          </p:txBody>
        </p:sp>
        <p:sp>
          <p:nvSpPr>
            <p:cNvPr id="14387" name="Freeform 99"/>
            <p:cNvSpPr>
              <a:spLocks/>
            </p:cNvSpPr>
            <p:nvPr/>
          </p:nvSpPr>
          <p:spPr bwMode="auto">
            <a:xfrm>
              <a:off x="4943475" y="5005388"/>
              <a:ext cx="109538" cy="169863"/>
            </a:xfrm>
            <a:custGeom>
              <a:avLst/>
              <a:gdLst>
                <a:gd name="T0" fmla="*/ 26988 w 69"/>
                <a:gd name="T1" fmla="*/ 0 h 107"/>
                <a:gd name="T2" fmla="*/ 14288 w 69"/>
                <a:gd name="T3" fmla="*/ 14288 h 107"/>
                <a:gd name="T4" fmla="*/ 0 w 69"/>
                <a:gd name="T5" fmla="*/ 30163 h 107"/>
                <a:gd name="T6" fmla="*/ 0 w 69"/>
                <a:gd name="T7" fmla="*/ 46038 h 107"/>
                <a:gd name="T8" fmla="*/ 14288 w 69"/>
                <a:gd name="T9" fmla="*/ 61913 h 107"/>
                <a:gd name="T10" fmla="*/ 14288 w 69"/>
                <a:gd name="T11" fmla="*/ 77788 h 107"/>
                <a:gd name="T12" fmla="*/ 0 w 69"/>
                <a:gd name="T13" fmla="*/ 92075 h 107"/>
                <a:gd name="T14" fmla="*/ 0 w 69"/>
                <a:gd name="T15" fmla="*/ 92075 h 107"/>
                <a:gd name="T16" fmla="*/ 14288 w 69"/>
                <a:gd name="T17" fmla="*/ 92075 h 107"/>
                <a:gd name="T18" fmla="*/ 14288 w 69"/>
                <a:gd name="T19" fmla="*/ 123825 h 107"/>
                <a:gd name="T20" fmla="*/ 14288 w 69"/>
                <a:gd name="T21" fmla="*/ 139700 h 107"/>
                <a:gd name="T22" fmla="*/ 41275 w 69"/>
                <a:gd name="T23" fmla="*/ 139700 h 107"/>
                <a:gd name="T24" fmla="*/ 41275 w 69"/>
                <a:gd name="T25" fmla="*/ 155575 h 107"/>
                <a:gd name="T26" fmla="*/ 55563 w 69"/>
                <a:gd name="T27" fmla="*/ 169863 h 107"/>
                <a:gd name="T28" fmla="*/ 68263 w 69"/>
                <a:gd name="T29" fmla="*/ 169863 h 107"/>
                <a:gd name="T30" fmla="*/ 95250 w 69"/>
                <a:gd name="T31" fmla="*/ 155575 h 107"/>
                <a:gd name="T32" fmla="*/ 109538 w 69"/>
                <a:gd name="T33" fmla="*/ 123825 h 107"/>
                <a:gd name="T34" fmla="*/ 109538 w 69"/>
                <a:gd name="T35" fmla="*/ 107950 h 107"/>
                <a:gd name="T36" fmla="*/ 55563 w 69"/>
                <a:gd name="T37" fmla="*/ 107950 h 107"/>
                <a:gd name="T38" fmla="*/ 26988 w 69"/>
                <a:gd name="T39" fmla="*/ 0 h 1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
                <a:gd name="T61" fmla="*/ 0 h 107"/>
                <a:gd name="T62" fmla="*/ 69 w 69"/>
                <a:gd name="T63" fmla="*/ 107 h 1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 h="107">
                  <a:moveTo>
                    <a:pt x="17" y="0"/>
                  </a:moveTo>
                  <a:lnTo>
                    <a:pt x="9" y="9"/>
                  </a:lnTo>
                  <a:lnTo>
                    <a:pt x="0" y="19"/>
                  </a:lnTo>
                  <a:lnTo>
                    <a:pt x="0" y="29"/>
                  </a:lnTo>
                  <a:lnTo>
                    <a:pt x="9" y="39"/>
                  </a:lnTo>
                  <a:lnTo>
                    <a:pt x="9" y="49"/>
                  </a:lnTo>
                  <a:lnTo>
                    <a:pt x="0" y="58"/>
                  </a:lnTo>
                  <a:lnTo>
                    <a:pt x="9" y="58"/>
                  </a:lnTo>
                  <a:lnTo>
                    <a:pt x="9" y="78"/>
                  </a:lnTo>
                  <a:lnTo>
                    <a:pt x="9" y="88"/>
                  </a:lnTo>
                  <a:lnTo>
                    <a:pt x="26" y="88"/>
                  </a:lnTo>
                  <a:lnTo>
                    <a:pt x="26" y="98"/>
                  </a:lnTo>
                  <a:lnTo>
                    <a:pt x="35" y="107"/>
                  </a:lnTo>
                  <a:lnTo>
                    <a:pt x="43" y="107"/>
                  </a:lnTo>
                  <a:lnTo>
                    <a:pt x="60" y="98"/>
                  </a:lnTo>
                  <a:lnTo>
                    <a:pt x="69" y="78"/>
                  </a:lnTo>
                  <a:lnTo>
                    <a:pt x="69" y="68"/>
                  </a:lnTo>
                  <a:lnTo>
                    <a:pt x="35" y="68"/>
                  </a:lnTo>
                  <a:lnTo>
                    <a:pt x="17" y="0"/>
                  </a:lnTo>
                  <a:close/>
                </a:path>
              </a:pathLst>
            </a:custGeom>
            <a:solidFill>
              <a:srgbClr val="FFFFFF"/>
            </a:solidFill>
            <a:ln w="14288">
              <a:solidFill>
                <a:srgbClr val="FF00FF"/>
              </a:solidFill>
              <a:round/>
              <a:headEnd/>
              <a:tailEnd/>
            </a:ln>
          </p:spPr>
          <p:txBody>
            <a:bodyPr/>
            <a:lstStyle/>
            <a:p>
              <a:endParaRPr lang="en-US"/>
            </a:p>
          </p:txBody>
        </p:sp>
        <p:sp>
          <p:nvSpPr>
            <p:cNvPr id="14388" name="Freeform 100"/>
            <p:cNvSpPr>
              <a:spLocks/>
            </p:cNvSpPr>
            <p:nvPr/>
          </p:nvSpPr>
          <p:spPr bwMode="auto">
            <a:xfrm>
              <a:off x="4957763" y="4957763"/>
              <a:ext cx="95250" cy="155575"/>
            </a:xfrm>
            <a:custGeom>
              <a:avLst/>
              <a:gdLst>
                <a:gd name="T0" fmla="*/ 26988 w 60"/>
                <a:gd name="T1" fmla="*/ 0 h 98"/>
                <a:gd name="T2" fmla="*/ 26988 w 60"/>
                <a:gd name="T3" fmla="*/ 31750 h 98"/>
                <a:gd name="T4" fmla="*/ 41275 w 60"/>
                <a:gd name="T5" fmla="*/ 47625 h 98"/>
                <a:gd name="T6" fmla="*/ 53975 w 60"/>
                <a:gd name="T7" fmla="*/ 77788 h 98"/>
                <a:gd name="T8" fmla="*/ 53975 w 60"/>
                <a:gd name="T9" fmla="*/ 93662 h 98"/>
                <a:gd name="T10" fmla="*/ 80963 w 60"/>
                <a:gd name="T11" fmla="*/ 109538 h 98"/>
                <a:gd name="T12" fmla="*/ 95250 w 60"/>
                <a:gd name="T13" fmla="*/ 125413 h 98"/>
                <a:gd name="T14" fmla="*/ 95250 w 60"/>
                <a:gd name="T15" fmla="*/ 155575 h 98"/>
                <a:gd name="T16" fmla="*/ 41275 w 60"/>
                <a:gd name="T17" fmla="*/ 155575 h 98"/>
                <a:gd name="T18" fmla="*/ 12700 w 60"/>
                <a:gd name="T19" fmla="*/ 47625 h 98"/>
                <a:gd name="T20" fmla="*/ 0 w 60"/>
                <a:gd name="T21" fmla="*/ 15875 h 98"/>
                <a:gd name="T22" fmla="*/ 12700 w 60"/>
                <a:gd name="T23" fmla="*/ 0 h 98"/>
                <a:gd name="T24" fmla="*/ 26988 w 60"/>
                <a:gd name="T25" fmla="*/ 0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98"/>
                <a:gd name="T41" fmla="*/ 60 w 60"/>
                <a:gd name="T42" fmla="*/ 98 h 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98">
                  <a:moveTo>
                    <a:pt x="17" y="0"/>
                  </a:moveTo>
                  <a:lnTo>
                    <a:pt x="17" y="20"/>
                  </a:lnTo>
                  <a:lnTo>
                    <a:pt x="26" y="30"/>
                  </a:lnTo>
                  <a:lnTo>
                    <a:pt x="34" y="49"/>
                  </a:lnTo>
                  <a:lnTo>
                    <a:pt x="34" y="59"/>
                  </a:lnTo>
                  <a:lnTo>
                    <a:pt x="51" y="69"/>
                  </a:lnTo>
                  <a:lnTo>
                    <a:pt x="60" y="79"/>
                  </a:lnTo>
                  <a:lnTo>
                    <a:pt x="60" y="98"/>
                  </a:lnTo>
                  <a:lnTo>
                    <a:pt x="26" y="98"/>
                  </a:lnTo>
                  <a:lnTo>
                    <a:pt x="8" y="30"/>
                  </a:lnTo>
                  <a:lnTo>
                    <a:pt x="0" y="10"/>
                  </a:lnTo>
                  <a:lnTo>
                    <a:pt x="8" y="0"/>
                  </a:lnTo>
                  <a:lnTo>
                    <a:pt x="17" y="0"/>
                  </a:lnTo>
                  <a:close/>
                </a:path>
              </a:pathLst>
            </a:custGeom>
            <a:solidFill>
              <a:srgbClr val="FFFFFF"/>
            </a:solidFill>
            <a:ln w="14288">
              <a:solidFill>
                <a:srgbClr val="FF00FF"/>
              </a:solidFill>
              <a:round/>
              <a:headEnd/>
              <a:tailEnd/>
            </a:ln>
          </p:spPr>
          <p:txBody>
            <a:bodyPr/>
            <a:lstStyle/>
            <a:p>
              <a:endParaRPr lang="en-US"/>
            </a:p>
          </p:txBody>
        </p:sp>
        <p:sp>
          <p:nvSpPr>
            <p:cNvPr id="14389" name="Freeform 101"/>
            <p:cNvSpPr>
              <a:spLocks/>
            </p:cNvSpPr>
            <p:nvPr/>
          </p:nvSpPr>
          <p:spPr bwMode="auto">
            <a:xfrm>
              <a:off x="4999038" y="5175250"/>
              <a:ext cx="26988" cy="93663"/>
            </a:xfrm>
            <a:custGeom>
              <a:avLst/>
              <a:gdLst>
                <a:gd name="T0" fmla="*/ 0 w 17"/>
                <a:gd name="T1" fmla="*/ 0 h 59"/>
                <a:gd name="T2" fmla="*/ 12700 w 17"/>
                <a:gd name="T3" fmla="*/ 15875 h 59"/>
                <a:gd name="T4" fmla="*/ 0 w 17"/>
                <a:gd name="T5" fmla="*/ 31750 h 59"/>
                <a:gd name="T6" fmla="*/ 0 w 17"/>
                <a:gd name="T7" fmla="*/ 63500 h 59"/>
                <a:gd name="T8" fmla="*/ 0 w 17"/>
                <a:gd name="T9" fmla="*/ 93663 h 59"/>
                <a:gd name="T10" fmla="*/ 12700 w 17"/>
                <a:gd name="T11" fmla="*/ 63500 h 59"/>
                <a:gd name="T12" fmla="*/ 12700 w 17"/>
                <a:gd name="T13" fmla="*/ 47625 h 59"/>
                <a:gd name="T14" fmla="*/ 26988 w 17"/>
                <a:gd name="T15" fmla="*/ 31750 h 59"/>
                <a:gd name="T16" fmla="*/ 12700 w 17"/>
                <a:gd name="T17" fmla="*/ 0 h 59"/>
                <a:gd name="T18" fmla="*/ 0 w 17"/>
                <a:gd name="T19" fmla="*/ 0 h 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59"/>
                <a:gd name="T32" fmla="*/ 17 w 17"/>
                <a:gd name="T33" fmla="*/ 59 h 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59">
                  <a:moveTo>
                    <a:pt x="0" y="0"/>
                  </a:moveTo>
                  <a:lnTo>
                    <a:pt x="8" y="10"/>
                  </a:lnTo>
                  <a:lnTo>
                    <a:pt x="0" y="20"/>
                  </a:lnTo>
                  <a:lnTo>
                    <a:pt x="0" y="40"/>
                  </a:lnTo>
                  <a:lnTo>
                    <a:pt x="0" y="59"/>
                  </a:lnTo>
                  <a:lnTo>
                    <a:pt x="8" y="40"/>
                  </a:lnTo>
                  <a:lnTo>
                    <a:pt x="8" y="30"/>
                  </a:lnTo>
                  <a:lnTo>
                    <a:pt x="17" y="20"/>
                  </a:lnTo>
                  <a:lnTo>
                    <a:pt x="8" y="0"/>
                  </a:lnTo>
                  <a:lnTo>
                    <a:pt x="0" y="0"/>
                  </a:lnTo>
                  <a:close/>
                </a:path>
              </a:pathLst>
            </a:custGeom>
            <a:solidFill>
              <a:srgbClr val="FFFFFF"/>
            </a:solidFill>
            <a:ln w="14288">
              <a:solidFill>
                <a:srgbClr val="FF00FF"/>
              </a:solidFill>
              <a:round/>
              <a:headEnd/>
              <a:tailEnd/>
            </a:ln>
          </p:spPr>
          <p:txBody>
            <a:bodyPr/>
            <a:lstStyle/>
            <a:p>
              <a:endParaRPr lang="en-US"/>
            </a:p>
          </p:txBody>
        </p:sp>
        <p:sp>
          <p:nvSpPr>
            <p:cNvPr id="14390" name="Freeform 102"/>
            <p:cNvSpPr>
              <a:spLocks/>
            </p:cNvSpPr>
            <p:nvPr/>
          </p:nvSpPr>
          <p:spPr bwMode="auto">
            <a:xfrm>
              <a:off x="4984750" y="4772025"/>
              <a:ext cx="107950" cy="263525"/>
            </a:xfrm>
            <a:custGeom>
              <a:avLst/>
              <a:gdLst>
                <a:gd name="T0" fmla="*/ 14287 w 68"/>
                <a:gd name="T1" fmla="*/ 0 h 166"/>
                <a:gd name="T2" fmla="*/ 26988 w 68"/>
                <a:gd name="T3" fmla="*/ 0 h 166"/>
                <a:gd name="T4" fmla="*/ 95250 w 68"/>
                <a:gd name="T5" fmla="*/ 30163 h 166"/>
                <a:gd name="T6" fmla="*/ 95250 w 68"/>
                <a:gd name="T7" fmla="*/ 30163 h 166"/>
                <a:gd name="T8" fmla="*/ 80962 w 68"/>
                <a:gd name="T9" fmla="*/ 77787 h 166"/>
                <a:gd name="T10" fmla="*/ 80962 w 68"/>
                <a:gd name="T11" fmla="*/ 93662 h 166"/>
                <a:gd name="T12" fmla="*/ 107950 w 68"/>
                <a:gd name="T13" fmla="*/ 93662 h 166"/>
                <a:gd name="T14" fmla="*/ 107950 w 68"/>
                <a:gd name="T15" fmla="*/ 185737 h 166"/>
                <a:gd name="T16" fmla="*/ 80962 w 68"/>
                <a:gd name="T17" fmla="*/ 247650 h 166"/>
                <a:gd name="T18" fmla="*/ 68262 w 68"/>
                <a:gd name="T19" fmla="*/ 263525 h 166"/>
                <a:gd name="T20" fmla="*/ 68262 w 68"/>
                <a:gd name="T21" fmla="*/ 263525 h 166"/>
                <a:gd name="T22" fmla="*/ 53975 w 68"/>
                <a:gd name="T23" fmla="*/ 247650 h 166"/>
                <a:gd name="T24" fmla="*/ 26988 w 68"/>
                <a:gd name="T25" fmla="*/ 247650 h 166"/>
                <a:gd name="T26" fmla="*/ 0 w 68"/>
                <a:gd name="T27" fmla="*/ 217488 h 166"/>
                <a:gd name="T28" fmla="*/ 0 w 68"/>
                <a:gd name="T29" fmla="*/ 185737 h 166"/>
                <a:gd name="T30" fmla="*/ 14287 w 68"/>
                <a:gd name="T31" fmla="*/ 185737 h 166"/>
                <a:gd name="T32" fmla="*/ 26988 w 68"/>
                <a:gd name="T33" fmla="*/ 169862 h 166"/>
                <a:gd name="T34" fmla="*/ 26988 w 68"/>
                <a:gd name="T35" fmla="*/ 155575 h 166"/>
                <a:gd name="T36" fmla="*/ 53975 w 68"/>
                <a:gd name="T37" fmla="*/ 139700 h 166"/>
                <a:gd name="T38" fmla="*/ 53975 w 68"/>
                <a:gd name="T39" fmla="*/ 123825 h 166"/>
                <a:gd name="T40" fmla="*/ 26988 w 68"/>
                <a:gd name="T41" fmla="*/ 107950 h 166"/>
                <a:gd name="T42" fmla="*/ 26988 w 68"/>
                <a:gd name="T43" fmla="*/ 93662 h 166"/>
                <a:gd name="T44" fmla="*/ 14287 w 68"/>
                <a:gd name="T45" fmla="*/ 93662 h 166"/>
                <a:gd name="T46" fmla="*/ 0 w 68"/>
                <a:gd name="T47" fmla="*/ 77787 h 166"/>
                <a:gd name="T48" fmla="*/ 14287 w 68"/>
                <a:gd name="T49" fmla="*/ 61913 h 166"/>
                <a:gd name="T50" fmla="*/ 0 w 68"/>
                <a:gd name="T51" fmla="*/ 46037 h 166"/>
                <a:gd name="T52" fmla="*/ 14287 w 68"/>
                <a:gd name="T53" fmla="*/ 30163 h 166"/>
                <a:gd name="T54" fmla="*/ 14287 w 68"/>
                <a:gd name="T55" fmla="*/ 15875 h 166"/>
                <a:gd name="T56" fmla="*/ 14287 w 68"/>
                <a:gd name="T57" fmla="*/ 0 h 1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8"/>
                <a:gd name="T88" fmla="*/ 0 h 166"/>
                <a:gd name="T89" fmla="*/ 68 w 68"/>
                <a:gd name="T90" fmla="*/ 166 h 1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8" h="166">
                  <a:moveTo>
                    <a:pt x="9" y="0"/>
                  </a:moveTo>
                  <a:lnTo>
                    <a:pt x="17" y="0"/>
                  </a:lnTo>
                  <a:lnTo>
                    <a:pt x="60" y="19"/>
                  </a:lnTo>
                  <a:lnTo>
                    <a:pt x="51" y="49"/>
                  </a:lnTo>
                  <a:lnTo>
                    <a:pt x="51" y="59"/>
                  </a:lnTo>
                  <a:lnTo>
                    <a:pt x="68" y="59"/>
                  </a:lnTo>
                  <a:lnTo>
                    <a:pt x="68" y="117"/>
                  </a:lnTo>
                  <a:lnTo>
                    <a:pt x="51" y="156"/>
                  </a:lnTo>
                  <a:lnTo>
                    <a:pt x="43" y="166"/>
                  </a:lnTo>
                  <a:lnTo>
                    <a:pt x="34" y="156"/>
                  </a:lnTo>
                  <a:lnTo>
                    <a:pt x="17" y="156"/>
                  </a:lnTo>
                  <a:lnTo>
                    <a:pt x="0" y="137"/>
                  </a:lnTo>
                  <a:lnTo>
                    <a:pt x="0" y="117"/>
                  </a:lnTo>
                  <a:lnTo>
                    <a:pt x="9" y="117"/>
                  </a:lnTo>
                  <a:lnTo>
                    <a:pt x="17" y="107"/>
                  </a:lnTo>
                  <a:lnTo>
                    <a:pt x="17" y="98"/>
                  </a:lnTo>
                  <a:lnTo>
                    <a:pt x="34" y="88"/>
                  </a:lnTo>
                  <a:lnTo>
                    <a:pt x="34" y="78"/>
                  </a:lnTo>
                  <a:lnTo>
                    <a:pt x="17" y="68"/>
                  </a:lnTo>
                  <a:lnTo>
                    <a:pt x="17" y="59"/>
                  </a:lnTo>
                  <a:lnTo>
                    <a:pt x="9" y="59"/>
                  </a:lnTo>
                  <a:lnTo>
                    <a:pt x="0" y="49"/>
                  </a:lnTo>
                  <a:lnTo>
                    <a:pt x="9" y="39"/>
                  </a:lnTo>
                  <a:lnTo>
                    <a:pt x="0" y="29"/>
                  </a:lnTo>
                  <a:lnTo>
                    <a:pt x="9" y="19"/>
                  </a:lnTo>
                  <a:lnTo>
                    <a:pt x="9" y="10"/>
                  </a:lnTo>
                  <a:lnTo>
                    <a:pt x="9" y="0"/>
                  </a:lnTo>
                  <a:close/>
                </a:path>
              </a:pathLst>
            </a:custGeom>
            <a:solidFill>
              <a:srgbClr val="FFFFFF"/>
            </a:solidFill>
            <a:ln w="14288">
              <a:solidFill>
                <a:srgbClr val="FF00FF"/>
              </a:solidFill>
              <a:round/>
              <a:headEnd/>
              <a:tailEnd/>
            </a:ln>
          </p:spPr>
          <p:txBody>
            <a:bodyPr/>
            <a:lstStyle/>
            <a:p>
              <a:endParaRPr lang="en-US"/>
            </a:p>
          </p:txBody>
        </p:sp>
        <p:sp>
          <p:nvSpPr>
            <p:cNvPr id="14391" name="Freeform 103"/>
            <p:cNvSpPr>
              <a:spLocks/>
            </p:cNvSpPr>
            <p:nvPr/>
          </p:nvSpPr>
          <p:spPr bwMode="auto">
            <a:xfrm>
              <a:off x="4619625" y="4337050"/>
              <a:ext cx="487363" cy="465138"/>
            </a:xfrm>
            <a:custGeom>
              <a:avLst/>
              <a:gdLst>
                <a:gd name="T0" fmla="*/ 0 w 307"/>
                <a:gd name="T1" fmla="*/ 403225 h 293"/>
                <a:gd name="T2" fmla="*/ 26988 w 307"/>
                <a:gd name="T3" fmla="*/ 373063 h 293"/>
                <a:gd name="T4" fmla="*/ 39688 w 307"/>
                <a:gd name="T5" fmla="*/ 357188 h 293"/>
                <a:gd name="T6" fmla="*/ 53975 w 307"/>
                <a:gd name="T7" fmla="*/ 325438 h 293"/>
                <a:gd name="T8" fmla="*/ 53975 w 307"/>
                <a:gd name="T9" fmla="*/ 325438 h 293"/>
                <a:gd name="T10" fmla="*/ 39688 w 307"/>
                <a:gd name="T11" fmla="*/ 309563 h 293"/>
                <a:gd name="T12" fmla="*/ 26988 w 307"/>
                <a:gd name="T13" fmla="*/ 295275 h 293"/>
                <a:gd name="T14" fmla="*/ 39688 w 307"/>
                <a:gd name="T15" fmla="*/ 263525 h 293"/>
                <a:gd name="T16" fmla="*/ 66675 w 307"/>
                <a:gd name="T17" fmla="*/ 263525 h 293"/>
                <a:gd name="T18" fmla="*/ 93663 w 307"/>
                <a:gd name="T19" fmla="*/ 263525 h 293"/>
                <a:gd name="T20" fmla="*/ 134938 w 307"/>
                <a:gd name="T21" fmla="*/ 263525 h 293"/>
                <a:gd name="T22" fmla="*/ 188913 w 307"/>
                <a:gd name="T23" fmla="*/ 247650 h 293"/>
                <a:gd name="T24" fmla="*/ 215900 w 307"/>
                <a:gd name="T25" fmla="*/ 217488 h 293"/>
                <a:gd name="T26" fmla="*/ 230188 w 307"/>
                <a:gd name="T27" fmla="*/ 201613 h 293"/>
                <a:gd name="T28" fmla="*/ 230188 w 307"/>
                <a:gd name="T29" fmla="*/ 185738 h 293"/>
                <a:gd name="T30" fmla="*/ 215900 w 307"/>
                <a:gd name="T31" fmla="*/ 155575 h 293"/>
                <a:gd name="T32" fmla="*/ 215900 w 307"/>
                <a:gd name="T33" fmla="*/ 139700 h 293"/>
                <a:gd name="T34" fmla="*/ 230188 w 307"/>
                <a:gd name="T35" fmla="*/ 123825 h 293"/>
                <a:gd name="T36" fmla="*/ 242888 w 307"/>
                <a:gd name="T37" fmla="*/ 107950 h 293"/>
                <a:gd name="T38" fmla="*/ 242888 w 307"/>
                <a:gd name="T39" fmla="*/ 92075 h 293"/>
                <a:gd name="T40" fmla="*/ 269875 w 307"/>
                <a:gd name="T41" fmla="*/ 46038 h 293"/>
                <a:gd name="T42" fmla="*/ 311150 w 307"/>
                <a:gd name="T43" fmla="*/ 14288 h 293"/>
                <a:gd name="T44" fmla="*/ 406400 w 307"/>
                <a:gd name="T45" fmla="*/ 0 h 293"/>
                <a:gd name="T46" fmla="*/ 419100 w 307"/>
                <a:gd name="T47" fmla="*/ 30163 h 293"/>
                <a:gd name="T48" fmla="*/ 433388 w 307"/>
                <a:gd name="T49" fmla="*/ 46038 h 293"/>
                <a:gd name="T50" fmla="*/ 433388 w 307"/>
                <a:gd name="T51" fmla="*/ 77788 h 293"/>
                <a:gd name="T52" fmla="*/ 433388 w 307"/>
                <a:gd name="T53" fmla="*/ 92075 h 293"/>
                <a:gd name="T54" fmla="*/ 433388 w 307"/>
                <a:gd name="T55" fmla="*/ 107950 h 293"/>
                <a:gd name="T56" fmla="*/ 433388 w 307"/>
                <a:gd name="T57" fmla="*/ 123825 h 293"/>
                <a:gd name="T58" fmla="*/ 433388 w 307"/>
                <a:gd name="T59" fmla="*/ 155575 h 293"/>
                <a:gd name="T60" fmla="*/ 460375 w 307"/>
                <a:gd name="T61" fmla="*/ 169863 h 293"/>
                <a:gd name="T62" fmla="*/ 460375 w 307"/>
                <a:gd name="T63" fmla="*/ 201613 h 293"/>
                <a:gd name="T64" fmla="*/ 460375 w 307"/>
                <a:gd name="T65" fmla="*/ 247650 h 293"/>
                <a:gd name="T66" fmla="*/ 473075 w 307"/>
                <a:gd name="T67" fmla="*/ 325438 h 293"/>
                <a:gd name="T68" fmla="*/ 473075 w 307"/>
                <a:gd name="T69" fmla="*/ 387350 h 293"/>
                <a:gd name="T70" fmla="*/ 487363 w 307"/>
                <a:gd name="T71" fmla="*/ 419100 h 293"/>
                <a:gd name="T72" fmla="*/ 473075 w 307"/>
                <a:gd name="T73" fmla="*/ 450850 h 293"/>
                <a:gd name="T74" fmla="*/ 460375 w 307"/>
                <a:gd name="T75" fmla="*/ 465138 h 293"/>
                <a:gd name="T76" fmla="*/ 392113 w 307"/>
                <a:gd name="T77" fmla="*/ 434975 h 293"/>
                <a:gd name="T78" fmla="*/ 365125 w 307"/>
                <a:gd name="T79" fmla="*/ 419100 h 293"/>
                <a:gd name="T80" fmla="*/ 350838 w 307"/>
                <a:gd name="T81" fmla="*/ 387350 h 293"/>
                <a:gd name="T82" fmla="*/ 338138 w 307"/>
                <a:gd name="T83" fmla="*/ 373063 h 293"/>
                <a:gd name="T84" fmla="*/ 323850 w 307"/>
                <a:gd name="T85" fmla="*/ 373063 h 293"/>
                <a:gd name="T86" fmla="*/ 0 w 307"/>
                <a:gd name="T87" fmla="*/ 434975 h 293"/>
                <a:gd name="T88" fmla="*/ 0 w 307"/>
                <a:gd name="T89" fmla="*/ 434975 h 293"/>
                <a:gd name="T90" fmla="*/ 0 w 307"/>
                <a:gd name="T91" fmla="*/ 403225 h 2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07"/>
                <a:gd name="T139" fmla="*/ 0 h 293"/>
                <a:gd name="T140" fmla="*/ 307 w 307"/>
                <a:gd name="T141" fmla="*/ 293 h 29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07" h="293">
                  <a:moveTo>
                    <a:pt x="0" y="254"/>
                  </a:moveTo>
                  <a:lnTo>
                    <a:pt x="17" y="235"/>
                  </a:lnTo>
                  <a:lnTo>
                    <a:pt x="25" y="225"/>
                  </a:lnTo>
                  <a:lnTo>
                    <a:pt x="34" y="205"/>
                  </a:lnTo>
                  <a:lnTo>
                    <a:pt x="25" y="195"/>
                  </a:lnTo>
                  <a:lnTo>
                    <a:pt x="17" y="186"/>
                  </a:lnTo>
                  <a:lnTo>
                    <a:pt x="25" y="166"/>
                  </a:lnTo>
                  <a:lnTo>
                    <a:pt x="42" y="166"/>
                  </a:lnTo>
                  <a:lnTo>
                    <a:pt x="59" y="166"/>
                  </a:lnTo>
                  <a:lnTo>
                    <a:pt x="85" y="166"/>
                  </a:lnTo>
                  <a:lnTo>
                    <a:pt x="119" y="156"/>
                  </a:lnTo>
                  <a:lnTo>
                    <a:pt x="136" y="137"/>
                  </a:lnTo>
                  <a:lnTo>
                    <a:pt x="145" y="127"/>
                  </a:lnTo>
                  <a:lnTo>
                    <a:pt x="145" y="117"/>
                  </a:lnTo>
                  <a:lnTo>
                    <a:pt x="136" y="98"/>
                  </a:lnTo>
                  <a:lnTo>
                    <a:pt x="136" y="88"/>
                  </a:lnTo>
                  <a:lnTo>
                    <a:pt x="145" y="78"/>
                  </a:lnTo>
                  <a:lnTo>
                    <a:pt x="153" y="68"/>
                  </a:lnTo>
                  <a:lnTo>
                    <a:pt x="153" y="58"/>
                  </a:lnTo>
                  <a:lnTo>
                    <a:pt x="170" y="29"/>
                  </a:lnTo>
                  <a:lnTo>
                    <a:pt x="196" y="9"/>
                  </a:lnTo>
                  <a:lnTo>
                    <a:pt x="256" y="0"/>
                  </a:lnTo>
                  <a:lnTo>
                    <a:pt x="264" y="19"/>
                  </a:lnTo>
                  <a:lnTo>
                    <a:pt x="273" y="29"/>
                  </a:lnTo>
                  <a:lnTo>
                    <a:pt x="273" y="49"/>
                  </a:lnTo>
                  <a:lnTo>
                    <a:pt x="273" y="58"/>
                  </a:lnTo>
                  <a:lnTo>
                    <a:pt x="273" y="68"/>
                  </a:lnTo>
                  <a:lnTo>
                    <a:pt x="273" y="78"/>
                  </a:lnTo>
                  <a:lnTo>
                    <a:pt x="273" y="98"/>
                  </a:lnTo>
                  <a:lnTo>
                    <a:pt x="290" y="107"/>
                  </a:lnTo>
                  <a:lnTo>
                    <a:pt x="290" y="127"/>
                  </a:lnTo>
                  <a:lnTo>
                    <a:pt x="290" y="156"/>
                  </a:lnTo>
                  <a:lnTo>
                    <a:pt x="298" y="205"/>
                  </a:lnTo>
                  <a:lnTo>
                    <a:pt x="298" y="244"/>
                  </a:lnTo>
                  <a:lnTo>
                    <a:pt x="307" y="264"/>
                  </a:lnTo>
                  <a:lnTo>
                    <a:pt x="298" y="284"/>
                  </a:lnTo>
                  <a:lnTo>
                    <a:pt x="290" y="293"/>
                  </a:lnTo>
                  <a:lnTo>
                    <a:pt x="247" y="274"/>
                  </a:lnTo>
                  <a:lnTo>
                    <a:pt x="230" y="264"/>
                  </a:lnTo>
                  <a:lnTo>
                    <a:pt x="221" y="244"/>
                  </a:lnTo>
                  <a:lnTo>
                    <a:pt x="213" y="235"/>
                  </a:lnTo>
                  <a:lnTo>
                    <a:pt x="204" y="235"/>
                  </a:lnTo>
                  <a:lnTo>
                    <a:pt x="0" y="274"/>
                  </a:lnTo>
                  <a:lnTo>
                    <a:pt x="0" y="254"/>
                  </a:lnTo>
                  <a:close/>
                </a:path>
              </a:pathLst>
            </a:custGeom>
            <a:solidFill>
              <a:srgbClr val="FFFFFF"/>
            </a:solidFill>
            <a:ln w="14288">
              <a:solidFill>
                <a:srgbClr val="FF00FF"/>
              </a:solidFill>
              <a:round/>
              <a:headEnd/>
              <a:tailEnd/>
            </a:ln>
          </p:spPr>
          <p:txBody>
            <a:bodyPr/>
            <a:lstStyle/>
            <a:p>
              <a:endParaRPr lang="en-US"/>
            </a:p>
          </p:txBody>
        </p:sp>
        <p:sp>
          <p:nvSpPr>
            <p:cNvPr id="14392" name="Freeform 104"/>
            <p:cNvSpPr>
              <a:spLocks/>
            </p:cNvSpPr>
            <p:nvPr/>
          </p:nvSpPr>
          <p:spPr bwMode="auto">
            <a:xfrm>
              <a:off x="5065713" y="4740275"/>
              <a:ext cx="163513" cy="109538"/>
            </a:xfrm>
            <a:custGeom>
              <a:avLst/>
              <a:gdLst>
                <a:gd name="T0" fmla="*/ 14288 w 103"/>
                <a:gd name="T1" fmla="*/ 61913 h 69"/>
                <a:gd name="T2" fmla="*/ 26988 w 103"/>
                <a:gd name="T3" fmla="*/ 61913 h 69"/>
                <a:gd name="T4" fmla="*/ 26988 w 103"/>
                <a:gd name="T5" fmla="*/ 77788 h 69"/>
                <a:gd name="T6" fmla="*/ 41275 w 103"/>
                <a:gd name="T7" fmla="*/ 77788 h 69"/>
                <a:gd name="T8" fmla="*/ 95250 w 103"/>
                <a:gd name="T9" fmla="*/ 47625 h 69"/>
                <a:gd name="T10" fmla="*/ 95250 w 103"/>
                <a:gd name="T11" fmla="*/ 31750 h 69"/>
                <a:gd name="T12" fmla="*/ 107950 w 103"/>
                <a:gd name="T13" fmla="*/ 31750 h 69"/>
                <a:gd name="T14" fmla="*/ 122238 w 103"/>
                <a:gd name="T15" fmla="*/ 31750 h 69"/>
                <a:gd name="T16" fmla="*/ 122238 w 103"/>
                <a:gd name="T17" fmla="*/ 0 h 69"/>
                <a:gd name="T18" fmla="*/ 136525 w 103"/>
                <a:gd name="T19" fmla="*/ 0 h 69"/>
                <a:gd name="T20" fmla="*/ 136525 w 103"/>
                <a:gd name="T21" fmla="*/ 15875 h 69"/>
                <a:gd name="T22" fmla="*/ 136525 w 103"/>
                <a:gd name="T23" fmla="*/ 15875 h 69"/>
                <a:gd name="T24" fmla="*/ 136525 w 103"/>
                <a:gd name="T25" fmla="*/ 15875 h 69"/>
                <a:gd name="T26" fmla="*/ 149225 w 103"/>
                <a:gd name="T27" fmla="*/ 15875 h 69"/>
                <a:gd name="T28" fmla="*/ 163513 w 103"/>
                <a:gd name="T29" fmla="*/ 0 h 69"/>
                <a:gd name="T30" fmla="*/ 163513 w 103"/>
                <a:gd name="T31" fmla="*/ 15875 h 69"/>
                <a:gd name="T32" fmla="*/ 163513 w 103"/>
                <a:gd name="T33" fmla="*/ 15875 h 69"/>
                <a:gd name="T34" fmla="*/ 136525 w 103"/>
                <a:gd name="T35" fmla="*/ 31750 h 69"/>
                <a:gd name="T36" fmla="*/ 107950 w 103"/>
                <a:gd name="T37" fmla="*/ 61913 h 69"/>
                <a:gd name="T38" fmla="*/ 80963 w 103"/>
                <a:gd name="T39" fmla="*/ 77788 h 69"/>
                <a:gd name="T40" fmla="*/ 68263 w 103"/>
                <a:gd name="T41" fmla="*/ 93663 h 69"/>
                <a:gd name="T42" fmla="*/ 53975 w 103"/>
                <a:gd name="T43" fmla="*/ 93663 h 69"/>
                <a:gd name="T44" fmla="*/ 26988 w 103"/>
                <a:gd name="T45" fmla="*/ 109538 h 69"/>
                <a:gd name="T46" fmla="*/ 14288 w 103"/>
                <a:gd name="T47" fmla="*/ 109538 h 69"/>
                <a:gd name="T48" fmla="*/ 0 w 103"/>
                <a:gd name="T49" fmla="*/ 93663 h 69"/>
                <a:gd name="T50" fmla="*/ 14288 w 103"/>
                <a:gd name="T51" fmla="*/ 61913 h 69"/>
                <a:gd name="T52" fmla="*/ 14288 w 103"/>
                <a:gd name="T53" fmla="*/ 61913 h 6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3"/>
                <a:gd name="T82" fmla="*/ 0 h 69"/>
                <a:gd name="T83" fmla="*/ 103 w 103"/>
                <a:gd name="T84" fmla="*/ 69 h 6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3" h="69">
                  <a:moveTo>
                    <a:pt x="9" y="39"/>
                  </a:moveTo>
                  <a:lnTo>
                    <a:pt x="17" y="39"/>
                  </a:lnTo>
                  <a:lnTo>
                    <a:pt x="17" y="49"/>
                  </a:lnTo>
                  <a:lnTo>
                    <a:pt x="26" y="49"/>
                  </a:lnTo>
                  <a:lnTo>
                    <a:pt x="60" y="30"/>
                  </a:lnTo>
                  <a:lnTo>
                    <a:pt x="60" y="20"/>
                  </a:lnTo>
                  <a:lnTo>
                    <a:pt x="68" y="20"/>
                  </a:lnTo>
                  <a:lnTo>
                    <a:pt x="77" y="20"/>
                  </a:lnTo>
                  <a:lnTo>
                    <a:pt x="77" y="0"/>
                  </a:lnTo>
                  <a:lnTo>
                    <a:pt x="86" y="0"/>
                  </a:lnTo>
                  <a:lnTo>
                    <a:pt x="86" y="10"/>
                  </a:lnTo>
                  <a:lnTo>
                    <a:pt x="94" y="10"/>
                  </a:lnTo>
                  <a:lnTo>
                    <a:pt x="103" y="0"/>
                  </a:lnTo>
                  <a:lnTo>
                    <a:pt x="103" y="10"/>
                  </a:lnTo>
                  <a:lnTo>
                    <a:pt x="86" y="20"/>
                  </a:lnTo>
                  <a:lnTo>
                    <a:pt x="68" y="39"/>
                  </a:lnTo>
                  <a:lnTo>
                    <a:pt x="51" y="49"/>
                  </a:lnTo>
                  <a:lnTo>
                    <a:pt x="43" y="59"/>
                  </a:lnTo>
                  <a:lnTo>
                    <a:pt x="34" y="59"/>
                  </a:lnTo>
                  <a:lnTo>
                    <a:pt x="17" y="69"/>
                  </a:lnTo>
                  <a:lnTo>
                    <a:pt x="9" y="69"/>
                  </a:lnTo>
                  <a:lnTo>
                    <a:pt x="0" y="59"/>
                  </a:lnTo>
                  <a:lnTo>
                    <a:pt x="9" y="39"/>
                  </a:lnTo>
                  <a:close/>
                </a:path>
              </a:pathLst>
            </a:custGeom>
            <a:solidFill>
              <a:srgbClr val="FFFFFF"/>
            </a:solidFill>
            <a:ln w="14288">
              <a:solidFill>
                <a:srgbClr val="FF00FF"/>
              </a:solidFill>
              <a:round/>
              <a:headEnd/>
              <a:tailEnd/>
            </a:ln>
          </p:spPr>
          <p:txBody>
            <a:bodyPr/>
            <a:lstStyle/>
            <a:p>
              <a:endParaRPr lang="en-US"/>
            </a:p>
          </p:txBody>
        </p:sp>
        <p:sp>
          <p:nvSpPr>
            <p:cNvPr id="14393" name="Freeform 105"/>
            <p:cNvSpPr>
              <a:spLocks/>
            </p:cNvSpPr>
            <p:nvPr/>
          </p:nvSpPr>
          <p:spPr bwMode="auto">
            <a:xfrm>
              <a:off x="5092700" y="4646613"/>
              <a:ext cx="136525" cy="141288"/>
            </a:xfrm>
            <a:custGeom>
              <a:avLst/>
              <a:gdLst>
                <a:gd name="T0" fmla="*/ 53975 w 86"/>
                <a:gd name="T1" fmla="*/ 15875 h 89"/>
                <a:gd name="T2" fmla="*/ 95250 w 86"/>
                <a:gd name="T3" fmla="*/ 0 h 89"/>
                <a:gd name="T4" fmla="*/ 122238 w 86"/>
                <a:gd name="T5" fmla="*/ 0 h 89"/>
                <a:gd name="T6" fmla="*/ 136525 w 86"/>
                <a:gd name="T7" fmla="*/ 31750 h 89"/>
                <a:gd name="T8" fmla="*/ 136525 w 86"/>
                <a:gd name="T9" fmla="*/ 63500 h 89"/>
                <a:gd name="T10" fmla="*/ 122238 w 86"/>
                <a:gd name="T11" fmla="*/ 77788 h 89"/>
                <a:gd name="T12" fmla="*/ 95250 w 86"/>
                <a:gd name="T13" fmla="*/ 77788 h 89"/>
                <a:gd name="T14" fmla="*/ 53975 w 86"/>
                <a:gd name="T15" fmla="*/ 93663 h 89"/>
                <a:gd name="T16" fmla="*/ 41275 w 86"/>
                <a:gd name="T17" fmla="*/ 125413 h 89"/>
                <a:gd name="T18" fmla="*/ 26988 w 86"/>
                <a:gd name="T19" fmla="*/ 141288 h 89"/>
                <a:gd name="T20" fmla="*/ 0 w 86"/>
                <a:gd name="T21" fmla="*/ 141288 h 89"/>
                <a:gd name="T22" fmla="*/ 14288 w 86"/>
                <a:gd name="T23" fmla="*/ 109538 h 89"/>
                <a:gd name="T24" fmla="*/ 0 w 86"/>
                <a:gd name="T25" fmla="*/ 77788 h 89"/>
                <a:gd name="T26" fmla="*/ 0 w 86"/>
                <a:gd name="T27" fmla="*/ 15875 h 89"/>
                <a:gd name="T28" fmla="*/ 53975 w 86"/>
                <a:gd name="T29" fmla="*/ 15875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6"/>
                <a:gd name="T46" fmla="*/ 0 h 89"/>
                <a:gd name="T47" fmla="*/ 86 w 86"/>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6" h="89">
                  <a:moveTo>
                    <a:pt x="34" y="10"/>
                  </a:moveTo>
                  <a:lnTo>
                    <a:pt x="60" y="0"/>
                  </a:lnTo>
                  <a:lnTo>
                    <a:pt x="77" y="0"/>
                  </a:lnTo>
                  <a:lnTo>
                    <a:pt x="86" y="20"/>
                  </a:lnTo>
                  <a:lnTo>
                    <a:pt x="86" y="40"/>
                  </a:lnTo>
                  <a:lnTo>
                    <a:pt x="77" y="49"/>
                  </a:lnTo>
                  <a:lnTo>
                    <a:pt x="60" y="49"/>
                  </a:lnTo>
                  <a:lnTo>
                    <a:pt x="34" y="59"/>
                  </a:lnTo>
                  <a:lnTo>
                    <a:pt x="26" y="79"/>
                  </a:lnTo>
                  <a:lnTo>
                    <a:pt x="17" y="89"/>
                  </a:lnTo>
                  <a:lnTo>
                    <a:pt x="0" y="89"/>
                  </a:lnTo>
                  <a:lnTo>
                    <a:pt x="9" y="69"/>
                  </a:lnTo>
                  <a:lnTo>
                    <a:pt x="0" y="49"/>
                  </a:lnTo>
                  <a:lnTo>
                    <a:pt x="0" y="10"/>
                  </a:lnTo>
                  <a:lnTo>
                    <a:pt x="34" y="10"/>
                  </a:lnTo>
                  <a:close/>
                </a:path>
              </a:pathLst>
            </a:custGeom>
            <a:solidFill>
              <a:srgbClr val="FFFFFF"/>
            </a:solidFill>
            <a:ln w="14288">
              <a:solidFill>
                <a:srgbClr val="FF00FF"/>
              </a:solidFill>
              <a:round/>
              <a:headEnd/>
              <a:tailEnd/>
            </a:ln>
          </p:spPr>
          <p:txBody>
            <a:bodyPr/>
            <a:lstStyle/>
            <a:p>
              <a:endParaRPr lang="en-US"/>
            </a:p>
          </p:txBody>
        </p:sp>
        <p:sp>
          <p:nvSpPr>
            <p:cNvPr id="14394" name="Freeform 106"/>
            <p:cNvSpPr>
              <a:spLocks/>
            </p:cNvSpPr>
            <p:nvPr/>
          </p:nvSpPr>
          <p:spPr bwMode="auto">
            <a:xfrm>
              <a:off x="5080000" y="4522788"/>
              <a:ext cx="284163" cy="155575"/>
            </a:xfrm>
            <a:custGeom>
              <a:avLst/>
              <a:gdLst>
                <a:gd name="T0" fmla="*/ 0 w 179"/>
                <a:gd name="T1" fmla="*/ 61913 h 98"/>
                <a:gd name="T2" fmla="*/ 149225 w 179"/>
                <a:gd name="T3" fmla="*/ 31750 h 98"/>
                <a:gd name="T4" fmla="*/ 176213 w 179"/>
                <a:gd name="T5" fmla="*/ 0 h 98"/>
                <a:gd name="T6" fmla="*/ 188913 w 179"/>
                <a:gd name="T7" fmla="*/ 15875 h 98"/>
                <a:gd name="T8" fmla="*/ 188913 w 179"/>
                <a:gd name="T9" fmla="*/ 15875 h 98"/>
                <a:gd name="T10" fmla="*/ 203200 w 179"/>
                <a:gd name="T11" fmla="*/ 31750 h 98"/>
                <a:gd name="T12" fmla="*/ 188913 w 179"/>
                <a:gd name="T13" fmla="*/ 47625 h 98"/>
                <a:gd name="T14" fmla="*/ 188913 w 179"/>
                <a:gd name="T15" fmla="*/ 61913 h 98"/>
                <a:gd name="T16" fmla="*/ 215900 w 179"/>
                <a:gd name="T17" fmla="*/ 77788 h 98"/>
                <a:gd name="T18" fmla="*/ 215900 w 179"/>
                <a:gd name="T19" fmla="*/ 93662 h 98"/>
                <a:gd name="T20" fmla="*/ 230188 w 179"/>
                <a:gd name="T21" fmla="*/ 109538 h 98"/>
                <a:gd name="T22" fmla="*/ 257175 w 179"/>
                <a:gd name="T23" fmla="*/ 109538 h 98"/>
                <a:gd name="T24" fmla="*/ 257175 w 179"/>
                <a:gd name="T25" fmla="*/ 93662 h 98"/>
                <a:gd name="T26" fmla="*/ 257175 w 179"/>
                <a:gd name="T27" fmla="*/ 77788 h 98"/>
                <a:gd name="T28" fmla="*/ 242888 w 179"/>
                <a:gd name="T29" fmla="*/ 77788 h 98"/>
                <a:gd name="T30" fmla="*/ 242888 w 179"/>
                <a:gd name="T31" fmla="*/ 77788 h 98"/>
                <a:gd name="T32" fmla="*/ 257175 w 179"/>
                <a:gd name="T33" fmla="*/ 61913 h 98"/>
                <a:gd name="T34" fmla="*/ 269875 w 179"/>
                <a:gd name="T35" fmla="*/ 77788 h 98"/>
                <a:gd name="T36" fmla="*/ 284163 w 179"/>
                <a:gd name="T37" fmla="*/ 93662 h 98"/>
                <a:gd name="T38" fmla="*/ 284163 w 179"/>
                <a:gd name="T39" fmla="*/ 109538 h 98"/>
                <a:gd name="T40" fmla="*/ 284163 w 179"/>
                <a:gd name="T41" fmla="*/ 123825 h 98"/>
                <a:gd name="T42" fmla="*/ 269875 w 179"/>
                <a:gd name="T43" fmla="*/ 123825 h 98"/>
                <a:gd name="T44" fmla="*/ 269875 w 179"/>
                <a:gd name="T45" fmla="*/ 123825 h 98"/>
                <a:gd name="T46" fmla="*/ 242888 w 179"/>
                <a:gd name="T47" fmla="*/ 123825 h 98"/>
                <a:gd name="T48" fmla="*/ 242888 w 179"/>
                <a:gd name="T49" fmla="*/ 139700 h 98"/>
                <a:gd name="T50" fmla="*/ 230188 w 179"/>
                <a:gd name="T51" fmla="*/ 139700 h 98"/>
                <a:gd name="T52" fmla="*/ 230188 w 179"/>
                <a:gd name="T53" fmla="*/ 139700 h 98"/>
                <a:gd name="T54" fmla="*/ 215900 w 179"/>
                <a:gd name="T55" fmla="*/ 139700 h 98"/>
                <a:gd name="T56" fmla="*/ 215900 w 179"/>
                <a:gd name="T57" fmla="*/ 139700 h 98"/>
                <a:gd name="T58" fmla="*/ 203200 w 179"/>
                <a:gd name="T59" fmla="*/ 155575 h 98"/>
                <a:gd name="T60" fmla="*/ 203200 w 179"/>
                <a:gd name="T61" fmla="*/ 155575 h 98"/>
                <a:gd name="T62" fmla="*/ 188913 w 179"/>
                <a:gd name="T63" fmla="*/ 139700 h 98"/>
                <a:gd name="T64" fmla="*/ 188913 w 179"/>
                <a:gd name="T65" fmla="*/ 123825 h 98"/>
                <a:gd name="T66" fmla="*/ 176213 w 179"/>
                <a:gd name="T67" fmla="*/ 123825 h 98"/>
                <a:gd name="T68" fmla="*/ 161925 w 179"/>
                <a:gd name="T69" fmla="*/ 109538 h 98"/>
                <a:gd name="T70" fmla="*/ 134938 w 179"/>
                <a:gd name="T71" fmla="*/ 123825 h 98"/>
                <a:gd name="T72" fmla="*/ 66675 w 179"/>
                <a:gd name="T73" fmla="*/ 139700 h 98"/>
                <a:gd name="T74" fmla="*/ 12700 w 179"/>
                <a:gd name="T75" fmla="*/ 139700 h 98"/>
                <a:gd name="T76" fmla="*/ 0 w 179"/>
                <a:gd name="T77" fmla="*/ 61913 h 9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9"/>
                <a:gd name="T118" fmla="*/ 0 h 98"/>
                <a:gd name="T119" fmla="*/ 179 w 179"/>
                <a:gd name="T120" fmla="*/ 98 h 9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9" h="98">
                  <a:moveTo>
                    <a:pt x="0" y="39"/>
                  </a:moveTo>
                  <a:lnTo>
                    <a:pt x="94" y="20"/>
                  </a:lnTo>
                  <a:lnTo>
                    <a:pt x="111" y="0"/>
                  </a:lnTo>
                  <a:lnTo>
                    <a:pt x="119" y="10"/>
                  </a:lnTo>
                  <a:lnTo>
                    <a:pt x="128" y="20"/>
                  </a:lnTo>
                  <a:lnTo>
                    <a:pt x="119" y="30"/>
                  </a:lnTo>
                  <a:lnTo>
                    <a:pt x="119" y="39"/>
                  </a:lnTo>
                  <a:lnTo>
                    <a:pt x="136" y="49"/>
                  </a:lnTo>
                  <a:lnTo>
                    <a:pt x="136" y="59"/>
                  </a:lnTo>
                  <a:lnTo>
                    <a:pt x="145" y="69"/>
                  </a:lnTo>
                  <a:lnTo>
                    <a:pt x="162" y="69"/>
                  </a:lnTo>
                  <a:lnTo>
                    <a:pt x="162" y="59"/>
                  </a:lnTo>
                  <a:lnTo>
                    <a:pt x="162" y="49"/>
                  </a:lnTo>
                  <a:lnTo>
                    <a:pt x="153" y="49"/>
                  </a:lnTo>
                  <a:lnTo>
                    <a:pt x="162" y="39"/>
                  </a:lnTo>
                  <a:lnTo>
                    <a:pt x="170" y="49"/>
                  </a:lnTo>
                  <a:lnTo>
                    <a:pt x="179" y="59"/>
                  </a:lnTo>
                  <a:lnTo>
                    <a:pt x="179" y="69"/>
                  </a:lnTo>
                  <a:lnTo>
                    <a:pt x="179" y="78"/>
                  </a:lnTo>
                  <a:lnTo>
                    <a:pt x="170" y="78"/>
                  </a:lnTo>
                  <a:lnTo>
                    <a:pt x="153" y="78"/>
                  </a:lnTo>
                  <a:lnTo>
                    <a:pt x="153" y="88"/>
                  </a:lnTo>
                  <a:lnTo>
                    <a:pt x="145" y="88"/>
                  </a:lnTo>
                  <a:lnTo>
                    <a:pt x="136" y="88"/>
                  </a:lnTo>
                  <a:lnTo>
                    <a:pt x="128" y="98"/>
                  </a:lnTo>
                  <a:lnTo>
                    <a:pt x="119" y="88"/>
                  </a:lnTo>
                  <a:lnTo>
                    <a:pt x="119" y="78"/>
                  </a:lnTo>
                  <a:lnTo>
                    <a:pt x="111" y="78"/>
                  </a:lnTo>
                  <a:lnTo>
                    <a:pt x="102" y="69"/>
                  </a:lnTo>
                  <a:lnTo>
                    <a:pt x="85" y="78"/>
                  </a:lnTo>
                  <a:lnTo>
                    <a:pt x="42" y="88"/>
                  </a:lnTo>
                  <a:lnTo>
                    <a:pt x="8" y="88"/>
                  </a:lnTo>
                  <a:lnTo>
                    <a:pt x="0" y="39"/>
                  </a:lnTo>
                  <a:close/>
                </a:path>
              </a:pathLst>
            </a:custGeom>
            <a:solidFill>
              <a:srgbClr val="FFFFFF"/>
            </a:solidFill>
            <a:ln w="14288">
              <a:solidFill>
                <a:srgbClr val="FF00FF"/>
              </a:solidFill>
              <a:round/>
              <a:headEnd/>
              <a:tailEnd/>
            </a:ln>
          </p:spPr>
          <p:txBody>
            <a:bodyPr/>
            <a:lstStyle/>
            <a:p>
              <a:endParaRPr lang="en-US"/>
            </a:p>
          </p:txBody>
        </p:sp>
        <p:sp>
          <p:nvSpPr>
            <p:cNvPr id="14395" name="Freeform 107"/>
            <p:cNvSpPr>
              <a:spLocks/>
            </p:cNvSpPr>
            <p:nvPr/>
          </p:nvSpPr>
          <p:spPr bwMode="auto">
            <a:xfrm>
              <a:off x="5214938" y="4632325"/>
              <a:ext cx="68263" cy="92075"/>
            </a:xfrm>
            <a:custGeom>
              <a:avLst/>
              <a:gdLst>
                <a:gd name="T0" fmla="*/ 0 w 43"/>
                <a:gd name="T1" fmla="*/ 92075 h 58"/>
                <a:gd name="T2" fmla="*/ 26988 w 43"/>
                <a:gd name="T3" fmla="*/ 77788 h 58"/>
                <a:gd name="T4" fmla="*/ 41275 w 43"/>
                <a:gd name="T5" fmla="*/ 61913 h 58"/>
                <a:gd name="T6" fmla="*/ 41275 w 43"/>
                <a:gd name="T7" fmla="*/ 46038 h 58"/>
                <a:gd name="T8" fmla="*/ 41275 w 43"/>
                <a:gd name="T9" fmla="*/ 46038 h 58"/>
                <a:gd name="T10" fmla="*/ 41275 w 43"/>
                <a:gd name="T11" fmla="*/ 30163 h 58"/>
                <a:gd name="T12" fmla="*/ 53975 w 43"/>
                <a:gd name="T13" fmla="*/ 46038 h 58"/>
                <a:gd name="T14" fmla="*/ 53975 w 43"/>
                <a:gd name="T15" fmla="*/ 46038 h 58"/>
                <a:gd name="T16" fmla="*/ 53975 w 43"/>
                <a:gd name="T17" fmla="*/ 61913 h 58"/>
                <a:gd name="T18" fmla="*/ 68263 w 43"/>
                <a:gd name="T19" fmla="*/ 46038 h 58"/>
                <a:gd name="T20" fmla="*/ 68263 w 43"/>
                <a:gd name="T21" fmla="*/ 46038 h 58"/>
                <a:gd name="T22" fmla="*/ 68263 w 43"/>
                <a:gd name="T23" fmla="*/ 46038 h 58"/>
                <a:gd name="T24" fmla="*/ 53975 w 43"/>
                <a:gd name="T25" fmla="*/ 30163 h 58"/>
                <a:gd name="T26" fmla="*/ 53975 w 43"/>
                <a:gd name="T27" fmla="*/ 14288 h 58"/>
                <a:gd name="T28" fmla="*/ 41275 w 43"/>
                <a:gd name="T29" fmla="*/ 14288 h 58"/>
                <a:gd name="T30" fmla="*/ 26988 w 43"/>
                <a:gd name="T31" fmla="*/ 0 h 58"/>
                <a:gd name="T32" fmla="*/ 0 w 43"/>
                <a:gd name="T33" fmla="*/ 14288 h 58"/>
                <a:gd name="T34" fmla="*/ 14288 w 43"/>
                <a:gd name="T35" fmla="*/ 46038 h 58"/>
                <a:gd name="T36" fmla="*/ 14288 w 43"/>
                <a:gd name="T37" fmla="*/ 77788 h 58"/>
                <a:gd name="T38" fmla="*/ 0 w 43"/>
                <a:gd name="T39" fmla="*/ 92075 h 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3"/>
                <a:gd name="T61" fmla="*/ 0 h 58"/>
                <a:gd name="T62" fmla="*/ 43 w 43"/>
                <a:gd name="T63" fmla="*/ 58 h 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3" h="58">
                  <a:moveTo>
                    <a:pt x="0" y="58"/>
                  </a:moveTo>
                  <a:lnTo>
                    <a:pt x="17" y="49"/>
                  </a:lnTo>
                  <a:lnTo>
                    <a:pt x="26" y="39"/>
                  </a:lnTo>
                  <a:lnTo>
                    <a:pt x="26" y="29"/>
                  </a:lnTo>
                  <a:lnTo>
                    <a:pt x="26" y="19"/>
                  </a:lnTo>
                  <a:lnTo>
                    <a:pt x="34" y="29"/>
                  </a:lnTo>
                  <a:lnTo>
                    <a:pt x="34" y="39"/>
                  </a:lnTo>
                  <a:lnTo>
                    <a:pt x="43" y="29"/>
                  </a:lnTo>
                  <a:lnTo>
                    <a:pt x="34" y="19"/>
                  </a:lnTo>
                  <a:lnTo>
                    <a:pt x="34" y="9"/>
                  </a:lnTo>
                  <a:lnTo>
                    <a:pt x="26" y="9"/>
                  </a:lnTo>
                  <a:lnTo>
                    <a:pt x="17" y="0"/>
                  </a:lnTo>
                  <a:lnTo>
                    <a:pt x="0" y="9"/>
                  </a:lnTo>
                  <a:lnTo>
                    <a:pt x="9" y="29"/>
                  </a:lnTo>
                  <a:lnTo>
                    <a:pt x="9" y="49"/>
                  </a:lnTo>
                  <a:lnTo>
                    <a:pt x="0" y="58"/>
                  </a:lnTo>
                  <a:close/>
                </a:path>
              </a:pathLst>
            </a:custGeom>
            <a:solidFill>
              <a:srgbClr val="FFFFFF"/>
            </a:solidFill>
            <a:ln w="14288">
              <a:solidFill>
                <a:srgbClr val="FF00FF"/>
              </a:solidFill>
              <a:round/>
              <a:headEnd/>
              <a:tailEnd/>
            </a:ln>
          </p:spPr>
          <p:txBody>
            <a:bodyPr/>
            <a:lstStyle/>
            <a:p>
              <a:endParaRPr lang="en-US"/>
            </a:p>
          </p:txBody>
        </p:sp>
        <p:sp>
          <p:nvSpPr>
            <p:cNvPr id="14396" name="Freeform 108"/>
            <p:cNvSpPr>
              <a:spLocks/>
            </p:cNvSpPr>
            <p:nvPr/>
          </p:nvSpPr>
          <p:spPr bwMode="auto">
            <a:xfrm>
              <a:off x="5026025" y="4305300"/>
              <a:ext cx="134938" cy="279400"/>
            </a:xfrm>
            <a:custGeom>
              <a:avLst/>
              <a:gdLst>
                <a:gd name="T0" fmla="*/ 0 w 85"/>
                <a:gd name="T1" fmla="*/ 31750 h 176"/>
                <a:gd name="T2" fmla="*/ 134938 w 85"/>
                <a:gd name="T3" fmla="*/ 0 h 176"/>
                <a:gd name="T4" fmla="*/ 134938 w 85"/>
                <a:gd name="T5" fmla="*/ 31750 h 176"/>
                <a:gd name="T6" fmla="*/ 134938 w 85"/>
                <a:gd name="T7" fmla="*/ 31750 h 176"/>
                <a:gd name="T8" fmla="*/ 134938 w 85"/>
                <a:gd name="T9" fmla="*/ 61913 h 176"/>
                <a:gd name="T10" fmla="*/ 120650 w 85"/>
                <a:gd name="T11" fmla="*/ 77787 h 176"/>
                <a:gd name="T12" fmla="*/ 120650 w 85"/>
                <a:gd name="T13" fmla="*/ 93662 h 176"/>
                <a:gd name="T14" fmla="*/ 107950 w 85"/>
                <a:gd name="T15" fmla="*/ 93662 h 176"/>
                <a:gd name="T16" fmla="*/ 120650 w 85"/>
                <a:gd name="T17" fmla="*/ 109538 h 176"/>
                <a:gd name="T18" fmla="*/ 107950 w 85"/>
                <a:gd name="T19" fmla="*/ 139700 h 176"/>
                <a:gd name="T20" fmla="*/ 107950 w 85"/>
                <a:gd name="T21" fmla="*/ 171450 h 176"/>
                <a:gd name="T22" fmla="*/ 107950 w 85"/>
                <a:gd name="T23" fmla="*/ 201612 h 176"/>
                <a:gd name="T24" fmla="*/ 107950 w 85"/>
                <a:gd name="T25" fmla="*/ 233363 h 176"/>
                <a:gd name="T26" fmla="*/ 120650 w 85"/>
                <a:gd name="T27" fmla="*/ 265113 h 176"/>
                <a:gd name="T28" fmla="*/ 53975 w 85"/>
                <a:gd name="T29" fmla="*/ 279400 h 176"/>
                <a:gd name="T30" fmla="*/ 53975 w 85"/>
                <a:gd name="T31" fmla="*/ 233363 h 176"/>
                <a:gd name="T32" fmla="*/ 53975 w 85"/>
                <a:gd name="T33" fmla="*/ 201612 h 176"/>
                <a:gd name="T34" fmla="*/ 26988 w 85"/>
                <a:gd name="T35" fmla="*/ 187325 h 176"/>
                <a:gd name="T36" fmla="*/ 26988 w 85"/>
                <a:gd name="T37" fmla="*/ 155575 h 176"/>
                <a:gd name="T38" fmla="*/ 26988 w 85"/>
                <a:gd name="T39" fmla="*/ 139700 h 176"/>
                <a:gd name="T40" fmla="*/ 26988 w 85"/>
                <a:gd name="T41" fmla="*/ 123825 h 176"/>
                <a:gd name="T42" fmla="*/ 26988 w 85"/>
                <a:gd name="T43" fmla="*/ 109538 h 176"/>
                <a:gd name="T44" fmla="*/ 26988 w 85"/>
                <a:gd name="T45" fmla="*/ 77787 h 176"/>
                <a:gd name="T46" fmla="*/ 12700 w 85"/>
                <a:gd name="T47" fmla="*/ 61913 h 176"/>
                <a:gd name="T48" fmla="*/ 0 w 85"/>
                <a:gd name="T49" fmla="*/ 31750 h 1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
                <a:gd name="T76" fmla="*/ 0 h 176"/>
                <a:gd name="T77" fmla="*/ 85 w 85"/>
                <a:gd name="T78" fmla="*/ 176 h 1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 h="176">
                  <a:moveTo>
                    <a:pt x="0" y="20"/>
                  </a:moveTo>
                  <a:lnTo>
                    <a:pt x="85" y="0"/>
                  </a:lnTo>
                  <a:lnTo>
                    <a:pt x="85" y="20"/>
                  </a:lnTo>
                  <a:lnTo>
                    <a:pt x="85" y="39"/>
                  </a:lnTo>
                  <a:lnTo>
                    <a:pt x="76" y="49"/>
                  </a:lnTo>
                  <a:lnTo>
                    <a:pt x="76" y="59"/>
                  </a:lnTo>
                  <a:lnTo>
                    <a:pt x="68" y="59"/>
                  </a:lnTo>
                  <a:lnTo>
                    <a:pt x="76" y="69"/>
                  </a:lnTo>
                  <a:lnTo>
                    <a:pt x="68" y="88"/>
                  </a:lnTo>
                  <a:lnTo>
                    <a:pt x="68" y="108"/>
                  </a:lnTo>
                  <a:lnTo>
                    <a:pt x="68" y="127"/>
                  </a:lnTo>
                  <a:lnTo>
                    <a:pt x="68" y="147"/>
                  </a:lnTo>
                  <a:lnTo>
                    <a:pt x="76" y="167"/>
                  </a:lnTo>
                  <a:lnTo>
                    <a:pt x="34" y="176"/>
                  </a:lnTo>
                  <a:lnTo>
                    <a:pt x="34" y="147"/>
                  </a:lnTo>
                  <a:lnTo>
                    <a:pt x="34" y="127"/>
                  </a:lnTo>
                  <a:lnTo>
                    <a:pt x="17" y="118"/>
                  </a:lnTo>
                  <a:lnTo>
                    <a:pt x="17" y="98"/>
                  </a:lnTo>
                  <a:lnTo>
                    <a:pt x="17" y="88"/>
                  </a:lnTo>
                  <a:lnTo>
                    <a:pt x="17" y="78"/>
                  </a:lnTo>
                  <a:lnTo>
                    <a:pt x="17" y="69"/>
                  </a:lnTo>
                  <a:lnTo>
                    <a:pt x="17" y="49"/>
                  </a:lnTo>
                  <a:lnTo>
                    <a:pt x="8" y="39"/>
                  </a:lnTo>
                  <a:lnTo>
                    <a:pt x="0" y="20"/>
                  </a:lnTo>
                  <a:close/>
                </a:path>
              </a:pathLst>
            </a:custGeom>
            <a:solidFill>
              <a:srgbClr val="FFFFFF"/>
            </a:solidFill>
            <a:ln w="14288">
              <a:solidFill>
                <a:srgbClr val="FF00FF"/>
              </a:solidFill>
              <a:round/>
              <a:headEnd/>
              <a:tailEnd/>
            </a:ln>
          </p:spPr>
          <p:txBody>
            <a:bodyPr/>
            <a:lstStyle/>
            <a:p>
              <a:endParaRPr lang="en-US"/>
            </a:p>
          </p:txBody>
        </p:sp>
        <p:sp>
          <p:nvSpPr>
            <p:cNvPr id="14397" name="Freeform 109"/>
            <p:cNvSpPr>
              <a:spLocks/>
            </p:cNvSpPr>
            <p:nvPr/>
          </p:nvSpPr>
          <p:spPr bwMode="auto">
            <a:xfrm>
              <a:off x="5133975" y="4259263"/>
              <a:ext cx="134938" cy="311150"/>
            </a:xfrm>
            <a:custGeom>
              <a:avLst/>
              <a:gdLst>
                <a:gd name="T0" fmla="*/ 26988 w 85"/>
                <a:gd name="T1" fmla="*/ 46037 h 196"/>
                <a:gd name="T2" fmla="*/ 26988 w 85"/>
                <a:gd name="T3" fmla="*/ 14288 h 196"/>
                <a:gd name="T4" fmla="*/ 39688 w 85"/>
                <a:gd name="T5" fmla="*/ 0 h 196"/>
                <a:gd name="T6" fmla="*/ 53975 w 85"/>
                <a:gd name="T7" fmla="*/ 14288 h 196"/>
                <a:gd name="T8" fmla="*/ 107950 w 85"/>
                <a:gd name="T9" fmla="*/ 185737 h 196"/>
                <a:gd name="T10" fmla="*/ 107950 w 85"/>
                <a:gd name="T11" fmla="*/ 217488 h 196"/>
                <a:gd name="T12" fmla="*/ 122238 w 85"/>
                <a:gd name="T13" fmla="*/ 233363 h 196"/>
                <a:gd name="T14" fmla="*/ 134938 w 85"/>
                <a:gd name="T15" fmla="*/ 279400 h 196"/>
                <a:gd name="T16" fmla="*/ 122238 w 85"/>
                <a:gd name="T17" fmla="*/ 263525 h 196"/>
                <a:gd name="T18" fmla="*/ 95250 w 85"/>
                <a:gd name="T19" fmla="*/ 295275 h 196"/>
                <a:gd name="T20" fmla="*/ 12700 w 85"/>
                <a:gd name="T21" fmla="*/ 311150 h 196"/>
                <a:gd name="T22" fmla="*/ 0 w 85"/>
                <a:gd name="T23" fmla="*/ 279400 h 196"/>
                <a:gd name="T24" fmla="*/ 0 w 85"/>
                <a:gd name="T25" fmla="*/ 247650 h 196"/>
                <a:gd name="T26" fmla="*/ 0 w 85"/>
                <a:gd name="T27" fmla="*/ 217488 h 196"/>
                <a:gd name="T28" fmla="*/ 0 w 85"/>
                <a:gd name="T29" fmla="*/ 185737 h 196"/>
                <a:gd name="T30" fmla="*/ 12700 w 85"/>
                <a:gd name="T31" fmla="*/ 169862 h 196"/>
                <a:gd name="T32" fmla="*/ 12700 w 85"/>
                <a:gd name="T33" fmla="*/ 155575 h 196"/>
                <a:gd name="T34" fmla="*/ 0 w 85"/>
                <a:gd name="T35" fmla="*/ 139700 h 196"/>
                <a:gd name="T36" fmla="*/ 12700 w 85"/>
                <a:gd name="T37" fmla="*/ 139700 h 196"/>
                <a:gd name="T38" fmla="*/ 12700 w 85"/>
                <a:gd name="T39" fmla="*/ 139700 h 196"/>
                <a:gd name="T40" fmla="*/ 12700 w 85"/>
                <a:gd name="T41" fmla="*/ 139700 h 196"/>
                <a:gd name="T42" fmla="*/ 12700 w 85"/>
                <a:gd name="T43" fmla="*/ 139700 h 196"/>
                <a:gd name="T44" fmla="*/ 12700 w 85"/>
                <a:gd name="T45" fmla="*/ 123825 h 196"/>
                <a:gd name="T46" fmla="*/ 26988 w 85"/>
                <a:gd name="T47" fmla="*/ 107950 h 196"/>
                <a:gd name="T48" fmla="*/ 26988 w 85"/>
                <a:gd name="T49" fmla="*/ 77788 h 196"/>
                <a:gd name="T50" fmla="*/ 26988 w 85"/>
                <a:gd name="T51" fmla="*/ 77788 h 196"/>
                <a:gd name="T52" fmla="*/ 26988 w 85"/>
                <a:gd name="T53" fmla="*/ 46037 h 1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5"/>
                <a:gd name="T82" fmla="*/ 0 h 196"/>
                <a:gd name="T83" fmla="*/ 85 w 85"/>
                <a:gd name="T84" fmla="*/ 196 h 1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5" h="196">
                  <a:moveTo>
                    <a:pt x="17" y="29"/>
                  </a:moveTo>
                  <a:lnTo>
                    <a:pt x="17" y="9"/>
                  </a:lnTo>
                  <a:lnTo>
                    <a:pt x="25" y="0"/>
                  </a:lnTo>
                  <a:lnTo>
                    <a:pt x="34" y="9"/>
                  </a:lnTo>
                  <a:lnTo>
                    <a:pt x="68" y="117"/>
                  </a:lnTo>
                  <a:lnTo>
                    <a:pt x="68" y="137"/>
                  </a:lnTo>
                  <a:lnTo>
                    <a:pt x="77" y="147"/>
                  </a:lnTo>
                  <a:lnTo>
                    <a:pt x="85" y="176"/>
                  </a:lnTo>
                  <a:lnTo>
                    <a:pt x="77" y="166"/>
                  </a:lnTo>
                  <a:lnTo>
                    <a:pt x="60" y="186"/>
                  </a:lnTo>
                  <a:lnTo>
                    <a:pt x="8" y="196"/>
                  </a:lnTo>
                  <a:lnTo>
                    <a:pt x="0" y="176"/>
                  </a:lnTo>
                  <a:lnTo>
                    <a:pt x="0" y="156"/>
                  </a:lnTo>
                  <a:lnTo>
                    <a:pt x="0" y="137"/>
                  </a:lnTo>
                  <a:lnTo>
                    <a:pt x="0" y="117"/>
                  </a:lnTo>
                  <a:lnTo>
                    <a:pt x="8" y="107"/>
                  </a:lnTo>
                  <a:lnTo>
                    <a:pt x="8" y="98"/>
                  </a:lnTo>
                  <a:lnTo>
                    <a:pt x="0" y="88"/>
                  </a:lnTo>
                  <a:lnTo>
                    <a:pt x="8" y="88"/>
                  </a:lnTo>
                  <a:lnTo>
                    <a:pt x="8" y="78"/>
                  </a:lnTo>
                  <a:lnTo>
                    <a:pt x="17" y="68"/>
                  </a:lnTo>
                  <a:lnTo>
                    <a:pt x="17" y="49"/>
                  </a:lnTo>
                  <a:lnTo>
                    <a:pt x="17" y="29"/>
                  </a:lnTo>
                  <a:close/>
                </a:path>
              </a:pathLst>
            </a:custGeom>
            <a:solidFill>
              <a:srgbClr val="FFFFFF"/>
            </a:solidFill>
            <a:ln w="14288">
              <a:solidFill>
                <a:srgbClr val="FF00FF"/>
              </a:solidFill>
              <a:round/>
              <a:headEnd/>
              <a:tailEnd/>
            </a:ln>
          </p:spPr>
          <p:txBody>
            <a:bodyPr/>
            <a:lstStyle/>
            <a:p>
              <a:endParaRPr lang="en-US"/>
            </a:p>
          </p:txBody>
        </p:sp>
        <p:sp>
          <p:nvSpPr>
            <p:cNvPr id="14398" name="Freeform 110"/>
            <p:cNvSpPr>
              <a:spLocks/>
            </p:cNvSpPr>
            <p:nvPr/>
          </p:nvSpPr>
          <p:spPr bwMode="auto">
            <a:xfrm>
              <a:off x="5173663" y="3978275"/>
              <a:ext cx="312738" cy="560388"/>
            </a:xfrm>
            <a:custGeom>
              <a:avLst/>
              <a:gdLst>
                <a:gd name="T0" fmla="*/ 14288 w 197"/>
                <a:gd name="T1" fmla="*/ 280988 h 353"/>
                <a:gd name="T2" fmla="*/ 28575 w 197"/>
                <a:gd name="T3" fmla="*/ 265113 h 353"/>
                <a:gd name="T4" fmla="*/ 28575 w 197"/>
                <a:gd name="T5" fmla="*/ 265113 h 353"/>
                <a:gd name="T6" fmla="*/ 28575 w 197"/>
                <a:gd name="T7" fmla="*/ 233363 h 353"/>
                <a:gd name="T8" fmla="*/ 41275 w 197"/>
                <a:gd name="T9" fmla="*/ 233363 h 353"/>
                <a:gd name="T10" fmla="*/ 55563 w 197"/>
                <a:gd name="T11" fmla="*/ 203200 h 353"/>
                <a:gd name="T12" fmla="*/ 41275 w 197"/>
                <a:gd name="T13" fmla="*/ 187325 h 353"/>
                <a:gd name="T14" fmla="*/ 41275 w 197"/>
                <a:gd name="T15" fmla="*/ 155575 h 353"/>
                <a:gd name="T16" fmla="*/ 55563 w 197"/>
                <a:gd name="T17" fmla="*/ 141288 h 353"/>
                <a:gd name="T18" fmla="*/ 55563 w 197"/>
                <a:gd name="T19" fmla="*/ 125413 h 353"/>
                <a:gd name="T20" fmla="*/ 41275 w 197"/>
                <a:gd name="T21" fmla="*/ 109538 h 353"/>
                <a:gd name="T22" fmla="*/ 82550 w 197"/>
                <a:gd name="T23" fmla="*/ 0 h 353"/>
                <a:gd name="T24" fmla="*/ 95250 w 197"/>
                <a:gd name="T25" fmla="*/ 0 h 353"/>
                <a:gd name="T26" fmla="*/ 95250 w 197"/>
                <a:gd name="T27" fmla="*/ 15875 h 353"/>
                <a:gd name="T28" fmla="*/ 109538 w 197"/>
                <a:gd name="T29" fmla="*/ 31750 h 353"/>
                <a:gd name="T30" fmla="*/ 122238 w 197"/>
                <a:gd name="T31" fmla="*/ 0 h 353"/>
                <a:gd name="T32" fmla="*/ 149225 w 197"/>
                <a:gd name="T33" fmla="*/ 0 h 353"/>
                <a:gd name="T34" fmla="*/ 190500 w 197"/>
                <a:gd name="T35" fmla="*/ 15875 h 353"/>
                <a:gd name="T36" fmla="*/ 203200 w 197"/>
                <a:gd name="T37" fmla="*/ 77788 h 353"/>
                <a:gd name="T38" fmla="*/ 230188 w 197"/>
                <a:gd name="T39" fmla="*/ 155575 h 353"/>
                <a:gd name="T40" fmla="*/ 244475 w 197"/>
                <a:gd name="T41" fmla="*/ 171450 h 353"/>
                <a:gd name="T42" fmla="*/ 258763 w 197"/>
                <a:gd name="T43" fmla="*/ 171450 h 353"/>
                <a:gd name="T44" fmla="*/ 258763 w 197"/>
                <a:gd name="T45" fmla="*/ 203200 h 353"/>
                <a:gd name="T46" fmla="*/ 271463 w 197"/>
                <a:gd name="T47" fmla="*/ 219075 h 353"/>
                <a:gd name="T48" fmla="*/ 298450 w 197"/>
                <a:gd name="T49" fmla="*/ 219075 h 353"/>
                <a:gd name="T50" fmla="*/ 312738 w 197"/>
                <a:gd name="T51" fmla="*/ 233363 h 353"/>
                <a:gd name="T52" fmla="*/ 298450 w 197"/>
                <a:gd name="T53" fmla="*/ 265113 h 353"/>
                <a:gd name="T54" fmla="*/ 271463 w 197"/>
                <a:gd name="T55" fmla="*/ 295275 h 353"/>
                <a:gd name="T56" fmla="*/ 258763 w 197"/>
                <a:gd name="T57" fmla="*/ 311150 h 353"/>
                <a:gd name="T58" fmla="*/ 230188 w 197"/>
                <a:gd name="T59" fmla="*/ 311150 h 353"/>
                <a:gd name="T60" fmla="*/ 217488 w 197"/>
                <a:gd name="T61" fmla="*/ 327025 h 353"/>
                <a:gd name="T62" fmla="*/ 217488 w 197"/>
                <a:gd name="T63" fmla="*/ 342900 h 353"/>
                <a:gd name="T64" fmla="*/ 190500 w 197"/>
                <a:gd name="T65" fmla="*/ 342900 h 353"/>
                <a:gd name="T66" fmla="*/ 190500 w 197"/>
                <a:gd name="T67" fmla="*/ 373063 h 353"/>
                <a:gd name="T68" fmla="*/ 176213 w 197"/>
                <a:gd name="T69" fmla="*/ 388938 h 353"/>
                <a:gd name="T70" fmla="*/ 163513 w 197"/>
                <a:gd name="T71" fmla="*/ 404813 h 353"/>
                <a:gd name="T72" fmla="*/ 136525 w 197"/>
                <a:gd name="T73" fmla="*/ 420688 h 353"/>
                <a:gd name="T74" fmla="*/ 136525 w 197"/>
                <a:gd name="T75" fmla="*/ 420688 h 353"/>
                <a:gd name="T76" fmla="*/ 122238 w 197"/>
                <a:gd name="T77" fmla="*/ 436563 h 353"/>
                <a:gd name="T78" fmla="*/ 109538 w 197"/>
                <a:gd name="T79" fmla="*/ 450850 h 353"/>
                <a:gd name="T80" fmla="*/ 109538 w 197"/>
                <a:gd name="T81" fmla="*/ 466725 h 353"/>
                <a:gd name="T82" fmla="*/ 95250 w 197"/>
                <a:gd name="T83" fmla="*/ 498475 h 353"/>
                <a:gd name="T84" fmla="*/ 95250 w 197"/>
                <a:gd name="T85" fmla="*/ 514350 h 353"/>
                <a:gd name="T86" fmla="*/ 95250 w 197"/>
                <a:gd name="T87" fmla="*/ 528638 h 353"/>
                <a:gd name="T88" fmla="*/ 95250 w 197"/>
                <a:gd name="T89" fmla="*/ 560388 h 353"/>
                <a:gd name="T90" fmla="*/ 82550 w 197"/>
                <a:gd name="T91" fmla="*/ 514350 h 353"/>
                <a:gd name="T92" fmla="*/ 68263 w 197"/>
                <a:gd name="T93" fmla="*/ 498475 h 353"/>
                <a:gd name="T94" fmla="*/ 68263 w 197"/>
                <a:gd name="T95" fmla="*/ 466725 h 353"/>
                <a:gd name="T96" fmla="*/ 14288 w 197"/>
                <a:gd name="T97" fmla="*/ 295275 h 353"/>
                <a:gd name="T98" fmla="*/ 0 w 197"/>
                <a:gd name="T99" fmla="*/ 280988 h 353"/>
                <a:gd name="T100" fmla="*/ 14288 w 197"/>
                <a:gd name="T101" fmla="*/ 280988 h 3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7"/>
                <a:gd name="T154" fmla="*/ 0 h 353"/>
                <a:gd name="T155" fmla="*/ 197 w 197"/>
                <a:gd name="T156" fmla="*/ 353 h 35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7" h="353">
                  <a:moveTo>
                    <a:pt x="9" y="177"/>
                  </a:moveTo>
                  <a:lnTo>
                    <a:pt x="18" y="167"/>
                  </a:lnTo>
                  <a:lnTo>
                    <a:pt x="18" y="147"/>
                  </a:lnTo>
                  <a:lnTo>
                    <a:pt x="26" y="147"/>
                  </a:lnTo>
                  <a:lnTo>
                    <a:pt x="35" y="128"/>
                  </a:lnTo>
                  <a:lnTo>
                    <a:pt x="26" y="118"/>
                  </a:lnTo>
                  <a:lnTo>
                    <a:pt x="26" y="98"/>
                  </a:lnTo>
                  <a:lnTo>
                    <a:pt x="35" y="89"/>
                  </a:lnTo>
                  <a:lnTo>
                    <a:pt x="35" y="79"/>
                  </a:lnTo>
                  <a:lnTo>
                    <a:pt x="26" y="69"/>
                  </a:lnTo>
                  <a:lnTo>
                    <a:pt x="52" y="0"/>
                  </a:lnTo>
                  <a:lnTo>
                    <a:pt x="60" y="0"/>
                  </a:lnTo>
                  <a:lnTo>
                    <a:pt x="60" y="10"/>
                  </a:lnTo>
                  <a:lnTo>
                    <a:pt x="69" y="20"/>
                  </a:lnTo>
                  <a:lnTo>
                    <a:pt x="77" y="0"/>
                  </a:lnTo>
                  <a:lnTo>
                    <a:pt x="94" y="0"/>
                  </a:lnTo>
                  <a:lnTo>
                    <a:pt x="120" y="10"/>
                  </a:lnTo>
                  <a:lnTo>
                    <a:pt x="128" y="49"/>
                  </a:lnTo>
                  <a:lnTo>
                    <a:pt x="145" y="98"/>
                  </a:lnTo>
                  <a:lnTo>
                    <a:pt x="154" y="108"/>
                  </a:lnTo>
                  <a:lnTo>
                    <a:pt x="163" y="108"/>
                  </a:lnTo>
                  <a:lnTo>
                    <a:pt x="163" y="128"/>
                  </a:lnTo>
                  <a:lnTo>
                    <a:pt x="171" y="138"/>
                  </a:lnTo>
                  <a:lnTo>
                    <a:pt x="188" y="138"/>
                  </a:lnTo>
                  <a:lnTo>
                    <a:pt x="197" y="147"/>
                  </a:lnTo>
                  <a:lnTo>
                    <a:pt x="188" y="167"/>
                  </a:lnTo>
                  <a:lnTo>
                    <a:pt x="171" y="186"/>
                  </a:lnTo>
                  <a:lnTo>
                    <a:pt x="163" y="196"/>
                  </a:lnTo>
                  <a:lnTo>
                    <a:pt x="145" y="196"/>
                  </a:lnTo>
                  <a:lnTo>
                    <a:pt x="137" y="206"/>
                  </a:lnTo>
                  <a:lnTo>
                    <a:pt x="137" y="216"/>
                  </a:lnTo>
                  <a:lnTo>
                    <a:pt x="120" y="216"/>
                  </a:lnTo>
                  <a:lnTo>
                    <a:pt x="120" y="235"/>
                  </a:lnTo>
                  <a:lnTo>
                    <a:pt x="111" y="245"/>
                  </a:lnTo>
                  <a:lnTo>
                    <a:pt x="103" y="255"/>
                  </a:lnTo>
                  <a:lnTo>
                    <a:pt x="86" y="265"/>
                  </a:lnTo>
                  <a:lnTo>
                    <a:pt x="77" y="275"/>
                  </a:lnTo>
                  <a:lnTo>
                    <a:pt x="69" y="284"/>
                  </a:lnTo>
                  <a:lnTo>
                    <a:pt x="69" y="294"/>
                  </a:lnTo>
                  <a:lnTo>
                    <a:pt x="60" y="314"/>
                  </a:lnTo>
                  <a:lnTo>
                    <a:pt x="60" y="324"/>
                  </a:lnTo>
                  <a:lnTo>
                    <a:pt x="60" y="333"/>
                  </a:lnTo>
                  <a:lnTo>
                    <a:pt x="60" y="353"/>
                  </a:lnTo>
                  <a:lnTo>
                    <a:pt x="52" y="324"/>
                  </a:lnTo>
                  <a:lnTo>
                    <a:pt x="43" y="314"/>
                  </a:lnTo>
                  <a:lnTo>
                    <a:pt x="43" y="294"/>
                  </a:lnTo>
                  <a:lnTo>
                    <a:pt x="9" y="186"/>
                  </a:lnTo>
                  <a:lnTo>
                    <a:pt x="0" y="177"/>
                  </a:lnTo>
                  <a:lnTo>
                    <a:pt x="9" y="177"/>
                  </a:lnTo>
                  <a:close/>
                </a:path>
              </a:pathLst>
            </a:custGeom>
            <a:solidFill>
              <a:srgbClr val="FFFFFF"/>
            </a:solidFill>
            <a:ln w="14288">
              <a:solidFill>
                <a:srgbClr val="FF00FF"/>
              </a:solidFill>
              <a:round/>
              <a:headEnd/>
              <a:tailEnd/>
            </a:ln>
          </p:spPr>
          <p:txBody>
            <a:bodyPr/>
            <a:lstStyle/>
            <a:p>
              <a:endParaRPr lang="en-US"/>
            </a:p>
          </p:txBody>
        </p:sp>
        <p:sp>
          <p:nvSpPr>
            <p:cNvPr id="14399" name="Freeform 111"/>
            <p:cNvSpPr>
              <a:spLocks/>
            </p:cNvSpPr>
            <p:nvPr/>
          </p:nvSpPr>
          <p:spPr bwMode="auto">
            <a:xfrm>
              <a:off x="379413" y="5673725"/>
              <a:ext cx="109538" cy="123825"/>
            </a:xfrm>
            <a:custGeom>
              <a:avLst/>
              <a:gdLst>
                <a:gd name="T0" fmla="*/ 28575 w 69"/>
                <a:gd name="T1" fmla="*/ 14288 h 78"/>
                <a:gd name="T2" fmla="*/ 28575 w 69"/>
                <a:gd name="T3" fmla="*/ 30163 h 78"/>
                <a:gd name="T4" fmla="*/ 14288 w 69"/>
                <a:gd name="T5" fmla="*/ 30163 h 78"/>
                <a:gd name="T6" fmla="*/ 0 w 69"/>
                <a:gd name="T7" fmla="*/ 46037 h 78"/>
                <a:gd name="T8" fmla="*/ 14288 w 69"/>
                <a:gd name="T9" fmla="*/ 46037 h 78"/>
                <a:gd name="T10" fmla="*/ 14288 w 69"/>
                <a:gd name="T11" fmla="*/ 77787 h 78"/>
                <a:gd name="T12" fmla="*/ 14288 w 69"/>
                <a:gd name="T13" fmla="*/ 92075 h 78"/>
                <a:gd name="T14" fmla="*/ 14288 w 69"/>
                <a:gd name="T15" fmla="*/ 107950 h 78"/>
                <a:gd name="T16" fmla="*/ 28575 w 69"/>
                <a:gd name="T17" fmla="*/ 123825 h 78"/>
                <a:gd name="T18" fmla="*/ 55563 w 69"/>
                <a:gd name="T19" fmla="*/ 123825 h 78"/>
                <a:gd name="T20" fmla="*/ 55563 w 69"/>
                <a:gd name="T21" fmla="*/ 107950 h 78"/>
                <a:gd name="T22" fmla="*/ 68263 w 69"/>
                <a:gd name="T23" fmla="*/ 92075 h 78"/>
                <a:gd name="T24" fmla="*/ 82550 w 69"/>
                <a:gd name="T25" fmla="*/ 92075 h 78"/>
                <a:gd name="T26" fmla="*/ 109538 w 69"/>
                <a:gd name="T27" fmla="*/ 77787 h 78"/>
                <a:gd name="T28" fmla="*/ 95250 w 69"/>
                <a:gd name="T29" fmla="*/ 61913 h 78"/>
                <a:gd name="T30" fmla="*/ 82550 w 69"/>
                <a:gd name="T31" fmla="*/ 30163 h 78"/>
                <a:gd name="T32" fmla="*/ 55563 w 69"/>
                <a:gd name="T33" fmla="*/ 14288 h 78"/>
                <a:gd name="T34" fmla="*/ 55563 w 69"/>
                <a:gd name="T35" fmla="*/ 0 h 78"/>
                <a:gd name="T36" fmla="*/ 28575 w 69"/>
                <a:gd name="T37" fmla="*/ 0 h 78"/>
                <a:gd name="T38" fmla="*/ 28575 w 69"/>
                <a:gd name="T39" fmla="*/ 14288 h 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
                <a:gd name="T61" fmla="*/ 0 h 78"/>
                <a:gd name="T62" fmla="*/ 69 w 69"/>
                <a:gd name="T63" fmla="*/ 78 h 7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 h="78">
                  <a:moveTo>
                    <a:pt x="18" y="9"/>
                  </a:moveTo>
                  <a:lnTo>
                    <a:pt x="18" y="19"/>
                  </a:lnTo>
                  <a:lnTo>
                    <a:pt x="9" y="19"/>
                  </a:lnTo>
                  <a:lnTo>
                    <a:pt x="0" y="29"/>
                  </a:lnTo>
                  <a:lnTo>
                    <a:pt x="9" y="29"/>
                  </a:lnTo>
                  <a:lnTo>
                    <a:pt x="9" y="49"/>
                  </a:lnTo>
                  <a:lnTo>
                    <a:pt x="9" y="58"/>
                  </a:lnTo>
                  <a:lnTo>
                    <a:pt x="9" y="68"/>
                  </a:lnTo>
                  <a:lnTo>
                    <a:pt x="18" y="78"/>
                  </a:lnTo>
                  <a:lnTo>
                    <a:pt x="35" y="78"/>
                  </a:lnTo>
                  <a:lnTo>
                    <a:pt x="35" y="68"/>
                  </a:lnTo>
                  <a:lnTo>
                    <a:pt x="43" y="58"/>
                  </a:lnTo>
                  <a:lnTo>
                    <a:pt x="52" y="58"/>
                  </a:lnTo>
                  <a:lnTo>
                    <a:pt x="69" y="49"/>
                  </a:lnTo>
                  <a:lnTo>
                    <a:pt x="60" y="39"/>
                  </a:lnTo>
                  <a:lnTo>
                    <a:pt x="52" y="19"/>
                  </a:lnTo>
                  <a:lnTo>
                    <a:pt x="35" y="9"/>
                  </a:lnTo>
                  <a:lnTo>
                    <a:pt x="35" y="0"/>
                  </a:lnTo>
                  <a:lnTo>
                    <a:pt x="18" y="0"/>
                  </a:lnTo>
                  <a:lnTo>
                    <a:pt x="18" y="9"/>
                  </a:lnTo>
                  <a:close/>
                </a:path>
              </a:pathLst>
            </a:custGeom>
            <a:solidFill>
              <a:srgbClr val="FFFFFF"/>
            </a:solidFill>
            <a:ln w="14288">
              <a:solidFill>
                <a:srgbClr val="FF00FF"/>
              </a:solidFill>
              <a:round/>
              <a:headEnd/>
              <a:tailEnd/>
            </a:ln>
          </p:spPr>
          <p:txBody>
            <a:bodyPr/>
            <a:lstStyle/>
            <a:p>
              <a:endParaRPr lang="en-US"/>
            </a:p>
          </p:txBody>
        </p:sp>
        <p:sp>
          <p:nvSpPr>
            <p:cNvPr id="14400" name="Rectangle 112"/>
            <p:cNvSpPr>
              <a:spLocks noChangeArrowheads="1"/>
            </p:cNvSpPr>
            <p:nvPr/>
          </p:nvSpPr>
          <p:spPr bwMode="auto">
            <a:xfrm>
              <a:off x="1206500" y="5314950"/>
              <a:ext cx="447238" cy="353943"/>
            </a:xfrm>
            <a:prstGeom prst="rect">
              <a:avLst/>
            </a:prstGeom>
            <a:noFill/>
            <a:ln w="9525">
              <a:noFill/>
              <a:miter lim="800000"/>
              <a:headEnd/>
              <a:tailEnd/>
            </a:ln>
          </p:spPr>
          <p:txBody>
            <a:bodyPr wrap="none" lIns="0" tIns="0" rIns="0" bIns="0">
              <a:spAutoFit/>
            </a:bodyPr>
            <a:lstStyle/>
            <a:p>
              <a:pPr eaLnBrk="0" hangingPunct="0"/>
              <a:r>
                <a:rPr lang="en-US" altLang="en-US" sz="2300">
                  <a:solidFill>
                    <a:srgbClr val="000000"/>
                  </a:solidFill>
                </a:rPr>
                <a:t>LAX</a:t>
              </a:r>
              <a:endParaRPr lang="en-US" altLang="en-US">
                <a:latin typeface="Times" charset="0"/>
              </a:endParaRPr>
            </a:p>
          </p:txBody>
        </p:sp>
        <p:sp>
          <p:nvSpPr>
            <p:cNvPr id="14401" name="Freeform 113"/>
            <p:cNvSpPr>
              <a:spLocks/>
            </p:cNvSpPr>
            <p:nvPr/>
          </p:nvSpPr>
          <p:spPr bwMode="auto">
            <a:xfrm>
              <a:off x="5283200" y="4554538"/>
              <a:ext cx="66675" cy="61913"/>
            </a:xfrm>
            <a:custGeom>
              <a:avLst/>
              <a:gdLst>
                <a:gd name="T0" fmla="*/ 66675 w 42"/>
                <a:gd name="T1" fmla="*/ 61913 h 39"/>
                <a:gd name="T2" fmla="*/ 66675 w 42"/>
                <a:gd name="T3" fmla="*/ 15875 h 39"/>
                <a:gd name="T4" fmla="*/ 0 w 42"/>
                <a:gd name="T5" fmla="*/ 0 h 39"/>
                <a:gd name="T6" fmla="*/ 0 w 42"/>
                <a:gd name="T7" fmla="*/ 46038 h 39"/>
                <a:gd name="T8" fmla="*/ 66675 w 42"/>
                <a:gd name="T9" fmla="*/ 61913 h 39"/>
                <a:gd name="T10" fmla="*/ 0 60000 65536"/>
                <a:gd name="T11" fmla="*/ 0 60000 65536"/>
                <a:gd name="T12" fmla="*/ 0 60000 65536"/>
                <a:gd name="T13" fmla="*/ 0 60000 65536"/>
                <a:gd name="T14" fmla="*/ 0 60000 65536"/>
                <a:gd name="T15" fmla="*/ 0 w 42"/>
                <a:gd name="T16" fmla="*/ 0 h 39"/>
                <a:gd name="T17" fmla="*/ 42 w 42"/>
                <a:gd name="T18" fmla="*/ 39 h 39"/>
              </a:gdLst>
              <a:ahLst/>
              <a:cxnLst>
                <a:cxn ang="T10">
                  <a:pos x="T0" y="T1"/>
                </a:cxn>
                <a:cxn ang="T11">
                  <a:pos x="T2" y="T3"/>
                </a:cxn>
                <a:cxn ang="T12">
                  <a:pos x="T4" y="T5"/>
                </a:cxn>
                <a:cxn ang="T13">
                  <a:pos x="T6" y="T7"/>
                </a:cxn>
                <a:cxn ang="T14">
                  <a:pos x="T8" y="T9"/>
                </a:cxn>
              </a:cxnLst>
              <a:rect l="T15" t="T16" r="T17" b="T18"/>
              <a:pathLst>
                <a:path w="42" h="39">
                  <a:moveTo>
                    <a:pt x="42" y="39"/>
                  </a:moveTo>
                  <a:lnTo>
                    <a:pt x="42" y="10"/>
                  </a:lnTo>
                  <a:lnTo>
                    <a:pt x="0" y="0"/>
                  </a:lnTo>
                  <a:lnTo>
                    <a:pt x="0" y="29"/>
                  </a:lnTo>
                  <a:lnTo>
                    <a:pt x="42" y="39"/>
                  </a:lnTo>
                  <a:close/>
                </a:path>
              </a:pathLst>
            </a:custGeom>
            <a:solidFill>
              <a:srgbClr val="0000FF"/>
            </a:solidFill>
            <a:ln w="9525">
              <a:noFill/>
              <a:round/>
              <a:headEnd/>
              <a:tailEnd/>
            </a:ln>
          </p:spPr>
          <p:txBody>
            <a:bodyPr/>
            <a:lstStyle/>
            <a:p>
              <a:endParaRPr lang="en-US"/>
            </a:p>
          </p:txBody>
        </p:sp>
        <p:sp>
          <p:nvSpPr>
            <p:cNvPr id="14402" name="Freeform 114"/>
            <p:cNvSpPr>
              <a:spLocks/>
            </p:cNvSpPr>
            <p:nvPr/>
          </p:nvSpPr>
          <p:spPr bwMode="auto">
            <a:xfrm>
              <a:off x="4835525" y="6559550"/>
              <a:ext cx="80963" cy="46038"/>
            </a:xfrm>
            <a:custGeom>
              <a:avLst/>
              <a:gdLst>
                <a:gd name="T0" fmla="*/ 80963 w 51"/>
                <a:gd name="T1" fmla="*/ 15875 h 29"/>
                <a:gd name="T2" fmla="*/ 68263 w 51"/>
                <a:gd name="T3" fmla="*/ 46038 h 29"/>
                <a:gd name="T4" fmla="*/ 0 w 51"/>
                <a:gd name="T5" fmla="*/ 30163 h 29"/>
                <a:gd name="T6" fmla="*/ 14288 w 51"/>
                <a:gd name="T7" fmla="*/ 0 h 29"/>
                <a:gd name="T8" fmla="*/ 80963 w 51"/>
                <a:gd name="T9" fmla="*/ 15875 h 29"/>
                <a:gd name="T10" fmla="*/ 0 60000 65536"/>
                <a:gd name="T11" fmla="*/ 0 60000 65536"/>
                <a:gd name="T12" fmla="*/ 0 60000 65536"/>
                <a:gd name="T13" fmla="*/ 0 60000 65536"/>
                <a:gd name="T14" fmla="*/ 0 60000 65536"/>
                <a:gd name="T15" fmla="*/ 0 w 51"/>
                <a:gd name="T16" fmla="*/ 0 h 29"/>
                <a:gd name="T17" fmla="*/ 51 w 51"/>
                <a:gd name="T18" fmla="*/ 29 h 29"/>
              </a:gdLst>
              <a:ahLst/>
              <a:cxnLst>
                <a:cxn ang="T10">
                  <a:pos x="T0" y="T1"/>
                </a:cxn>
                <a:cxn ang="T11">
                  <a:pos x="T2" y="T3"/>
                </a:cxn>
                <a:cxn ang="T12">
                  <a:pos x="T4" y="T5"/>
                </a:cxn>
                <a:cxn ang="T13">
                  <a:pos x="T6" y="T7"/>
                </a:cxn>
                <a:cxn ang="T14">
                  <a:pos x="T8" y="T9"/>
                </a:cxn>
              </a:cxnLst>
              <a:rect l="T15" t="T16" r="T17" b="T18"/>
              <a:pathLst>
                <a:path w="51" h="29">
                  <a:moveTo>
                    <a:pt x="51" y="10"/>
                  </a:moveTo>
                  <a:lnTo>
                    <a:pt x="43" y="29"/>
                  </a:lnTo>
                  <a:lnTo>
                    <a:pt x="0" y="19"/>
                  </a:lnTo>
                  <a:lnTo>
                    <a:pt x="9" y="0"/>
                  </a:lnTo>
                  <a:lnTo>
                    <a:pt x="51" y="10"/>
                  </a:lnTo>
                  <a:close/>
                </a:path>
              </a:pathLst>
            </a:custGeom>
            <a:solidFill>
              <a:srgbClr val="0000FF"/>
            </a:solidFill>
            <a:ln w="9525">
              <a:noFill/>
              <a:round/>
              <a:headEnd/>
              <a:tailEnd/>
            </a:ln>
          </p:spPr>
          <p:txBody>
            <a:bodyPr/>
            <a:lstStyle/>
            <a:p>
              <a:endParaRPr lang="en-US"/>
            </a:p>
          </p:txBody>
        </p:sp>
        <p:sp>
          <p:nvSpPr>
            <p:cNvPr id="14403" name="Freeform 115"/>
            <p:cNvSpPr>
              <a:spLocks/>
            </p:cNvSpPr>
            <p:nvPr/>
          </p:nvSpPr>
          <p:spPr bwMode="auto">
            <a:xfrm>
              <a:off x="4849813" y="4600575"/>
              <a:ext cx="500063" cy="1974850"/>
            </a:xfrm>
            <a:custGeom>
              <a:avLst/>
              <a:gdLst>
                <a:gd name="T0" fmla="*/ 500063 w 315"/>
                <a:gd name="T1" fmla="*/ 15875 h 1244"/>
                <a:gd name="T2" fmla="*/ 433388 w 315"/>
                <a:gd name="T3" fmla="*/ 0 h 1244"/>
                <a:gd name="T4" fmla="*/ 0 w 315"/>
                <a:gd name="T5" fmla="*/ 1958975 h 1244"/>
                <a:gd name="T6" fmla="*/ 66675 w 315"/>
                <a:gd name="T7" fmla="*/ 1974850 h 1244"/>
                <a:gd name="T8" fmla="*/ 500063 w 315"/>
                <a:gd name="T9" fmla="*/ 15875 h 1244"/>
                <a:gd name="T10" fmla="*/ 0 60000 65536"/>
                <a:gd name="T11" fmla="*/ 0 60000 65536"/>
                <a:gd name="T12" fmla="*/ 0 60000 65536"/>
                <a:gd name="T13" fmla="*/ 0 60000 65536"/>
                <a:gd name="T14" fmla="*/ 0 60000 65536"/>
                <a:gd name="T15" fmla="*/ 0 w 315"/>
                <a:gd name="T16" fmla="*/ 0 h 1244"/>
                <a:gd name="T17" fmla="*/ 315 w 315"/>
                <a:gd name="T18" fmla="*/ 1244 h 1244"/>
              </a:gdLst>
              <a:ahLst/>
              <a:cxnLst>
                <a:cxn ang="T10">
                  <a:pos x="T0" y="T1"/>
                </a:cxn>
                <a:cxn ang="T11">
                  <a:pos x="T2" y="T3"/>
                </a:cxn>
                <a:cxn ang="T12">
                  <a:pos x="T4" y="T5"/>
                </a:cxn>
                <a:cxn ang="T13">
                  <a:pos x="T6" y="T7"/>
                </a:cxn>
                <a:cxn ang="T14">
                  <a:pos x="T8" y="T9"/>
                </a:cxn>
              </a:cxnLst>
              <a:rect l="T15" t="T16" r="T17" b="T18"/>
              <a:pathLst>
                <a:path w="315" h="1244">
                  <a:moveTo>
                    <a:pt x="315" y="10"/>
                  </a:moveTo>
                  <a:lnTo>
                    <a:pt x="273" y="0"/>
                  </a:lnTo>
                  <a:lnTo>
                    <a:pt x="0" y="1234"/>
                  </a:lnTo>
                  <a:lnTo>
                    <a:pt x="42" y="1244"/>
                  </a:lnTo>
                  <a:lnTo>
                    <a:pt x="315" y="10"/>
                  </a:lnTo>
                  <a:close/>
                </a:path>
              </a:pathLst>
            </a:custGeom>
            <a:solidFill>
              <a:srgbClr val="0000FF"/>
            </a:solidFill>
            <a:ln w="9525">
              <a:noFill/>
              <a:round/>
              <a:headEnd/>
              <a:tailEnd/>
            </a:ln>
          </p:spPr>
          <p:txBody>
            <a:bodyPr/>
            <a:lstStyle/>
            <a:p>
              <a:endParaRPr lang="en-US"/>
            </a:p>
          </p:txBody>
        </p:sp>
        <p:sp>
          <p:nvSpPr>
            <p:cNvPr id="14404" name="Freeform 116"/>
            <p:cNvSpPr>
              <a:spLocks/>
            </p:cNvSpPr>
            <p:nvPr/>
          </p:nvSpPr>
          <p:spPr bwMode="auto">
            <a:xfrm>
              <a:off x="5295900" y="4554538"/>
              <a:ext cx="68263" cy="77788"/>
            </a:xfrm>
            <a:custGeom>
              <a:avLst/>
              <a:gdLst>
                <a:gd name="T0" fmla="*/ 41275 w 43"/>
                <a:gd name="T1" fmla="*/ 77788 h 49"/>
                <a:gd name="T2" fmla="*/ 68263 w 43"/>
                <a:gd name="T3" fmla="*/ 61913 h 49"/>
                <a:gd name="T4" fmla="*/ 26988 w 43"/>
                <a:gd name="T5" fmla="*/ 0 h 49"/>
                <a:gd name="T6" fmla="*/ 0 w 43"/>
                <a:gd name="T7" fmla="*/ 15875 h 49"/>
                <a:gd name="T8" fmla="*/ 41275 w 43"/>
                <a:gd name="T9" fmla="*/ 77788 h 49"/>
                <a:gd name="T10" fmla="*/ 0 60000 65536"/>
                <a:gd name="T11" fmla="*/ 0 60000 65536"/>
                <a:gd name="T12" fmla="*/ 0 60000 65536"/>
                <a:gd name="T13" fmla="*/ 0 60000 65536"/>
                <a:gd name="T14" fmla="*/ 0 60000 65536"/>
                <a:gd name="T15" fmla="*/ 0 w 43"/>
                <a:gd name="T16" fmla="*/ 0 h 49"/>
                <a:gd name="T17" fmla="*/ 43 w 43"/>
                <a:gd name="T18" fmla="*/ 49 h 49"/>
              </a:gdLst>
              <a:ahLst/>
              <a:cxnLst>
                <a:cxn ang="T10">
                  <a:pos x="T0" y="T1"/>
                </a:cxn>
                <a:cxn ang="T11">
                  <a:pos x="T2" y="T3"/>
                </a:cxn>
                <a:cxn ang="T12">
                  <a:pos x="T4" y="T5"/>
                </a:cxn>
                <a:cxn ang="T13">
                  <a:pos x="T6" y="T7"/>
                </a:cxn>
                <a:cxn ang="T14">
                  <a:pos x="T8" y="T9"/>
                </a:cxn>
              </a:cxnLst>
              <a:rect l="T15" t="T16" r="T17" b="T18"/>
              <a:pathLst>
                <a:path w="43" h="49">
                  <a:moveTo>
                    <a:pt x="26" y="49"/>
                  </a:moveTo>
                  <a:lnTo>
                    <a:pt x="43" y="39"/>
                  </a:lnTo>
                  <a:lnTo>
                    <a:pt x="17" y="0"/>
                  </a:lnTo>
                  <a:lnTo>
                    <a:pt x="0" y="10"/>
                  </a:lnTo>
                  <a:lnTo>
                    <a:pt x="26" y="49"/>
                  </a:lnTo>
                  <a:close/>
                </a:path>
              </a:pathLst>
            </a:custGeom>
            <a:solidFill>
              <a:srgbClr val="0000FF"/>
            </a:solidFill>
            <a:ln w="9525">
              <a:noFill/>
              <a:round/>
              <a:headEnd/>
              <a:tailEnd/>
            </a:ln>
          </p:spPr>
          <p:txBody>
            <a:bodyPr/>
            <a:lstStyle/>
            <a:p>
              <a:endParaRPr lang="en-US"/>
            </a:p>
          </p:txBody>
        </p:sp>
        <p:sp>
          <p:nvSpPr>
            <p:cNvPr id="14405" name="Freeform 117"/>
            <p:cNvSpPr>
              <a:spLocks/>
            </p:cNvSpPr>
            <p:nvPr/>
          </p:nvSpPr>
          <p:spPr bwMode="auto">
            <a:xfrm>
              <a:off x="3968750" y="5456238"/>
              <a:ext cx="68263" cy="92075"/>
            </a:xfrm>
            <a:custGeom>
              <a:avLst/>
              <a:gdLst>
                <a:gd name="T0" fmla="*/ 68263 w 43"/>
                <a:gd name="T1" fmla="*/ 61913 h 58"/>
                <a:gd name="T2" fmla="*/ 26988 w 43"/>
                <a:gd name="T3" fmla="*/ 92075 h 58"/>
                <a:gd name="T4" fmla="*/ 0 w 43"/>
                <a:gd name="T5" fmla="*/ 14288 h 58"/>
                <a:gd name="T6" fmla="*/ 26988 w 43"/>
                <a:gd name="T7" fmla="*/ 0 h 58"/>
                <a:gd name="T8" fmla="*/ 68263 w 43"/>
                <a:gd name="T9" fmla="*/ 61913 h 58"/>
                <a:gd name="T10" fmla="*/ 0 60000 65536"/>
                <a:gd name="T11" fmla="*/ 0 60000 65536"/>
                <a:gd name="T12" fmla="*/ 0 60000 65536"/>
                <a:gd name="T13" fmla="*/ 0 60000 65536"/>
                <a:gd name="T14" fmla="*/ 0 60000 65536"/>
                <a:gd name="T15" fmla="*/ 0 w 43"/>
                <a:gd name="T16" fmla="*/ 0 h 58"/>
                <a:gd name="T17" fmla="*/ 43 w 43"/>
                <a:gd name="T18" fmla="*/ 58 h 58"/>
              </a:gdLst>
              <a:ahLst/>
              <a:cxnLst>
                <a:cxn ang="T10">
                  <a:pos x="T0" y="T1"/>
                </a:cxn>
                <a:cxn ang="T11">
                  <a:pos x="T2" y="T3"/>
                </a:cxn>
                <a:cxn ang="T12">
                  <a:pos x="T4" y="T5"/>
                </a:cxn>
                <a:cxn ang="T13">
                  <a:pos x="T6" y="T7"/>
                </a:cxn>
                <a:cxn ang="T14">
                  <a:pos x="T8" y="T9"/>
                </a:cxn>
              </a:cxnLst>
              <a:rect l="T15" t="T16" r="T17" b="T18"/>
              <a:pathLst>
                <a:path w="43" h="58">
                  <a:moveTo>
                    <a:pt x="43" y="39"/>
                  </a:moveTo>
                  <a:lnTo>
                    <a:pt x="17" y="58"/>
                  </a:lnTo>
                  <a:lnTo>
                    <a:pt x="0" y="9"/>
                  </a:lnTo>
                  <a:lnTo>
                    <a:pt x="17" y="0"/>
                  </a:lnTo>
                  <a:lnTo>
                    <a:pt x="43" y="39"/>
                  </a:lnTo>
                  <a:close/>
                </a:path>
              </a:pathLst>
            </a:custGeom>
            <a:solidFill>
              <a:srgbClr val="0000FF"/>
            </a:solidFill>
            <a:ln w="9525">
              <a:noFill/>
              <a:round/>
              <a:headEnd/>
              <a:tailEnd/>
            </a:ln>
          </p:spPr>
          <p:txBody>
            <a:bodyPr/>
            <a:lstStyle/>
            <a:p>
              <a:endParaRPr lang="en-US"/>
            </a:p>
          </p:txBody>
        </p:sp>
        <p:sp>
          <p:nvSpPr>
            <p:cNvPr id="14406" name="Freeform 118"/>
            <p:cNvSpPr>
              <a:spLocks/>
            </p:cNvSpPr>
            <p:nvPr/>
          </p:nvSpPr>
          <p:spPr bwMode="auto">
            <a:xfrm>
              <a:off x="3995738" y="4570413"/>
              <a:ext cx="1341438" cy="947738"/>
            </a:xfrm>
            <a:custGeom>
              <a:avLst/>
              <a:gdLst>
                <a:gd name="T0" fmla="*/ 1341438 w 845"/>
                <a:gd name="T1" fmla="*/ 61913 h 597"/>
                <a:gd name="T2" fmla="*/ 1300163 w 845"/>
                <a:gd name="T3" fmla="*/ 0 h 597"/>
                <a:gd name="T4" fmla="*/ 0 w 845"/>
                <a:gd name="T5" fmla="*/ 885825 h 597"/>
                <a:gd name="T6" fmla="*/ 41275 w 845"/>
                <a:gd name="T7" fmla="*/ 947738 h 597"/>
                <a:gd name="T8" fmla="*/ 1341438 w 845"/>
                <a:gd name="T9" fmla="*/ 61913 h 597"/>
                <a:gd name="T10" fmla="*/ 0 60000 65536"/>
                <a:gd name="T11" fmla="*/ 0 60000 65536"/>
                <a:gd name="T12" fmla="*/ 0 60000 65536"/>
                <a:gd name="T13" fmla="*/ 0 60000 65536"/>
                <a:gd name="T14" fmla="*/ 0 60000 65536"/>
                <a:gd name="T15" fmla="*/ 0 w 845"/>
                <a:gd name="T16" fmla="*/ 0 h 597"/>
                <a:gd name="T17" fmla="*/ 845 w 845"/>
                <a:gd name="T18" fmla="*/ 597 h 597"/>
              </a:gdLst>
              <a:ahLst/>
              <a:cxnLst>
                <a:cxn ang="T10">
                  <a:pos x="T0" y="T1"/>
                </a:cxn>
                <a:cxn ang="T11">
                  <a:pos x="T2" y="T3"/>
                </a:cxn>
                <a:cxn ang="T12">
                  <a:pos x="T4" y="T5"/>
                </a:cxn>
                <a:cxn ang="T13">
                  <a:pos x="T6" y="T7"/>
                </a:cxn>
                <a:cxn ang="T14">
                  <a:pos x="T8" y="T9"/>
                </a:cxn>
              </a:cxnLst>
              <a:rect l="T15" t="T16" r="T17" b="T18"/>
              <a:pathLst>
                <a:path w="845" h="597">
                  <a:moveTo>
                    <a:pt x="845" y="39"/>
                  </a:moveTo>
                  <a:lnTo>
                    <a:pt x="819" y="0"/>
                  </a:lnTo>
                  <a:lnTo>
                    <a:pt x="0" y="558"/>
                  </a:lnTo>
                  <a:lnTo>
                    <a:pt x="26" y="597"/>
                  </a:lnTo>
                  <a:lnTo>
                    <a:pt x="845" y="39"/>
                  </a:lnTo>
                  <a:close/>
                </a:path>
              </a:pathLst>
            </a:custGeom>
            <a:solidFill>
              <a:srgbClr val="0000FF"/>
            </a:solidFill>
            <a:ln w="9525">
              <a:noFill/>
              <a:round/>
              <a:headEnd/>
              <a:tailEnd/>
            </a:ln>
          </p:spPr>
          <p:txBody>
            <a:bodyPr/>
            <a:lstStyle/>
            <a:p>
              <a:endParaRPr lang="en-US"/>
            </a:p>
          </p:txBody>
        </p:sp>
        <p:sp>
          <p:nvSpPr>
            <p:cNvPr id="14407" name="Freeform 119"/>
            <p:cNvSpPr>
              <a:spLocks/>
            </p:cNvSpPr>
            <p:nvPr/>
          </p:nvSpPr>
          <p:spPr bwMode="auto">
            <a:xfrm>
              <a:off x="3968750" y="5440363"/>
              <a:ext cx="68263" cy="77788"/>
            </a:xfrm>
            <a:custGeom>
              <a:avLst/>
              <a:gdLst>
                <a:gd name="T0" fmla="*/ 68263 w 43"/>
                <a:gd name="T1" fmla="*/ 30163 h 49"/>
                <a:gd name="T2" fmla="*/ 41275 w 43"/>
                <a:gd name="T3" fmla="*/ 0 h 49"/>
                <a:gd name="T4" fmla="*/ 0 w 43"/>
                <a:gd name="T5" fmla="*/ 46038 h 49"/>
                <a:gd name="T6" fmla="*/ 14288 w 43"/>
                <a:gd name="T7" fmla="*/ 77788 h 49"/>
                <a:gd name="T8" fmla="*/ 68263 w 43"/>
                <a:gd name="T9" fmla="*/ 30163 h 49"/>
                <a:gd name="T10" fmla="*/ 0 60000 65536"/>
                <a:gd name="T11" fmla="*/ 0 60000 65536"/>
                <a:gd name="T12" fmla="*/ 0 60000 65536"/>
                <a:gd name="T13" fmla="*/ 0 60000 65536"/>
                <a:gd name="T14" fmla="*/ 0 60000 65536"/>
                <a:gd name="T15" fmla="*/ 0 w 43"/>
                <a:gd name="T16" fmla="*/ 0 h 49"/>
                <a:gd name="T17" fmla="*/ 43 w 43"/>
                <a:gd name="T18" fmla="*/ 49 h 49"/>
              </a:gdLst>
              <a:ahLst/>
              <a:cxnLst>
                <a:cxn ang="T10">
                  <a:pos x="T0" y="T1"/>
                </a:cxn>
                <a:cxn ang="T11">
                  <a:pos x="T2" y="T3"/>
                </a:cxn>
                <a:cxn ang="T12">
                  <a:pos x="T4" y="T5"/>
                </a:cxn>
                <a:cxn ang="T13">
                  <a:pos x="T6" y="T7"/>
                </a:cxn>
                <a:cxn ang="T14">
                  <a:pos x="T8" y="T9"/>
                </a:cxn>
              </a:cxnLst>
              <a:rect l="T15" t="T16" r="T17" b="T18"/>
              <a:pathLst>
                <a:path w="43" h="49">
                  <a:moveTo>
                    <a:pt x="43" y="19"/>
                  </a:moveTo>
                  <a:lnTo>
                    <a:pt x="26" y="0"/>
                  </a:lnTo>
                  <a:lnTo>
                    <a:pt x="0" y="29"/>
                  </a:lnTo>
                  <a:lnTo>
                    <a:pt x="9" y="49"/>
                  </a:lnTo>
                  <a:lnTo>
                    <a:pt x="43" y="19"/>
                  </a:lnTo>
                  <a:close/>
                </a:path>
              </a:pathLst>
            </a:custGeom>
            <a:solidFill>
              <a:srgbClr val="0000FF"/>
            </a:solidFill>
            <a:ln w="9525">
              <a:noFill/>
              <a:round/>
              <a:headEnd/>
              <a:tailEnd/>
            </a:ln>
          </p:spPr>
          <p:txBody>
            <a:bodyPr/>
            <a:lstStyle/>
            <a:p>
              <a:endParaRPr lang="en-US"/>
            </a:p>
          </p:txBody>
        </p:sp>
        <p:sp>
          <p:nvSpPr>
            <p:cNvPr id="14408" name="Freeform 120"/>
            <p:cNvSpPr>
              <a:spLocks/>
            </p:cNvSpPr>
            <p:nvPr/>
          </p:nvSpPr>
          <p:spPr bwMode="auto">
            <a:xfrm>
              <a:off x="4849813" y="6543675"/>
              <a:ext cx="80963" cy="77788"/>
            </a:xfrm>
            <a:custGeom>
              <a:avLst/>
              <a:gdLst>
                <a:gd name="T0" fmla="*/ 53975 w 51"/>
                <a:gd name="T1" fmla="*/ 0 h 49"/>
                <a:gd name="T2" fmla="*/ 80963 w 51"/>
                <a:gd name="T3" fmla="*/ 15875 h 49"/>
                <a:gd name="T4" fmla="*/ 26988 w 51"/>
                <a:gd name="T5" fmla="*/ 77788 h 49"/>
                <a:gd name="T6" fmla="*/ 0 w 51"/>
                <a:gd name="T7" fmla="*/ 46038 h 49"/>
                <a:gd name="T8" fmla="*/ 53975 w 51"/>
                <a:gd name="T9" fmla="*/ 0 h 49"/>
                <a:gd name="T10" fmla="*/ 0 60000 65536"/>
                <a:gd name="T11" fmla="*/ 0 60000 65536"/>
                <a:gd name="T12" fmla="*/ 0 60000 65536"/>
                <a:gd name="T13" fmla="*/ 0 60000 65536"/>
                <a:gd name="T14" fmla="*/ 0 60000 65536"/>
                <a:gd name="T15" fmla="*/ 0 w 51"/>
                <a:gd name="T16" fmla="*/ 0 h 49"/>
                <a:gd name="T17" fmla="*/ 51 w 51"/>
                <a:gd name="T18" fmla="*/ 49 h 49"/>
              </a:gdLst>
              <a:ahLst/>
              <a:cxnLst>
                <a:cxn ang="T10">
                  <a:pos x="T0" y="T1"/>
                </a:cxn>
                <a:cxn ang="T11">
                  <a:pos x="T2" y="T3"/>
                </a:cxn>
                <a:cxn ang="T12">
                  <a:pos x="T4" y="T5"/>
                </a:cxn>
                <a:cxn ang="T13">
                  <a:pos x="T6" y="T7"/>
                </a:cxn>
                <a:cxn ang="T14">
                  <a:pos x="T8" y="T9"/>
                </a:cxn>
              </a:cxnLst>
              <a:rect l="T15" t="T16" r="T17" b="T18"/>
              <a:pathLst>
                <a:path w="51" h="49">
                  <a:moveTo>
                    <a:pt x="34" y="0"/>
                  </a:moveTo>
                  <a:lnTo>
                    <a:pt x="51" y="10"/>
                  </a:lnTo>
                  <a:lnTo>
                    <a:pt x="17" y="49"/>
                  </a:lnTo>
                  <a:lnTo>
                    <a:pt x="0" y="29"/>
                  </a:lnTo>
                  <a:lnTo>
                    <a:pt x="34" y="0"/>
                  </a:lnTo>
                  <a:close/>
                </a:path>
              </a:pathLst>
            </a:custGeom>
            <a:solidFill>
              <a:srgbClr val="0000FF"/>
            </a:solidFill>
            <a:ln w="9525">
              <a:noFill/>
              <a:round/>
              <a:headEnd/>
              <a:tailEnd/>
            </a:ln>
          </p:spPr>
          <p:txBody>
            <a:bodyPr/>
            <a:lstStyle/>
            <a:p>
              <a:endParaRPr lang="en-US"/>
            </a:p>
          </p:txBody>
        </p:sp>
        <p:sp>
          <p:nvSpPr>
            <p:cNvPr id="14409" name="Freeform 121"/>
            <p:cNvSpPr>
              <a:spLocks/>
            </p:cNvSpPr>
            <p:nvPr/>
          </p:nvSpPr>
          <p:spPr bwMode="auto">
            <a:xfrm>
              <a:off x="3983038" y="5470525"/>
              <a:ext cx="920750" cy="1119188"/>
            </a:xfrm>
            <a:custGeom>
              <a:avLst/>
              <a:gdLst>
                <a:gd name="T0" fmla="*/ 53975 w 580"/>
                <a:gd name="T1" fmla="*/ 0 h 705"/>
                <a:gd name="T2" fmla="*/ 0 w 580"/>
                <a:gd name="T3" fmla="*/ 47625 h 705"/>
                <a:gd name="T4" fmla="*/ 866775 w 580"/>
                <a:gd name="T5" fmla="*/ 1119188 h 705"/>
                <a:gd name="T6" fmla="*/ 920750 w 580"/>
                <a:gd name="T7" fmla="*/ 1073150 h 705"/>
                <a:gd name="T8" fmla="*/ 53975 w 580"/>
                <a:gd name="T9" fmla="*/ 0 h 705"/>
                <a:gd name="T10" fmla="*/ 0 60000 65536"/>
                <a:gd name="T11" fmla="*/ 0 60000 65536"/>
                <a:gd name="T12" fmla="*/ 0 60000 65536"/>
                <a:gd name="T13" fmla="*/ 0 60000 65536"/>
                <a:gd name="T14" fmla="*/ 0 60000 65536"/>
                <a:gd name="T15" fmla="*/ 0 w 580"/>
                <a:gd name="T16" fmla="*/ 0 h 705"/>
                <a:gd name="T17" fmla="*/ 580 w 580"/>
                <a:gd name="T18" fmla="*/ 705 h 705"/>
              </a:gdLst>
              <a:ahLst/>
              <a:cxnLst>
                <a:cxn ang="T10">
                  <a:pos x="T0" y="T1"/>
                </a:cxn>
                <a:cxn ang="T11">
                  <a:pos x="T2" y="T3"/>
                </a:cxn>
                <a:cxn ang="T12">
                  <a:pos x="T4" y="T5"/>
                </a:cxn>
                <a:cxn ang="T13">
                  <a:pos x="T6" y="T7"/>
                </a:cxn>
                <a:cxn ang="T14">
                  <a:pos x="T8" y="T9"/>
                </a:cxn>
              </a:cxnLst>
              <a:rect l="T15" t="T16" r="T17" b="T18"/>
              <a:pathLst>
                <a:path w="580" h="705">
                  <a:moveTo>
                    <a:pt x="34" y="0"/>
                  </a:moveTo>
                  <a:lnTo>
                    <a:pt x="0" y="30"/>
                  </a:lnTo>
                  <a:lnTo>
                    <a:pt x="546" y="705"/>
                  </a:lnTo>
                  <a:lnTo>
                    <a:pt x="580" y="676"/>
                  </a:lnTo>
                  <a:lnTo>
                    <a:pt x="34" y="0"/>
                  </a:lnTo>
                  <a:close/>
                </a:path>
              </a:pathLst>
            </a:custGeom>
            <a:solidFill>
              <a:srgbClr val="0000FF"/>
            </a:solidFill>
            <a:ln w="9525">
              <a:noFill/>
              <a:round/>
              <a:headEnd/>
              <a:tailEnd/>
            </a:ln>
          </p:spPr>
          <p:txBody>
            <a:bodyPr/>
            <a:lstStyle/>
            <a:p>
              <a:endParaRPr lang="en-US"/>
            </a:p>
          </p:txBody>
        </p:sp>
        <p:sp>
          <p:nvSpPr>
            <p:cNvPr id="14410" name="Freeform 122"/>
            <p:cNvSpPr>
              <a:spLocks/>
            </p:cNvSpPr>
            <p:nvPr/>
          </p:nvSpPr>
          <p:spPr bwMode="auto">
            <a:xfrm>
              <a:off x="3995738" y="5440363"/>
              <a:ext cx="68263" cy="77788"/>
            </a:xfrm>
            <a:custGeom>
              <a:avLst/>
              <a:gdLst>
                <a:gd name="T0" fmla="*/ 41275 w 43"/>
                <a:gd name="T1" fmla="*/ 77788 h 49"/>
                <a:gd name="T2" fmla="*/ 68263 w 43"/>
                <a:gd name="T3" fmla="*/ 61913 h 49"/>
                <a:gd name="T4" fmla="*/ 26988 w 43"/>
                <a:gd name="T5" fmla="*/ 0 h 49"/>
                <a:gd name="T6" fmla="*/ 0 w 43"/>
                <a:gd name="T7" fmla="*/ 15875 h 49"/>
                <a:gd name="T8" fmla="*/ 41275 w 43"/>
                <a:gd name="T9" fmla="*/ 77788 h 49"/>
                <a:gd name="T10" fmla="*/ 0 60000 65536"/>
                <a:gd name="T11" fmla="*/ 0 60000 65536"/>
                <a:gd name="T12" fmla="*/ 0 60000 65536"/>
                <a:gd name="T13" fmla="*/ 0 60000 65536"/>
                <a:gd name="T14" fmla="*/ 0 60000 65536"/>
                <a:gd name="T15" fmla="*/ 0 w 43"/>
                <a:gd name="T16" fmla="*/ 0 h 49"/>
                <a:gd name="T17" fmla="*/ 43 w 43"/>
                <a:gd name="T18" fmla="*/ 49 h 49"/>
              </a:gdLst>
              <a:ahLst/>
              <a:cxnLst>
                <a:cxn ang="T10">
                  <a:pos x="T0" y="T1"/>
                </a:cxn>
                <a:cxn ang="T11">
                  <a:pos x="T2" y="T3"/>
                </a:cxn>
                <a:cxn ang="T12">
                  <a:pos x="T4" y="T5"/>
                </a:cxn>
                <a:cxn ang="T13">
                  <a:pos x="T6" y="T7"/>
                </a:cxn>
                <a:cxn ang="T14">
                  <a:pos x="T8" y="T9"/>
                </a:cxn>
              </a:cxnLst>
              <a:rect l="T15" t="T16" r="T17" b="T18"/>
              <a:pathLst>
                <a:path w="43" h="49">
                  <a:moveTo>
                    <a:pt x="26" y="49"/>
                  </a:moveTo>
                  <a:lnTo>
                    <a:pt x="43" y="39"/>
                  </a:lnTo>
                  <a:lnTo>
                    <a:pt x="17" y="0"/>
                  </a:lnTo>
                  <a:lnTo>
                    <a:pt x="0" y="10"/>
                  </a:lnTo>
                  <a:lnTo>
                    <a:pt x="26" y="49"/>
                  </a:lnTo>
                  <a:close/>
                </a:path>
              </a:pathLst>
            </a:custGeom>
            <a:solidFill>
              <a:srgbClr val="0000FF"/>
            </a:solidFill>
            <a:ln w="9525">
              <a:noFill/>
              <a:round/>
              <a:headEnd/>
              <a:tailEnd/>
            </a:ln>
          </p:spPr>
          <p:txBody>
            <a:bodyPr/>
            <a:lstStyle/>
            <a:p>
              <a:endParaRPr lang="en-US"/>
            </a:p>
          </p:txBody>
        </p:sp>
        <p:sp>
          <p:nvSpPr>
            <p:cNvPr id="14411" name="Freeform 123"/>
            <p:cNvSpPr>
              <a:spLocks/>
            </p:cNvSpPr>
            <p:nvPr/>
          </p:nvSpPr>
          <p:spPr bwMode="auto">
            <a:xfrm>
              <a:off x="3292475" y="6124575"/>
              <a:ext cx="66675" cy="92075"/>
            </a:xfrm>
            <a:custGeom>
              <a:avLst/>
              <a:gdLst>
                <a:gd name="T0" fmla="*/ 66675 w 42"/>
                <a:gd name="T1" fmla="*/ 61913 h 58"/>
                <a:gd name="T2" fmla="*/ 39687 w 42"/>
                <a:gd name="T3" fmla="*/ 92075 h 58"/>
                <a:gd name="T4" fmla="*/ 0 w 42"/>
                <a:gd name="T5" fmla="*/ 30163 h 58"/>
                <a:gd name="T6" fmla="*/ 26988 w 42"/>
                <a:gd name="T7" fmla="*/ 0 h 58"/>
                <a:gd name="T8" fmla="*/ 66675 w 42"/>
                <a:gd name="T9" fmla="*/ 61913 h 58"/>
                <a:gd name="T10" fmla="*/ 0 60000 65536"/>
                <a:gd name="T11" fmla="*/ 0 60000 65536"/>
                <a:gd name="T12" fmla="*/ 0 60000 65536"/>
                <a:gd name="T13" fmla="*/ 0 60000 65536"/>
                <a:gd name="T14" fmla="*/ 0 60000 65536"/>
                <a:gd name="T15" fmla="*/ 0 w 42"/>
                <a:gd name="T16" fmla="*/ 0 h 58"/>
                <a:gd name="T17" fmla="*/ 42 w 42"/>
                <a:gd name="T18" fmla="*/ 58 h 58"/>
              </a:gdLst>
              <a:ahLst/>
              <a:cxnLst>
                <a:cxn ang="T10">
                  <a:pos x="T0" y="T1"/>
                </a:cxn>
                <a:cxn ang="T11">
                  <a:pos x="T2" y="T3"/>
                </a:cxn>
                <a:cxn ang="T12">
                  <a:pos x="T4" y="T5"/>
                </a:cxn>
                <a:cxn ang="T13">
                  <a:pos x="T6" y="T7"/>
                </a:cxn>
                <a:cxn ang="T14">
                  <a:pos x="T8" y="T9"/>
                </a:cxn>
              </a:cxnLst>
              <a:rect l="T15" t="T16" r="T17" b="T18"/>
              <a:pathLst>
                <a:path w="42" h="58">
                  <a:moveTo>
                    <a:pt x="42" y="39"/>
                  </a:moveTo>
                  <a:lnTo>
                    <a:pt x="25" y="58"/>
                  </a:lnTo>
                  <a:lnTo>
                    <a:pt x="0" y="19"/>
                  </a:lnTo>
                  <a:lnTo>
                    <a:pt x="17" y="0"/>
                  </a:lnTo>
                  <a:lnTo>
                    <a:pt x="42" y="39"/>
                  </a:lnTo>
                  <a:close/>
                </a:path>
              </a:pathLst>
            </a:custGeom>
            <a:solidFill>
              <a:srgbClr val="0000FF"/>
            </a:solidFill>
            <a:ln w="9525">
              <a:noFill/>
              <a:round/>
              <a:headEnd/>
              <a:tailEnd/>
            </a:ln>
          </p:spPr>
          <p:txBody>
            <a:bodyPr/>
            <a:lstStyle/>
            <a:p>
              <a:endParaRPr lang="en-US"/>
            </a:p>
          </p:txBody>
        </p:sp>
        <p:sp>
          <p:nvSpPr>
            <p:cNvPr id="14412" name="Freeform 124"/>
            <p:cNvSpPr>
              <a:spLocks/>
            </p:cNvSpPr>
            <p:nvPr/>
          </p:nvSpPr>
          <p:spPr bwMode="auto">
            <a:xfrm>
              <a:off x="3319463" y="5456238"/>
              <a:ext cx="717550" cy="730250"/>
            </a:xfrm>
            <a:custGeom>
              <a:avLst/>
              <a:gdLst>
                <a:gd name="T0" fmla="*/ 717550 w 452"/>
                <a:gd name="T1" fmla="*/ 61913 h 460"/>
                <a:gd name="T2" fmla="*/ 676275 w 452"/>
                <a:gd name="T3" fmla="*/ 0 h 460"/>
                <a:gd name="T4" fmla="*/ 0 w 452"/>
                <a:gd name="T5" fmla="*/ 668338 h 460"/>
                <a:gd name="T6" fmla="*/ 39688 w 452"/>
                <a:gd name="T7" fmla="*/ 730250 h 460"/>
                <a:gd name="T8" fmla="*/ 717550 w 452"/>
                <a:gd name="T9" fmla="*/ 61913 h 460"/>
                <a:gd name="T10" fmla="*/ 0 60000 65536"/>
                <a:gd name="T11" fmla="*/ 0 60000 65536"/>
                <a:gd name="T12" fmla="*/ 0 60000 65536"/>
                <a:gd name="T13" fmla="*/ 0 60000 65536"/>
                <a:gd name="T14" fmla="*/ 0 60000 65536"/>
                <a:gd name="T15" fmla="*/ 0 w 452"/>
                <a:gd name="T16" fmla="*/ 0 h 460"/>
                <a:gd name="T17" fmla="*/ 452 w 452"/>
                <a:gd name="T18" fmla="*/ 460 h 460"/>
              </a:gdLst>
              <a:ahLst/>
              <a:cxnLst>
                <a:cxn ang="T10">
                  <a:pos x="T0" y="T1"/>
                </a:cxn>
                <a:cxn ang="T11">
                  <a:pos x="T2" y="T3"/>
                </a:cxn>
                <a:cxn ang="T12">
                  <a:pos x="T4" y="T5"/>
                </a:cxn>
                <a:cxn ang="T13">
                  <a:pos x="T6" y="T7"/>
                </a:cxn>
                <a:cxn ang="T14">
                  <a:pos x="T8" y="T9"/>
                </a:cxn>
              </a:cxnLst>
              <a:rect l="T15" t="T16" r="T17" b="T18"/>
              <a:pathLst>
                <a:path w="452" h="460">
                  <a:moveTo>
                    <a:pt x="452" y="39"/>
                  </a:moveTo>
                  <a:lnTo>
                    <a:pt x="426" y="0"/>
                  </a:lnTo>
                  <a:lnTo>
                    <a:pt x="0" y="421"/>
                  </a:lnTo>
                  <a:lnTo>
                    <a:pt x="25" y="460"/>
                  </a:lnTo>
                  <a:lnTo>
                    <a:pt x="452" y="39"/>
                  </a:lnTo>
                  <a:close/>
                </a:path>
              </a:pathLst>
            </a:custGeom>
            <a:solidFill>
              <a:srgbClr val="0000FF"/>
            </a:solidFill>
            <a:ln w="9525">
              <a:noFill/>
              <a:round/>
              <a:headEnd/>
              <a:tailEnd/>
            </a:ln>
          </p:spPr>
          <p:txBody>
            <a:bodyPr/>
            <a:lstStyle/>
            <a:p>
              <a:endParaRPr lang="en-US"/>
            </a:p>
          </p:txBody>
        </p:sp>
        <p:sp>
          <p:nvSpPr>
            <p:cNvPr id="14413" name="Freeform 125"/>
            <p:cNvSpPr>
              <a:spLocks/>
            </p:cNvSpPr>
            <p:nvPr/>
          </p:nvSpPr>
          <p:spPr bwMode="auto">
            <a:xfrm>
              <a:off x="3292475" y="6108700"/>
              <a:ext cx="53975" cy="93663"/>
            </a:xfrm>
            <a:custGeom>
              <a:avLst/>
              <a:gdLst>
                <a:gd name="T0" fmla="*/ 53975 w 34"/>
                <a:gd name="T1" fmla="*/ 15875 h 59"/>
                <a:gd name="T2" fmla="*/ 12700 w 34"/>
                <a:gd name="T3" fmla="*/ 0 h 59"/>
                <a:gd name="T4" fmla="*/ 0 w 34"/>
                <a:gd name="T5" fmla="*/ 77788 h 59"/>
                <a:gd name="T6" fmla="*/ 39687 w 34"/>
                <a:gd name="T7" fmla="*/ 93663 h 59"/>
                <a:gd name="T8" fmla="*/ 53975 w 34"/>
                <a:gd name="T9" fmla="*/ 15875 h 59"/>
                <a:gd name="T10" fmla="*/ 0 60000 65536"/>
                <a:gd name="T11" fmla="*/ 0 60000 65536"/>
                <a:gd name="T12" fmla="*/ 0 60000 65536"/>
                <a:gd name="T13" fmla="*/ 0 60000 65536"/>
                <a:gd name="T14" fmla="*/ 0 60000 65536"/>
                <a:gd name="T15" fmla="*/ 0 w 34"/>
                <a:gd name="T16" fmla="*/ 0 h 59"/>
                <a:gd name="T17" fmla="*/ 34 w 34"/>
                <a:gd name="T18" fmla="*/ 59 h 59"/>
              </a:gdLst>
              <a:ahLst/>
              <a:cxnLst>
                <a:cxn ang="T10">
                  <a:pos x="T0" y="T1"/>
                </a:cxn>
                <a:cxn ang="T11">
                  <a:pos x="T2" y="T3"/>
                </a:cxn>
                <a:cxn ang="T12">
                  <a:pos x="T4" y="T5"/>
                </a:cxn>
                <a:cxn ang="T13">
                  <a:pos x="T6" y="T7"/>
                </a:cxn>
                <a:cxn ang="T14">
                  <a:pos x="T8" y="T9"/>
                </a:cxn>
              </a:cxnLst>
              <a:rect l="T15" t="T16" r="T17" b="T18"/>
              <a:pathLst>
                <a:path w="34" h="59">
                  <a:moveTo>
                    <a:pt x="34" y="10"/>
                  </a:moveTo>
                  <a:lnTo>
                    <a:pt x="8" y="0"/>
                  </a:lnTo>
                  <a:lnTo>
                    <a:pt x="0" y="49"/>
                  </a:lnTo>
                  <a:lnTo>
                    <a:pt x="25" y="59"/>
                  </a:lnTo>
                  <a:lnTo>
                    <a:pt x="34" y="10"/>
                  </a:lnTo>
                  <a:close/>
                </a:path>
              </a:pathLst>
            </a:custGeom>
            <a:solidFill>
              <a:srgbClr val="0000FF"/>
            </a:solidFill>
            <a:ln w="9525">
              <a:noFill/>
              <a:round/>
              <a:headEnd/>
              <a:tailEnd/>
            </a:ln>
          </p:spPr>
          <p:txBody>
            <a:bodyPr/>
            <a:lstStyle/>
            <a:p>
              <a:endParaRPr lang="en-US"/>
            </a:p>
          </p:txBody>
        </p:sp>
        <p:sp>
          <p:nvSpPr>
            <p:cNvPr id="14414" name="Freeform 126"/>
            <p:cNvSpPr>
              <a:spLocks/>
            </p:cNvSpPr>
            <p:nvPr/>
          </p:nvSpPr>
          <p:spPr bwMode="auto">
            <a:xfrm>
              <a:off x="4970463" y="6543675"/>
              <a:ext cx="41275" cy="77788"/>
            </a:xfrm>
            <a:custGeom>
              <a:avLst/>
              <a:gdLst>
                <a:gd name="T0" fmla="*/ 14288 w 26"/>
                <a:gd name="T1" fmla="*/ 0 h 49"/>
                <a:gd name="T2" fmla="*/ 41275 w 26"/>
                <a:gd name="T3" fmla="*/ 0 h 49"/>
                <a:gd name="T4" fmla="*/ 28575 w 26"/>
                <a:gd name="T5" fmla="*/ 77788 h 49"/>
                <a:gd name="T6" fmla="*/ 0 w 26"/>
                <a:gd name="T7" fmla="*/ 77788 h 49"/>
                <a:gd name="T8" fmla="*/ 14288 w 26"/>
                <a:gd name="T9" fmla="*/ 0 h 49"/>
                <a:gd name="T10" fmla="*/ 0 60000 65536"/>
                <a:gd name="T11" fmla="*/ 0 60000 65536"/>
                <a:gd name="T12" fmla="*/ 0 60000 65536"/>
                <a:gd name="T13" fmla="*/ 0 60000 65536"/>
                <a:gd name="T14" fmla="*/ 0 60000 65536"/>
                <a:gd name="T15" fmla="*/ 0 w 26"/>
                <a:gd name="T16" fmla="*/ 0 h 49"/>
                <a:gd name="T17" fmla="*/ 26 w 26"/>
                <a:gd name="T18" fmla="*/ 49 h 49"/>
              </a:gdLst>
              <a:ahLst/>
              <a:cxnLst>
                <a:cxn ang="T10">
                  <a:pos x="T0" y="T1"/>
                </a:cxn>
                <a:cxn ang="T11">
                  <a:pos x="T2" y="T3"/>
                </a:cxn>
                <a:cxn ang="T12">
                  <a:pos x="T4" y="T5"/>
                </a:cxn>
                <a:cxn ang="T13">
                  <a:pos x="T6" y="T7"/>
                </a:cxn>
                <a:cxn ang="T14">
                  <a:pos x="T8" y="T9"/>
                </a:cxn>
              </a:cxnLst>
              <a:rect l="T15" t="T16" r="T17" b="T18"/>
              <a:pathLst>
                <a:path w="26" h="49">
                  <a:moveTo>
                    <a:pt x="9" y="0"/>
                  </a:moveTo>
                  <a:lnTo>
                    <a:pt x="26" y="0"/>
                  </a:lnTo>
                  <a:lnTo>
                    <a:pt x="18" y="49"/>
                  </a:lnTo>
                  <a:lnTo>
                    <a:pt x="0" y="49"/>
                  </a:lnTo>
                  <a:lnTo>
                    <a:pt x="9" y="0"/>
                  </a:lnTo>
                  <a:close/>
                </a:path>
              </a:pathLst>
            </a:custGeom>
            <a:solidFill>
              <a:srgbClr val="0000FF"/>
            </a:solidFill>
            <a:ln w="9525">
              <a:noFill/>
              <a:round/>
              <a:headEnd/>
              <a:tailEnd/>
            </a:ln>
          </p:spPr>
          <p:txBody>
            <a:bodyPr/>
            <a:lstStyle/>
            <a:p>
              <a:endParaRPr lang="en-US"/>
            </a:p>
          </p:txBody>
        </p:sp>
        <p:sp>
          <p:nvSpPr>
            <p:cNvPr id="14415" name="Freeform 127"/>
            <p:cNvSpPr>
              <a:spLocks/>
            </p:cNvSpPr>
            <p:nvPr/>
          </p:nvSpPr>
          <p:spPr bwMode="auto">
            <a:xfrm>
              <a:off x="3332163" y="6124575"/>
              <a:ext cx="1652588" cy="496888"/>
            </a:xfrm>
            <a:custGeom>
              <a:avLst/>
              <a:gdLst>
                <a:gd name="T0" fmla="*/ 14288 w 1041"/>
                <a:gd name="T1" fmla="*/ 0 h 313"/>
                <a:gd name="T2" fmla="*/ 0 w 1041"/>
                <a:gd name="T3" fmla="*/ 77788 h 313"/>
                <a:gd name="T4" fmla="*/ 1638301 w 1041"/>
                <a:gd name="T5" fmla="*/ 496888 h 313"/>
                <a:gd name="T6" fmla="*/ 1652588 w 1041"/>
                <a:gd name="T7" fmla="*/ 419100 h 313"/>
                <a:gd name="T8" fmla="*/ 14288 w 1041"/>
                <a:gd name="T9" fmla="*/ 0 h 313"/>
                <a:gd name="T10" fmla="*/ 0 60000 65536"/>
                <a:gd name="T11" fmla="*/ 0 60000 65536"/>
                <a:gd name="T12" fmla="*/ 0 60000 65536"/>
                <a:gd name="T13" fmla="*/ 0 60000 65536"/>
                <a:gd name="T14" fmla="*/ 0 60000 65536"/>
                <a:gd name="T15" fmla="*/ 0 w 1041"/>
                <a:gd name="T16" fmla="*/ 0 h 313"/>
                <a:gd name="T17" fmla="*/ 1041 w 1041"/>
                <a:gd name="T18" fmla="*/ 313 h 313"/>
              </a:gdLst>
              <a:ahLst/>
              <a:cxnLst>
                <a:cxn ang="T10">
                  <a:pos x="T0" y="T1"/>
                </a:cxn>
                <a:cxn ang="T11">
                  <a:pos x="T2" y="T3"/>
                </a:cxn>
                <a:cxn ang="T12">
                  <a:pos x="T4" y="T5"/>
                </a:cxn>
                <a:cxn ang="T13">
                  <a:pos x="T6" y="T7"/>
                </a:cxn>
                <a:cxn ang="T14">
                  <a:pos x="T8" y="T9"/>
                </a:cxn>
              </a:cxnLst>
              <a:rect l="T15" t="T16" r="T17" b="T18"/>
              <a:pathLst>
                <a:path w="1041" h="313">
                  <a:moveTo>
                    <a:pt x="9" y="0"/>
                  </a:moveTo>
                  <a:lnTo>
                    <a:pt x="0" y="49"/>
                  </a:lnTo>
                  <a:lnTo>
                    <a:pt x="1032" y="313"/>
                  </a:lnTo>
                  <a:lnTo>
                    <a:pt x="1041" y="264"/>
                  </a:lnTo>
                  <a:lnTo>
                    <a:pt x="9" y="0"/>
                  </a:lnTo>
                  <a:close/>
                </a:path>
              </a:pathLst>
            </a:custGeom>
            <a:solidFill>
              <a:srgbClr val="0000FF"/>
            </a:solidFill>
            <a:ln w="9525">
              <a:noFill/>
              <a:round/>
              <a:headEnd/>
              <a:tailEnd/>
            </a:ln>
          </p:spPr>
          <p:txBody>
            <a:bodyPr/>
            <a:lstStyle/>
            <a:p>
              <a:endParaRPr lang="en-US"/>
            </a:p>
          </p:txBody>
        </p:sp>
        <p:sp>
          <p:nvSpPr>
            <p:cNvPr id="14416" name="Freeform 128"/>
            <p:cNvSpPr>
              <a:spLocks/>
            </p:cNvSpPr>
            <p:nvPr/>
          </p:nvSpPr>
          <p:spPr bwMode="auto">
            <a:xfrm>
              <a:off x="1436688" y="5456238"/>
              <a:ext cx="53975" cy="77788"/>
            </a:xfrm>
            <a:custGeom>
              <a:avLst/>
              <a:gdLst>
                <a:gd name="T0" fmla="*/ 39687 w 34"/>
                <a:gd name="T1" fmla="*/ 0 h 49"/>
                <a:gd name="T2" fmla="*/ 0 w 34"/>
                <a:gd name="T3" fmla="*/ 0 h 49"/>
                <a:gd name="T4" fmla="*/ 12700 w 34"/>
                <a:gd name="T5" fmla="*/ 77788 h 49"/>
                <a:gd name="T6" fmla="*/ 53975 w 34"/>
                <a:gd name="T7" fmla="*/ 77788 h 49"/>
                <a:gd name="T8" fmla="*/ 39687 w 34"/>
                <a:gd name="T9" fmla="*/ 0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25" y="0"/>
                  </a:moveTo>
                  <a:lnTo>
                    <a:pt x="0" y="0"/>
                  </a:lnTo>
                  <a:lnTo>
                    <a:pt x="8" y="49"/>
                  </a:lnTo>
                  <a:lnTo>
                    <a:pt x="34" y="49"/>
                  </a:lnTo>
                  <a:lnTo>
                    <a:pt x="25" y="0"/>
                  </a:lnTo>
                  <a:close/>
                </a:path>
              </a:pathLst>
            </a:custGeom>
            <a:solidFill>
              <a:srgbClr val="0000FF"/>
            </a:solidFill>
            <a:ln w="9525">
              <a:noFill/>
              <a:round/>
              <a:headEnd/>
              <a:tailEnd/>
            </a:ln>
          </p:spPr>
          <p:txBody>
            <a:bodyPr/>
            <a:lstStyle/>
            <a:p>
              <a:endParaRPr lang="en-US"/>
            </a:p>
          </p:txBody>
        </p:sp>
        <p:sp>
          <p:nvSpPr>
            <p:cNvPr id="14417" name="Freeform 129"/>
            <p:cNvSpPr>
              <a:spLocks/>
            </p:cNvSpPr>
            <p:nvPr/>
          </p:nvSpPr>
          <p:spPr bwMode="auto">
            <a:xfrm>
              <a:off x="5295900" y="4554538"/>
              <a:ext cx="41275" cy="92075"/>
            </a:xfrm>
            <a:custGeom>
              <a:avLst/>
              <a:gdLst>
                <a:gd name="T0" fmla="*/ 0 w 26"/>
                <a:gd name="T1" fmla="*/ 15875 h 58"/>
                <a:gd name="T2" fmla="*/ 26988 w 26"/>
                <a:gd name="T3" fmla="*/ 0 h 58"/>
                <a:gd name="T4" fmla="*/ 41275 w 26"/>
                <a:gd name="T5" fmla="*/ 77788 h 58"/>
                <a:gd name="T6" fmla="*/ 14288 w 26"/>
                <a:gd name="T7" fmla="*/ 92075 h 58"/>
                <a:gd name="T8" fmla="*/ 0 w 26"/>
                <a:gd name="T9" fmla="*/ 15875 h 58"/>
                <a:gd name="T10" fmla="*/ 0 60000 65536"/>
                <a:gd name="T11" fmla="*/ 0 60000 65536"/>
                <a:gd name="T12" fmla="*/ 0 60000 65536"/>
                <a:gd name="T13" fmla="*/ 0 60000 65536"/>
                <a:gd name="T14" fmla="*/ 0 60000 65536"/>
                <a:gd name="T15" fmla="*/ 0 w 26"/>
                <a:gd name="T16" fmla="*/ 0 h 58"/>
                <a:gd name="T17" fmla="*/ 26 w 26"/>
                <a:gd name="T18" fmla="*/ 58 h 58"/>
              </a:gdLst>
              <a:ahLst/>
              <a:cxnLst>
                <a:cxn ang="T10">
                  <a:pos x="T0" y="T1"/>
                </a:cxn>
                <a:cxn ang="T11">
                  <a:pos x="T2" y="T3"/>
                </a:cxn>
                <a:cxn ang="T12">
                  <a:pos x="T4" y="T5"/>
                </a:cxn>
                <a:cxn ang="T13">
                  <a:pos x="T6" y="T7"/>
                </a:cxn>
                <a:cxn ang="T14">
                  <a:pos x="T8" y="T9"/>
                </a:cxn>
              </a:cxnLst>
              <a:rect l="T15" t="T16" r="T17" b="T18"/>
              <a:pathLst>
                <a:path w="26" h="58">
                  <a:moveTo>
                    <a:pt x="0" y="10"/>
                  </a:moveTo>
                  <a:lnTo>
                    <a:pt x="17" y="0"/>
                  </a:lnTo>
                  <a:lnTo>
                    <a:pt x="26" y="49"/>
                  </a:lnTo>
                  <a:lnTo>
                    <a:pt x="9" y="58"/>
                  </a:lnTo>
                  <a:lnTo>
                    <a:pt x="0" y="10"/>
                  </a:lnTo>
                  <a:close/>
                </a:path>
              </a:pathLst>
            </a:custGeom>
            <a:solidFill>
              <a:srgbClr val="0000FF"/>
            </a:solidFill>
            <a:ln w="9525">
              <a:noFill/>
              <a:round/>
              <a:headEnd/>
              <a:tailEnd/>
            </a:ln>
          </p:spPr>
          <p:txBody>
            <a:bodyPr/>
            <a:lstStyle/>
            <a:p>
              <a:endParaRPr lang="en-US"/>
            </a:p>
          </p:txBody>
        </p:sp>
        <p:sp>
          <p:nvSpPr>
            <p:cNvPr id="14418" name="Freeform 130"/>
            <p:cNvSpPr>
              <a:spLocks/>
            </p:cNvSpPr>
            <p:nvPr/>
          </p:nvSpPr>
          <p:spPr bwMode="auto">
            <a:xfrm>
              <a:off x="1476375" y="4570413"/>
              <a:ext cx="3833813" cy="963613"/>
            </a:xfrm>
            <a:custGeom>
              <a:avLst/>
              <a:gdLst>
                <a:gd name="T0" fmla="*/ 0 w 2415"/>
                <a:gd name="T1" fmla="*/ 885825 h 607"/>
                <a:gd name="T2" fmla="*/ 14288 w 2415"/>
                <a:gd name="T3" fmla="*/ 963613 h 607"/>
                <a:gd name="T4" fmla="*/ 3833813 w 2415"/>
                <a:gd name="T5" fmla="*/ 76200 h 607"/>
                <a:gd name="T6" fmla="*/ 3819526 w 2415"/>
                <a:gd name="T7" fmla="*/ 0 h 607"/>
                <a:gd name="T8" fmla="*/ 0 w 2415"/>
                <a:gd name="T9" fmla="*/ 885825 h 607"/>
                <a:gd name="T10" fmla="*/ 0 60000 65536"/>
                <a:gd name="T11" fmla="*/ 0 60000 65536"/>
                <a:gd name="T12" fmla="*/ 0 60000 65536"/>
                <a:gd name="T13" fmla="*/ 0 60000 65536"/>
                <a:gd name="T14" fmla="*/ 0 60000 65536"/>
                <a:gd name="T15" fmla="*/ 0 w 2415"/>
                <a:gd name="T16" fmla="*/ 0 h 607"/>
                <a:gd name="T17" fmla="*/ 2415 w 2415"/>
                <a:gd name="T18" fmla="*/ 607 h 607"/>
              </a:gdLst>
              <a:ahLst/>
              <a:cxnLst>
                <a:cxn ang="T10">
                  <a:pos x="T0" y="T1"/>
                </a:cxn>
                <a:cxn ang="T11">
                  <a:pos x="T2" y="T3"/>
                </a:cxn>
                <a:cxn ang="T12">
                  <a:pos x="T4" y="T5"/>
                </a:cxn>
                <a:cxn ang="T13">
                  <a:pos x="T6" y="T7"/>
                </a:cxn>
                <a:cxn ang="T14">
                  <a:pos x="T8" y="T9"/>
                </a:cxn>
              </a:cxnLst>
              <a:rect l="T15" t="T16" r="T17" b="T18"/>
              <a:pathLst>
                <a:path w="2415" h="607">
                  <a:moveTo>
                    <a:pt x="0" y="558"/>
                  </a:moveTo>
                  <a:lnTo>
                    <a:pt x="9" y="607"/>
                  </a:lnTo>
                  <a:lnTo>
                    <a:pt x="2415" y="48"/>
                  </a:lnTo>
                  <a:lnTo>
                    <a:pt x="2406" y="0"/>
                  </a:lnTo>
                  <a:lnTo>
                    <a:pt x="0" y="558"/>
                  </a:lnTo>
                  <a:close/>
                </a:path>
              </a:pathLst>
            </a:custGeom>
            <a:solidFill>
              <a:srgbClr val="0000FF"/>
            </a:solidFill>
            <a:ln w="9525">
              <a:noFill/>
              <a:round/>
              <a:headEnd/>
              <a:tailEnd/>
            </a:ln>
          </p:spPr>
          <p:txBody>
            <a:bodyPr/>
            <a:lstStyle/>
            <a:p>
              <a:endParaRPr lang="en-US"/>
            </a:p>
          </p:txBody>
        </p:sp>
        <p:sp>
          <p:nvSpPr>
            <p:cNvPr id="14419" name="Freeform 131"/>
            <p:cNvSpPr>
              <a:spLocks/>
            </p:cNvSpPr>
            <p:nvPr/>
          </p:nvSpPr>
          <p:spPr bwMode="auto">
            <a:xfrm>
              <a:off x="1436688" y="5440363"/>
              <a:ext cx="53975" cy="93663"/>
            </a:xfrm>
            <a:custGeom>
              <a:avLst/>
              <a:gdLst>
                <a:gd name="T0" fmla="*/ 53975 w 34"/>
                <a:gd name="T1" fmla="*/ 15875 h 59"/>
                <a:gd name="T2" fmla="*/ 26988 w 34"/>
                <a:gd name="T3" fmla="*/ 0 h 59"/>
                <a:gd name="T4" fmla="*/ 0 w 34"/>
                <a:gd name="T5" fmla="*/ 77788 h 59"/>
                <a:gd name="T6" fmla="*/ 26988 w 34"/>
                <a:gd name="T7" fmla="*/ 93663 h 59"/>
                <a:gd name="T8" fmla="*/ 53975 w 34"/>
                <a:gd name="T9" fmla="*/ 15875 h 59"/>
                <a:gd name="T10" fmla="*/ 0 60000 65536"/>
                <a:gd name="T11" fmla="*/ 0 60000 65536"/>
                <a:gd name="T12" fmla="*/ 0 60000 65536"/>
                <a:gd name="T13" fmla="*/ 0 60000 65536"/>
                <a:gd name="T14" fmla="*/ 0 60000 65536"/>
                <a:gd name="T15" fmla="*/ 0 w 34"/>
                <a:gd name="T16" fmla="*/ 0 h 59"/>
                <a:gd name="T17" fmla="*/ 34 w 34"/>
                <a:gd name="T18" fmla="*/ 59 h 59"/>
              </a:gdLst>
              <a:ahLst/>
              <a:cxnLst>
                <a:cxn ang="T10">
                  <a:pos x="T0" y="T1"/>
                </a:cxn>
                <a:cxn ang="T11">
                  <a:pos x="T2" y="T3"/>
                </a:cxn>
                <a:cxn ang="T12">
                  <a:pos x="T4" y="T5"/>
                </a:cxn>
                <a:cxn ang="T13">
                  <a:pos x="T6" y="T7"/>
                </a:cxn>
                <a:cxn ang="T14">
                  <a:pos x="T8" y="T9"/>
                </a:cxn>
              </a:cxnLst>
              <a:rect l="T15" t="T16" r="T17" b="T18"/>
              <a:pathLst>
                <a:path w="34" h="59">
                  <a:moveTo>
                    <a:pt x="34" y="10"/>
                  </a:moveTo>
                  <a:lnTo>
                    <a:pt x="17" y="0"/>
                  </a:lnTo>
                  <a:lnTo>
                    <a:pt x="0" y="49"/>
                  </a:lnTo>
                  <a:lnTo>
                    <a:pt x="17" y="59"/>
                  </a:lnTo>
                  <a:lnTo>
                    <a:pt x="34" y="10"/>
                  </a:lnTo>
                  <a:close/>
                </a:path>
              </a:pathLst>
            </a:custGeom>
            <a:solidFill>
              <a:srgbClr val="0000FF"/>
            </a:solidFill>
            <a:ln w="9525">
              <a:noFill/>
              <a:round/>
              <a:headEnd/>
              <a:tailEnd/>
            </a:ln>
          </p:spPr>
          <p:txBody>
            <a:bodyPr/>
            <a:lstStyle/>
            <a:p>
              <a:endParaRPr lang="en-US"/>
            </a:p>
          </p:txBody>
        </p:sp>
        <p:sp>
          <p:nvSpPr>
            <p:cNvPr id="14420" name="Freeform 132"/>
            <p:cNvSpPr>
              <a:spLocks/>
            </p:cNvSpPr>
            <p:nvPr/>
          </p:nvSpPr>
          <p:spPr bwMode="auto">
            <a:xfrm>
              <a:off x="3319463" y="6124575"/>
              <a:ext cx="53975" cy="77788"/>
            </a:xfrm>
            <a:custGeom>
              <a:avLst/>
              <a:gdLst>
                <a:gd name="T0" fmla="*/ 26988 w 34"/>
                <a:gd name="T1" fmla="*/ 0 h 49"/>
                <a:gd name="T2" fmla="*/ 53975 w 34"/>
                <a:gd name="T3" fmla="*/ 14288 h 49"/>
                <a:gd name="T4" fmla="*/ 39687 w 34"/>
                <a:gd name="T5" fmla="*/ 77788 h 49"/>
                <a:gd name="T6" fmla="*/ 0 w 34"/>
                <a:gd name="T7" fmla="*/ 77788 h 49"/>
                <a:gd name="T8" fmla="*/ 26988 w 34"/>
                <a:gd name="T9" fmla="*/ 0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17" y="0"/>
                  </a:moveTo>
                  <a:lnTo>
                    <a:pt x="34" y="9"/>
                  </a:lnTo>
                  <a:lnTo>
                    <a:pt x="25" y="49"/>
                  </a:lnTo>
                  <a:lnTo>
                    <a:pt x="0" y="49"/>
                  </a:lnTo>
                  <a:lnTo>
                    <a:pt x="17" y="0"/>
                  </a:lnTo>
                  <a:close/>
                </a:path>
              </a:pathLst>
            </a:custGeom>
            <a:solidFill>
              <a:srgbClr val="0000FF"/>
            </a:solidFill>
            <a:ln w="9525">
              <a:noFill/>
              <a:round/>
              <a:headEnd/>
              <a:tailEnd/>
            </a:ln>
          </p:spPr>
          <p:txBody>
            <a:bodyPr/>
            <a:lstStyle/>
            <a:p>
              <a:endParaRPr lang="en-US"/>
            </a:p>
          </p:txBody>
        </p:sp>
        <p:sp>
          <p:nvSpPr>
            <p:cNvPr id="14421" name="Freeform 133"/>
            <p:cNvSpPr>
              <a:spLocks/>
            </p:cNvSpPr>
            <p:nvPr/>
          </p:nvSpPr>
          <p:spPr bwMode="auto">
            <a:xfrm>
              <a:off x="1463675" y="5456238"/>
              <a:ext cx="1882775" cy="746125"/>
            </a:xfrm>
            <a:custGeom>
              <a:avLst/>
              <a:gdLst>
                <a:gd name="T0" fmla="*/ 26988 w 1186"/>
                <a:gd name="T1" fmla="*/ 0 h 470"/>
                <a:gd name="T2" fmla="*/ 0 w 1186"/>
                <a:gd name="T3" fmla="*/ 77788 h 470"/>
                <a:gd name="T4" fmla="*/ 1855788 w 1186"/>
                <a:gd name="T5" fmla="*/ 746125 h 470"/>
                <a:gd name="T6" fmla="*/ 1882775 w 1186"/>
                <a:gd name="T7" fmla="*/ 668338 h 470"/>
                <a:gd name="T8" fmla="*/ 26988 w 1186"/>
                <a:gd name="T9" fmla="*/ 0 h 470"/>
                <a:gd name="T10" fmla="*/ 0 60000 65536"/>
                <a:gd name="T11" fmla="*/ 0 60000 65536"/>
                <a:gd name="T12" fmla="*/ 0 60000 65536"/>
                <a:gd name="T13" fmla="*/ 0 60000 65536"/>
                <a:gd name="T14" fmla="*/ 0 60000 65536"/>
                <a:gd name="T15" fmla="*/ 0 w 1186"/>
                <a:gd name="T16" fmla="*/ 0 h 470"/>
                <a:gd name="T17" fmla="*/ 1186 w 1186"/>
                <a:gd name="T18" fmla="*/ 470 h 470"/>
              </a:gdLst>
              <a:ahLst/>
              <a:cxnLst>
                <a:cxn ang="T10">
                  <a:pos x="T0" y="T1"/>
                </a:cxn>
                <a:cxn ang="T11">
                  <a:pos x="T2" y="T3"/>
                </a:cxn>
                <a:cxn ang="T12">
                  <a:pos x="T4" y="T5"/>
                </a:cxn>
                <a:cxn ang="T13">
                  <a:pos x="T6" y="T7"/>
                </a:cxn>
                <a:cxn ang="T14">
                  <a:pos x="T8" y="T9"/>
                </a:cxn>
              </a:cxnLst>
              <a:rect l="T15" t="T16" r="T17" b="T18"/>
              <a:pathLst>
                <a:path w="1186" h="470">
                  <a:moveTo>
                    <a:pt x="17" y="0"/>
                  </a:moveTo>
                  <a:lnTo>
                    <a:pt x="0" y="49"/>
                  </a:lnTo>
                  <a:lnTo>
                    <a:pt x="1169" y="470"/>
                  </a:lnTo>
                  <a:lnTo>
                    <a:pt x="1186" y="421"/>
                  </a:lnTo>
                  <a:lnTo>
                    <a:pt x="17" y="0"/>
                  </a:lnTo>
                  <a:close/>
                </a:path>
              </a:pathLst>
            </a:custGeom>
            <a:solidFill>
              <a:srgbClr val="0000FF"/>
            </a:solidFill>
            <a:ln w="9525">
              <a:noFill/>
              <a:round/>
              <a:headEnd/>
              <a:tailEnd/>
            </a:ln>
          </p:spPr>
          <p:txBody>
            <a:bodyPr/>
            <a:lstStyle/>
            <a:p>
              <a:endParaRPr lang="en-US"/>
            </a:p>
          </p:txBody>
        </p:sp>
        <p:sp>
          <p:nvSpPr>
            <p:cNvPr id="14422" name="Oval 134"/>
            <p:cNvSpPr>
              <a:spLocks noChangeArrowheads="1"/>
            </p:cNvSpPr>
            <p:nvPr/>
          </p:nvSpPr>
          <p:spPr bwMode="auto">
            <a:xfrm>
              <a:off x="4916488" y="4337050"/>
              <a:ext cx="746125" cy="512763"/>
            </a:xfrm>
            <a:prstGeom prst="ellipse">
              <a:avLst/>
            </a:prstGeom>
            <a:solidFill>
              <a:srgbClr val="FFFFFF"/>
            </a:solidFill>
            <a:ln w="9525">
              <a:noFill/>
              <a:round/>
              <a:headEnd/>
              <a:tailEnd/>
            </a:ln>
          </p:spPr>
          <p:txBody>
            <a:bodyPr/>
            <a:lstStyle/>
            <a:p>
              <a:endParaRPr lang="en-US"/>
            </a:p>
          </p:txBody>
        </p:sp>
        <p:sp>
          <p:nvSpPr>
            <p:cNvPr id="14423" name="Oval 135"/>
            <p:cNvSpPr>
              <a:spLocks noChangeArrowheads="1"/>
            </p:cNvSpPr>
            <p:nvPr/>
          </p:nvSpPr>
          <p:spPr bwMode="auto">
            <a:xfrm>
              <a:off x="4916488" y="4333875"/>
              <a:ext cx="746125" cy="519113"/>
            </a:xfrm>
            <a:prstGeom prst="ellipse">
              <a:avLst/>
            </a:prstGeom>
            <a:noFill/>
            <a:ln w="26988">
              <a:solidFill>
                <a:srgbClr val="FF0000"/>
              </a:solidFill>
              <a:round/>
              <a:headEnd/>
              <a:tailEnd/>
            </a:ln>
          </p:spPr>
          <p:txBody>
            <a:bodyPr/>
            <a:lstStyle/>
            <a:p>
              <a:endParaRPr lang="en-US"/>
            </a:p>
          </p:txBody>
        </p:sp>
        <p:sp>
          <p:nvSpPr>
            <p:cNvPr id="14424" name="Rectangle 136"/>
            <p:cNvSpPr>
              <a:spLocks noChangeArrowheads="1"/>
            </p:cNvSpPr>
            <p:nvPr/>
          </p:nvSpPr>
          <p:spPr bwMode="auto">
            <a:xfrm>
              <a:off x="5053013" y="4460875"/>
              <a:ext cx="384721" cy="353943"/>
            </a:xfrm>
            <a:prstGeom prst="rect">
              <a:avLst/>
            </a:prstGeom>
            <a:noFill/>
            <a:ln w="9525">
              <a:noFill/>
              <a:miter lim="800000"/>
              <a:headEnd/>
              <a:tailEnd/>
            </a:ln>
          </p:spPr>
          <p:txBody>
            <a:bodyPr wrap="none" lIns="0" tIns="0" rIns="0" bIns="0">
              <a:spAutoFit/>
            </a:bodyPr>
            <a:lstStyle/>
            <a:p>
              <a:pPr eaLnBrk="0" hangingPunct="0"/>
              <a:r>
                <a:rPr lang="en-US" altLang="en-US" sz="2300">
                  <a:solidFill>
                    <a:srgbClr val="000000"/>
                  </a:solidFill>
                </a:rPr>
                <a:t>JFK</a:t>
              </a:r>
              <a:endParaRPr lang="en-US" altLang="en-US">
                <a:latin typeface="Times" charset="0"/>
              </a:endParaRPr>
            </a:p>
          </p:txBody>
        </p:sp>
        <p:sp>
          <p:nvSpPr>
            <p:cNvPr id="14425" name="Oval 137"/>
            <p:cNvSpPr>
              <a:spLocks noChangeArrowheads="1"/>
            </p:cNvSpPr>
            <p:nvPr/>
          </p:nvSpPr>
          <p:spPr bwMode="auto">
            <a:xfrm>
              <a:off x="2952750" y="5875338"/>
              <a:ext cx="746125" cy="512763"/>
            </a:xfrm>
            <a:prstGeom prst="ellipse">
              <a:avLst/>
            </a:prstGeom>
            <a:solidFill>
              <a:srgbClr val="FFFFFF"/>
            </a:solidFill>
            <a:ln w="9525">
              <a:noFill/>
              <a:round/>
              <a:headEnd/>
              <a:tailEnd/>
            </a:ln>
          </p:spPr>
          <p:txBody>
            <a:bodyPr/>
            <a:lstStyle/>
            <a:p>
              <a:endParaRPr lang="en-US"/>
            </a:p>
          </p:txBody>
        </p:sp>
        <p:sp>
          <p:nvSpPr>
            <p:cNvPr id="14426" name="Oval 138"/>
            <p:cNvSpPr>
              <a:spLocks noChangeArrowheads="1"/>
            </p:cNvSpPr>
            <p:nvPr/>
          </p:nvSpPr>
          <p:spPr bwMode="auto">
            <a:xfrm>
              <a:off x="2952750" y="5872163"/>
              <a:ext cx="746125" cy="519113"/>
            </a:xfrm>
            <a:prstGeom prst="ellipse">
              <a:avLst/>
            </a:prstGeom>
            <a:noFill/>
            <a:ln w="26988">
              <a:solidFill>
                <a:srgbClr val="FF0000"/>
              </a:solidFill>
              <a:round/>
              <a:headEnd/>
              <a:tailEnd/>
            </a:ln>
          </p:spPr>
          <p:txBody>
            <a:bodyPr/>
            <a:lstStyle/>
            <a:p>
              <a:endParaRPr lang="en-US"/>
            </a:p>
          </p:txBody>
        </p:sp>
        <p:sp>
          <p:nvSpPr>
            <p:cNvPr id="14427" name="Oval 139"/>
            <p:cNvSpPr>
              <a:spLocks noChangeArrowheads="1"/>
            </p:cNvSpPr>
            <p:nvPr/>
          </p:nvSpPr>
          <p:spPr bwMode="auto">
            <a:xfrm>
              <a:off x="4497388" y="6294438"/>
              <a:ext cx="744538" cy="512763"/>
            </a:xfrm>
            <a:prstGeom prst="ellipse">
              <a:avLst/>
            </a:prstGeom>
            <a:solidFill>
              <a:srgbClr val="FFFFFF"/>
            </a:solidFill>
            <a:ln w="9525">
              <a:noFill/>
              <a:round/>
              <a:headEnd/>
              <a:tailEnd/>
            </a:ln>
          </p:spPr>
          <p:txBody>
            <a:bodyPr/>
            <a:lstStyle/>
            <a:p>
              <a:endParaRPr lang="en-US"/>
            </a:p>
          </p:txBody>
        </p:sp>
        <p:sp>
          <p:nvSpPr>
            <p:cNvPr id="14428" name="Oval 140"/>
            <p:cNvSpPr>
              <a:spLocks noChangeArrowheads="1"/>
            </p:cNvSpPr>
            <p:nvPr/>
          </p:nvSpPr>
          <p:spPr bwMode="auto">
            <a:xfrm>
              <a:off x="4495800" y="6292850"/>
              <a:ext cx="747713" cy="517525"/>
            </a:xfrm>
            <a:prstGeom prst="ellipse">
              <a:avLst/>
            </a:prstGeom>
            <a:noFill/>
            <a:ln w="26988">
              <a:solidFill>
                <a:srgbClr val="FF0000"/>
              </a:solidFill>
              <a:round/>
              <a:headEnd/>
              <a:tailEnd/>
            </a:ln>
          </p:spPr>
          <p:txBody>
            <a:bodyPr/>
            <a:lstStyle/>
            <a:p>
              <a:endParaRPr lang="en-US"/>
            </a:p>
          </p:txBody>
        </p:sp>
        <p:sp>
          <p:nvSpPr>
            <p:cNvPr id="14429" name="Oval 141"/>
            <p:cNvSpPr>
              <a:spLocks noChangeArrowheads="1"/>
            </p:cNvSpPr>
            <p:nvPr/>
          </p:nvSpPr>
          <p:spPr bwMode="auto">
            <a:xfrm>
              <a:off x="3616325" y="5222875"/>
              <a:ext cx="746125" cy="512763"/>
            </a:xfrm>
            <a:prstGeom prst="ellipse">
              <a:avLst/>
            </a:prstGeom>
            <a:solidFill>
              <a:srgbClr val="FFFFFF"/>
            </a:solidFill>
            <a:ln w="9525">
              <a:noFill/>
              <a:round/>
              <a:headEnd/>
              <a:tailEnd/>
            </a:ln>
          </p:spPr>
          <p:txBody>
            <a:bodyPr/>
            <a:lstStyle/>
            <a:p>
              <a:endParaRPr lang="en-US"/>
            </a:p>
          </p:txBody>
        </p:sp>
        <p:sp>
          <p:nvSpPr>
            <p:cNvPr id="14430" name="Oval 142"/>
            <p:cNvSpPr>
              <a:spLocks noChangeArrowheads="1"/>
            </p:cNvSpPr>
            <p:nvPr/>
          </p:nvSpPr>
          <p:spPr bwMode="auto">
            <a:xfrm>
              <a:off x="3616325" y="5219700"/>
              <a:ext cx="746125" cy="519113"/>
            </a:xfrm>
            <a:prstGeom prst="ellipse">
              <a:avLst/>
            </a:prstGeom>
            <a:noFill/>
            <a:ln w="26988">
              <a:solidFill>
                <a:srgbClr val="FF0000"/>
              </a:solidFill>
              <a:round/>
              <a:headEnd/>
              <a:tailEnd/>
            </a:ln>
          </p:spPr>
          <p:txBody>
            <a:bodyPr/>
            <a:lstStyle/>
            <a:p>
              <a:endParaRPr lang="en-US"/>
            </a:p>
          </p:txBody>
        </p:sp>
        <p:sp>
          <p:nvSpPr>
            <p:cNvPr id="14431" name="Oval 143"/>
            <p:cNvSpPr>
              <a:spLocks noChangeArrowheads="1"/>
            </p:cNvSpPr>
            <p:nvPr/>
          </p:nvSpPr>
          <p:spPr bwMode="auto">
            <a:xfrm>
              <a:off x="1084263" y="5207000"/>
              <a:ext cx="744538" cy="512763"/>
            </a:xfrm>
            <a:prstGeom prst="ellipse">
              <a:avLst/>
            </a:prstGeom>
            <a:solidFill>
              <a:srgbClr val="FFFFFF"/>
            </a:solidFill>
            <a:ln w="9525">
              <a:noFill/>
              <a:round/>
              <a:headEnd/>
              <a:tailEnd/>
            </a:ln>
          </p:spPr>
          <p:txBody>
            <a:bodyPr/>
            <a:lstStyle/>
            <a:p>
              <a:endParaRPr lang="en-US"/>
            </a:p>
          </p:txBody>
        </p:sp>
        <p:sp>
          <p:nvSpPr>
            <p:cNvPr id="14432" name="Oval 144"/>
            <p:cNvSpPr>
              <a:spLocks noChangeArrowheads="1"/>
            </p:cNvSpPr>
            <p:nvPr/>
          </p:nvSpPr>
          <p:spPr bwMode="auto">
            <a:xfrm>
              <a:off x="1084263" y="5203825"/>
              <a:ext cx="746125" cy="519113"/>
            </a:xfrm>
            <a:prstGeom prst="ellipse">
              <a:avLst/>
            </a:prstGeom>
            <a:noFill/>
            <a:ln w="26988">
              <a:solidFill>
                <a:srgbClr val="FF0000"/>
              </a:solidFill>
              <a:round/>
              <a:headEnd/>
              <a:tailEnd/>
            </a:ln>
          </p:spPr>
          <p:txBody>
            <a:bodyPr/>
            <a:lstStyle/>
            <a:p>
              <a:endParaRPr lang="en-US"/>
            </a:p>
          </p:txBody>
        </p:sp>
        <p:sp>
          <p:nvSpPr>
            <p:cNvPr id="14433" name="Oval 145"/>
            <p:cNvSpPr>
              <a:spLocks noChangeArrowheads="1"/>
            </p:cNvSpPr>
            <p:nvPr/>
          </p:nvSpPr>
          <p:spPr bwMode="auto">
            <a:xfrm>
              <a:off x="1588" y="5657850"/>
              <a:ext cx="744538" cy="512763"/>
            </a:xfrm>
            <a:prstGeom prst="ellipse">
              <a:avLst/>
            </a:prstGeom>
            <a:solidFill>
              <a:srgbClr val="FFFFFF"/>
            </a:solidFill>
            <a:ln w="9525">
              <a:noFill/>
              <a:round/>
              <a:headEnd/>
              <a:tailEnd/>
            </a:ln>
          </p:spPr>
          <p:txBody>
            <a:bodyPr/>
            <a:lstStyle/>
            <a:p>
              <a:endParaRPr lang="en-US"/>
            </a:p>
          </p:txBody>
        </p:sp>
        <p:sp>
          <p:nvSpPr>
            <p:cNvPr id="14434" name="Oval 146"/>
            <p:cNvSpPr>
              <a:spLocks noChangeArrowheads="1"/>
            </p:cNvSpPr>
            <p:nvPr/>
          </p:nvSpPr>
          <p:spPr bwMode="auto">
            <a:xfrm>
              <a:off x="0" y="5654675"/>
              <a:ext cx="746125" cy="519113"/>
            </a:xfrm>
            <a:prstGeom prst="ellipse">
              <a:avLst/>
            </a:prstGeom>
            <a:noFill/>
            <a:ln w="26988">
              <a:solidFill>
                <a:srgbClr val="FF0000"/>
              </a:solidFill>
              <a:round/>
              <a:headEnd/>
              <a:tailEnd/>
            </a:ln>
          </p:spPr>
          <p:txBody>
            <a:bodyPr/>
            <a:lstStyle/>
            <a:p>
              <a:endParaRPr lang="en-US"/>
            </a:p>
          </p:txBody>
        </p:sp>
        <p:sp>
          <p:nvSpPr>
            <p:cNvPr id="14435" name="Rectangle 147"/>
            <p:cNvSpPr>
              <a:spLocks noChangeArrowheads="1"/>
            </p:cNvSpPr>
            <p:nvPr/>
          </p:nvSpPr>
          <p:spPr bwMode="auto">
            <a:xfrm>
              <a:off x="1206500" y="5346700"/>
              <a:ext cx="447238" cy="353943"/>
            </a:xfrm>
            <a:prstGeom prst="rect">
              <a:avLst/>
            </a:prstGeom>
            <a:noFill/>
            <a:ln w="9525">
              <a:noFill/>
              <a:miter lim="800000"/>
              <a:headEnd/>
              <a:tailEnd/>
            </a:ln>
          </p:spPr>
          <p:txBody>
            <a:bodyPr wrap="none" lIns="0" tIns="0" rIns="0" bIns="0">
              <a:spAutoFit/>
            </a:bodyPr>
            <a:lstStyle/>
            <a:p>
              <a:pPr eaLnBrk="0" hangingPunct="0"/>
              <a:r>
                <a:rPr lang="en-US" altLang="en-US" sz="2300">
                  <a:solidFill>
                    <a:srgbClr val="000000"/>
                  </a:solidFill>
                </a:rPr>
                <a:t>LAX</a:t>
              </a:r>
              <a:endParaRPr lang="en-US" altLang="en-US">
                <a:latin typeface="Times" charset="0"/>
              </a:endParaRPr>
            </a:p>
          </p:txBody>
        </p:sp>
        <p:sp>
          <p:nvSpPr>
            <p:cNvPr id="14436" name="Rectangle 148"/>
            <p:cNvSpPr>
              <a:spLocks noChangeArrowheads="1"/>
            </p:cNvSpPr>
            <p:nvPr/>
          </p:nvSpPr>
          <p:spPr bwMode="auto">
            <a:xfrm>
              <a:off x="3048000" y="6015038"/>
              <a:ext cx="580287" cy="353943"/>
            </a:xfrm>
            <a:prstGeom prst="rect">
              <a:avLst/>
            </a:prstGeom>
            <a:noFill/>
            <a:ln w="9525">
              <a:noFill/>
              <a:miter lim="800000"/>
              <a:headEnd/>
              <a:tailEnd/>
            </a:ln>
          </p:spPr>
          <p:txBody>
            <a:bodyPr wrap="none" lIns="0" tIns="0" rIns="0" bIns="0">
              <a:spAutoFit/>
            </a:bodyPr>
            <a:lstStyle/>
            <a:p>
              <a:pPr eaLnBrk="0" hangingPunct="0"/>
              <a:r>
                <a:rPr lang="en-US" altLang="en-US" sz="2300">
                  <a:solidFill>
                    <a:srgbClr val="000000"/>
                  </a:solidFill>
                </a:rPr>
                <a:t>DFW</a:t>
              </a:r>
              <a:endParaRPr lang="en-US" altLang="en-US">
                <a:latin typeface="Times" charset="0"/>
              </a:endParaRPr>
            </a:p>
          </p:txBody>
        </p:sp>
        <p:sp>
          <p:nvSpPr>
            <p:cNvPr id="14437" name="Rectangle 150"/>
            <p:cNvSpPr>
              <a:spLocks noChangeArrowheads="1"/>
            </p:cNvSpPr>
            <p:nvPr/>
          </p:nvSpPr>
          <p:spPr bwMode="auto">
            <a:xfrm>
              <a:off x="3779838" y="5346700"/>
              <a:ext cx="401970" cy="353943"/>
            </a:xfrm>
            <a:prstGeom prst="rect">
              <a:avLst/>
            </a:prstGeom>
            <a:noFill/>
            <a:ln w="9525">
              <a:noFill/>
              <a:miter lim="800000"/>
              <a:headEnd/>
              <a:tailEnd/>
            </a:ln>
          </p:spPr>
          <p:txBody>
            <a:bodyPr wrap="none" lIns="0" tIns="0" rIns="0" bIns="0">
              <a:spAutoFit/>
            </a:bodyPr>
            <a:lstStyle/>
            <a:p>
              <a:pPr eaLnBrk="0" hangingPunct="0"/>
              <a:r>
                <a:rPr lang="en-US" altLang="en-US" sz="2300">
                  <a:solidFill>
                    <a:srgbClr val="000000"/>
                  </a:solidFill>
                </a:rPr>
                <a:t>STL</a:t>
              </a:r>
              <a:endParaRPr lang="en-US" altLang="en-US">
                <a:latin typeface="Times" charset="0"/>
              </a:endParaRPr>
            </a:p>
          </p:txBody>
        </p:sp>
        <p:sp>
          <p:nvSpPr>
            <p:cNvPr id="14438" name="Rectangle 151"/>
            <p:cNvSpPr>
              <a:spLocks noChangeArrowheads="1"/>
            </p:cNvSpPr>
            <p:nvPr/>
          </p:nvSpPr>
          <p:spPr bwMode="auto">
            <a:xfrm>
              <a:off x="122238" y="5765800"/>
              <a:ext cx="498534" cy="353943"/>
            </a:xfrm>
            <a:prstGeom prst="rect">
              <a:avLst/>
            </a:prstGeom>
            <a:noFill/>
            <a:ln w="9525">
              <a:noFill/>
              <a:miter lim="800000"/>
              <a:headEnd/>
              <a:tailEnd/>
            </a:ln>
          </p:spPr>
          <p:txBody>
            <a:bodyPr wrap="none" lIns="0" tIns="0" rIns="0" bIns="0">
              <a:spAutoFit/>
            </a:bodyPr>
            <a:lstStyle/>
            <a:p>
              <a:pPr eaLnBrk="0" hangingPunct="0"/>
              <a:r>
                <a:rPr lang="en-US" altLang="en-US" sz="2300">
                  <a:solidFill>
                    <a:srgbClr val="000000"/>
                  </a:solidFill>
                </a:rPr>
                <a:t>HNL</a:t>
              </a:r>
              <a:endParaRPr lang="en-US" altLang="en-US">
                <a:latin typeface="Times" charset="0"/>
              </a:endParaRPr>
            </a:p>
          </p:txBody>
        </p:sp>
        <p:sp>
          <p:nvSpPr>
            <p:cNvPr id="14439" name="Rectangle 149"/>
            <p:cNvSpPr>
              <a:spLocks noChangeArrowheads="1"/>
            </p:cNvSpPr>
            <p:nvPr/>
          </p:nvSpPr>
          <p:spPr bwMode="auto">
            <a:xfrm>
              <a:off x="4664075" y="6400800"/>
              <a:ext cx="403957" cy="353943"/>
            </a:xfrm>
            <a:prstGeom prst="rect">
              <a:avLst/>
            </a:prstGeom>
            <a:noFill/>
            <a:ln w="9525">
              <a:noFill/>
              <a:miter lim="800000"/>
              <a:headEnd/>
              <a:tailEnd/>
            </a:ln>
          </p:spPr>
          <p:txBody>
            <a:bodyPr wrap="none" lIns="0" tIns="0" rIns="0" bIns="0">
              <a:spAutoFit/>
            </a:bodyPr>
            <a:lstStyle/>
            <a:p>
              <a:pPr eaLnBrk="0" hangingPunct="0"/>
              <a:r>
                <a:rPr lang="en-US" altLang="en-US" sz="2300">
                  <a:solidFill>
                    <a:srgbClr val="000000"/>
                  </a:solidFill>
                </a:rPr>
                <a:t>FTL</a:t>
              </a:r>
              <a:endParaRPr lang="en-US" altLang="en-US">
                <a:latin typeface="Times" charset="0"/>
              </a:endParaRPr>
            </a:p>
          </p:txBody>
        </p:sp>
      </p:grpSp>
    </p:spTree>
    <p:extLst>
      <p:ext uri="{BB962C8B-B14F-4D97-AF65-F5344CB8AC3E}">
        <p14:creationId xmlns:p14="http://schemas.microsoft.com/office/powerpoint/2010/main" val="13925158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smtClean="0"/>
              <a:t>Example (DFS)</a:t>
            </a:r>
          </a:p>
        </p:txBody>
      </p:sp>
      <p:sp>
        <p:nvSpPr>
          <p:cNvPr id="33796" name="Oval 3"/>
          <p:cNvSpPr>
            <a:spLocks noChangeArrowheads="1"/>
          </p:cNvSpPr>
          <p:nvPr/>
        </p:nvSpPr>
        <p:spPr bwMode="auto">
          <a:xfrm>
            <a:off x="4202113" y="230346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3797" name="Text Box 4"/>
          <p:cNvSpPr txBox="1">
            <a:spLocks noChangeArrowheads="1"/>
          </p:cNvSpPr>
          <p:nvPr/>
        </p:nvSpPr>
        <p:spPr bwMode="auto">
          <a:xfrm>
            <a:off x="4240214" y="2366963"/>
            <a:ext cx="420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33798" name="Oval 5"/>
          <p:cNvSpPr>
            <a:spLocks noChangeArrowheads="1"/>
          </p:cNvSpPr>
          <p:nvPr/>
        </p:nvSpPr>
        <p:spPr bwMode="auto">
          <a:xfrm>
            <a:off x="4202113" y="3719513"/>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3799" name="Text Box 6"/>
          <p:cNvSpPr txBox="1">
            <a:spLocks noChangeArrowheads="1"/>
          </p:cNvSpPr>
          <p:nvPr/>
        </p:nvSpPr>
        <p:spPr bwMode="auto">
          <a:xfrm>
            <a:off x="4297363" y="37544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b="1" u="none"/>
          </a:p>
        </p:txBody>
      </p:sp>
      <p:sp>
        <p:nvSpPr>
          <p:cNvPr id="33800" name="Oval 7"/>
          <p:cNvSpPr>
            <a:spLocks noChangeArrowheads="1"/>
          </p:cNvSpPr>
          <p:nvPr/>
        </p:nvSpPr>
        <p:spPr bwMode="auto">
          <a:xfrm>
            <a:off x="5683250" y="3713163"/>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3801" name="Line 8"/>
          <p:cNvSpPr>
            <a:spLocks noChangeShapeType="1"/>
          </p:cNvSpPr>
          <p:nvPr/>
        </p:nvSpPr>
        <p:spPr bwMode="auto">
          <a:xfrm>
            <a:off x="4778376" y="4008438"/>
            <a:ext cx="923925" cy="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2" name="Oval 9"/>
          <p:cNvSpPr>
            <a:spLocks noChangeArrowheads="1"/>
          </p:cNvSpPr>
          <p:nvPr/>
        </p:nvSpPr>
        <p:spPr bwMode="auto">
          <a:xfrm>
            <a:off x="7164388" y="372268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3803" name="Oval 10"/>
          <p:cNvSpPr>
            <a:spLocks noChangeArrowheads="1"/>
          </p:cNvSpPr>
          <p:nvPr/>
        </p:nvSpPr>
        <p:spPr bwMode="auto">
          <a:xfrm>
            <a:off x="5678488" y="2308226"/>
            <a:ext cx="590550" cy="576263"/>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a:t>
            </a:r>
          </a:p>
        </p:txBody>
      </p:sp>
      <p:sp>
        <p:nvSpPr>
          <p:cNvPr id="33804" name="Oval 11"/>
          <p:cNvSpPr>
            <a:spLocks noChangeArrowheads="1"/>
          </p:cNvSpPr>
          <p:nvPr/>
        </p:nvSpPr>
        <p:spPr bwMode="auto">
          <a:xfrm>
            <a:off x="7159625" y="2317751"/>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3805" name="Line 12"/>
          <p:cNvSpPr>
            <a:spLocks noChangeShapeType="1"/>
          </p:cNvSpPr>
          <p:nvPr/>
        </p:nvSpPr>
        <p:spPr bwMode="auto">
          <a:xfrm>
            <a:off x="4489450" y="288131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6" name="Line 13"/>
          <p:cNvSpPr>
            <a:spLocks noChangeShapeType="1"/>
          </p:cNvSpPr>
          <p:nvPr/>
        </p:nvSpPr>
        <p:spPr bwMode="auto">
          <a:xfrm>
            <a:off x="5970588" y="2890838"/>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7" name="Line 14"/>
          <p:cNvSpPr>
            <a:spLocks noChangeShapeType="1"/>
          </p:cNvSpPr>
          <p:nvPr/>
        </p:nvSpPr>
        <p:spPr bwMode="auto">
          <a:xfrm>
            <a:off x="7451725" y="290036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8" name="Line 15"/>
          <p:cNvSpPr>
            <a:spLocks noChangeShapeType="1"/>
          </p:cNvSpPr>
          <p:nvPr/>
        </p:nvSpPr>
        <p:spPr bwMode="auto">
          <a:xfrm flipV="1">
            <a:off x="4697414" y="2757488"/>
            <a:ext cx="1023937" cy="10287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9" name="Text Box 16"/>
          <p:cNvSpPr txBox="1">
            <a:spLocks noChangeArrowheads="1"/>
          </p:cNvSpPr>
          <p:nvPr/>
        </p:nvSpPr>
        <p:spPr bwMode="auto">
          <a:xfrm>
            <a:off x="4368800" y="19065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33810" name="Text Box 17"/>
          <p:cNvSpPr txBox="1">
            <a:spLocks noChangeArrowheads="1"/>
          </p:cNvSpPr>
          <p:nvPr/>
        </p:nvSpPr>
        <p:spPr bwMode="auto">
          <a:xfrm>
            <a:off x="5835650"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33811" name="Text Box 18"/>
          <p:cNvSpPr txBox="1">
            <a:spLocks noChangeArrowheads="1"/>
          </p:cNvSpPr>
          <p:nvPr/>
        </p:nvSpPr>
        <p:spPr bwMode="auto">
          <a:xfrm>
            <a:off x="7302501" y="19256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33812" name="Text Box 19"/>
          <p:cNvSpPr txBox="1">
            <a:spLocks noChangeArrowheads="1"/>
          </p:cNvSpPr>
          <p:nvPr/>
        </p:nvSpPr>
        <p:spPr bwMode="auto">
          <a:xfrm>
            <a:off x="4335463" y="4202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33813" name="Text Box 20"/>
          <p:cNvSpPr txBox="1">
            <a:spLocks noChangeArrowheads="1"/>
          </p:cNvSpPr>
          <p:nvPr/>
        </p:nvSpPr>
        <p:spPr bwMode="auto">
          <a:xfrm>
            <a:off x="5830888" y="4211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33814" name="Text Box 21"/>
          <p:cNvSpPr txBox="1">
            <a:spLocks noChangeArrowheads="1"/>
          </p:cNvSpPr>
          <p:nvPr/>
        </p:nvSpPr>
        <p:spPr bwMode="auto">
          <a:xfrm>
            <a:off x="7312025" y="4206875"/>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z</a:t>
            </a:r>
          </a:p>
        </p:txBody>
      </p:sp>
      <p:sp>
        <p:nvSpPr>
          <p:cNvPr id="33815" name="Line 22"/>
          <p:cNvSpPr>
            <a:spLocks noChangeShapeType="1"/>
          </p:cNvSpPr>
          <p:nvPr/>
        </p:nvSpPr>
        <p:spPr bwMode="auto">
          <a:xfrm>
            <a:off x="4787901" y="2617788"/>
            <a:ext cx="923925"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6" name="Line 23"/>
          <p:cNvSpPr>
            <a:spLocks noChangeShapeType="1"/>
          </p:cNvSpPr>
          <p:nvPr/>
        </p:nvSpPr>
        <p:spPr bwMode="auto">
          <a:xfrm flipV="1">
            <a:off x="6205539" y="2779713"/>
            <a:ext cx="1023937" cy="102870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7" name="Freeform 24"/>
          <p:cNvSpPr>
            <a:spLocks/>
          </p:cNvSpPr>
          <p:nvPr/>
        </p:nvSpPr>
        <p:spPr bwMode="auto">
          <a:xfrm>
            <a:off x="7670800" y="3797300"/>
            <a:ext cx="598488" cy="590550"/>
          </a:xfrm>
          <a:custGeom>
            <a:avLst/>
            <a:gdLst>
              <a:gd name="T0" fmla="*/ 0 w 377"/>
              <a:gd name="T1" fmla="*/ 403225 h 372"/>
              <a:gd name="T2" fmla="*/ 230188 w 377"/>
              <a:gd name="T3" fmla="*/ 576263 h 372"/>
              <a:gd name="T4" fmla="*/ 547688 w 377"/>
              <a:gd name="T5" fmla="*/ 488950 h 372"/>
              <a:gd name="T6" fmla="*/ 533400 w 377"/>
              <a:gd name="T7" fmla="*/ 215900 h 372"/>
              <a:gd name="T8" fmla="*/ 331788 w 377"/>
              <a:gd name="T9" fmla="*/ 26988 h 372"/>
              <a:gd name="T10" fmla="*/ 57150 w 377"/>
              <a:gd name="T11" fmla="*/ 5715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7" h="372">
                <a:moveTo>
                  <a:pt x="0" y="254"/>
                </a:moveTo>
                <a:cubicBezTo>
                  <a:pt x="44" y="304"/>
                  <a:pt x="88" y="354"/>
                  <a:pt x="145" y="363"/>
                </a:cubicBezTo>
                <a:cubicBezTo>
                  <a:pt x="202" y="372"/>
                  <a:pt x="313" y="346"/>
                  <a:pt x="345" y="308"/>
                </a:cubicBezTo>
                <a:cubicBezTo>
                  <a:pt x="377" y="270"/>
                  <a:pt x="359" y="184"/>
                  <a:pt x="336" y="136"/>
                </a:cubicBezTo>
                <a:cubicBezTo>
                  <a:pt x="313" y="88"/>
                  <a:pt x="259" y="34"/>
                  <a:pt x="209" y="17"/>
                </a:cubicBezTo>
                <a:cubicBezTo>
                  <a:pt x="159" y="0"/>
                  <a:pt x="97" y="18"/>
                  <a:pt x="36" y="36"/>
                </a:cubicBezTo>
              </a:path>
            </a:pathLst>
          </a:custGeom>
          <a:noFill/>
          <a:ln w="9525" cap="flat"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611162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smtClean="0"/>
              <a:t>Example (DFS)</a:t>
            </a:r>
          </a:p>
        </p:txBody>
      </p:sp>
      <p:sp>
        <p:nvSpPr>
          <p:cNvPr id="34820" name="Oval 3"/>
          <p:cNvSpPr>
            <a:spLocks noChangeArrowheads="1"/>
          </p:cNvSpPr>
          <p:nvPr/>
        </p:nvSpPr>
        <p:spPr bwMode="auto">
          <a:xfrm>
            <a:off x="4202113" y="230346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4821" name="Text Box 4"/>
          <p:cNvSpPr txBox="1">
            <a:spLocks noChangeArrowheads="1"/>
          </p:cNvSpPr>
          <p:nvPr/>
        </p:nvSpPr>
        <p:spPr bwMode="auto">
          <a:xfrm>
            <a:off x="4240214" y="2366963"/>
            <a:ext cx="420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34822" name="Oval 5"/>
          <p:cNvSpPr>
            <a:spLocks noChangeArrowheads="1"/>
          </p:cNvSpPr>
          <p:nvPr/>
        </p:nvSpPr>
        <p:spPr bwMode="auto">
          <a:xfrm>
            <a:off x="4202113" y="3719513"/>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4823" name="Text Box 6"/>
          <p:cNvSpPr txBox="1">
            <a:spLocks noChangeArrowheads="1"/>
          </p:cNvSpPr>
          <p:nvPr/>
        </p:nvSpPr>
        <p:spPr bwMode="auto">
          <a:xfrm>
            <a:off x="4297363" y="37544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b="1" u="none"/>
          </a:p>
        </p:txBody>
      </p:sp>
      <p:sp>
        <p:nvSpPr>
          <p:cNvPr id="34824" name="Oval 7"/>
          <p:cNvSpPr>
            <a:spLocks noChangeArrowheads="1"/>
          </p:cNvSpPr>
          <p:nvPr/>
        </p:nvSpPr>
        <p:spPr bwMode="auto">
          <a:xfrm>
            <a:off x="5683250" y="371316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a:t>
            </a:r>
          </a:p>
        </p:txBody>
      </p:sp>
      <p:sp>
        <p:nvSpPr>
          <p:cNvPr id="34825" name="Line 8"/>
          <p:cNvSpPr>
            <a:spLocks noChangeShapeType="1"/>
          </p:cNvSpPr>
          <p:nvPr/>
        </p:nvSpPr>
        <p:spPr bwMode="auto">
          <a:xfrm>
            <a:off x="4778376" y="4008438"/>
            <a:ext cx="923925" cy="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Oval 9"/>
          <p:cNvSpPr>
            <a:spLocks noChangeArrowheads="1"/>
          </p:cNvSpPr>
          <p:nvPr/>
        </p:nvSpPr>
        <p:spPr bwMode="auto">
          <a:xfrm>
            <a:off x="7164388" y="372268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4827" name="Oval 10"/>
          <p:cNvSpPr>
            <a:spLocks noChangeArrowheads="1"/>
          </p:cNvSpPr>
          <p:nvPr/>
        </p:nvSpPr>
        <p:spPr bwMode="auto">
          <a:xfrm>
            <a:off x="5678488" y="2308226"/>
            <a:ext cx="590550" cy="576263"/>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a:t>
            </a:r>
          </a:p>
        </p:txBody>
      </p:sp>
      <p:sp>
        <p:nvSpPr>
          <p:cNvPr id="34828" name="Oval 11"/>
          <p:cNvSpPr>
            <a:spLocks noChangeArrowheads="1"/>
          </p:cNvSpPr>
          <p:nvPr/>
        </p:nvSpPr>
        <p:spPr bwMode="auto">
          <a:xfrm>
            <a:off x="7159625" y="2317751"/>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4829" name="Line 12"/>
          <p:cNvSpPr>
            <a:spLocks noChangeShapeType="1"/>
          </p:cNvSpPr>
          <p:nvPr/>
        </p:nvSpPr>
        <p:spPr bwMode="auto">
          <a:xfrm>
            <a:off x="4489450" y="288131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0" name="Line 13"/>
          <p:cNvSpPr>
            <a:spLocks noChangeShapeType="1"/>
          </p:cNvSpPr>
          <p:nvPr/>
        </p:nvSpPr>
        <p:spPr bwMode="auto">
          <a:xfrm>
            <a:off x="5970588" y="2890838"/>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1" name="Line 14"/>
          <p:cNvSpPr>
            <a:spLocks noChangeShapeType="1"/>
          </p:cNvSpPr>
          <p:nvPr/>
        </p:nvSpPr>
        <p:spPr bwMode="auto">
          <a:xfrm>
            <a:off x="7451725" y="290036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2" name="Line 15"/>
          <p:cNvSpPr>
            <a:spLocks noChangeShapeType="1"/>
          </p:cNvSpPr>
          <p:nvPr/>
        </p:nvSpPr>
        <p:spPr bwMode="auto">
          <a:xfrm flipV="1">
            <a:off x="4697414" y="2757488"/>
            <a:ext cx="1023937" cy="10287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3" name="Text Box 16"/>
          <p:cNvSpPr txBox="1">
            <a:spLocks noChangeArrowheads="1"/>
          </p:cNvSpPr>
          <p:nvPr/>
        </p:nvSpPr>
        <p:spPr bwMode="auto">
          <a:xfrm>
            <a:off x="4368800" y="19065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34834" name="Text Box 17"/>
          <p:cNvSpPr txBox="1">
            <a:spLocks noChangeArrowheads="1"/>
          </p:cNvSpPr>
          <p:nvPr/>
        </p:nvSpPr>
        <p:spPr bwMode="auto">
          <a:xfrm>
            <a:off x="5835650"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34835" name="Text Box 18"/>
          <p:cNvSpPr txBox="1">
            <a:spLocks noChangeArrowheads="1"/>
          </p:cNvSpPr>
          <p:nvPr/>
        </p:nvSpPr>
        <p:spPr bwMode="auto">
          <a:xfrm>
            <a:off x="7302501" y="19256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34836" name="Text Box 19"/>
          <p:cNvSpPr txBox="1">
            <a:spLocks noChangeArrowheads="1"/>
          </p:cNvSpPr>
          <p:nvPr/>
        </p:nvSpPr>
        <p:spPr bwMode="auto">
          <a:xfrm>
            <a:off x="4335463" y="4202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34837" name="Text Box 20"/>
          <p:cNvSpPr txBox="1">
            <a:spLocks noChangeArrowheads="1"/>
          </p:cNvSpPr>
          <p:nvPr/>
        </p:nvSpPr>
        <p:spPr bwMode="auto">
          <a:xfrm>
            <a:off x="5830888" y="4211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34838" name="Text Box 21"/>
          <p:cNvSpPr txBox="1">
            <a:spLocks noChangeArrowheads="1"/>
          </p:cNvSpPr>
          <p:nvPr/>
        </p:nvSpPr>
        <p:spPr bwMode="auto">
          <a:xfrm>
            <a:off x="7312025" y="4206875"/>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z</a:t>
            </a:r>
          </a:p>
        </p:txBody>
      </p:sp>
      <p:sp>
        <p:nvSpPr>
          <p:cNvPr id="34839" name="Line 22"/>
          <p:cNvSpPr>
            <a:spLocks noChangeShapeType="1"/>
          </p:cNvSpPr>
          <p:nvPr/>
        </p:nvSpPr>
        <p:spPr bwMode="auto">
          <a:xfrm>
            <a:off x="4787901" y="2617788"/>
            <a:ext cx="923925"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Line 23"/>
          <p:cNvSpPr>
            <a:spLocks noChangeShapeType="1"/>
          </p:cNvSpPr>
          <p:nvPr/>
        </p:nvSpPr>
        <p:spPr bwMode="auto">
          <a:xfrm flipV="1">
            <a:off x="6205539" y="2779713"/>
            <a:ext cx="1023937" cy="102870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1" name="Freeform 24"/>
          <p:cNvSpPr>
            <a:spLocks/>
          </p:cNvSpPr>
          <p:nvPr/>
        </p:nvSpPr>
        <p:spPr bwMode="auto">
          <a:xfrm>
            <a:off x="7670800" y="3797300"/>
            <a:ext cx="598488" cy="590550"/>
          </a:xfrm>
          <a:custGeom>
            <a:avLst/>
            <a:gdLst>
              <a:gd name="T0" fmla="*/ 0 w 377"/>
              <a:gd name="T1" fmla="*/ 403225 h 372"/>
              <a:gd name="T2" fmla="*/ 230188 w 377"/>
              <a:gd name="T3" fmla="*/ 576263 h 372"/>
              <a:gd name="T4" fmla="*/ 547688 w 377"/>
              <a:gd name="T5" fmla="*/ 488950 h 372"/>
              <a:gd name="T6" fmla="*/ 533400 w 377"/>
              <a:gd name="T7" fmla="*/ 215900 h 372"/>
              <a:gd name="T8" fmla="*/ 331788 w 377"/>
              <a:gd name="T9" fmla="*/ 26988 h 372"/>
              <a:gd name="T10" fmla="*/ 57150 w 377"/>
              <a:gd name="T11" fmla="*/ 5715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7" h="372">
                <a:moveTo>
                  <a:pt x="0" y="254"/>
                </a:moveTo>
                <a:cubicBezTo>
                  <a:pt x="44" y="304"/>
                  <a:pt x="88" y="354"/>
                  <a:pt x="145" y="363"/>
                </a:cubicBezTo>
                <a:cubicBezTo>
                  <a:pt x="202" y="372"/>
                  <a:pt x="313" y="346"/>
                  <a:pt x="345" y="308"/>
                </a:cubicBezTo>
                <a:cubicBezTo>
                  <a:pt x="377" y="270"/>
                  <a:pt x="359" y="184"/>
                  <a:pt x="336" y="136"/>
                </a:cubicBezTo>
                <a:cubicBezTo>
                  <a:pt x="313" y="88"/>
                  <a:pt x="259" y="34"/>
                  <a:pt x="209" y="17"/>
                </a:cubicBezTo>
                <a:cubicBezTo>
                  <a:pt x="159" y="0"/>
                  <a:pt x="97" y="18"/>
                  <a:pt x="36" y="36"/>
                </a:cubicBezTo>
              </a:path>
            </a:pathLst>
          </a:custGeom>
          <a:noFill/>
          <a:ln w="9525" cap="flat"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882286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smtClean="0"/>
              <a:t>Example (DFS)</a:t>
            </a:r>
          </a:p>
        </p:txBody>
      </p:sp>
      <p:sp>
        <p:nvSpPr>
          <p:cNvPr id="35844" name="Oval 3"/>
          <p:cNvSpPr>
            <a:spLocks noChangeArrowheads="1"/>
          </p:cNvSpPr>
          <p:nvPr/>
        </p:nvSpPr>
        <p:spPr bwMode="auto">
          <a:xfrm>
            <a:off x="4202113" y="230346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5845" name="Text Box 4"/>
          <p:cNvSpPr txBox="1">
            <a:spLocks noChangeArrowheads="1"/>
          </p:cNvSpPr>
          <p:nvPr/>
        </p:nvSpPr>
        <p:spPr bwMode="auto">
          <a:xfrm>
            <a:off x="4240214" y="2366963"/>
            <a:ext cx="420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35846" name="Oval 5"/>
          <p:cNvSpPr>
            <a:spLocks noChangeArrowheads="1"/>
          </p:cNvSpPr>
          <p:nvPr/>
        </p:nvSpPr>
        <p:spPr bwMode="auto">
          <a:xfrm>
            <a:off x="4202113" y="371951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4/</a:t>
            </a:r>
          </a:p>
        </p:txBody>
      </p:sp>
      <p:sp>
        <p:nvSpPr>
          <p:cNvPr id="35847" name="Text Box 6"/>
          <p:cNvSpPr txBox="1">
            <a:spLocks noChangeArrowheads="1"/>
          </p:cNvSpPr>
          <p:nvPr/>
        </p:nvSpPr>
        <p:spPr bwMode="auto">
          <a:xfrm>
            <a:off x="4297363" y="37544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b="1" u="none"/>
          </a:p>
        </p:txBody>
      </p:sp>
      <p:sp>
        <p:nvSpPr>
          <p:cNvPr id="35848" name="Oval 7"/>
          <p:cNvSpPr>
            <a:spLocks noChangeArrowheads="1"/>
          </p:cNvSpPr>
          <p:nvPr/>
        </p:nvSpPr>
        <p:spPr bwMode="auto">
          <a:xfrm>
            <a:off x="5683250" y="371316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a:t>
            </a:r>
          </a:p>
        </p:txBody>
      </p:sp>
      <p:sp>
        <p:nvSpPr>
          <p:cNvPr id="35849" name="Line 8"/>
          <p:cNvSpPr>
            <a:spLocks noChangeShapeType="1"/>
          </p:cNvSpPr>
          <p:nvPr/>
        </p:nvSpPr>
        <p:spPr bwMode="auto">
          <a:xfrm>
            <a:off x="4778376" y="4008438"/>
            <a:ext cx="923925" cy="0"/>
          </a:xfrm>
          <a:prstGeom prst="line">
            <a:avLst/>
          </a:prstGeom>
          <a:noFill/>
          <a:ln w="28575">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Oval 9"/>
          <p:cNvSpPr>
            <a:spLocks noChangeArrowheads="1"/>
          </p:cNvSpPr>
          <p:nvPr/>
        </p:nvSpPr>
        <p:spPr bwMode="auto">
          <a:xfrm>
            <a:off x="7164388" y="372268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5851" name="Oval 10"/>
          <p:cNvSpPr>
            <a:spLocks noChangeArrowheads="1"/>
          </p:cNvSpPr>
          <p:nvPr/>
        </p:nvSpPr>
        <p:spPr bwMode="auto">
          <a:xfrm>
            <a:off x="5678488" y="2308226"/>
            <a:ext cx="590550" cy="576263"/>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a:t>
            </a:r>
          </a:p>
        </p:txBody>
      </p:sp>
      <p:sp>
        <p:nvSpPr>
          <p:cNvPr id="35852" name="Oval 11"/>
          <p:cNvSpPr>
            <a:spLocks noChangeArrowheads="1"/>
          </p:cNvSpPr>
          <p:nvPr/>
        </p:nvSpPr>
        <p:spPr bwMode="auto">
          <a:xfrm>
            <a:off x="7159625" y="2317751"/>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5853" name="Line 12"/>
          <p:cNvSpPr>
            <a:spLocks noChangeShapeType="1"/>
          </p:cNvSpPr>
          <p:nvPr/>
        </p:nvSpPr>
        <p:spPr bwMode="auto">
          <a:xfrm>
            <a:off x="4489450" y="288131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4" name="Line 13"/>
          <p:cNvSpPr>
            <a:spLocks noChangeShapeType="1"/>
          </p:cNvSpPr>
          <p:nvPr/>
        </p:nvSpPr>
        <p:spPr bwMode="auto">
          <a:xfrm>
            <a:off x="5970588" y="2890838"/>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5" name="Line 14"/>
          <p:cNvSpPr>
            <a:spLocks noChangeShapeType="1"/>
          </p:cNvSpPr>
          <p:nvPr/>
        </p:nvSpPr>
        <p:spPr bwMode="auto">
          <a:xfrm>
            <a:off x="7451725" y="290036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6" name="Line 15"/>
          <p:cNvSpPr>
            <a:spLocks noChangeShapeType="1"/>
          </p:cNvSpPr>
          <p:nvPr/>
        </p:nvSpPr>
        <p:spPr bwMode="auto">
          <a:xfrm flipV="1">
            <a:off x="4697414" y="2757488"/>
            <a:ext cx="1023937" cy="10287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7" name="Text Box 16"/>
          <p:cNvSpPr txBox="1">
            <a:spLocks noChangeArrowheads="1"/>
          </p:cNvSpPr>
          <p:nvPr/>
        </p:nvSpPr>
        <p:spPr bwMode="auto">
          <a:xfrm>
            <a:off x="4368800" y="19065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35858" name="Text Box 17"/>
          <p:cNvSpPr txBox="1">
            <a:spLocks noChangeArrowheads="1"/>
          </p:cNvSpPr>
          <p:nvPr/>
        </p:nvSpPr>
        <p:spPr bwMode="auto">
          <a:xfrm>
            <a:off x="5835650"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35859" name="Text Box 18"/>
          <p:cNvSpPr txBox="1">
            <a:spLocks noChangeArrowheads="1"/>
          </p:cNvSpPr>
          <p:nvPr/>
        </p:nvSpPr>
        <p:spPr bwMode="auto">
          <a:xfrm>
            <a:off x="7302501" y="19256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35860" name="Text Box 19"/>
          <p:cNvSpPr txBox="1">
            <a:spLocks noChangeArrowheads="1"/>
          </p:cNvSpPr>
          <p:nvPr/>
        </p:nvSpPr>
        <p:spPr bwMode="auto">
          <a:xfrm>
            <a:off x="4335463" y="4202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35861" name="Text Box 20"/>
          <p:cNvSpPr txBox="1">
            <a:spLocks noChangeArrowheads="1"/>
          </p:cNvSpPr>
          <p:nvPr/>
        </p:nvSpPr>
        <p:spPr bwMode="auto">
          <a:xfrm>
            <a:off x="5830888" y="4211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35862" name="Text Box 21"/>
          <p:cNvSpPr txBox="1">
            <a:spLocks noChangeArrowheads="1"/>
          </p:cNvSpPr>
          <p:nvPr/>
        </p:nvSpPr>
        <p:spPr bwMode="auto">
          <a:xfrm>
            <a:off x="7312025" y="4206875"/>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z</a:t>
            </a:r>
          </a:p>
        </p:txBody>
      </p:sp>
      <p:sp>
        <p:nvSpPr>
          <p:cNvPr id="35863" name="Line 22"/>
          <p:cNvSpPr>
            <a:spLocks noChangeShapeType="1"/>
          </p:cNvSpPr>
          <p:nvPr/>
        </p:nvSpPr>
        <p:spPr bwMode="auto">
          <a:xfrm>
            <a:off x="4787901" y="2617788"/>
            <a:ext cx="923925"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4" name="Line 23"/>
          <p:cNvSpPr>
            <a:spLocks noChangeShapeType="1"/>
          </p:cNvSpPr>
          <p:nvPr/>
        </p:nvSpPr>
        <p:spPr bwMode="auto">
          <a:xfrm flipV="1">
            <a:off x="6205539" y="2779713"/>
            <a:ext cx="1023937" cy="102870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5" name="Freeform 24"/>
          <p:cNvSpPr>
            <a:spLocks/>
          </p:cNvSpPr>
          <p:nvPr/>
        </p:nvSpPr>
        <p:spPr bwMode="auto">
          <a:xfrm>
            <a:off x="7670800" y="3797300"/>
            <a:ext cx="598488" cy="590550"/>
          </a:xfrm>
          <a:custGeom>
            <a:avLst/>
            <a:gdLst>
              <a:gd name="T0" fmla="*/ 0 w 377"/>
              <a:gd name="T1" fmla="*/ 403225 h 372"/>
              <a:gd name="T2" fmla="*/ 230188 w 377"/>
              <a:gd name="T3" fmla="*/ 576263 h 372"/>
              <a:gd name="T4" fmla="*/ 547688 w 377"/>
              <a:gd name="T5" fmla="*/ 488950 h 372"/>
              <a:gd name="T6" fmla="*/ 533400 w 377"/>
              <a:gd name="T7" fmla="*/ 215900 h 372"/>
              <a:gd name="T8" fmla="*/ 331788 w 377"/>
              <a:gd name="T9" fmla="*/ 26988 h 372"/>
              <a:gd name="T10" fmla="*/ 57150 w 377"/>
              <a:gd name="T11" fmla="*/ 5715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7" h="372">
                <a:moveTo>
                  <a:pt x="0" y="254"/>
                </a:moveTo>
                <a:cubicBezTo>
                  <a:pt x="44" y="304"/>
                  <a:pt x="88" y="354"/>
                  <a:pt x="145" y="363"/>
                </a:cubicBezTo>
                <a:cubicBezTo>
                  <a:pt x="202" y="372"/>
                  <a:pt x="313" y="346"/>
                  <a:pt x="345" y="308"/>
                </a:cubicBezTo>
                <a:cubicBezTo>
                  <a:pt x="377" y="270"/>
                  <a:pt x="359" y="184"/>
                  <a:pt x="336" y="136"/>
                </a:cubicBezTo>
                <a:cubicBezTo>
                  <a:pt x="313" y="88"/>
                  <a:pt x="259" y="34"/>
                  <a:pt x="209" y="17"/>
                </a:cubicBezTo>
                <a:cubicBezTo>
                  <a:pt x="159" y="0"/>
                  <a:pt x="97" y="18"/>
                  <a:pt x="36" y="36"/>
                </a:cubicBezTo>
              </a:path>
            </a:pathLst>
          </a:custGeom>
          <a:noFill/>
          <a:ln w="9525" cap="flat"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446137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smtClean="0"/>
              <a:t>Example (DFS)</a:t>
            </a:r>
          </a:p>
        </p:txBody>
      </p:sp>
      <p:sp>
        <p:nvSpPr>
          <p:cNvPr id="36868" name="Oval 3"/>
          <p:cNvSpPr>
            <a:spLocks noChangeArrowheads="1"/>
          </p:cNvSpPr>
          <p:nvPr/>
        </p:nvSpPr>
        <p:spPr bwMode="auto">
          <a:xfrm>
            <a:off x="4202113" y="230346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6869" name="Text Box 4"/>
          <p:cNvSpPr txBox="1">
            <a:spLocks noChangeArrowheads="1"/>
          </p:cNvSpPr>
          <p:nvPr/>
        </p:nvSpPr>
        <p:spPr bwMode="auto">
          <a:xfrm>
            <a:off x="4240214" y="2366963"/>
            <a:ext cx="420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36870" name="Oval 5"/>
          <p:cNvSpPr>
            <a:spLocks noChangeArrowheads="1"/>
          </p:cNvSpPr>
          <p:nvPr/>
        </p:nvSpPr>
        <p:spPr bwMode="auto">
          <a:xfrm>
            <a:off x="4202113" y="371951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4/</a:t>
            </a:r>
          </a:p>
        </p:txBody>
      </p:sp>
      <p:sp>
        <p:nvSpPr>
          <p:cNvPr id="36871" name="Text Box 6"/>
          <p:cNvSpPr txBox="1">
            <a:spLocks noChangeArrowheads="1"/>
          </p:cNvSpPr>
          <p:nvPr/>
        </p:nvSpPr>
        <p:spPr bwMode="auto">
          <a:xfrm>
            <a:off x="4297363" y="37544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b="1" u="none"/>
          </a:p>
        </p:txBody>
      </p:sp>
      <p:sp>
        <p:nvSpPr>
          <p:cNvPr id="36872" name="Oval 7"/>
          <p:cNvSpPr>
            <a:spLocks noChangeArrowheads="1"/>
          </p:cNvSpPr>
          <p:nvPr/>
        </p:nvSpPr>
        <p:spPr bwMode="auto">
          <a:xfrm>
            <a:off x="5683250" y="371316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a:t>
            </a:r>
          </a:p>
        </p:txBody>
      </p:sp>
      <p:sp>
        <p:nvSpPr>
          <p:cNvPr id="36873" name="Line 8"/>
          <p:cNvSpPr>
            <a:spLocks noChangeShapeType="1"/>
          </p:cNvSpPr>
          <p:nvPr/>
        </p:nvSpPr>
        <p:spPr bwMode="auto">
          <a:xfrm>
            <a:off x="4778376" y="4008438"/>
            <a:ext cx="923925" cy="0"/>
          </a:xfrm>
          <a:prstGeom prst="line">
            <a:avLst/>
          </a:prstGeom>
          <a:noFill/>
          <a:ln w="28575">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4" name="Oval 9"/>
          <p:cNvSpPr>
            <a:spLocks noChangeArrowheads="1"/>
          </p:cNvSpPr>
          <p:nvPr/>
        </p:nvSpPr>
        <p:spPr bwMode="auto">
          <a:xfrm>
            <a:off x="7164388" y="372268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6875" name="Oval 10"/>
          <p:cNvSpPr>
            <a:spLocks noChangeArrowheads="1"/>
          </p:cNvSpPr>
          <p:nvPr/>
        </p:nvSpPr>
        <p:spPr bwMode="auto">
          <a:xfrm>
            <a:off x="5678488" y="2308226"/>
            <a:ext cx="590550" cy="576263"/>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a:t>
            </a:r>
          </a:p>
        </p:txBody>
      </p:sp>
      <p:sp>
        <p:nvSpPr>
          <p:cNvPr id="36876" name="Oval 11"/>
          <p:cNvSpPr>
            <a:spLocks noChangeArrowheads="1"/>
          </p:cNvSpPr>
          <p:nvPr/>
        </p:nvSpPr>
        <p:spPr bwMode="auto">
          <a:xfrm>
            <a:off x="7159625" y="2317751"/>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6877" name="Line 12"/>
          <p:cNvSpPr>
            <a:spLocks noChangeShapeType="1"/>
          </p:cNvSpPr>
          <p:nvPr/>
        </p:nvSpPr>
        <p:spPr bwMode="auto">
          <a:xfrm>
            <a:off x="4489450" y="288131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8" name="Line 13"/>
          <p:cNvSpPr>
            <a:spLocks noChangeShapeType="1"/>
          </p:cNvSpPr>
          <p:nvPr/>
        </p:nvSpPr>
        <p:spPr bwMode="auto">
          <a:xfrm>
            <a:off x="5970588" y="2890838"/>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9" name="Line 14"/>
          <p:cNvSpPr>
            <a:spLocks noChangeShapeType="1"/>
          </p:cNvSpPr>
          <p:nvPr/>
        </p:nvSpPr>
        <p:spPr bwMode="auto">
          <a:xfrm>
            <a:off x="7451725" y="290036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0" name="Line 15"/>
          <p:cNvSpPr>
            <a:spLocks noChangeShapeType="1"/>
          </p:cNvSpPr>
          <p:nvPr/>
        </p:nvSpPr>
        <p:spPr bwMode="auto">
          <a:xfrm flipV="1">
            <a:off x="4697414" y="2757488"/>
            <a:ext cx="1023937" cy="1028700"/>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1" name="Text Box 16"/>
          <p:cNvSpPr txBox="1">
            <a:spLocks noChangeArrowheads="1"/>
          </p:cNvSpPr>
          <p:nvPr/>
        </p:nvSpPr>
        <p:spPr bwMode="auto">
          <a:xfrm>
            <a:off x="4368800" y="19065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36882" name="Text Box 17"/>
          <p:cNvSpPr txBox="1">
            <a:spLocks noChangeArrowheads="1"/>
          </p:cNvSpPr>
          <p:nvPr/>
        </p:nvSpPr>
        <p:spPr bwMode="auto">
          <a:xfrm>
            <a:off x="5835650"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36883" name="Text Box 18"/>
          <p:cNvSpPr txBox="1">
            <a:spLocks noChangeArrowheads="1"/>
          </p:cNvSpPr>
          <p:nvPr/>
        </p:nvSpPr>
        <p:spPr bwMode="auto">
          <a:xfrm>
            <a:off x="7302501" y="19256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36884" name="Text Box 19"/>
          <p:cNvSpPr txBox="1">
            <a:spLocks noChangeArrowheads="1"/>
          </p:cNvSpPr>
          <p:nvPr/>
        </p:nvSpPr>
        <p:spPr bwMode="auto">
          <a:xfrm>
            <a:off x="4335463" y="4202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36885" name="Text Box 20"/>
          <p:cNvSpPr txBox="1">
            <a:spLocks noChangeArrowheads="1"/>
          </p:cNvSpPr>
          <p:nvPr/>
        </p:nvSpPr>
        <p:spPr bwMode="auto">
          <a:xfrm>
            <a:off x="5830888" y="4211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36886" name="Text Box 21"/>
          <p:cNvSpPr txBox="1">
            <a:spLocks noChangeArrowheads="1"/>
          </p:cNvSpPr>
          <p:nvPr/>
        </p:nvSpPr>
        <p:spPr bwMode="auto">
          <a:xfrm>
            <a:off x="7312025" y="4206875"/>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z</a:t>
            </a:r>
          </a:p>
        </p:txBody>
      </p:sp>
      <p:sp>
        <p:nvSpPr>
          <p:cNvPr id="36887" name="Line 22"/>
          <p:cNvSpPr>
            <a:spLocks noChangeShapeType="1"/>
          </p:cNvSpPr>
          <p:nvPr/>
        </p:nvSpPr>
        <p:spPr bwMode="auto">
          <a:xfrm>
            <a:off x="4787901" y="2617788"/>
            <a:ext cx="923925"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8" name="Line 23"/>
          <p:cNvSpPr>
            <a:spLocks noChangeShapeType="1"/>
          </p:cNvSpPr>
          <p:nvPr/>
        </p:nvSpPr>
        <p:spPr bwMode="auto">
          <a:xfrm flipV="1">
            <a:off x="6205539" y="2779713"/>
            <a:ext cx="1023937" cy="102870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9" name="Freeform 24"/>
          <p:cNvSpPr>
            <a:spLocks/>
          </p:cNvSpPr>
          <p:nvPr/>
        </p:nvSpPr>
        <p:spPr bwMode="auto">
          <a:xfrm>
            <a:off x="7670800" y="3797300"/>
            <a:ext cx="598488" cy="590550"/>
          </a:xfrm>
          <a:custGeom>
            <a:avLst/>
            <a:gdLst>
              <a:gd name="T0" fmla="*/ 0 w 377"/>
              <a:gd name="T1" fmla="*/ 403225 h 372"/>
              <a:gd name="T2" fmla="*/ 230188 w 377"/>
              <a:gd name="T3" fmla="*/ 576263 h 372"/>
              <a:gd name="T4" fmla="*/ 547688 w 377"/>
              <a:gd name="T5" fmla="*/ 488950 h 372"/>
              <a:gd name="T6" fmla="*/ 533400 w 377"/>
              <a:gd name="T7" fmla="*/ 215900 h 372"/>
              <a:gd name="T8" fmla="*/ 331788 w 377"/>
              <a:gd name="T9" fmla="*/ 26988 h 372"/>
              <a:gd name="T10" fmla="*/ 57150 w 377"/>
              <a:gd name="T11" fmla="*/ 5715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7" h="372">
                <a:moveTo>
                  <a:pt x="0" y="254"/>
                </a:moveTo>
                <a:cubicBezTo>
                  <a:pt x="44" y="304"/>
                  <a:pt x="88" y="354"/>
                  <a:pt x="145" y="363"/>
                </a:cubicBezTo>
                <a:cubicBezTo>
                  <a:pt x="202" y="372"/>
                  <a:pt x="313" y="346"/>
                  <a:pt x="345" y="308"/>
                </a:cubicBezTo>
                <a:cubicBezTo>
                  <a:pt x="377" y="270"/>
                  <a:pt x="359" y="184"/>
                  <a:pt x="336" y="136"/>
                </a:cubicBezTo>
                <a:cubicBezTo>
                  <a:pt x="313" y="88"/>
                  <a:pt x="259" y="34"/>
                  <a:pt x="209" y="17"/>
                </a:cubicBezTo>
                <a:cubicBezTo>
                  <a:pt x="159" y="0"/>
                  <a:pt x="97" y="18"/>
                  <a:pt x="36" y="36"/>
                </a:cubicBezTo>
              </a:path>
            </a:pathLst>
          </a:custGeom>
          <a:noFill/>
          <a:ln w="9525" cap="flat"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0" name="Text Box 25"/>
          <p:cNvSpPr txBox="1">
            <a:spLocks noChangeArrowheads="1"/>
          </p:cNvSpPr>
          <p:nvPr/>
        </p:nvSpPr>
        <p:spPr bwMode="auto">
          <a:xfrm>
            <a:off x="4881563"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B</a:t>
            </a:r>
          </a:p>
        </p:txBody>
      </p:sp>
    </p:spTree>
    <p:extLst>
      <p:ext uri="{BB962C8B-B14F-4D97-AF65-F5344CB8AC3E}">
        <p14:creationId xmlns:p14="http://schemas.microsoft.com/office/powerpoint/2010/main" val="38709557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smtClean="0"/>
              <a:t>Example (DFS)</a:t>
            </a:r>
          </a:p>
        </p:txBody>
      </p:sp>
      <p:sp>
        <p:nvSpPr>
          <p:cNvPr id="37892" name="Oval 3"/>
          <p:cNvSpPr>
            <a:spLocks noChangeArrowheads="1"/>
          </p:cNvSpPr>
          <p:nvPr/>
        </p:nvSpPr>
        <p:spPr bwMode="auto">
          <a:xfrm>
            <a:off x="4202113" y="230346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7893" name="Text Box 4"/>
          <p:cNvSpPr txBox="1">
            <a:spLocks noChangeArrowheads="1"/>
          </p:cNvSpPr>
          <p:nvPr/>
        </p:nvSpPr>
        <p:spPr bwMode="auto">
          <a:xfrm>
            <a:off x="4240214" y="2366963"/>
            <a:ext cx="420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37894" name="Oval 5"/>
          <p:cNvSpPr>
            <a:spLocks noChangeArrowheads="1"/>
          </p:cNvSpPr>
          <p:nvPr/>
        </p:nvSpPr>
        <p:spPr bwMode="auto">
          <a:xfrm>
            <a:off x="4202113" y="371951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4/5</a:t>
            </a:r>
          </a:p>
        </p:txBody>
      </p:sp>
      <p:sp>
        <p:nvSpPr>
          <p:cNvPr id="37895" name="Text Box 6"/>
          <p:cNvSpPr txBox="1">
            <a:spLocks noChangeArrowheads="1"/>
          </p:cNvSpPr>
          <p:nvPr/>
        </p:nvSpPr>
        <p:spPr bwMode="auto">
          <a:xfrm>
            <a:off x="4297363" y="37544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b="1" u="none"/>
          </a:p>
        </p:txBody>
      </p:sp>
      <p:sp>
        <p:nvSpPr>
          <p:cNvPr id="37896" name="Oval 7"/>
          <p:cNvSpPr>
            <a:spLocks noChangeArrowheads="1"/>
          </p:cNvSpPr>
          <p:nvPr/>
        </p:nvSpPr>
        <p:spPr bwMode="auto">
          <a:xfrm>
            <a:off x="5683250" y="371316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a:t>
            </a:r>
          </a:p>
        </p:txBody>
      </p:sp>
      <p:sp>
        <p:nvSpPr>
          <p:cNvPr id="37897" name="Line 8"/>
          <p:cNvSpPr>
            <a:spLocks noChangeShapeType="1"/>
          </p:cNvSpPr>
          <p:nvPr/>
        </p:nvSpPr>
        <p:spPr bwMode="auto">
          <a:xfrm>
            <a:off x="4778376" y="4008438"/>
            <a:ext cx="923925" cy="0"/>
          </a:xfrm>
          <a:prstGeom prst="line">
            <a:avLst/>
          </a:prstGeom>
          <a:noFill/>
          <a:ln w="28575">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8" name="Oval 9"/>
          <p:cNvSpPr>
            <a:spLocks noChangeArrowheads="1"/>
          </p:cNvSpPr>
          <p:nvPr/>
        </p:nvSpPr>
        <p:spPr bwMode="auto">
          <a:xfrm>
            <a:off x="7164388" y="372268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7899" name="Oval 10"/>
          <p:cNvSpPr>
            <a:spLocks noChangeArrowheads="1"/>
          </p:cNvSpPr>
          <p:nvPr/>
        </p:nvSpPr>
        <p:spPr bwMode="auto">
          <a:xfrm>
            <a:off x="5678488" y="2308226"/>
            <a:ext cx="590550" cy="576263"/>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a:t>
            </a:r>
          </a:p>
        </p:txBody>
      </p:sp>
      <p:sp>
        <p:nvSpPr>
          <p:cNvPr id="37900" name="Oval 11"/>
          <p:cNvSpPr>
            <a:spLocks noChangeArrowheads="1"/>
          </p:cNvSpPr>
          <p:nvPr/>
        </p:nvSpPr>
        <p:spPr bwMode="auto">
          <a:xfrm>
            <a:off x="7159625" y="2317751"/>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7901" name="Line 12"/>
          <p:cNvSpPr>
            <a:spLocks noChangeShapeType="1"/>
          </p:cNvSpPr>
          <p:nvPr/>
        </p:nvSpPr>
        <p:spPr bwMode="auto">
          <a:xfrm>
            <a:off x="4489450" y="288131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2" name="Line 13"/>
          <p:cNvSpPr>
            <a:spLocks noChangeShapeType="1"/>
          </p:cNvSpPr>
          <p:nvPr/>
        </p:nvSpPr>
        <p:spPr bwMode="auto">
          <a:xfrm>
            <a:off x="5970588" y="2890838"/>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Line 14"/>
          <p:cNvSpPr>
            <a:spLocks noChangeShapeType="1"/>
          </p:cNvSpPr>
          <p:nvPr/>
        </p:nvSpPr>
        <p:spPr bwMode="auto">
          <a:xfrm>
            <a:off x="7451725" y="290036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4" name="Line 15"/>
          <p:cNvSpPr>
            <a:spLocks noChangeShapeType="1"/>
          </p:cNvSpPr>
          <p:nvPr/>
        </p:nvSpPr>
        <p:spPr bwMode="auto">
          <a:xfrm flipV="1">
            <a:off x="4697414" y="2757488"/>
            <a:ext cx="1023937" cy="1028700"/>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5" name="Text Box 16"/>
          <p:cNvSpPr txBox="1">
            <a:spLocks noChangeArrowheads="1"/>
          </p:cNvSpPr>
          <p:nvPr/>
        </p:nvSpPr>
        <p:spPr bwMode="auto">
          <a:xfrm>
            <a:off x="4368800" y="19065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37906" name="Text Box 17"/>
          <p:cNvSpPr txBox="1">
            <a:spLocks noChangeArrowheads="1"/>
          </p:cNvSpPr>
          <p:nvPr/>
        </p:nvSpPr>
        <p:spPr bwMode="auto">
          <a:xfrm>
            <a:off x="5835650"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37907" name="Text Box 18"/>
          <p:cNvSpPr txBox="1">
            <a:spLocks noChangeArrowheads="1"/>
          </p:cNvSpPr>
          <p:nvPr/>
        </p:nvSpPr>
        <p:spPr bwMode="auto">
          <a:xfrm>
            <a:off x="7302501" y="19256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37908" name="Text Box 19"/>
          <p:cNvSpPr txBox="1">
            <a:spLocks noChangeArrowheads="1"/>
          </p:cNvSpPr>
          <p:nvPr/>
        </p:nvSpPr>
        <p:spPr bwMode="auto">
          <a:xfrm>
            <a:off x="4335463" y="4202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37909" name="Text Box 20"/>
          <p:cNvSpPr txBox="1">
            <a:spLocks noChangeArrowheads="1"/>
          </p:cNvSpPr>
          <p:nvPr/>
        </p:nvSpPr>
        <p:spPr bwMode="auto">
          <a:xfrm>
            <a:off x="5830888" y="4211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37910" name="Text Box 21"/>
          <p:cNvSpPr txBox="1">
            <a:spLocks noChangeArrowheads="1"/>
          </p:cNvSpPr>
          <p:nvPr/>
        </p:nvSpPr>
        <p:spPr bwMode="auto">
          <a:xfrm>
            <a:off x="7312025" y="4206875"/>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z</a:t>
            </a:r>
          </a:p>
        </p:txBody>
      </p:sp>
      <p:sp>
        <p:nvSpPr>
          <p:cNvPr id="37911" name="Line 22"/>
          <p:cNvSpPr>
            <a:spLocks noChangeShapeType="1"/>
          </p:cNvSpPr>
          <p:nvPr/>
        </p:nvSpPr>
        <p:spPr bwMode="auto">
          <a:xfrm>
            <a:off x="4787901" y="2617788"/>
            <a:ext cx="923925"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2" name="Line 23"/>
          <p:cNvSpPr>
            <a:spLocks noChangeShapeType="1"/>
          </p:cNvSpPr>
          <p:nvPr/>
        </p:nvSpPr>
        <p:spPr bwMode="auto">
          <a:xfrm flipV="1">
            <a:off x="6205539" y="2779713"/>
            <a:ext cx="1023937" cy="102870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3" name="Freeform 24"/>
          <p:cNvSpPr>
            <a:spLocks/>
          </p:cNvSpPr>
          <p:nvPr/>
        </p:nvSpPr>
        <p:spPr bwMode="auto">
          <a:xfrm>
            <a:off x="7670800" y="3797300"/>
            <a:ext cx="598488" cy="590550"/>
          </a:xfrm>
          <a:custGeom>
            <a:avLst/>
            <a:gdLst>
              <a:gd name="T0" fmla="*/ 0 w 377"/>
              <a:gd name="T1" fmla="*/ 403225 h 372"/>
              <a:gd name="T2" fmla="*/ 230188 w 377"/>
              <a:gd name="T3" fmla="*/ 576263 h 372"/>
              <a:gd name="T4" fmla="*/ 547688 w 377"/>
              <a:gd name="T5" fmla="*/ 488950 h 372"/>
              <a:gd name="T6" fmla="*/ 533400 w 377"/>
              <a:gd name="T7" fmla="*/ 215900 h 372"/>
              <a:gd name="T8" fmla="*/ 331788 w 377"/>
              <a:gd name="T9" fmla="*/ 26988 h 372"/>
              <a:gd name="T10" fmla="*/ 57150 w 377"/>
              <a:gd name="T11" fmla="*/ 5715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7" h="372">
                <a:moveTo>
                  <a:pt x="0" y="254"/>
                </a:moveTo>
                <a:cubicBezTo>
                  <a:pt x="44" y="304"/>
                  <a:pt x="88" y="354"/>
                  <a:pt x="145" y="363"/>
                </a:cubicBezTo>
                <a:cubicBezTo>
                  <a:pt x="202" y="372"/>
                  <a:pt x="313" y="346"/>
                  <a:pt x="345" y="308"/>
                </a:cubicBezTo>
                <a:cubicBezTo>
                  <a:pt x="377" y="270"/>
                  <a:pt x="359" y="184"/>
                  <a:pt x="336" y="136"/>
                </a:cubicBezTo>
                <a:cubicBezTo>
                  <a:pt x="313" y="88"/>
                  <a:pt x="259" y="34"/>
                  <a:pt x="209" y="17"/>
                </a:cubicBezTo>
                <a:cubicBezTo>
                  <a:pt x="159" y="0"/>
                  <a:pt x="97" y="18"/>
                  <a:pt x="36" y="36"/>
                </a:cubicBezTo>
              </a:path>
            </a:pathLst>
          </a:custGeom>
          <a:noFill/>
          <a:ln w="9525" cap="flat"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4" name="Text Box 25"/>
          <p:cNvSpPr txBox="1">
            <a:spLocks noChangeArrowheads="1"/>
          </p:cNvSpPr>
          <p:nvPr/>
        </p:nvSpPr>
        <p:spPr bwMode="auto">
          <a:xfrm>
            <a:off x="4881563"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B</a:t>
            </a:r>
          </a:p>
        </p:txBody>
      </p:sp>
    </p:spTree>
    <p:extLst>
      <p:ext uri="{BB962C8B-B14F-4D97-AF65-F5344CB8AC3E}">
        <p14:creationId xmlns:p14="http://schemas.microsoft.com/office/powerpoint/2010/main" val="18787715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Example (DFS)</a:t>
            </a:r>
          </a:p>
        </p:txBody>
      </p:sp>
      <p:sp>
        <p:nvSpPr>
          <p:cNvPr id="38916" name="Oval 3"/>
          <p:cNvSpPr>
            <a:spLocks noChangeArrowheads="1"/>
          </p:cNvSpPr>
          <p:nvPr/>
        </p:nvSpPr>
        <p:spPr bwMode="auto">
          <a:xfrm>
            <a:off x="4202113" y="230346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8917" name="Text Box 4"/>
          <p:cNvSpPr txBox="1">
            <a:spLocks noChangeArrowheads="1"/>
          </p:cNvSpPr>
          <p:nvPr/>
        </p:nvSpPr>
        <p:spPr bwMode="auto">
          <a:xfrm>
            <a:off x="4240214" y="2366963"/>
            <a:ext cx="420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38918" name="Oval 5"/>
          <p:cNvSpPr>
            <a:spLocks noChangeArrowheads="1"/>
          </p:cNvSpPr>
          <p:nvPr/>
        </p:nvSpPr>
        <p:spPr bwMode="auto">
          <a:xfrm>
            <a:off x="4202113" y="371951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4/5</a:t>
            </a:r>
          </a:p>
        </p:txBody>
      </p:sp>
      <p:sp>
        <p:nvSpPr>
          <p:cNvPr id="38919" name="Text Box 6"/>
          <p:cNvSpPr txBox="1">
            <a:spLocks noChangeArrowheads="1"/>
          </p:cNvSpPr>
          <p:nvPr/>
        </p:nvSpPr>
        <p:spPr bwMode="auto">
          <a:xfrm>
            <a:off x="4297363" y="37544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b="1" u="none"/>
          </a:p>
        </p:txBody>
      </p:sp>
      <p:sp>
        <p:nvSpPr>
          <p:cNvPr id="38920" name="Oval 7"/>
          <p:cNvSpPr>
            <a:spLocks noChangeArrowheads="1"/>
          </p:cNvSpPr>
          <p:nvPr/>
        </p:nvSpPr>
        <p:spPr bwMode="auto">
          <a:xfrm>
            <a:off x="5683250" y="37131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3/6</a:t>
            </a:r>
          </a:p>
        </p:txBody>
      </p:sp>
      <p:sp>
        <p:nvSpPr>
          <p:cNvPr id="38921" name="Line 8"/>
          <p:cNvSpPr>
            <a:spLocks noChangeShapeType="1"/>
          </p:cNvSpPr>
          <p:nvPr/>
        </p:nvSpPr>
        <p:spPr bwMode="auto">
          <a:xfrm>
            <a:off x="4778376" y="4008438"/>
            <a:ext cx="923925" cy="0"/>
          </a:xfrm>
          <a:prstGeom prst="line">
            <a:avLst/>
          </a:prstGeom>
          <a:noFill/>
          <a:ln w="28575">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2" name="Oval 9"/>
          <p:cNvSpPr>
            <a:spLocks noChangeArrowheads="1"/>
          </p:cNvSpPr>
          <p:nvPr/>
        </p:nvSpPr>
        <p:spPr bwMode="auto">
          <a:xfrm>
            <a:off x="7164388" y="372268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8923" name="Oval 10"/>
          <p:cNvSpPr>
            <a:spLocks noChangeArrowheads="1"/>
          </p:cNvSpPr>
          <p:nvPr/>
        </p:nvSpPr>
        <p:spPr bwMode="auto">
          <a:xfrm>
            <a:off x="5678488" y="2308226"/>
            <a:ext cx="590550" cy="576263"/>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a:t>
            </a:r>
          </a:p>
        </p:txBody>
      </p:sp>
      <p:sp>
        <p:nvSpPr>
          <p:cNvPr id="38924" name="Oval 11"/>
          <p:cNvSpPr>
            <a:spLocks noChangeArrowheads="1"/>
          </p:cNvSpPr>
          <p:nvPr/>
        </p:nvSpPr>
        <p:spPr bwMode="auto">
          <a:xfrm>
            <a:off x="7159625" y="2317751"/>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8925" name="Line 12"/>
          <p:cNvSpPr>
            <a:spLocks noChangeShapeType="1"/>
          </p:cNvSpPr>
          <p:nvPr/>
        </p:nvSpPr>
        <p:spPr bwMode="auto">
          <a:xfrm>
            <a:off x="4489450" y="288131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6" name="Line 13"/>
          <p:cNvSpPr>
            <a:spLocks noChangeShapeType="1"/>
          </p:cNvSpPr>
          <p:nvPr/>
        </p:nvSpPr>
        <p:spPr bwMode="auto">
          <a:xfrm>
            <a:off x="5970588" y="2890838"/>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7" name="Line 14"/>
          <p:cNvSpPr>
            <a:spLocks noChangeShapeType="1"/>
          </p:cNvSpPr>
          <p:nvPr/>
        </p:nvSpPr>
        <p:spPr bwMode="auto">
          <a:xfrm>
            <a:off x="7451725" y="290036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8" name="Line 15"/>
          <p:cNvSpPr>
            <a:spLocks noChangeShapeType="1"/>
          </p:cNvSpPr>
          <p:nvPr/>
        </p:nvSpPr>
        <p:spPr bwMode="auto">
          <a:xfrm flipV="1">
            <a:off x="4697414" y="2757488"/>
            <a:ext cx="1023937" cy="1028700"/>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9" name="Text Box 16"/>
          <p:cNvSpPr txBox="1">
            <a:spLocks noChangeArrowheads="1"/>
          </p:cNvSpPr>
          <p:nvPr/>
        </p:nvSpPr>
        <p:spPr bwMode="auto">
          <a:xfrm>
            <a:off x="4368800" y="19065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38930" name="Text Box 17"/>
          <p:cNvSpPr txBox="1">
            <a:spLocks noChangeArrowheads="1"/>
          </p:cNvSpPr>
          <p:nvPr/>
        </p:nvSpPr>
        <p:spPr bwMode="auto">
          <a:xfrm>
            <a:off x="5835650"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38931" name="Text Box 18"/>
          <p:cNvSpPr txBox="1">
            <a:spLocks noChangeArrowheads="1"/>
          </p:cNvSpPr>
          <p:nvPr/>
        </p:nvSpPr>
        <p:spPr bwMode="auto">
          <a:xfrm>
            <a:off x="7302501" y="19256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38932" name="Text Box 19"/>
          <p:cNvSpPr txBox="1">
            <a:spLocks noChangeArrowheads="1"/>
          </p:cNvSpPr>
          <p:nvPr/>
        </p:nvSpPr>
        <p:spPr bwMode="auto">
          <a:xfrm>
            <a:off x="4335463" y="4202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38933" name="Text Box 20"/>
          <p:cNvSpPr txBox="1">
            <a:spLocks noChangeArrowheads="1"/>
          </p:cNvSpPr>
          <p:nvPr/>
        </p:nvSpPr>
        <p:spPr bwMode="auto">
          <a:xfrm>
            <a:off x="5830888" y="4211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38934" name="Text Box 21"/>
          <p:cNvSpPr txBox="1">
            <a:spLocks noChangeArrowheads="1"/>
          </p:cNvSpPr>
          <p:nvPr/>
        </p:nvSpPr>
        <p:spPr bwMode="auto">
          <a:xfrm>
            <a:off x="7312025" y="4206875"/>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z</a:t>
            </a:r>
          </a:p>
        </p:txBody>
      </p:sp>
      <p:sp>
        <p:nvSpPr>
          <p:cNvPr id="38935" name="Line 22"/>
          <p:cNvSpPr>
            <a:spLocks noChangeShapeType="1"/>
          </p:cNvSpPr>
          <p:nvPr/>
        </p:nvSpPr>
        <p:spPr bwMode="auto">
          <a:xfrm>
            <a:off x="4787901" y="2617788"/>
            <a:ext cx="923925"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6" name="Line 23"/>
          <p:cNvSpPr>
            <a:spLocks noChangeShapeType="1"/>
          </p:cNvSpPr>
          <p:nvPr/>
        </p:nvSpPr>
        <p:spPr bwMode="auto">
          <a:xfrm flipV="1">
            <a:off x="6205539" y="2779713"/>
            <a:ext cx="1023937" cy="102870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7" name="Freeform 24"/>
          <p:cNvSpPr>
            <a:spLocks/>
          </p:cNvSpPr>
          <p:nvPr/>
        </p:nvSpPr>
        <p:spPr bwMode="auto">
          <a:xfrm>
            <a:off x="7670800" y="3797300"/>
            <a:ext cx="598488" cy="590550"/>
          </a:xfrm>
          <a:custGeom>
            <a:avLst/>
            <a:gdLst>
              <a:gd name="T0" fmla="*/ 0 w 377"/>
              <a:gd name="T1" fmla="*/ 403225 h 372"/>
              <a:gd name="T2" fmla="*/ 230188 w 377"/>
              <a:gd name="T3" fmla="*/ 576263 h 372"/>
              <a:gd name="T4" fmla="*/ 547688 w 377"/>
              <a:gd name="T5" fmla="*/ 488950 h 372"/>
              <a:gd name="T6" fmla="*/ 533400 w 377"/>
              <a:gd name="T7" fmla="*/ 215900 h 372"/>
              <a:gd name="T8" fmla="*/ 331788 w 377"/>
              <a:gd name="T9" fmla="*/ 26988 h 372"/>
              <a:gd name="T10" fmla="*/ 57150 w 377"/>
              <a:gd name="T11" fmla="*/ 5715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7" h="372">
                <a:moveTo>
                  <a:pt x="0" y="254"/>
                </a:moveTo>
                <a:cubicBezTo>
                  <a:pt x="44" y="304"/>
                  <a:pt x="88" y="354"/>
                  <a:pt x="145" y="363"/>
                </a:cubicBezTo>
                <a:cubicBezTo>
                  <a:pt x="202" y="372"/>
                  <a:pt x="313" y="346"/>
                  <a:pt x="345" y="308"/>
                </a:cubicBezTo>
                <a:cubicBezTo>
                  <a:pt x="377" y="270"/>
                  <a:pt x="359" y="184"/>
                  <a:pt x="336" y="136"/>
                </a:cubicBezTo>
                <a:cubicBezTo>
                  <a:pt x="313" y="88"/>
                  <a:pt x="259" y="34"/>
                  <a:pt x="209" y="17"/>
                </a:cubicBezTo>
                <a:cubicBezTo>
                  <a:pt x="159" y="0"/>
                  <a:pt x="97" y="18"/>
                  <a:pt x="36" y="36"/>
                </a:cubicBezTo>
              </a:path>
            </a:pathLst>
          </a:custGeom>
          <a:noFill/>
          <a:ln w="9525" cap="flat"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8" name="Text Box 25"/>
          <p:cNvSpPr txBox="1">
            <a:spLocks noChangeArrowheads="1"/>
          </p:cNvSpPr>
          <p:nvPr/>
        </p:nvSpPr>
        <p:spPr bwMode="auto">
          <a:xfrm>
            <a:off x="4881563"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B</a:t>
            </a:r>
          </a:p>
        </p:txBody>
      </p:sp>
    </p:spTree>
    <p:extLst>
      <p:ext uri="{BB962C8B-B14F-4D97-AF65-F5344CB8AC3E}">
        <p14:creationId xmlns:p14="http://schemas.microsoft.com/office/powerpoint/2010/main" val="30123809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smtClean="0"/>
              <a:t>Example (DFS)</a:t>
            </a:r>
          </a:p>
        </p:txBody>
      </p:sp>
      <p:sp>
        <p:nvSpPr>
          <p:cNvPr id="39940" name="Oval 3"/>
          <p:cNvSpPr>
            <a:spLocks noChangeArrowheads="1"/>
          </p:cNvSpPr>
          <p:nvPr/>
        </p:nvSpPr>
        <p:spPr bwMode="auto">
          <a:xfrm>
            <a:off x="4202113" y="230346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9941" name="Text Box 4"/>
          <p:cNvSpPr txBox="1">
            <a:spLocks noChangeArrowheads="1"/>
          </p:cNvSpPr>
          <p:nvPr/>
        </p:nvSpPr>
        <p:spPr bwMode="auto">
          <a:xfrm>
            <a:off x="4240214" y="2366963"/>
            <a:ext cx="420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39942" name="Oval 5"/>
          <p:cNvSpPr>
            <a:spLocks noChangeArrowheads="1"/>
          </p:cNvSpPr>
          <p:nvPr/>
        </p:nvSpPr>
        <p:spPr bwMode="auto">
          <a:xfrm>
            <a:off x="4202113" y="371951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4/5</a:t>
            </a:r>
          </a:p>
        </p:txBody>
      </p:sp>
      <p:sp>
        <p:nvSpPr>
          <p:cNvPr id="39943" name="Text Box 6"/>
          <p:cNvSpPr txBox="1">
            <a:spLocks noChangeArrowheads="1"/>
          </p:cNvSpPr>
          <p:nvPr/>
        </p:nvSpPr>
        <p:spPr bwMode="auto">
          <a:xfrm>
            <a:off x="4297363" y="37544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b="1" u="none"/>
          </a:p>
        </p:txBody>
      </p:sp>
      <p:sp>
        <p:nvSpPr>
          <p:cNvPr id="39944" name="Oval 7"/>
          <p:cNvSpPr>
            <a:spLocks noChangeArrowheads="1"/>
          </p:cNvSpPr>
          <p:nvPr/>
        </p:nvSpPr>
        <p:spPr bwMode="auto">
          <a:xfrm>
            <a:off x="5683250" y="37131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3/6</a:t>
            </a:r>
          </a:p>
        </p:txBody>
      </p:sp>
      <p:sp>
        <p:nvSpPr>
          <p:cNvPr id="39945" name="Line 8"/>
          <p:cNvSpPr>
            <a:spLocks noChangeShapeType="1"/>
          </p:cNvSpPr>
          <p:nvPr/>
        </p:nvSpPr>
        <p:spPr bwMode="auto">
          <a:xfrm>
            <a:off x="4778376" y="4008438"/>
            <a:ext cx="923925" cy="0"/>
          </a:xfrm>
          <a:prstGeom prst="line">
            <a:avLst/>
          </a:prstGeom>
          <a:noFill/>
          <a:ln w="28575">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6" name="Oval 9"/>
          <p:cNvSpPr>
            <a:spLocks noChangeArrowheads="1"/>
          </p:cNvSpPr>
          <p:nvPr/>
        </p:nvSpPr>
        <p:spPr bwMode="auto">
          <a:xfrm>
            <a:off x="7164388" y="372268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9947" name="Oval 10"/>
          <p:cNvSpPr>
            <a:spLocks noChangeArrowheads="1"/>
          </p:cNvSpPr>
          <p:nvPr/>
        </p:nvSpPr>
        <p:spPr bwMode="auto">
          <a:xfrm>
            <a:off x="5678488" y="2308226"/>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2/7</a:t>
            </a:r>
          </a:p>
        </p:txBody>
      </p:sp>
      <p:sp>
        <p:nvSpPr>
          <p:cNvPr id="39948" name="Oval 11"/>
          <p:cNvSpPr>
            <a:spLocks noChangeArrowheads="1"/>
          </p:cNvSpPr>
          <p:nvPr/>
        </p:nvSpPr>
        <p:spPr bwMode="auto">
          <a:xfrm>
            <a:off x="7159625" y="2317751"/>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39949" name="Line 12"/>
          <p:cNvSpPr>
            <a:spLocks noChangeShapeType="1"/>
          </p:cNvSpPr>
          <p:nvPr/>
        </p:nvSpPr>
        <p:spPr bwMode="auto">
          <a:xfrm>
            <a:off x="4489450" y="288131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0" name="Line 13"/>
          <p:cNvSpPr>
            <a:spLocks noChangeShapeType="1"/>
          </p:cNvSpPr>
          <p:nvPr/>
        </p:nvSpPr>
        <p:spPr bwMode="auto">
          <a:xfrm>
            <a:off x="5970588" y="2890838"/>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Line 14"/>
          <p:cNvSpPr>
            <a:spLocks noChangeShapeType="1"/>
          </p:cNvSpPr>
          <p:nvPr/>
        </p:nvSpPr>
        <p:spPr bwMode="auto">
          <a:xfrm>
            <a:off x="7451725" y="290036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2" name="Line 15"/>
          <p:cNvSpPr>
            <a:spLocks noChangeShapeType="1"/>
          </p:cNvSpPr>
          <p:nvPr/>
        </p:nvSpPr>
        <p:spPr bwMode="auto">
          <a:xfrm flipV="1">
            <a:off x="4697414" y="2757488"/>
            <a:ext cx="1023937" cy="1028700"/>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3" name="Text Box 16"/>
          <p:cNvSpPr txBox="1">
            <a:spLocks noChangeArrowheads="1"/>
          </p:cNvSpPr>
          <p:nvPr/>
        </p:nvSpPr>
        <p:spPr bwMode="auto">
          <a:xfrm>
            <a:off x="4368800" y="19065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39954" name="Text Box 17"/>
          <p:cNvSpPr txBox="1">
            <a:spLocks noChangeArrowheads="1"/>
          </p:cNvSpPr>
          <p:nvPr/>
        </p:nvSpPr>
        <p:spPr bwMode="auto">
          <a:xfrm>
            <a:off x="5835650"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39955" name="Text Box 18"/>
          <p:cNvSpPr txBox="1">
            <a:spLocks noChangeArrowheads="1"/>
          </p:cNvSpPr>
          <p:nvPr/>
        </p:nvSpPr>
        <p:spPr bwMode="auto">
          <a:xfrm>
            <a:off x="7302501" y="19256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39956" name="Text Box 19"/>
          <p:cNvSpPr txBox="1">
            <a:spLocks noChangeArrowheads="1"/>
          </p:cNvSpPr>
          <p:nvPr/>
        </p:nvSpPr>
        <p:spPr bwMode="auto">
          <a:xfrm>
            <a:off x="4335463" y="4202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39957" name="Text Box 20"/>
          <p:cNvSpPr txBox="1">
            <a:spLocks noChangeArrowheads="1"/>
          </p:cNvSpPr>
          <p:nvPr/>
        </p:nvSpPr>
        <p:spPr bwMode="auto">
          <a:xfrm>
            <a:off x="5830888" y="4211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39958" name="Text Box 21"/>
          <p:cNvSpPr txBox="1">
            <a:spLocks noChangeArrowheads="1"/>
          </p:cNvSpPr>
          <p:nvPr/>
        </p:nvSpPr>
        <p:spPr bwMode="auto">
          <a:xfrm>
            <a:off x="7312025" y="4206875"/>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z</a:t>
            </a:r>
          </a:p>
        </p:txBody>
      </p:sp>
      <p:sp>
        <p:nvSpPr>
          <p:cNvPr id="39959" name="Line 22"/>
          <p:cNvSpPr>
            <a:spLocks noChangeShapeType="1"/>
          </p:cNvSpPr>
          <p:nvPr/>
        </p:nvSpPr>
        <p:spPr bwMode="auto">
          <a:xfrm>
            <a:off x="4787901" y="2617788"/>
            <a:ext cx="923925"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Line 23"/>
          <p:cNvSpPr>
            <a:spLocks noChangeShapeType="1"/>
          </p:cNvSpPr>
          <p:nvPr/>
        </p:nvSpPr>
        <p:spPr bwMode="auto">
          <a:xfrm flipV="1">
            <a:off x="6205539" y="2779713"/>
            <a:ext cx="1023937" cy="102870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Freeform 24"/>
          <p:cNvSpPr>
            <a:spLocks/>
          </p:cNvSpPr>
          <p:nvPr/>
        </p:nvSpPr>
        <p:spPr bwMode="auto">
          <a:xfrm>
            <a:off x="7670800" y="3797300"/>
            <a:ext cx="598488" cy="590550"/>
          </a:xfrm>
          <a:custGeom>
            <a:avLst/>
            <a:gdLst>
              <a:gd name="T0" fmla="*/ 0 w 377"/>
              <a:gd name="T1" fmla="*/ 403225 h 372"/>
              <a:gd name="T2" fmla="*/ 230188 w 377"/>
              <a:gd name="T3" fmla="*/ 576263 h 372"/>
              <a:gd name="T4" fmla="*/ 547688 w 377"/>
              <a:gd name="T5" fmla="*/ 488950 h 372"/>
              <a:gd name="T6" fmla="*/ 533400 w 377"/>
              <a:gd name="T7" fmla="*/ 215900 h 372"/>
              <a:gd name="T8" fmla="*/ 331788 w 377"/>
              <a:gd name="T9" fmla="*/ 26988 h 372"/>
              <a:gd name="T10" fmla="*/ 57150 w 377"/>
              <a:gd name="T11" fmla="*/ 5715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7" h="372">
                <a:moveTo>
                  <a:pt x="0" y="254"/>
                </a:moveTo>
                <a:cubicBezTo>
                  <a:pt x="44" y="304"/>
                  <a:pt x="88" y="354"/>
                  <a:pt x="145" y="363"/>
                </a:cubicBezTo>
                <a:cubicBezTo>
                  <a:pt x="202" y="372"/>
                  <a:pt x="313" y="346"/>
                  <a:pt x="345" y="308"/>
                </a:cubicBezTo>
                <a:cubicBezTo>
                  <a:pt x="377" y="270"/>
                  <a:pt x="359" y="184"/>
                  <a:pt x="336" y="136"/>
                </a:cubicBezTo>
                <a:cubicBezTo>
                  <a:pt x="313" y="88"/>
                  <a:pt x="259" y="34"/>
                  <a:pt x="209" y="17"/>
                </a:cubicBezTo>
                <a:cubicBezTo>
                  <a:pt x="159" y="0"/>
                  <a:pt x="97" y="18"/>
                  <a:pt x="36" y="36"/>
                </a:cubicBezTo>
              </a:path>
            </a:pathLst>
          </a:custGeom>
          <a:noFill/>
          <a:ln w="9525" cap="flat"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2" name="Text Box 25"/>
          <p:cNvSpPr txBox="1">
            <a:spLocks noChangeArrowheads="1"/>
          </p:cNvSpPr>
          <p:nvPr/>
        </p:nvSpPr>
        <p:spPr bwMode="auto">
          <a:xfrm>
            <a:off x="4881563"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B</a:t>
            </a:r>
          </a:p>
        </p:txBody>
      </p:sp>
    </p:spTree>
    <p:extLst>
      <p:ext uri="{BB962C8B-B14F-4D97-AF65-F5344CB8AC3E}">
        <p14:creationId xmlns:p14="http://schemas.microsoft.com/office/powerpoint/2010/main" val="34601686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smtClean="0"/>
              <a:t>Example (DFS)</a:t>
            </a:r>
          </a:p>
        </p:txBody>
      </p:sp>
      <p:sp>
        <p:nvSpPr>
          <p:cNvPr id="40964" name="Oval 3"/>
          <p:cNvSpPr>
            <a:spLocks noChangeArrowheads="1"/>
          </p:cNvSpPr>
          <p:nvPr/>
        </p:nvSpPr>
        <p:spPr bwMode="auto">
          <a:xfrm>
            <a:off x="4202113" y="2303463"/>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40965" name="Text Box 4"/>
          <p:cNvSpPr txBox="1">
            <a:spLocks noChangeArrowheads="1"/>
          </p:cNvSpPr>
          <p:nvPr/>
        </p:nvSpPr>
        <p:spPr bwMode="auto">
          <a:xfrm>
            <a:off x="4240214" y="2366963"/>
            <a:ext cx="420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a:t>
            </a:r>
            <a:endParaRPr lang="en-US" b="1" u="none"/>
          </a:p>
        </p:txBody>
      </p:sp>
      <p:sp>
        <p:nvSpPr>
          <p:cNvPr id="40966" name="Oval 5"/>
          <p:cNvSpPr>
            <a:spLocks noChangeArrowheads="1"/>
          </p:cNvSpPr>
          <p:nvPr/>
        </p:nvSpPr>
        <p:spPr bwMode="auto">
          <a:xfrm>
            <a:off x="4202113" y="371951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4/5</a:t>
            </a:r>
          </a:p>
        </p:txBody>
      </p:sp>
      <p:sp>
        <p:nvSpPr>
          <p:cNvPr id="40967" name="Text Box 6"/>
          <p:cNvSpPr txBox="1">
            <a:spLocks noChangeArrowheads="1"/>
          </p:cNvSpPr>
          <p:nvPr/>
        </p:nvSpPr>
        <p:spPr bwMode="auto">
          <a:xfrm>
            <a:off x="4297363" y="37544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b="1" u="none"/>
          </a:p>
        </p:txBody>
      </p:sp>
      <p:sp>
        <p:nvSpPr>
          <p:cNvPr id="40968" name="Oval 7"/>
          <p:cNvSpPr>
            <a:spLocks noChangeArrowheads="1"/>
          </p:cNvSpPr>
          <p:nvPr/>
        </p:nvSpPr>
        <p:spPr bwMode="auto">
          <a:xfrm>
            <a:off x="5683250" y="37131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3/6</a:t>
            </a:r>
          </a:p>
        </p:txBody>
      </p:sp>
      <p:sp>
        <p:nvSpPr>
          <p:cNvPr id="40969" name="Line 8"/>
          <p:cNvSpPr>
            <a:spLocks noChangeShapeType="1"/>
          </p:cNvSpPr>
          <p:nvPr/>
        </p:nvSpPr>
        <p:spPr bwMode="auto">
          <a:xfrm>
            <a:off x="4778376" y="4008438"/>
            <a:ext cx="923925" cy="0"/>
          </a:xfrm>
          <a:prstGeom prst="line">
            <a:avLst/>
          </a:prstGeom>
          <a:noFill/>
          <a:ln w="28575">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0" name="Oval 9"/>
          <p:cNvSpPr>
            <a:spLocks noChangeArrowheads="1"/>
          </p:cNvSpPr>
          <p:nvPr/>
        </p:nvSpPr>
        <p:spPr bwMode="auto">
          <a:xfrm>
            <a:off x="7164388" y="372268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40971" name="Oval 10"/>
          <p:cNvSpPr>
            <a:spLocks noChangeArrowheads="1"/>
          </p:cNvSpPr>
          <p:nvPr/>
        </p:nvSpPr>
        <p:spPr bwMode="auto">
          <a:xfrm>
            <a:off x="5678488" y="2308226"/>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2/7</a:t>
            </a:r>
          </a:p>
        </p:txBody>
      </p:sp>
      <p:sp>
        <p:nvSpPr>
          <p:cNvPr id="40972" name="Oval 11"/>
          <p:cNvSpPr>
            <a:spLocks noChangeArrowheads="1"/>
          </p:cNvSpPr>
          <p:nvPr/>
        </p:nvSpPr>
        <p:spPr bwMode="auto">
          <a:xfrm>
            <a:off x="7159625" y="2317751"/>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40973" name="Line 12"/>
          <p:cNvSpPr>
            <a:spLocks noChangeShapeType="1"/>
          </p:cNvSpPr>
          <p:nvPr/>
        </p:nvSpPr>
        <p:spPr bwMode="auto">
          <a:xfrm>
            <a:off x="4489450" y="2881313"/>
            <a:ext cx="0" cy="842962"/>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4" name="Line 13"/>
          <p:cNvSpPr>
            <a:spLocks noChangeShapeType="1"/>
          </p:cNvSpPr>
          <p:nvPr/>
        </p:nvSpPr>
        <p:spPr bwMode="auto">
          <a:xfrm>
            <a:off x="5970588" y="2890838"/>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5" name="Line 14"/>
          <p:cNvSpPr>
            <a:spLocks noChangeShapeType="1"/>
          </p:cNvSpPr>
          <p:nvPr/>
        </p:nvSpPr>
        <p:spPr bwMode="auto">
          <a:xfrm>
            <a:off x="7451725" y="290036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6" name="Line 15"/>
          <p:cNvSpPr>
            <a:spLocks noChangeShapeType="1"/>
          </p:cNvSpPr>
          <p:nvPr/>
        </p:nvSpPr>
        <p:spPr bwMode="auto">
          <a:xfrm flipV="1">
            <a:off x="4697414" y="2757488"/>
            <a:ext cx="1023937" cy="1028700"/>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7" name="Text Box 16"/>
          <p:cNvSpPr txBox="1">
            <a:spLocks noChangeArrowheads="1"/>
          </p:cNvSpPr>
          <p:nvPr/>
        </p:nvSpPr>
        <p:spPr bwMode="auto">
          <a:xfrm>
            <a:off x="4368800" y="19065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40978" name="Text Box 17"/>
          <p:cNvSpPr txBox="1">
            <a:spLocks noChangeArrowheads="1"/>
          </p:cNvSpPr>
          <p:nvPr/>
        </p:nvSpPr>
        <p:spPr bwMode="auto">
          <a:xfrm>
            <a:off x="5835650"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40979" name="Text Box 18"/>
          <p:cNvSpPr txBox="1">
            <a:spLocks noChangeArrowheads="1"/>
          </p:cNvSpPr>
          <p:nvPr/>
        </p:nvSpPr>
        <p:spPr bwMode="auto">
          <a:xfrm>
            <a:off x="7302501" y="19256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40980" name="Text Box 19"/>
          <p:cNvSpPr txBox="1">
            <a:spLocks noChangeArrowheads="1"/>
          </p:cNvSpPr>
          <p:nvPr/>
        </p:nvSpPr>
        <p:spPr bwMode="auto">
          <a:xfrm>
            <a:off x="4335463" y="4202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40981" name="Text Box 20"/>
          <p:cNvSpPr txBox="1">
            <a:spLocks noChangeArrowheads="1"/>
          </p:cNvSpPr>
          <p:nvPr/>
        </p:nvSpPr>
        <p:spPr bwMode="auto">
          <a:xfrm>
            <a:off x="5830888" y="4211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40982" name="Text Box 21"/>
          <p:cNvSpPr txBox="1">
            <a:spLocks noChangeArrowheads="1"/>
          </p:cNvSpPr>
          <p:nvPr/>
        </p:nvSpPr>
        <p:spPr bwMode="auto">
          <a:xfrm>
            <a:off x="7312025" y="4206875"/>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z</a:t>
            </a:r>
          </a:p>
        </p:txBody>
      </p:sp>
      <p:sp>
        <p:nvSpPr>
          <p:cNvPr id="40983" name="Line 22"/>
          <p:cNvSpPr>
            <a:spLocks noChangeShapeType="1"/>
          </p:cNvSpPr>
          <p:nvPr/>
        </p:nvSpPr>
        <p:spPr bwMode="auto">
          <a:xfrm>
            <a:off x="4787901" y="2617788"/>
            <a:ext cx="923925"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4" name="Line 23"/>
          <p:cNvSpPr>
            <a:spLocks noChangeShapeType="1"/>
          </p:cNvSpPr>
          <p:nvPr/>
        </p:nvSpPr>
        <p:spPr bwMode="auto">
          <a:xfrm flipV="1">
            <a:off x="6205539" y="2779713"/>
            <a:ext cx="1023937" cy="102870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5" name="Freeform 24"/>
          <p:cNvSpPr>
            <a:spLocks/>
          </p:cNvSpPr>
          <p:nvPr/>
        </p:nvSpPr>
        <p:spPr bwMode="auto">
          <a:xfrm>
            <a:off x="7670800" y="3797300"/>
            <a:ext cx="598488" cy="590550"/>
          </a:xfrm>
          <a:custGeom>
            <a:avLst/>
            <a:gdLst>
              <a:gd name="T0" fmla="*/ 0 w 377"/>
              <a:gd name="T1" fmla="*/ 403225 h 372"/>
              <a:gd name="T2" fmla="*/ 230188 w 377"/>
              <a:gd name="T3" fmla="*/ 576263 h 372"/>
              <a:gd name="T4" fmla="*/ 547688 w 377"/>
              <a:gd name="T5" fmla="*/ 488950 h 372"/>
              <a:gd name="T6" fmla="*/ 533400 w 377"/>
              <a:gd name="T7" fmla="*/ 215900 h 372"/>
              <a:gd name="T8" fmla="*/ 331788 w 377"/>
              <a:gd name="T9" fmla="*/ 26988 h 372"/>
              <a:gd name="T10" fmla="*/ 57150 w 377"/>
              <a:gd name="T11" fmla="*/ 5715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7" h="372">
                <a:moveTo>
                  <a:pt x="0" y="254"/>
                </a:moveTo>
                <a:cubicBezTo>
                  <a:pt x="44" y="304"/>
                  <a:pt x="88" y="354"/>
                  <a:pt x="145" y="363"/>
                </a:cubicBezTo>
                <a:cubicBezTo>
                  <a:pt x="202" y="372"/>
                  <a:pt x="313" y="346"/>
                  <a:pt x="345" y="308"/>
                </a:cubicBezTo>
                <a:cubicBezTo>
                  <a:pt x="377" y="270"/>
                  <a:pt x="359" y="184"/>
                  <a:pt x="336" y="136"/>
                </a:cubicBezTo>
                <a:cubicBezTo>
                  <a:pt x="313" y="88"/>
                  <a:pt x="259" y="34"/>
                  <a:pt x="209" y="17"/>
                </a:cubicBezTo>
                <a:cubicBezTo>
                  <a:pt x="159" y="0"/>
                  <a:pt x="97" y="18"/>
                  <a:pt x="36" y="36"/>
                </a:cubicBezTo>
              </a:path>
            </a:pathLst>
          </a:custGeom>
          <a:noFill/>
          <a:ln w="9525" cap="flat"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6" name="Text Box 25"/>
          <p:cNvSpPr txBox="1">
            <a:spLocks noChangeArrowheads="1"/>
          </p:cNvSpPr>
          <p:nvPr/>
        </p:nvSpPr>
        <p:spPr bwMode="auto">
          <a:xfrm>
            <a:off x="4881563"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B</a:t>
            </a:r>
          </a:p>
        </p:txBody>
      </p:sp>
      <p:sp>
        <p:nvSpPr>
          <p:cNvPr id="40987" name="Text Box 26"/>
          <p:cNvSpPr txBox="1">
            <a:spLocks noChangeArrowheads="1"/>
          </p:cNvSpPr>
          <p:nvPr/>
        </p:nvSpPr>
        <p:spPr bwMode="auto">
          <a:xfrm>
            <a:off x="4130676" y="3022600"/>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F</a:t>
            </a:r>
          </a:p>
        </p:txBody>
      </p:sp>
    </p:spTree>
    <p:extLst>
      <p:ext uri="{BB962C8B-B14F-4D97-AF65-F5344CB8AC3E}">
        <p14:creationId xmlns:p14="http://schemas.microsoft.com/office/powerpoint/2010/main" val="30809279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smtClean="0"/>
              <a:t>Example (DFS)</a:t>
            </a:r>
          </a:p>
        </p:txBody>
      </p:sp>
      <p:sp>
        <p:nvSpPr>
          <p:cNvPr id="41988" name="Oval 3"/>
          <p:cNvSpPr>
            <a:spLocks noChangeArrowheads="1"/>
          </p:cNvSpPr>
          <p:nvPr/>
        </p:nvSpPr>
        <p:spPr bwMode="auto">
          <a:xfrm>
            <a:off x="4202113" y="23034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41989" name="Text Box 4"/>
          <p:cNvSpPr txBox="1">
            <a:spLocks noChangeArrowheads="1"/>
          </p:cNvSpPr>
          <p:nvPr/>
        </p:nvSpPr>
        <p:spPr bwMode="auto">
          <a:xfrm>
            <a:off x="4240214" y="2366963"/>
            <a:ext cx="573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1/8</a:t>
            </a:r>
            <a:endParaRPr lang="en-US" b="1" u="none"/>
          </a:p>
        </p:txBody>
      </p:sp>
      <p:sp>
        <p:nvSpPr>
          <p:cNvPr id="41990" name="Oval 5"/>
          <p:cNvSpPr>
            <a:spLocks noChangeArrowheads="1"/>
          </p:cNvSpPr>
          <p:nvPr/>
        </p:nvSpPr>
        <p:spPr bwMode="auto">
          <a:xfrm>
            <a:off x="4202113" y="371951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4/5</a:t>
            </a:r>
          </a:p>
        </p:txBody>
      </p:sp>
      <p:sp>
        <p:nvSpPr>
          <p:cNvPr id="41991" name="Text Box 6"/>
          <p:cNvSpPr txBox="1">
            <a:spLocks noChangeArrowheads="1"/>
          </p:cNvSpPr>
          <p:nvPr/>
        </p:nvSpPr>
        <p:spPr bwMode="auto">
          <a:xfrm>
            <a:off x="4297363" y="37544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b="1" u="none"/>
          </a:p>
        </p:txBody>
      </p:sp>
      <p:sp>
        <p:nvSpPr>
          <p:cNvPr id="41992" name="Oval 7"/>
          <p:cNvSpPr>
            <a:spLocks noChangeArrowheads="1"/>
          </p:cNvSpPr>
          <p:nvPr/>
        </p:nvSpPr>
        <p:spPr bwMode="auto">
          <a:xfrm>
            <a:off x="5683250" y="37131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3/6</a:t>
            </a:r>
          </a:p>
        </p:txBody>
      </p:sp>
      <p:sp>
        <p:nvSpPr>
          <p:cNvPr id="41993" name="Line 8"/>
          <p:cNvSpPr>
            <a:spLocks noChangeShapeType="1"/>
          </p:cNvSpPr>
          <p:nvPr/>
        </p:nvSpPr>
        <p:spPr bwMode="auto">
          <a:xfrm>
            <a:off x="4778376" y="4008438"/>
            <a:ext cx="923925" cy="0"/>
          </a:xfrm>
          <a:prstGeom prst="line">
            <a:avLst/>
          </a:prstGeom>
          <a:noFill/>
          <a:ln w="28575">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4" name="Oval 9"/>
          <p:cNvSpPr>
            <a:spLocks noChangeArrowheads="1"/>
          </p:cNvSpPr>
          <p:nvPr/>
        </p:nvSpPr>
        <p:spPr bwMode="auto">
          <a:xfrm>
            <a:off x="7164388" y="372268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41995" name="Oval 10"/>
          <p:cNvSpPr>
            <a:spLocks noChangeArrowheads="1"/>
          </p:cNvSpPr>
          <p:nvPr/>
        </p:nvSpPr>
        <p:spPr bwMode="auto">
          <a:xfrm>
            <a:off x="5678488" y="2308226"/>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2/7</a:t>
            </a:r>
          </a:p>
        </p:txBody>
      </p:sp>
      <p:sp>
        <p:nvSpPr>
          <p:cNvPr id="41996" name="Oval 11"/>
          <p:cNvSpPr>
            <a:spLocks noChangeArrowheads="1"/>
          </p:cNvSpPr>
          <p:nvPr/>
        </p:nvSpPr>
        <p:spPr bwMode="auto">
          <a:xfrm>
            <a:off x="7159625" y="2317751"/>
            <a:ext cx="590550" cy="576263"/>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41997" name="Line 12"/>
          <p:cNvSpPr>
            <a:spLocks noChangeShapeType="1"/>
          </p:cNvSpPr>
          <p:nvPr/>
        </p:nvSpPr>
        <p:spPr bwMode="auto">
          <a:xfrm>
            <a:off x="4489450" y="2881313"/>
            <a:ext cx="0" cy="842962"/>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8" name="Line 13"/>
          <p:cNvSpPr>
            <a:spLocks noChangeShapeType="1"/>
          </p:cNvSpPr>
          <p:nvPr/>
        </p:nvSpPr>
        <p:spPr bwMode="auto">
          <a:xfrm>
            <a:off x="5970588" y="2890838"/>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9" name="Line 14"/>
          <p:cNvSpPr>
            <a:spLocks noChangeShapeType="1"/>
          </p:cNvSpPr>
          <p:nvPr/>
        </p:nvSpPr>
        <p:spPr bwMode="auto">
          <a:xfrm>
            <a:off x="7451725" y="290036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0" name="Line 15"/>
          <p:cNvSpPr>
            <a:spLocks noChangeShapeType="1"/>
          </p:cNvSpPr>
          <p:nvPr/>
        </p:nvSpPr>
        <p:spPr bwMode="auto">
          <a:xfrm flipV="1">
            <a:off x="4697414" y="2757488"/>
            <a:ext cx="1023937" cy="1028700"/>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1" name="Text Box 16"/>
          <p:cNvSpPr txBox="1">
            <a:spLocks noChangeArrowheads="1"/>
          </p:cNvSpPr>
          <p:nvPr/>
        </p:nvSpPr>
        <p:spPr bwMode="auto">
          <a:xfrm>
            <a:off x="4368800" y="19065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42002" name="Text Box 17"/>
          <p:cNvSpPr txBox="1">
            <a:spLocks noChangeArrowheads="1"/>
          </p:cNvSpPr>
          <p:nvPr/>
        </p:nvSpPr>
        <p:spPr bwMode="auto">
          <a:xfrm>
            <a:off x="5835650"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42003" name="Text Box 18"/>
          <p:cNvSpPr txBox="1">
            <a:spLocks noChangeArrowheads="1"/>
          </p:cNvSpPr>
          <p:nvPr/>
        </p:nvSpPr>
        <p:spPr bwMode="auto">
          <a:xfrm>
            <a:off x="7302501" y="19256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42004" name="Text Box 19"/>
          <p:cNvSpPr txBox="1">
            <a:spLocks noChangeArrowheads="1"/>
          </p:cNvSpPr>
          <p:nvPr/>
        </p:nvSpPr>
        <p:spPr bwMode="auto">
          <a:xfrm>
            <a:off x="4335463" y="4202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42005" name="Text Box 20"/>
          <p:cNvSpPr txBox="1">
            <a:spLocks noChangeArrowheads="1"/>
          </p:cNvSpPr>
          <p:nvPr/>
        </p:nvSpPr>
        <p:spPr bwMode="auto">
          <a:xfrm>
            <a:off x="5830888" y="4211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42006" name="Text Box 21"/>
          <p:cNvSpPr txBox="1">
            <a:spLocks noChangeArrowheads="1"/>
          </p:cNvSpPr>
          <p:nvPr/>
        </p:nvSpPr>
        <p:spPr bwMode="auto">
          <a:xfrm>
            <a:off x="7312025" y="4206875"/>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z</a:t>
            </a:r>
          </a:p>
        </p:txBody>
      </p:sp>
      <p:sp>
        <p:nvSpPr>
          <p:cNvPr id="42007" name="Line 22"/>
          <p:cNvSpPr>
            <a:spLocks noChangeShapeType="1"/>
          </p:cNvSpPr>
          <p:nvPr/>
        </p:nvSpPr>
        <p:spPr bwMode="auto">
          <a:xfrm>
            <a:off x="4787901" y="2617788"/>
            <a:ext cx="923925"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8" name="Line 23"/>
          <p:cNvSpPr>
            <a:spLocks noChangeShapeType="1"/>
          </p:cNvSpPr>
          <p:nvPr/>
        </p:nvSpPr>
        <p:spPr bwMode="auto">
          <a:xfrm flipV="1">
            <a:off x="6205539" y="2779713"/>
            <a:ext cx="1023937" cy="102870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9" name="Freeform 24"/>
          <p:cNvSpPr>
            <a:spLocks/>
          </p:cNvSpPr>
          <p:nvPr/>
        </p:nvSpPr>
        <p:spPr bwMode="auto">
          <a:xfrm>
            <a:off x="7670800" y="3797300"/>
            <a:ext cx="598488" cy="590550"/>
          </a:xfrm>
          <a:custGeom>
            <a:avLst/>
            <a:gdLst>
              <a:gd name="T0" fmla="*/ 0 w 377"/>
              <a:gd name="T1" fmla="*/ 403225 h 372"/>
              <a:gd name="T2" fmla="*/ 230188 w 377"/>
              <a:gd name="T3" fmla="*/ 576263 h 372"/>
              <a:gd name="T4" fmla="*/ 547688 w 377"/>
              <a:gd name="T5" fmla="*/ 488950 h 372"/>
              <a:gd name="T6" fmla="*/ 533400 w 377"/>
              <a:gd name="T7" fmla="*/ 215900 h 372"/>
              <a:gd name="T8" fmla="*/ 331788 w 377"/>
              <a:gd name="T9" fmla="*/ 26988 h 372"/>
              <a:gd name="T10" fmla="*/ 57150 w 377"/>
              <a:gd name="T11" fmla="*/ 5715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7" h="372">
                <a:moveTo>
                  <a:pt x="0" y="254"/>
                </a:moveTo>
                <a:cubicBezTo>
                  <a:pt x="44" y="304"/>
                  <a:pt x="88" y="354"/>
                  <a:pt x="145" y="363"/>
                </a:cubicBezTo>
                <a:cubicBezTo>
                  <a:pt x="202" y="372"/>
                  <a:pt x="313" y="346"/>
                  <a:pt x="345" y="308"/>
                </a:cubicBezTo>
                <a:cubicBezTo>
                  <a:pt x="377" y="270"/>
                  <a:pt x="359" y="184"/>
                  <a:pt x="336" y="136"/>
                </a:cubicBezTo>
                <a:cubicBezTo>
                  <a:pt x="313" y="88"/>
                  <a:pt x="259" y="34"/>
                  <a:pt x="209" y="17"/>
                </a:cubicBezTo>
                <a:cubicBezTo>
                  <a:pt x="159" y="0"/>
                  <a:pt x="97" y="18"/>
                  <a:pt x="36" y="36"/>
                </a:cubicBezTo>
              </a:path>
            </a:pathLst>
          </a:custGeom>
          <a:noFill/>
          <a:ln w="9525" cap="flat"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0" name="Text Box 25"/>
          <p:cNvSpPr txBox="1">
            <a:spLocks noChangeArrowheads="1"/>
          </p:cNvSpPr>
          <p:nvPr/>
        </p:nvSpPr>
        <p:spPr bwMode="auto">
          <a:xfrm>
            <a:off x="4881563"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B</a:t>
            </a:r>
          </a:p>
        </p:txBody>
      </p:sp>
      <p:sp>
        <p:nvSpPr>
          <p:cNvPr id="42011" name="Text Box 26"/>
          <p:cNvSpPr txBox="1">
            <a:spLocks noChangeArrowheads="1"/>
          </p:cNvSpPr>
          <p:nvPr/>
        </p:nvSpPr>
        <p:spPr bwMode="auto">
          <a:xfrm>
            <a:off x="4130676" y="3022600"/>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F</a:t>
            </a:r>
          </a:p>
        </p:txBody>
      </p:sp>
    </p:spTree>
    <p:extLst>
      <p:ext uri="{BB962C8B-B14F-4D97-AF65-F5344CB8AC3E}">
        <p14:creationId xmlns:p14="http://schemas.microsoft.com/office/powerpoint/2010/main" val="22414702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smtClean="0"/>
              <a:t>Example (DFS)</a:t>
            </a:r>
          </a:p>
        </p:txBody>
      </p:sp>
      <p:sp>
        <p:nvSpPr>
          <p:cNvPr id="43012" name="Oval 3"/>
          <p:cNvSpPr>
            <a:spLocks noChangeArrowheads="1"/>
          </p:cNvSpPr>
          <p:nvPr/>
        </p:nvSpPr>
        <p:spPr bwMode="auto">
          <a:xfrm>
            <a:off x="4202113" y="23034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43013" name="Text Box 4"/>
          <p:cNvSpPr txBox="1">
            <a:spLocks noChangeArrowheads="1"/>
          </p:cNvSpPr>
          <p:nvPr/>
        </p:nvSpPr>
        <p:spPr bwMode="auto">
          <a:xfrm>
            <a:off x="4240214" y="2366963"/>
            <a:ext cx="573087"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1/8</a:t>
            </a:r>
            <a:endParaRPr lang="en-US" b="1" u="none"/>
          </a:p>
        </p:txBody>
      </p:sp>
      <p:sp>
        <p:nvSpPr>
          <p:cNvPr id="43014" name="Oval 5"/>
          <p:cNvSpPr>
            <a:spLocks noChangeArrowheads="1"/>
          </p:cNvSpPr>
          <p:nvPr/>
        </p:nvSpPr>
        <p:spPr bwMode="auto">
          <a:xfrm>
            <a:off x="4202113" y="371951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4/5</a:t>
            </a:r>
          </a:p>
        </p:txBody>
      </p:sp>
      <p:sp>
        <p:nvSpPr>
          <p:cNvPr id="43015" name="Text Box 6"/>
          <p:cNvSpPr txBox="1">
            <a:spLocks noChangeArrowheads="1"/>
          </p:cNvSpPr>
          <p:nvPr/>
        </p:nvSpPr>
        <p:spPr bwMode="auto">
          <a:xfrm>
            <a:off x="4297363" y="37544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b="1" u="none"/>
          </a:p>
        </p:txBody>
      </p:sp>
      <p:sp>
        <p:nvSpPr>
          <p:cNvPr id="43016" name="Oval 7"/>
          <p:cNvSpPr>
            <a:spLocks noChangeArrowheads="1"/>
          </p:cNvSpPr>
          <p:nvPr/>
        </p:nvSpPr>
        <p:spPr bwMode="auto">
          <a:xfrm>
            <a:off x="5683250" y="37131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3/6</a:t>
            </a:r>
          </a:p>
        </p:txBody>
      </p:sp>
      <p:sp>
        <p:nvSpPr>
          <p:cNvPr id="43017" name="Line 8"/>
          <p:cNvSpPr>
            <a:spLocks noChangeShapeType="1"/>
          </p:cNvSpPr>
          <p:nvPr/>
        </p:nvSpPr>
        <p:spPr bwMode="auto">
          <a:xfrm>
            <a:off x="4778376" y="4008438"/>
            <a:ext cx="923925" cy="0"/>
          </a:xfrm>
          <a:prstGeom prst="line">
            <a:avLst/>
          </a:prstGeom>
          <a:noFill/>
          <a:ln w="28575">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8" name="Oval 9"/>
          <p:cNvSpPr>
            <a:spLocks noChangeArrowheads="1"/>
          </p:cNvSpPr>
          <p:nvPr/>
        </p:nvSpPr>
        <p:spPr bwMode="auto">
          <a:xfrm>
            <a:off x="7164388" y="372268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43019" name="Oval 10"/>
          <p:cNvSpPr>
            <a:spLocks noChangeArrowheads="1"/>
          </p:cNvSpPr>
          <p:nvPr/>
        </p:nvSpPr>
        <p:spPr bwMode="auto">
          <a:xfrm>
            <a:off x="5678488" y="2308226"/>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2/7</a:t>
            </a:r>
          </a:p>
        </p:txBody>
      </p:sp>
      <p:sp>
        <p:nvSpPr>
          <p:cNvPr id="43020" name="Oval 11"/>
          <p:cNvSpPr>
            <a:spLocks noChangeArrowheads="1"/>
          </p:cNvSpPr>
          <p:nvPr/>
        </p:nvSpPr>
        <p:spPr bwMode="auto">
          <a:xfrm>
            <a:off x="7159625" y="2317751"/>
            <a:ext cx="590550" cy="576263"/>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9/</a:t>
            </a:r>
          </a:p>
        </p:txBody>
      </p:sp>
      <p:sp>
        <p:nvSpPr>
          <p:cNvPr id="43021" name="Line 12"/>
          <p:cNvSpPr>
            <a:spLocks noChangeShapeType="1"/>
          </p:cNvSpPr>
          <p:nvPr/>
        </p:nvSpPr>
        <p:spPr bwMode="auto">
          <a:xfrm>
            <a:off x="4489450" y="2881313"/>
            <a:ext cx="0" cy="842962"/>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2" name="Line 13"/>
          <p:cNvSpPr>
            <a:spLocks noChangeShapeType="1"/>
          </p:cNvSpPr>
          <p:nvPr/>
        </p:nvSpPr>
        <p:spPr bwMode="auto">
          <a:xfrm>
            <a:off x="5970588" y="2890838"/>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3" name="Line 14"/>
          <p:cNvSpPr>
            <a:spLocks noChangeShapeType="1"/>
          </p:cNvSpPr>
          <p:nvPr/>
        </p:nvSpPr>
        <p:spPr bwMode="auto">
          <a:xfrm>
            <a:off x="7451725" y="290036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4" name="Line 15"/>
          <p:cNvSpPr>
            <a:spLocks noChangeShapeType="1"/>
          </p:cNvSpPr>
          <p:nvPr/>
        </p:nvSpPr>
        <p:spPr bwMode="auto">
          <a:xfrm flipV="1">
            <a:off x="4697414" y="2757488"/>
            <a:ext cx="1023937" cy="1028700"/>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5" name="Text Box 16"/>
          <p:cNvSpPr txBox="1">
            <a:spLocks noChangeArrowheads="1"/>
          </p:cNvSpPr>
          <p:nvPr/>
        </p:nvSpPr>
        <p:spPr bwMode="auto">
          <a:xfrm>
            <a:off x="4368800" y="19065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43026" name="Text Box 17"/>
          <p:cNvSpPr txBox="1">
            <a:spLocks noChangeArrowheads="1"/>
          </p:cNvSpPr>
          <p:nvPr/>
        </p:nvSpPr>
        <p:spPr bwMode="auto">
          <a:xfrm>
            <a:off x="5835650"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43027" name="Text Box 18"/>
          <p:cNvSpPr txBox="1">
            <a:spLocks noChangeArrowheads="1"/>
          </p:cNvSpPr>
          <p:nvPr/>
        </p:nvSpPr>
        <p:spPr bwMode="auto">
          <a:xfrm>
            <a:off x="7302501" y="19256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43028" name="Text Box 19"/>
          <p:cNvSpPr txBox="1">
            <a:spLocks noChangeArrowheads="1"/>
          </p:cNvSpPr>
          <p:nvPr/>
        </p:nvSpPr>
        <p:spPr bwMode="auto">
          <a:xfrm>
            <a:off x="4335463" y="4202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43029" name="Text Box 20"/>
          <p:cNvSpPr txBox="1">
            <a:spLocks noChangeArrowheads="1"/>
          </p:cNvSpPr>
          <p:nvPr/>
        </p:nvSpPr>
        <p:spPr bwMode="auto">
          <a:xfrm>
            <a:off x="5830888" y="4211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43030" name="Text Box 21"/>
          <p:cNvSpPr txBox="1">
            <a:spLocks noChangeArrowheads="1"/>
          </p:cNvSpPr>
          <p:nvPr/>
        </p:nvSpPr>
        <p:spPr bwMode="auto">
          <a:xfrm>
            <a:off x="7312025" y="4206875"/>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z</a:t>
            </a:r>
          </a:p>
        </p:txBody>
      </p:sp>
      <p:sp>
        <p:nvSpPr>
          <p:cNvPr id="43031" name="Line 22"/>
          <p:cNvSpPr>
            <a:spLocks noChangeShapeType="1"/>
          </p:cNvSpPr>
          <p:nvPr/>
        </p:nvSpPr>
        <p:spPr bwMode="auto">
          <a:xfrm>
            <a:off x="4787901" y="2617788"/>
            <a:ext cx="923925"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2" name="Line 23"/>
          <p:cNvSpPr>
            <a:spLocks noChangeShapeType="1"/>
          </p:cNvSpPr>
          <p:nvPr/>
        </p:nvSpPr>
        <p:spPr bwMode="auto">
          <a:xfrm flipV="1">
            <a:off x="6205539" y="2779713"/>
            <a:ext cx="1023937" cy="102870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3" name="Freeform 24"/>
          <p:cNvSpPr>
            <a:spLocks/>
          </p:cNvSpPr>
          <p:nvPr/>
        </p:nvSpPr>
        <p:spPr bwMode="auto">
          <a:xfrm>
            <a:off x="7670800" y="3797300"/>
            <a:ext cx="598488" cy="590550"/>
          </a:xfrm>
          <a:custGeom>
            <a:avLst/>
            <a:gdLst>
              <a:gd name="T0" fmla="*/ 0 w 377"/>
              <a:gd name="T1" fmla="*/ 403225 h 372"/>
              <a:gd name="T2" fmla="*/ 230188 w 377"/>
              <a:gd name="T3" fmla="*/ 576263 h 372"/>
              <a:gd name="T4" fmla="*/ 547688 w 377"/>
              <a:gd name="T5" fmla="*/ 488950 h 372"/>
              <a:gd name="T6" fmla="*/ 533400 w 377"/>
              <a:gd name="T7" fmla="*/ 215900 h 372"/>
              <a:gd name="T8" fmla="*/ 331788 w 377"/>
              <a:gd name="T9" fmla="*/ 26988 h 372"/>
              <a:gd name="T10" fmla="*/ 57150 w 377"/>
              <a:gd name="T11" fmla="*/ 5715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7" h="372">
                <a:moveTo>
                  <a:pt x="0" y="254"/>
                </a:moveTo>
                <a:cubicBezTo>
                  <a:pt x="44" y="304"/>
                  <a:pt x="88" y="354"/>
                  <a:pt x="145" y="363"/>
                </a:cubicBezTo>
                <a:cubicBezTo>
                  <a:pt x="202" y="372"/>
                  <a:pt x="313" y="346"/>
                  <a:pt x="345" y="308"/>
                </a:cubicBezTo>
                <a:cubicBezTo>
                  <a:pt x="377" y="270"/>
                  <a:pt x="359" y="184"/>
                  <a:pt x="336" y="136"/>
                </a:cubicBezTo>
                <a:cubicBezTo>
                  <a:pt x="313" y="88"/>
                  <a:pt x="259" y="34"/>
                  <a:pt x="209" y="17"/>
                </a:cubicBezTo>
                <a:cubicBezTo>
                  <a:pt x="159" y="0"/>
                  <a:pt x="97" y="18"/>
                  <a:pt x="36" y="36"/>
                </a:cubicBezTo>
              </a:path>
            </a:pathLst>
          </a:custGeom>
          <a:noFill/>
          <a:ln w="9525" cap="flat"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4" name="Text Box 25"/>
          <p:cNvSpPr txBox="1">
            <a:spLocks noChangeArrowheads="1"/>
          </p:cNvSpPr>
          <p:nvPr/>
        </p:nvSpPr>
        <p:spPr bwMode="auto">
          <a:xfrm>
            <a:off x="4881563"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B</a:t>
            </a:r>
          </a:p>
        </p:txBody>
      </p:sp>
      <p:sp>
        <p:nvSpPr>
          <p:cNvPr id="43035" name="Text Box 26"/>
          <p:cNvSpPr txBox="1">
            <a:spLocks noChangeArrowheads="1"/>
          </p:cNvSpPr>
          <p:nvPr/>
        </p:nvSpPr>
        <p:spPr bwMode="auto">
          <a:xfrm>
            <a:off x="4130676" y="3022600"/>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F</a:t>
            </a:r>
          </a:p>
        </p:txBody>
      </p:sp>
    </p:spTree>
    <p:extLst>
      <p:ext uri="{BB962C8B-B14F-4D97-AF65-F5344CB8AC3E}">
        <p14:creationId xmlns:p14="http://schemas.microsoft.com/office/powerpoint/2010/main" val="1755040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4435" y="469564"/>
            <a:ext cx="8911687" cy="1280890"/>
          </a:xfrm>
        </p:spPr>
        <p:txBody>
          <a:bodyPr/>
          <a:lstStyle/>
          <a:p>
            <a:r>
              <a:rPr lang="en-US" dirty="0" smtClean="0"/>
              <a:t>Other Applications</a:t>
            </a:r>
            <a:endParaRPr lang="en-US" dirty="0"/>
          </a:p>
        </p:txBody>
      </p:sp>
      <p:sp>
        <p:nvSpPr>
          <p:cNvPr id="7" name="Content Placeholder 6"/>
          <p:cNvSpPr>
            <a:spLocks noGrp="1"/>
          </p:cNvSpPr>
          <p:nvPr>
            <p:ph idx="1"/>
          </p:nvPr>
        </p:nvSpPr>
        <p:spPr>
          <a:xfrm>
            <a:off x="1545465" y="1249251"/>
            <a:ext cx="9994005" cy="5251681"/>
          </a:xfrm>
        </p:spPr>
        <p:txBody>
          <a:bodyPr>
            <a:normAutofit fontScale="77500" lnSpcReduction="20000"/>
          </a:bodyPr>
          <a:lstStyle/>
          <a:p>
            <a:pPr algn="just" fontAlgn="base">
              <a:lnSpc>
                <a:spcPct val="120000"/>
              </a:lnSpc>
            </a:pPr>
            <a:r>
              <a:rPr lang="en-US" dirty="0" smtClean="0"/>
              <a:t>In</a:t>
            </a:r>
            <a:r>
              <a:rPr lang="en-US" dirty="0"/>
              <a:t> </a:t>
            </a:r>
            <a:r>
              <a:rPr lang="en-US" b="1" dirty="0"/>
              <a:t>Computer science</a:t>
            </a:r>
            <a:r>
              <a:rPr lang="en-US" dirty="0"/>
              <a:t> graphs are used to represent the flow of computation</a:t>
            </a:r>
            <a:r>
              <a:rPr lang="en-US" dirty="0" smtClean="0"/>
              <a:t>.</a:t>
            </a:r>
          </a:p>
          <a:p>
            <a:pPr algn="just" fontAlgn="base">
              <a:lnSpc>
                <a:spcPct val="120000"/>
              </a:lnSpc>
            </a:pPr>
            <a:endParaRPr lang="en-US" dirty="0"/>
          </a:p>
          <a:p>
            <a:pPr algn="just" fontAlgn="base">
              <a:lnSpc>
                <a:spcPct val="120000"/>
              </a:lnSpc>
            </a:pPr>
            <a:r>
              <a:rPr lang="en-US" b="1" dirty="0"/>
              <a:t>Google maps</a:t>
            </a:r>
            <a:r>
              <a:rPr lang="en-US" dirty="0"/>
              <a:t> uses graphs for building transportation systems, where intersection of two(or more) roads are considered to be a vertex and the road connecting two vertices is considered to be an edge, thus their navigation system is based on the algorithm to calculate the shortest path between two vertices</a:t>
            </a:r>
            <a:r>
              <a:rPr lang="en-US" dirty="0" smtClean="0"/>
              <a:t>.</a:t>
            </a:r>
          </a:p>
          <a:p>
            <a:pPr algn="just" fontAlgn="base">
              <a:lnSpc>
                <a:spcPct val="120000"/>
              </a:lnSpc>
            </a:pPr>
            <a:endParaRPr lang="en-US" dirty="0"/>
          </a:p>
          <a:p>
            <a:pPr algn="just" fontAlgn="base">
              <a:lnSpc>
                <a:spcPct val="120000"/>
              </a:lnSpc>
            </a:pPr>
            <a:r>
              <a:rPr lang="en-US" dirty="0"/>
              <a:t>In </a:t>
            </a:r>
            <a:r>
              <a:rPr lang="en-US" b="1" dirty="0"/>
              <a:t>Facebook</a:t>
            </a:r>
            <a:r>
              <a:rPr lang="en-US" dirty="0"/>
              <a:t>, users are considered to be the vertices and if they are friends then there is an edge running between them. Facebook’s Friend suggestion algorithm uses graph theory. Facebook is an example of </a:t>
            </a:r>
            <a:r>
              <a:rPr lang="en-US" b="1" dirty="0"/>
              <a:t>undirected graph</a:t>
            </a:r>
            <a:r>
              <a:rPr lang="en-US" dirty="0" smtClean="0"/>
              <a:t>.</a:t>
            </a:r>
          </a:p>
          <a:p>
            <a:pPr algn="just" fontAlgn="base">
              <a:lnSpc>
                <a:spcPct val="120000"/>
              </a:lnSpc>
            </a:pPr>
            <a:endParaRPr lang="en-US" dirty="0"/>
          </a:p>
          <a:p>
            <a:pPr algn="just" fontAlgn="base">
              <a:lnSpc>
                <a:spcPct val="120000"/>
              </a:lnSpc>
            </a:pPr>
            <a:r>
              <a:rPr lang="en-US" dirty="0"/>
              <a:t>In </a:t>
            </a:r>
            <a:r>
              <a:rPr lang="en-US" b="1" dirty="0"/>
              <a:t>World Wide Web</a:t>
            </a:r>
            <a:r>
              <a:rPr lang="en-US" dirty="0"/>
              <a:t>, web pages are considered to be the vertices. There is an edge from a page u to other page v if there is a link of page v on page u. This is an example of </a:t>
            </a:r>
            <a:r>
              <a:rPr lang="en-US" b="1" dirty="0"/>
              <a:t>Directed graph</a:t>
            </a:r>
            <a:r>
              <a:rPr lang="en-US" dirty="0"/>
              <a:t>. It was the basic idea behind </a:t>
            </a:r>
            <a:r>
              <a:rPr lang="en-US" dirty="0">
                <a:hlinkClick r:id="rId2"/>
              </a:rPr>
              <a:t>Google Page Ranking Algorithm</a:t>
            </a:r>
            <a:r>
              <a:rPr lang="en-US" dirty="0" smtClean="0"/>
              <a:t>.</a:t>
            </a:r>
          </a:p>
          <a:p>
            <a:pPr algn="just" fontAlgn="base">
              <a:lnSpc>
                <a:spcPct val="120000"/>
              </a:lnSpc>
            </a:pPr>
            <a:endParaRPr lang="en-US" dirty="0"/>
          </a:p>
          <a:p>
            <a:pPr algn="just" fontAlgn="base">
              <a:lnSpc>
                <a:spcPct val="120000"/>
              </a:lnSpc>
            </a:pPr>
            <a:r>
              <a:rPr lang="en-US" dirty="0"/>
              <a:t>In </a:t>
            </a:r>
            <a:r>
              <a:rPr lang="en-US" b="1" dirty="0"/>
              <a:t>Operating System</a:t>
            </a:r>
            <a:r>
              <a:rPr lang="en-US" dirty="0"/>
              <a:t>, we come across the Resource Allocation Graph where each process and resources are considered to be vertices. Edges are drawn from resources to the allocated process, or from requesting process to the requested resource. If this leads to any formation of a cycle then a deadlock will occur.</a:t>
            </a:r>
          </a:p>
          <a:p>
            <a:endParaRPr lang="en-US" dirty="0"/>
          </a:p>
        </p:txBody>
      </p:sp>
    </p:spTree>
    <p:extLst>
      <p:ext uri="{BB962C8B-B14F-4D97-AF65-F5344CB8AC3E}">
        <p14:creationId xmlns:p14="http://schemas.microsoft.com/office/powerpoint/2010/main" val="677029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smtClean="0"/>
              <a:t>Example (DFS)</a:t>
            </a:r>
          </a:p>
        </p:txBody>
      </p:sp>
      <p:sp>
        <p:nvSpPr>
          <p:cNvPr id="44036" name="Oval 3"/>
          <p:cNvSpPr>
            <a:spLocks noChangeArrowheads="1"/>
          </p:cNvSpPr>
          <p:nvPr/>
        </p:nvSpPr>
        <p:spPr bwMode="auto">
          <a:xfrm>
            <a:off x="4202113" y="23034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44037" name="Text Box 4"/>
          <p:cNvSpPr txBox="1">
            <a:spLocks noChangeArrowheads="1"/>
          </p:cNvSpPr>
          <p:nvPr/>
        </p:nvSpPr>
        <p:spPr bwMode="auto">
          <a:xfrm>
            <a:off x="4240214" y="2366963"/>
            <a:ext cx="573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1/8</a:t>
            </a:r>
            <a:endParaRPr lang="en-US" b="1" u="none"/>
          </a:p>
        </p:txBody>
      </p:sp>
      <p:sp>
        <p:nvSpPr>
          <p:cNvPr id="44038" name="Oval 5"/>
          <p:cNvSpPr>
            <a:spLocks noChangeArrowheads="1"/>
          </p:cNvSpPr>
          <p:nvPr/>
        </p:nvSpPr>
        <p:spPr bwMode="auto">
          <a:xfrm>
            <a:off x="4202113" y="371951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4/5</a:t>
            </a:r>
          </a:p>
        </p:txBody>
      </p:sp>
      <p:sp>
        <p:nvSpPr>
          <p:cNvPr id="44039" name="Text Box 6"/>
          <p:cNvSpPr txBox="1">
            <a:spLocks noChangeArrowheads="1"/>
          </p:cNvSpPr>
          <p:nvPr/>
        </p:nvSpPr>
        <p:spPr bwMode="auto">
          <a:xfrm>
            <a:off x="4297363" y="37544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b="1" u="none"/>
          </a:p>
        </p:txBody>
      </p:sp>
      <p:sp>
        <p:nvSpPr>
          <p:cNvPr id="44040" name="Oval 7"/>
          <p:cNvSpPr>
            <a:spLocks noChangeArrowheads="1"/>
          </p:cNvSpPr>
          <p:nvPr/>
        </p:nvSpPr>
        <p:spPr bwMode="auto">
          <a:xfrm>
            <a:off x="5683250" y="37131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3/6</a:t>
            </a:r>
          </a:p>
        </p:txBody>
      </p:sp>
      <p:sp>
        <p:nvSpPr>
          <p:cNvPr id="44041" name="Line 8"/>
          <p:cNvSpPr>
            <a:spLocks noChangeShapeType="1"/>
          </p:cNvSpPr>
          <p:nvPr/>
        </p:nvSpPr>
        <p:spPr bwMode="auto">
          <a:xfrm>
            <a:off x="4778376" y="4008438"/>
            <a:ext cx="923925" cy="0"/>
          </a:xfrm>
          <a:prstGeom prst="line">
            <a:avLst/>
          </a:prstGeom>
          <a:noFill/>
          <a:ln w="28575">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Oval 9"/>
          <p:cNvSpPr>
            <a:spLocks noChangeArrowheads="1"/>
          </p:cNvSpPr>
          <p:nvPr/>
        </p:nvSpPr>
        <p:spPr bwMode="auto">
          <a:xfrm>
            <a:off x="7164388" y="3722688"/>
            <a:ext cx="590550" cy="57626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44043" name="Oval 10"/>
          <p:cNvSpPr>
            <a:spLocks noChangeArrowheads="1"/>
          </p:cNvSpPr>
          <p:nvPr/>
        </p:nvSpPr>
        <p:spPr bwMode="auto">
          <a:xfrm>
            <a:off x="5678488" y="2308226"/>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2/7</a:t>
            </a:r>
          </a:p>
        </p:txBody>
      </p:sp>
      <p:sp>
        <p:nvSpPr>
          <p:cNvPr id="44044" name="Oval 11"/>
          <p:cNvSpPr>
            <a:spLocks noChangeArrowheads="1"/>
          </p:cNvSpPr>
          <p:nvPr/>
        </p:nvSpPr>
        <p:spPr bwMode="auto">
          <a:xfrm>
            <a:off x="7159625" y="2317751"/>
            <a:ext cx="590550" cy="576263"/>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9/</a:t>
            </a:r>
          </a:p>
        </p:txBody>
      </p:sp>
      <p:sp>
        <p:nvSpPr>
          <p:cNvPr id="44045" name="Line 12"/>
          <p:cNvSpPr>
            <a:spLocks noChangeShapeType="1"/>
          </p:cNvSpPr>
          <p:nvPr/>
        </p:nvSpPr>
        <p:spPr bwMode="auto">
          <a:xfrm>
            <a:off x="4489450" y="2881313"/>
            <a:ext cx="0" cy="842962"/>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Line 13"/>
          <p:cNvSpPr>
            <a:spLocks noChangeShapeType="1"/>
          </p:cNvSpPr>
          <p:nvPr/>
        </p:nvSpPr>
        <p:spPr bwMode="auto">
          <a:xfrm>
            <a:off x="5970588" y="2890838"/>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Line 14"/>
          <p:cNvSpPr>
            <a:spLocks noChangeShapeType="1"/>
          </p:cNvSpPr>
          <p:nvPr/>
        </p:nvSpPr>
        <p:spPr bwMode="auto">
          <a:xfrm>
            <a:off x="7451725" y="2900363"/>
            <a:ext cx="0" cy="8429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8" name="Line 15"/>
          <p:cNvSpPr>
            <a:spLocks noChangeShapeType="1"/>
          </p:cNvSpPr>
          <p:nvPr/>
        </p:nvSpPr>
        <p:spPr bwMode="auto">
          <a:xfrm flipV="1">
            <a:off x="4697414" y="2757488"/>
            <a:ext cx="1023937" cy="1028700"/>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9" name="Text Box 16"/>
          <p:cNvSpPr txBox="1">
            <a:spLocks noChangeArrowheads="1"/>
          </p:cNvSpPr>
          <p:nvPr/>
        </p:nvSpPr>
        <p:spPr bwMode="auto">
          <a:xfrm>
            <a:off x="4368800" y="19065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44050" name="Text Box 17"/>
          <p:cNvSpPr txBox="1">
            <a:spLocks noChangeArrowheads="1"/>
          </p:cNvSpPr>
          <p:nvPr/>
        </p:nvSpPr>
        <p:spPr bwMode="auto">
          <a:xfrm>
            <a:off x="5835650"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44051" name="Text Box 18"/>
          <p:cNvSpPr txBox="1">
            <a:spLocks noChangeArrowheads="1"/>
          </p:cNvSpPr>
          <p:nvPr/>
        </p:nvSpPr>
        <p:spPr bwMode="auto">
          <a:xfrm>
            <a:off x="7302501" y="19256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44052" name="Text Box 19"/>
          <p:cNvSpPr txBox="1">
            <a:spLocks noChangeArrowheads="1"/>
          </p:cNvSpPr>
          <p:nvPr/>
        </p:nvSpPr>
        <p:spPr bwMode="auto">
          <a:xfrm>
            <a:off x="4335463" y="4202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44053" name="Text Box 20"/>
          <p:cNvSpPr txBox="1">
            <a:spLocks noChangeArrowheads="1"/>
          </p:cNvSpPr>
          <p:nvPr/>
        </p:nvSpPr>
        <p:spPr bwMode="auto">
          <a:xfrm>
            <a:off x="5830888" y="4211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44054" name="Text Box 21"/>
          <p:cNvSpPr txBox="1">
            <a:spLocks noChangeArrowheads="1"/>
          </p:cNvSpPr>
          <p:nvPr/>
        </p:nvSpPr>
        <p:spPr bwMode="auto">
          <a:xfrm>
            <a:off x="7312025" y="4206875"/>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z</a:t>
            </a:r>
          </a:p>
        </p:txBody>
      </p:sp>
      <p:sp>
        <p:nvSpPr>
          <p:cNvPr id="44055" name="Line 22"/>
          <p:cNvSpPr>
            <a:spLocks noChangeShapeType="1"/>
          </p:cNvSpPr>
          <p:nvPr/>
        </p:nvSpPr>
        <p:spPr bwMode="auto">
          <a:xfrm>
            <a:off x="4787901" y="2617788"/>
            <a:ext cx="923925"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6" name="Line 23"/>
          <p:cNvSpPr>
            <a:spLocks noChangeShapeType="1"/>
          </p:cNvSpPr>
          <p:nvPr/>
        </p:nvSpPr>
        <p:spPr bwMode="auto">
          <a:xfrm flipV="1">
            <a:off x="6205539" y="2779713"/>
            <a:ext cx="1023937" cy="1028700"/>
          </a:xfrm>
          <a:prstGeom prst="line">
            <a:avLst/>
          </a:prstGeom>
          <a:noFill/>
          <a:ln w="9525">
            <a:solidFill>
              <a:schemeClr val="tx2"/>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7" name="Freeform 24"/>
          <p:cNvSpPr>
            <a:spLocks/>
          </p:cNvSpPr>
          <p:nvPr/>
        </p:nvSpPr>
        <p:spPr bwMode="auto">
          <a:xfrm>
            <a:off x="7670800" y="3797300"/>
            <a:ext cx="598488" cy="590550"/>
          </a:xfrm>
          <a:custGeom>
            <a:avLst/>
            <a:gdLst>
              <a:gd name="T0" fmla="*/ 0 w 377"/>
              <a:gd name="T1" fmla="*/ 403225 h 372"/>
              <a:gd name="T2" fmla="*/ 230188 w 377"/>
              <a:gd name="T3" fmla="*/ 576263 h 372"/>
              <a:gd name="T4" fmla="*/ 547688 w 377"/>
              <a:gd name="T5" fmla="*/ 488950 h 372"/>
              <a:gd name="T6" fmla="*/ 533400 w 377"/>
              <a:gd name="T7" fmla="*/ 215900 h 372"/>
              <a:gd name="T8" fmla="*/ 331788 w 377"/>
              <a:gd name="T9" fmla="*/ 26988 h 372"/>
              <a:gd name="T10" fmla="*/ 57150 w 377"/>
              <a:gd name="T11" fmla="*/ 5715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7" h="372">
                <a:moveTo>
                  <a:pt x="0" y="254"/>
                </a:moveTo>
                <a:cubicBezTo>
                  <a:pt x="44" y="304"/>
                  <a:pt x="88" y="354"/>
                  <a:pt x="145" y="363"/>
                </a:cubicBezTo>
                <a:cubicBezTo>
                  <a:pt x="202" y="372"/>
                  <a:pt x="313" y="346"/>
                  <a:pt x="345" y="308"/>
                </a:cubicBezTo>
                <a:cubicBezTo>
                  <a:pt x="377" y="270"/>
                  <a:pt x="359" y="184"/>
                  <a:pt x="336" y="136"/>
                </a:cubicBezTo>
                <a:cubicBezTo>
                  <a:pt x="313" y="88"/>
                  <a:pt x="259" y="34"/>
                  <a:pt x="209" y="17"/>
                </a:cubicBezTo>
                <a:cubicBezTo>
                  <a:pt x="159" y="0"/>
                  <a:pt x="97" y="18"/>
                  <a:pt x="36" y="36"/>
                </a:cubicBezTo>
              </a:path>
            </a:pathLst>
          </a:custGeom>
          <a:noFill/>
          <a:ln w="9525" cap="flat"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8" name="Text Box 25"/>
          <p:cNvSpPr txBox="1">
            <a:spLocks noChangeArrowheads="1"/>
          </p:cNvSpPr>
          <p:nvPr/>
        </p:nvSpPr>
        <p:spPr bwMode="auto">
          <a:xfrm>
            <a:off x="4881563"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B</a:t>
            </a:r>
          </a:p>
        </p:txBody>
      </p:sp>
      <p:sp>
        <p:nvSpPr>
          <p:cNvPr id="44059" name="Text Box 26"/>
          <p:cNvSpPr txBox="1">
            <a:spLocks noChangeArrowheads="1"/>
          </p:cNvSpPr>
          <p:nvPr/>
        </p:nvSpPr>
        <p:spPr bwMode="auto">
          <a:xfrm>
            <a:off x="4130676" y="3022600"/>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F</a:t>
            </a:r>
          </a:p>
        </p:txBody>
      </p:sp>
      <p:sp>
        <p:nvSpPr>
          <p:cNvPr id="44060" name="Text Box 27"/>
          <p:cNvSpPr txBox="1">
            <a:spLocks noChangeArrowheads="1"/>
          </p:cNvSpPr>
          <p:nvPr/>
        </p:nvSpPr>
        <p:spPr bwMode="auto">
          <a:xfrm>
            <a:off x="6396038"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C</a:t>
            </a:r>
          </a:p>
        </p:txBody>
      </p:sp>
    </p:spTree>
    <p:extLst>
      <p:ext uri="{BB962C8B-B14F-4D97-AF65-F5344CB8AC3E}">
        <p14:creationId xmlns:p14="http://schemas.microsoft.com/office/powerpoint/2010/main" val="2976537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smtClean="0"/>
              <a:t>Example (DFS)</a:t>
            </a:r>
          </a:p>
        </p:txBody>
      </p:sp>
      <p:sp>
        <p:nvSpPr>
          <p:cNvPr id="45060" name="Oval 3"/>
          <p:cNvSpPr>
            <a:spLocks noChangeArrowheads="1"/>
          </p:cNvSpPr>
          <p:nvPr/>
        </p:nvSpPr>
        <p:spPr bwMode="auto">
          <a:xfrm>
            <a:off x="4202113" y="23034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45061" name="Text Box 4"/>
          <p:cNvSpPr txBox="1">
            <a:spLocks noChangeArrowheads="1"/>
          </p:cNvSpPr>
          <p:nvPr/>
        </p:nvSpPr>
        <p:spPr bwMode="auto">
          <a:xfrm>
            <a:off x="4240214" y="2366963"/>
            <a:ext cx="573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1/8</a:t>
            </a:r>
            <a:endParaRPr lang="en-US" b="1" u="none"/>
          </a:p>
        </p:txBody>
      </p:sp>
      <p:sp>
        <p:nvSpPr>
          <p:cNvPr id="45062" name="Oval 5"/>
          <p:cNvSpPr>
            <a:spLocks noChangeArrowheads="1"/>
          </p:cNvSpPr>
          <p:nvPr/>
        </p:nvSpPr>
        <p:spPr bwMode="auto">
          <a:xfrm>
            <a:off x="4202113" y="371951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4/5</a:t>
            </a:r>
          </a:p>
        </p:txBody>
      </p:sp>
      <p:sp>
        <p:nvSpPr>
          <p:cNvPr id="45063" name="Text Box 6"/>
          <p:cNvSpPr txBox="1">
            <a:spLocks noChangeArrowheads="1"/>
          </p:cNvSpPr>
          <p:nvPr/>
        </p:nvSpPr>
        <p:spPr bwMode="auto">
          <a:xfrm>
            <a:off x="4297363" y="37544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b="1" u="none"/>
          </a:p>
        </p:txBody>
      </p:sp>
      <p:sp>
        <p:nvSpPr>
          <p:cNvPr id="45064" name="Oval 7"/>
          <p:cNvSpPr>
            <a:spLocks noChangeArrowheads="1"/>
          </p:cNvSpPr>
          <p:nvPr/>
        </p:nvSpPr>
        <p:spPr bwMode="auto">
          <a:xfrm>
            <a:off x="5683250" y="37131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3/6</a:t>
            </a:r>
          </a:p>
        </p:txBody>
      </p:sp>
      <p:sp>
        <p:nvSpPr>
          <p:cNvPr id="45065" name="Line 8"/>
          <p:cNvSpPr>
            <a:spLocks noChangeShapeType="1"/>
          </p:cNvSpPr>
          <p:nvPr/>
        </p:nvSpPr>
        <p:spPr bwMode="auto">
          <a:xfrm>
            <a:off x="4778376" y="4008438"/>
            <a:ext cx="923925" cy="0"/>
          </a:xfrm>
          <a:prstGeom prst="line">
            <a:avLst/>
          </a:prstGeom>
          <a:noFill/>
          <a:ln w="28575">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6" name="Oval 9"/>
          <p:cNvSpPr>
            <a:spLocks noChangeArrowheads="1"/>
          </p:cNvSpPr>
          <p:nvPr/>
        </p:nvSpPr>
        <p:spPr bwMode="auto">
          <a:xfrm>
            <a:off x="7164388" y="3722688"/>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10/</a:t>
            </a:r>
          </a:p>
        </p:txBody>
      </p:sp>
      <p:sp>
        <p:nvSpPr>
          <p:cNvPr id="45067" name="Oval 10"/>
          <p:cNvSpPr>
            <a:spLocks noChangeArrowheads="1"/>
          </p:cNvSpPr>
          <p:nvPr/>
        </p:nvSpPr>
        <p:spPr bwMode="auto">
          <a:xfrm>
            <a:off x="5678488" y="2308226"/>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2/7</a:t>
            </a:r>
          </a:p>
        </p:txBody>
      </p:sp>
      <p:sp>
        <p:nvSpPr>
          <p:cNvPr id="45068" name="Oval 11"/>
          <p:cNvSpPr>
            <a:spLocks noChangeArrowheads="1"/>
          </p:cNvSpPr>
          <p:nvPr/>
        </p:nvSpPr>
        <p:spPr bwMode="auto">
          <a:xfrm>
            <a:off x="7159625" y="2317751"/>
            <a:ext cx="590550" cy="576263"/>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9/</a:t>
            </a:r>
          </a:p>
        </p:txBody>
      </p:sp>
      <p:sp>
        <p:nvSpPr>
          <p:cNvPr id="45069" name="Line 12"/>
          <p:cNvSpPr>
            <a:spLocks noChangeShapeType="1"/>
          </p:cNvSpPr>
          <p:nvPr/>
        </p:nvSpPr>
        <p:spPr bwMode="auto">
          <a:xfrm>
            <a:off x="4489450" y="2881313"/>
            <a:ext cx="0" cy="842962"/>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0" name="Line 13"/>
          <p:cNvSpPr>
            <a:spLocks noChangeShapeType="1"/>
          </p:cNvSpPr>
          <p:nvPr/>
        </p:nvSpPr>
        <p:spPr bwMode="auto">
          <a:xfrm>
            <a:off x="5970588" y="2890838"/>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1" name="Line 14"/>
          <p:cNvSpPr>
            <a:spLocks noChangeShapeType="1"/>
          </p:cNvSpPr>
          <p:nvPr/>
        </p:nvSpPr>
        <p:spPr bwMode="auto">
          <a:xfrm>
            <a:off x="7451725" y="2900363"/>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2" name="Line 15"/>
          <p:cNvSpPr>
            <a:spLocks noChangeShapeType="1"/>
          </p:cNvSpPr>
          <p:nvPr/>
        </p:nvSpPr>
        <p:spPr bwMode="auto">
          <a:xfrm flipV="1">
            <a:off x="4697414" y="2757488"/>
            <a:ext cx="1023937" cy="1028700"/>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3" name="Text Box 16"/>
          <p:cNvSpPr txBox="1">
            <a:spLocks noChangeArrowheads="1"/>
          </p:cNvSpPr>
          <p:nvPr/>
        </p:nvSpPr>
        <p:spPr bwMode="auto">
          <a:xfrm>
            <a:off x="4368800" y="19065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45074" name="Text Box 17"/>
          <p:cNvSpPr txBox="1">
            <a:spLocks noChangeArrowheads="1"/>
          </p:cNvSpPr>
          <p:nvPr/>
        </p:nvSpPr>
        <p:spPr bwMode="auto">
          <a:xfrm>
            <a:off x="5835650"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45075" name="Text Box 18"/>
          <p:cNvSpPr txBox="1">
            <a:spLocks noChangeArrowheads="1"/>
          </p:cNvSpPr>
          <p:nvPr/>
        </p:nvSpPr>
        <p:spPr bwMode="auto">
          <a:xfrm>
            <a:off x="7302501" y="19256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45076" name="Text Box 19"/>
          <p:cNvSpPr txBox="1">
            <a:spLocks noChangeArrowheads="1"/>
          </p:cNvSpPr>
          <p:nvPr/>
        </p:nvSpPr>
        <p:spPr bwMode="auto">
          <a:xfrm>
            <a:off x="4335463" y="4202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45077" name="Text Box 20"/>
          <p:cNvSpPr txBox="1">
            <a:spLocks noChangeArrowheads="1"/>
          </p:cNvSpPr>
          <p:nvPr/>
        </p:nvSpPr>
        <p:spPr bwMode="auto">
          <a:xfrm>
            <a:off x="5830888" y="4211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45078" name="Text Box 21"/>
          <p:cNvSpPr txBox="1">
            <a:spLocks noChangeArrowheads="1"/>
          </p:cNvSpPr>
          <p:nvPr/>
        </p:nvSpPr>
        <p:spPr bwMode="auto">
          <a:xfrm>
            <a:off x="7312025" y="4206875"/>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z</a:t>
            </a:r>
          </a:p>
        </p:txBody>
      </p:sp>
      <p:sp>
        <p:nvSpPr>
          <p:cNvPr id="45079" name="Line 22"/>
          <p:cNvSpPr>
            <a:spLocks noChangeShapeType="1"/>
          </p:cNvSpPr>
          <p:nvPr/>
        </p:nvSpPr>
        <p:spPr bwMode="auto">
          <a:xfrm>
            <a:off x="4787901" y="2617788"/>
            <a:ext cx="923925"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0" name="Line 23"/>
          <p:cNvSpPr>
            <a:spLocks noChangeShapeType="1"/>
          </p:cNvSpPr>
          <p:nvPr/>
        </p:nvSpPr>
        <p:spPr bwMode="auto">
          <a:xfrm flipV="1">
            <a:off x="6205539" y="2779713"/>
            <a:ext cx="1023937" cy="1028700"/>
          </a:xfrm>
          <a:prstGeom prst="line">
            <a:avLst/>
          </a:prstGeom>
          <a:noFill/>
          <a:ln w="9525">
            <a:solidFill>
              <a:schemeClr val="tx2"/>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1" name="Freeform 24"/>
          <p:cNvSpPr>
            <a:spLocks/>
          </p:cNvSpPr>
          <p:nvPr/>
        </p:nvSpPr>
        <p:spPr bwMode="auto">
          <a:xfrm>
            <a:off x="7670800" y="3797300"/>
            <a:ext cx="598488" cy="590550"/>
          </a:xfrm>
          <a:custGeom>
            <a:avLst/>
            <a:gdLst>
              <a:gd name="T0" fmla="*/ 0 w 377"/>
              <a:gd name="T1" fmla="*/ 403225 h 372"/>
              <a:gd name="T2" fmla="*/ 230188 w 377"/>
              <a:gd name="T3" fmla="*/ 576263 h 372"/>
              <a:gd name="T4" fmla="*/ 547688 w 377"/>
              <a:gd name="T5" fmla="*/ 488950 h 372"/>
              <a:gd name="T6" fmla="*/ 533400 w 377"/>
              <a:gd name="T7" fmla="*/ 215900 h 372"/>
              <a:gd name="T8" fmla="*/ 331788 w 377"/>
              <a:gd name="T9" fmla="*/ 26988 h 372"/>
              <a:gd name="T10" fmla="*/ 57150 w 377"/>
              <a:gd name="T11" fmla="*/ 5715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7" h="372">
                <a:moveTo>
                  <a:pt x="0" y="254"/>
                </a:moveTo>
                <a:cubicBezTo>
                  <a:pt x="44" y="304"/>
                  <a:pt x="88" y="354"/>
                  <a:pt x="145" y="363"/>
                </a:cubicBezTo>
                <a:cubicBezTo>
                  <a:pt x="202" y="372"/>
                  <a:pt x="313" y="346"/>
                  <a:pt x="345" y="308"/>
                </a:cubicBezTo>
                <a:cubicBezTo>
                  <a:pt x="377" y="270"/>
                  <a:pt x="359" y="184"/>
                  <a:pt x="336" y="136"/>
                </a:cubicBezTo>
                <a:cubicBezTo>
                  <a:pt x="313" y="88"/>
                  <a:pt x="259" y="34"/>
                  <a:pt x="209" y="17"/>
                </a:cubicBezTo>
                <a:cubicBezTo>
                  <a:pt x="159" y="0"/>
                  <a:pt x="97" y="18"/>
                  <a:pt x="36" y="36"/>
                </a:cubicBezTo>
              </a:path>
            </a:pathLst>
          </a:custGeom>
          <a:noFill/>
          <a:ln w="9525" cap="flat"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2" name="Text Box 25"/>
          <p:cNvSpPr txBox="1">
            <a:spLocks noChangeArrowheads="1"/>
          </p:cNvSpPr>
          <p:nvPr/>
        </p:nvSpPr>
        <p:spPr bwMode="auto">
          <a:xfrm>
            <a:off x="4881563"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B</a:t>
            </a:r>
          </a:p>
        </p:txBody>
      </p:sp>
      <p:sp>
        <p:nvSpPr>
          <p:cNvPr id="45083" name="Text Box 26"/>
          <p:cNvSpPr txBox="1">
            <a:spLocks noChangeArrowheads="1"/>
          </p:cNvSpPr>
          <p:nvPr/>
        </p:nvSpPr>
        <p:spPr bwMode="auto">
          <a:xfrm>
            <a:off x="4130676" y="3022600"/>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F</a:t>
            </a:r>
          </a:p>
        </p:txBody>
      </p:sp>
      <p:sp>
        <p:nvSpPr>
          <p:cNvPr id="45084" name="Text Box 27"/>
          <p:cNvSpPr txBox="1">
            <a:spLocks noChangeArrowheads="1"/>
          </p:cNvSpPr>
          <p:nvPr/>
        </p:nvSpPr>
        <p:spPr bwMode="auto">
          <a:xfrm>
            <a:off x="6396038"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C</a:t>
            </a:r>
          </a:p>
        </p:txBody>
      </p:sp>
    </p:spTree>
    <p:extLst>
      <p:ext uri="{BB962C8B-B14F-4D97-AF65-F5344CB8AC3E}">
        <p14:creationId xmlns:p14="http://schemas.microsoft.com/office/powerpoint/2010/main" val="34358822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smtClean="0"/>
              <a:t>Example (DFS)</a:t>
            </a:r>
          </a:p>
        </p:txBody>
      </p:sp>
      <p:sp>
        <p:nvSpPr>
          <p:cNvPr id="46084" name="Oval 3"/>
          <p:cNvSpPr>
            <a:spLocks noChangeArrowheads="1"/>
          </p:cNvSpPr>
          <p:nvPr/>
        </p:nvSpPr>
        <p:spPr bwMode="auto">
          <a:xfrm>
            <a:off x="4202113" y="23034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46085" name="Text Box 4"/>
          <p:cNvSpPr txBox="1">
            <a:spLocks noChangeArrowheads="1"/>
          </p:cNvSpPr>
          <p:nvPr/>
        </p:nvSpPr>
        <p:spPr bwMode="auto">
          <a:xfrm>
            <a:off x="4240214" y="2366963"/>
            <a:ext cx="573087"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1/8</a:t>
            </a:r>
            <a:endParaRPr lang="en-US" b="1" u="none"/>
          </a:p>
        </p:txBody>
      </p:sp>
      <p:sp>
        <p:nvSpPr>
          <p:cNvPr id="46086" name="Oval 5"/>
          <p:cNvSpPr>
            <a:spLocks noChangeArrowheads="1"/>
          </p:cNvSpPr>
          <p:nvPr/>
        </p:nvSpPr>
        <p:spPr bwMode="auto">
          <a:xfrm>
            <a:off x="4202113" y="371951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4/5</a:t>
            </a:r>
          </a:p>
        </p:txBody>
      </p:sp>
      <p:sp>
        <p:nvSpPr>
          <p:cNvPr id="46087" name="Text Box 6"/>
          <p:cNvSpPr txBox="1">
            <a:spLocks noChangeArrowheads="1"/>
          </p:cNvSpPr>
          <p:nvPr/>
        </p:nvSpPr>
        <p:spPr bwMode="auto">
          <a:xfrm>
            <a:off x="4297363" y="37544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b="1" u="none"/>
          </a:p>
        </p:txBody>
      </p:sp>
      <p:sp>
        <p:nvSpPr>
          <p:cNvPr id="46088" name="Oval 7"/>
          <p:cNvSpPr>
            <a:spLocks noChangeArrowheads="1"/>
          </p:cNvSpPr>
          <p:nvPr/>
        </p:nvSpPr>
        <p:spPr bwMode="auto">
          <a:xfrm>
            <a:off x="5683250" y="37131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3/6</a:t>
            </a:r>
          </a:p>
        </p:txBody>
      </p:sp>
      <p:sp>
        <p:nvSpPr>
          <p:cNvPr id="46089" name="Line 8"/>
          <p:cNvSpPr>
            <a:spLocks noChangeShapeType="1"/>
          </p:cNvSpPr>
          <p:nvPr/>
        </p:nvSpPr>
        <p:spPr bwMode="auto">
          <a:xfrm>
            <a:off x="4778376" y="4008438"/>
            <a:ext cx="923925" cy="0"/>
          </a:xfrm>
          <a:prstGeom prst="line">
            <a:avLst/>
          </a:prstGeom>
          <a:noFill/>
          <a:ln w="28575">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Oval 9"/>
          <p:cNvSpPr>
            <a:spLocks noChangeArrowheads="1"/>
          </p:cNvSpPr>
          <p:nvPr/>
        </p:nvSpPr>
        <p:spPr bwMode="auto">
          <a:xfrm>
            <a:off x="7164388" y="3722688"/>
            <a:ext cx="590550" cy="576262"/>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10/</a:t>
            </a:r>
          </a:p>
        </p:txBody>
      </p:sp>
      <p:sp>
        <p:nvSpPr>
          <p:cNvPr id="46091" name="Oval 10"/>
          <p:cNvSpPr>
            <a:spLocks noChangeArrowheads="1"/>
          </p:cNvSpPr>
          <p:nvPr/>
        </p:nvSpPr>
        <p:spPr bwMode="auto">
          <a:xfrm>
            <a:off x="5678488" y="2308226"/>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2/7</a:t>
            </a:r>
          </a:p>
        </p:txBody>
      </p:sp>
      <p:sp>
        <p:nvSpPr>
          <p:cNvPr id="46092" name="Oval 11"/>
          <p:cNvSpPr>
            <a:spLocks noChangeArrowheads="1"/>
          </p:cNvSpPr>
          <p:nvPr/>
        </p:nvSpPr>
        <p:spPr bwMode="auto">
          <a:xfrm>
            <a:off x="7159625" y="2317751"/>
            <a:ext cx="590550" cy="576263"/>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9/</a:t>
            </a:r>
          </a:p>
        </p:txBody>
      </p:sp>
      <p:sp>
        <p:nvSpPr>
          <p:cNvPr id="46093" name="Line 12"/>
          <p:cNvSpPr>
            <a:spLocks noChangeShapeType="1"/>
          </p:cNvSpPr>
          <p:nvPr/>
        </p:nvSpPr>
        <p:spPr bwMode="auto">
          <a:xfrm>
            <a:off x="4489450" y="2881313"/>
            <a:ext cx="0" cy="842962"/>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Line 13"/>
          <p:cNvSpPr>
            <a:spLocks noChangeShapeType="1"/>
          </p:cNvSpPr>
          <p:nvPr/>
        </p:nvSpPr>
        <p:spPr bwMode="auto">
          <a:xfrm>
            <a:off x="5970588" y="2890838"/>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5" name="Line 14"/>
          <p:cNvSpPr>
            <a:spLocks noChangeShapeType="1"/>
          </p:cNvSpPr>
          <p:nvPr/>
        </p:nvSpPr>
        <p:spPr bwMode="auto">
          <a:xfrm>
            <a:off x="7451725" y="2900363"/>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6" name="Line 15"/>
          <p:cNvSpPr>
            <a:spLocks noChangeShapeType="1"/>
          </p:cNvSpPr>
          <p:nvPr/>
        </p:nvSpPr>
        <p:spPr bwMode="auto">
          <a:xfrm flipV="1">
            <a:off x="4697414" y="2757488"/>
            <a:ext cx="1023937" cy="1028700"/>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Text Box 16"/>
          <p:cNvSpPr txBox="1">
            <a:spLocks noChangeArrowheads="1"/>
          </p:cNvSpPr>
          <p:nvPr/>
        </p:nvSpPr>
        <p:spPr bwMode="auto">
          <a:xfrm>
            <a:off x="4368800" y="19065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46098" name="Text Box 17"/>
          <p:cNvSpPr txBox="1">
            <a:spLocks noChangeArrowheads="1"/>
          </p:cNvSpPr>
          <p:nvPr/>
        </p:nvSpPr>
        <p:spPr bwMode="auto">
          <a:xfrm>
            <a:off x="5835650"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46099" name="Text Box 18"/>
          <p:cNvSpPr txBox="1">
            <a:spLocks noChangeArrowheads="1"/>
          </p:cNvSpPr>
          <p:nvPr/>
        </p:nvSpPr>
        <p:spPr bwMode="auto">
          <a:xfrm>
            <a:off x="7302501" y="19256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46100" name="Text Box 19"/>
          <p:cNvSpPr txBox="1">
            <a:spLocks noChangeArrowheads="1"/>
          </p:cNvSpPr>
          <p:nvPr/>
        </p:nvSpPr>
        <p:spPr bwMode="auto">
          <a:xfrm>
            <a:off x="4335463" y="4202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46101" name="Text Box 20"/>
          <p:cNvSpPr txBox="1">
            <a:spLocks noChangeArrowheads="1"/>
          </p:cNvSpPr>
          <p:nvPr/>
        </p:nvSpPr>
        <p:spPr bwMode="auto">
          <a:xfrm>
            <a:off x="5830888" y="4211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46102" name="Text Box 21"/>
          <p:cNvSpPr txBox="1">
            <a:spLocks noChangeArrowheads="1"/>
          </p:cNvSpPr>
          <p:nvPr/>
        </p:nvSpPr>
        <p:spPr bwMode="auto">
          <a:xfrm>
            <a:off x="7312025" y="4206875"/>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z</a:t>
            </a:r>
          </a:p>
        </p:txBody>
      </p:sp>
      <p:sp>
        <p:nvSpPr>
          <p:cNvPr id="46103" name="Line 22"/>
          <p:cNvSpPr>
            <a:spLocks noChangeShapeType="1"/>
          </p:cNvSpPr>
          <p:nvPr/>
        </p:nvSpPr>
        <p:spPr bwMode="auto">
          <a:xfrm>
            <a:off x="4787901" y="2617788"/>
            <a:ext cx="923925"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4" name="Line 23"/>
          <p:cNvSpPr>
            <a:spLocks noChangeShapeType="1"/>
          </p:cNvSpPr>
          <p:nvPr/>
        </p:nvSpPr>
        <p:spPr bwMode="auto">
          <a:xfrm flipV="1">
            <a:off x="6205539" y="2779713"/>
            <a:ext cx="1023937" cy="1028700"/>
          </a:xfrm>
          <a:prstGeom prst="line">
            <a:avLst/>
          </a:prstGeom>
          <a:noFill/>
          <a:ln w="9525">
            <a:solidFill>
              <a:schemeClr val="tx2"/>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5" name="Freeform 24"/>
          <p:cNvSpPr>
            <a:spLocks/>
          </p:cNvSpPr>
          <p:nvPr/>
        </p:nvSpPr>
        <p:spPr bwMode="auto">
          <a:xfrm>
            <a:off x="7670800" y="3797300"/>
            <a:ext cx="598488" cy="590550"/>
          </a:xfrm>
          <a:custGeom>
            <a:avLst/>
            <a:gdLst>
              <a:gd name="T0" fmla="*/ 0 w 377"/>
              <a:gd name="T1" fmla="*/ 403225 h 372"/>
              <a:gd name="T2" fmla="*/ 230188 w 377"/>
              <a:gd name="T3" fmla="*/ 576263 h 372"/>
              <a:gd name="T4" fmla="*/ 547688 w 377"/>
              <a:gd name="T5" fmla="*/ 488950 h 372"/>
              <a:gd name="T6" fmla="*/ 533400 w 377"/>
              <a:gd name="T7" fmla="*/ 215900 h 372"/>
              <a:gd name="T8" fmla="*/ 331788 w 377"/>
              <a:gd name="T9" fmla="*/ 26988 h 372"/>
              <a:gd name="T10" fmla="*/ 57150 w 377"/>
              <a:gd name="T11" fmla="*/ 5715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7" h="372">
                <a:moveTo>
                  <a:pt x="0" y="254"/>
                </a:moveTo>
                <a:cubicBezTo>
                  <a:pt x="44" y="304"/>
                  <a:pt x="88" y="354"/>
                  <a:pt x="145" y="363"/>
                </a:cubicBezTo>
                <a:cubicBezTo>
                  <a:pt x="202" y="372"/>
                  <a:pt x="313" y="346"/>
                  <a:pt x="345" y="308"/>
                </a:cubicBezTo>
                <a:cubicBezTo>
                  <a:pt x="377" y="270"/>
                  <a:pt x="359" y="184"/>
                  <a:pt x="336" y="136"/>
                </a:cubicBezTo>
                <a:cubicBezTo>
                  <a:pt x="313" y="88"/>
                  <a:pt x="259" y="34"/>
                  <a:pt x="209" y="17"/>
                </a:cubicBezTo>
                <a:cubicBezTo>
                  <a:pt x="159" y="0"/>
                  <a:pt x="97" y="18"/>
                  <a:pt x="36" y="36"/>
                </a:cubicBezTo>
              </a:path>
            </a:pathLst>
          </a:custGeom>
          <a:noFill/>
          <a:ln w="9525" cap="flat" cmpd="sng">
            <a:solidFill>
              <a:schemeClr val="tx2"/>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6" name="Text Box 25"/>
          <p:cNvSpPr txBox="1">
            <a:spLocks noChangeArrowheads="1"/>
          </p:cNvSpPr>
          <p:nvPr/>
        </p:nvSpPr>
        <p:spPr bwMode="auto">
          <a:xfrm>
            <a:off x="4881563"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B</a:t>
            </a:r>
          </a:p>
        </p:txBody>
      </p:sp>
      <p:sp>
        <p:nvSpPr>
          <p:cNvPr id="46107" name="Text Box 26"/>
          <p:cNvSpPr txBox="1">
            <a:spLocks noChangeArrowheads="1"/>
          </p:cNvSpPr>
          <p:nvPr/>
        </p:nvSpPr>
        <p:spPr bwMode="auto">
          <a:xfrm>
            <a:off x="4130676" y="3022600"/>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F</a:t>
            </a:r>
          </a:p>
        </p:txBody>
      </p:sp>
      <p:sp>
        <p:nvSpPr>
          <p:cNvPr id="46108" name="Text Box 27"/>
          <p:cNvSpPr txBox="1">
            <a:spLocks noChangeArrowheads="1"/>
          </p:cNvSpPr>
          <p:nvPr/>
        </p:nvSpPr>
        <p:spPr bwMode="auto">
          <a:xfrm>
            <a:off x="6396038"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C</a:t>
            </a:r>
          </a:p>
        </p:txBody>
      </p:sp>
      <p:sp>
        <p:nvSpPr>
          <p:cNvPr id="46109" name="Text Box 28"/>
          <p:cNvSpPr txBox="1">
            <a:spLocks noChangeArrowheads="1"/>
          </p:cNvSpPr>
          <p:nvPr/>
        </p:nvSpPr>
        <p:spPr bwMode="auto">
          <a:xfrm>
            <a:off x="8258175" y="38020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B</a:t>
            </a:r>
          </a:p>
        </p:txBody>
      </p:sp>
    </p:spTree>
    <p:extLst>
      <p:ext uri="{BB962C8B-B14F-4D97-AF65-F5344CB8AC3E}">
        <p14:creationId xmlns:p14="http://schemas.microsoft.com/office/powerpoint/2010/main" val="12081977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smtClean="0"/>
              <a:t>Example (DFS)</a:t>
            </a:r>
          </a:p>
        </p:txBody>
      </p:sp>
      <p:sp>
        <p:nvSpPr>
          <p:cNvPr id="47108" name="Oval 3"/>
          <p:cNvSpPr>
            <a:spLocks noChangeArrowheads="1"/>
          </p:cNvSpPr>
          <p:nvPr/>
        </p:nvSpPr>
        <p:spPr bwMode="auto">
          <a:xfrm>
            <a:off x="4202113" y="23034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47109" name="Text Box 4"/>
          <p:cNvSpPr txBox="1">
            <a:spLocks noChangeArrowheads="1"/>
          </p:cNvSpPr>
          <p:nvPr/>
        </p:nvSpPr>
        <p:spPr bwMode="auto">
          <a:xfrm>
            <a:off x="4240214" y="2366963"/>
            <a:ext cx="573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1/8</a:t>
            </a:r>
            <a:endParaRPr lang="en-US" b="1" u="none"/>
          </a:p>
        </p:txBody>
      </p:sp>
      <p:sp>
        <p:nvSpPr>
          <p:cNvPr id="47110" name="Oval 5"/>
          <p:cNvSpPr>
            <a:spLocks noChangeArrowheads="1"/>
          </p:cNvSpPr>
          <p:nvPr/>
        </p:nvSpPr>
        <p:spPr bwMode="auto">
          <a:xfrm>
            <a:off x="4202113" y="371951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4/5</a:t>
            </a:r>
          </a:p>
        </p:txBody>
      </p:sp>
      <p:sp>
        <p:nvSpPr>
          <p:cNvPr id="47111" name="Text Box 6"/>
          <p:cNvSpPr txBox="1">
            <a:spLocks noChangeArrowheads="1"/>
          </p:cNvSpPr>
          <p:nvPr/>
        </p:nvSpPr>
        <p:spPr bwMode="auto">
          <a:xfrm>
            <a:off x="4297363" y="37544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b="1" u="none"/>
          </a:p>
        </p:txBody>
      </p:sp>
      <p:sp>
        <p:nvSpPr>
          <p:cNvPr id="47112" name="Oval 7"/>
          <p:cNvSpPr>
            <a:spLocks noChangeArrowheads="1"/>
          </p:cNvSpPr>
          <p:nvPr/>
        </p:nvSpPr>
        <p:spPr bwMode="auto">
          <a:xfrm>
            <a:off x="5683250" y="37131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3/6</a:t>
            </a:r>
          </a:p>
        </p:txBody>
      </p:sp>
      <p:sp>
        <p:nvSpPr>
          <p:cNvPr id="47113" name="Line 8"/>
          <p:cNvSpPr>
            <a:spLocks noChangeShapeType="1"/>
          </p:cNvSpPr>
          <p:nvPr/>
        </p:nvSpPr>
        <p:spPr bwMode="auto">
          <a:xfrm>
            <a:off x="4778376" y="4008438"/>
            <a:ext cx="923925" cy="0"/>
          </a:xfrm>
          <a:prstGeom prst="line">
            <a:avLst/>
          </a:prstGeom>
          <a:noFill/>
          <a:ln w="28575">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4" name="Oval 9"/>
          <p:cNvSpPr>
            <a:spLocks noChangeArrowheads="1"/>
          </p:cNvSpPr>
          <p:nvPr/>
        </p:nvSpPr>
        <p:spPr bwMode="auto">
          <a:xfrm>
            <a:off x="7164388" y="372268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10/11</a:t>
            </a:r>
            <a:endParaRPr lang="en-US" b="1" u="none"/>
          </a:p>
        </p:txBody>
      </p:sp>
      <p:sp>
        <p:nvSpPr>
          <p:cNvPr id="47115" name="Oval 10"/>
          <p:cNvSpPr>
            <a:spLocks noChangeArrowheads="1"/>
          </p:cNvSpPr>
          <p:nvPr/>
        </p:nvSpPr>
        <p:spPr bwMode="auto">
          <a:xfrm>
            <a:off x="5678488" y="2308226"/>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2/7</a:t>
            </a:r>
          </a:p>
        </p:txBody>
      </p:sp>
      <p:sp>
        <p:nvSpPr>
          <p:cNvPr id="47116" name="Oval 11"/>
          <p:cNvSpPr>
            <a:spLocks noChangeArrowheads="1"/>
          </p:cNvSpPr>
          <p:nvPr/>
        </p:nvSpPr>
        <p:spPr bwMode="auto">
          <a:xfrm>
            <a:off x="7159625" y="2317751"/>
            <a:ext cx="590550" cy="576263"/>
          </a:xfrm>
          <a:prstGeom prst="ellipse">
            <a:avLst/>
          </a:prstGeom>
          <a:solidFill>
            <a:srgbClr val="CCEC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9/</a:t>
            </a:r>
          </a:p>
        </p:txBody>
      </p:sp>
      <p:sp>
        <p:nvSpPr>
          <p:cNvPr id="47117" name="Line 12"/>
          <p:cNvSpPr>
            <a:spLocks noChangeShapeType="1"/>
          </p:cNvSpPr>
          <p:nvPr/>
        </p:nvSpPr>
        <p:spPr bwMode="auto">
          <a:xfrm>
            <a:off x="4489450" y="2881313"/>
            <a:ext cx="0" cy="842962"/>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Line 13"/>
          <p:cNvSpPr>
            <a:spLocks noChangeShapeType="1"/>
          </p:cNvSpPr>
          <p:nvPr/>
        </p:nvSpPr>
        <p:spPr bwMode="auto">
          <a:xfrm>
            <a:off x="5970588" y="2890838"/>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9" name="Line 14"/>
          <p:cNvSpPr>
            <a:spLocks noChangeShapeType="1"/>
          </p:cNvSpPr>
          <p:nvPr/>
        </p:nvSpPr>
        <p:spPr bwMode="auto">
          <a:xfrm>
            <a:off x="7451725" y="2900363"/>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0" name="Line 15"/>
          <p:cNvSpPr>
            <a:spLocks noChangeShapeType="1"/>
          </p:cNvSpPr>
          <p:nvPr/>
        </p:nvSpPr>
        <p:spPr bwMode="auto">
          <a:xfrm flipV="1">
            <a:off x="4697414" y="2757488"/>
            <a:ext cx="1023937" cy="1028700"/>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1" name="Text Box 16"/>
          <p:cNvSpPr txBox="1">
            <a:spLocks noChangeArrowheads="1"/>
          </p:cNvSpPr>
          <p:nvPr/>
        </p:nvSpPr>
        <p:spPr bwMode="auto">
          <a:xfrm>
            <a:off x="4368800" y="19065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47122" name="Text Box 17"/>
          <p:cNvSpPr txBox="1">
            <a:spLocks noChangeArrowheads="1"/>
          </p:cNvSpPr>
          <p:nvPr/>
        </p:nvSpPr>
        <p:spPr bwMode="auto">
          <a:xfrm>
            <a:off x="5835650"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47123" name="Text Box 18"/>
          <p:cNvSpPr txBox="1">
            <a:spLocks noChangeArrowheads="1"/>
          </p:cNvSpPr>
          <p:nvPr/>
        </p:nvSpPr>
        <p:spPr bwMode="auto">
          <a:xfrm>
            <a:off x="7302501" y="19256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47124" name="Text Box 19"/>
          <p:cNvSpPr txBox="1">
            <a:spLocks noChangeArrowheads="1"/>
          </p:cNvSpPr>
          <p:nvPr/>
        </p:nvSpPr>
        <p:spPr bwMode="auto">
          <a:xfrm>
            <a:off x="4335463" y="4202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47125" name="Text Box 20"/>
          <p:cNvSpPr txBox="1">
            <a:spLocks noChangeArrowheads="1"/>
          </p:cNvSpPr>
          <p:nvPr/>
        </p:nvSpPr>
        <p:spPr bwMode="auto">
          <a:xfrm>
            <a:off x="5830888" y="4211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47126" name="Text Box 21"/>
          <p:cNvSpPr txBox="1">
            <a:spLocks noChangeArrowheads="1"/>
          </p:cNvSpPr>
          <p:nvPr/>
        </p:nvSpPr>
        <p:spPr bwMode="auto">
          <a:xfrm>
            <a:off x="7312025" y="4206875"/>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z</a:t>
            </a:r>
          </a:p>
        </p:txBody>
      </p:sp>
      <p:sp>
        <p:nvSpPr>
          <p:cNvPr id="47127" name="Line 22"/>
          <p:cNvSpPr>
            <a:spLocks noChangeShapeType="1"/>
          </p:cNvSpPr>
          <p:nvPr/>
        </p:nvSpPr>
        <p:spPr bwMode="auto">
          <a:xfrm>
            <a:off x="4787901" y="2617788"/>
            <a:ext cx="923925"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8" name="Line 23"/>
          <p:cNvSpPr>
            <a:spLocks noChangeShapeType="1"/>
          </p:cNvSpPr>
          <p:nvPr/>
        </p:nvSpPr>
        <p:spPr bwMode="auto">
          <a:xfrm flipV="1">
            <a:off x="6205539" y="2779713"/>
            <a:ext cx="1023937" cy="1028700"/>
          </a:xfrm>
          <a:prstGeom prst="line">
            <a:avLst/>
          </a:prstGeom>
          <a:noFill/>
          <a:ln w="9525">
            <a:solidFill>
              <a:schemeClr val="tx2"/>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9" name="Freeform 24"/>
          <p:cNvSpPr>
            <a:spLocks/>
          </p:cNvSpPr>
          <p:nvPr/>
        </p:nvSpPr>
        <p:spPr bwMode="auto">
          <a:xfrm>
            <a:off x="7670800" y="3797300"/>
            <a:ext cx="598488" cy="590550"/>
          </a:xfrm>
          <a:custGeom>
            <a:avLst/>
            <a:gdLst>
              <a:gd name="T0" fmla="*/ 0 w 377"/>
              <a:gd name="T1" fmla="*/ 403225 h 372"/>
              <a:gd name="T2" fmla="*/ 230188 w 377"/>
              <a:gd name="T3" fmla="*/ 576263 h 372"/>
              <a:gd name="T4" fmla="*/ 547688 w 377"/>
              <a:gd name="T5" fmla="*/ 488950 h 372"/>
              <a:gd name="T6" fmla="*/ 533400 w 377"/>
              <a:gd name="T7" fmla="*/ 215900 h 372"/>
              <a:gd name="T8" fmla="*/ 331788 w 377"/>
              <a:gd name="T9" fmla="*/ 26988 h 372"/>
              <a:gd name="T10" fmla="*/ 57150 w 377"/>
              <a:gd name="T11" fmla="*/ 5715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7" h="372">
                <a:moveTo>
                  <a:pt x="0" y="254"/>
                </a:moveTo>
                <a:cubicBezTo>
                  <a:pt x="44" y="304"/>
                  <a:pt x="88" y="354"/>
                  <a:pt x="145" y="363"/>
                </a:cubicBezTo>
                <a:cubicBezTo>
                  <a:pt x="202" y="372"/>
                  <a:pt x="313" y="346"/>
                  <a:pt x="345" y="308"/>
                </a:cubicBezTo>
                <a:cubicBezTo>
                  <a:pt x="377" y="270"/>
                  <a:pt x="359" y="184"/>
                  <a:pt x="336" y="136"/>
                </a:cubicBezTo>
                <a:cubicBezTo>
                  <a:pt x="313" y="88"/>
                  <a:pt x="259" y="34"/>
                  <a:pt x="209" y="17"/>
                </a:cubicBezTo>
                <a:cubicBezTo>
                  <a:pt x="159" y="0"/>
                  <a:pt x="97" y="18"/>
                  <a:pt x="36" y="36"/>
                </a:cubicBezTo>
              </a:path>
            </a:pathLst>
          </a:custGeom>
          <a:noFill/>
          <a:ln w="9525" cap="flat" cmpd="sng">
            <a:solidFill>
              <a:schemeClr val="tx2"/>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0" name="Text Box 25"/>
          <p:cNvSpPr txBox="1">
            <a:spLocks noChangeArrowheads="1"/>
          </p:cNvSpPr>
          <p:nvPr/>
        </p:nvSpPr>
        <p:spPr bwMode="auto">
          <a:xfrm>
            <a:off x="4881563"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B</a:t>
            </a:r>
          </a:p>
        </p:txBody>
      </p:sp>
      <p:sp>
        <p:nvSpPr>
          <p:cNvPr id="47131" name="Text Box 26"/>
          <p:cNvSpPr txBox="1">
            <a:spLocks noChangeArrowheads="1"/>
          </p:cNvSpPr>
          <p:nvPr/>
        </p:nvSpPr>
        <p:spPr bwMode="auto">
          <a:xfrm>
            <a:off x="4130676" y="3022600"/>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F</a:t>
            </a:r>
          </a:p>
        </p:txBody>
      </p:sp>
      <p:sp>
        <p:nvSpPr>
          <p:cNvPr id="47132" name="Text Box 27"/>
          <p:cNvSpPr txBox="1">
            <a:spLocks noChangeArrowheads="1"/>
          </p:cNvSpPr>
          <p:nvPr/>
        </p:nvSpPr>
        <p:spPr bwMode="auto">
          <a:xfrm>
            <a:off x="6396038"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C</a:t>
            </a:r>
          </a:p>
        </p:txBody>
      </p:sp>
      <p:sp>
        <p:nvSpPr>
          <p:cNvPr id="47133" name="Text Box 28"/>
          <p:cNvSpPr txBox="1">
            <a:spLocks noChangeArrowheads="1"/>
          </p:cNvSpPr>
          <p:nvPr/>
        </p:nvSpPr>
        <p:spPr bwMode="auto">
          <a:xfrm>
            <a:off x="8258175" y="38020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B</a:t>
            </a:r>
          </a:p>
        </p:txBody>
      </p:sp>
    </p:spTree>
    <p:extLst>
      <p:ext uri="{BB962C8B-B14F-4D97-AF65-F5344CB8AC3E}">
        <p14:creationId xmlns:p14="http://schemas.microsoft.com/office/powerpoint/2010/main" val="18103773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smtClean="0"/>
              <a:t>Example (DFS)</a:t>
            </a:r>
          </a:p>
        </p:txBody>
      </p:sp>
      <p:sp>
        <p:nvSpPr>
          <p:cNvPr id="48132" name="Oval 3"/>
          <p:cNvSpPr>
            <a:spLocks noChangeArrowheads="1"/>
          </p:cNvSpPr>
          <p:nvPr/>
        </p:nvSpPr>
        <p:spPr bwMode="auto">
          <a:xfrm>
            <a:off x="4202113" y="23034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a:p>
        </p:txBody>
      </p:sp>
      <p:sp>
        <p:nvSpPr>
          <p:cNvPr id="48133" name="Text Box 4"/>
          <p:cNvSpPr txBox="1">
            <a:spLocks noChangeArrowheads="1"/>
          </p:cNvSpPr>
          <p:nvPr/>
        </p:nvSpPr>
        <p:spPr bwMode="auto">
          <a:xfrm>
            <a:off x="4240214" y="2366963"/>
            <a:ext cx="573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b="1" u="none">
                <a:sym typeface="Symbol" panose="05050102010706020507" pitchFamily="18" charset="2"/>
              </a:rPr>
              <a:t>1/8</a:t>
            </a:r>
            <a:endParaRPr lang="en-US" b="1" u="none"/>
          </a:p>
        </p:txBody>
      </p:sp>
      <p:sp>
        <p:nvSpPr>
          <p:cNvPr id="48134" name="Oval 5"/>
          <p:cNvSpPr>
            <a:spLocks noChangeArrowheads="1"/>
          </p:cNvSpPr>
          <p:nvPr/>
        </p:nvSpPr>
        <p:spPr bwMode="auto">
          <a:xfrm>
            <a:off x="4202113" y="371951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4/5</a:t>
            </a:r>
          </a:p>
        </p:txBody>
      </p:sp>
      <p:sp>
        <p:nvSpPr>
          <p:cNvPr id="48135" name="Text Box 6"/>
          <p:cNvSpPr txBox="1">
            <a:spLocks noChangeArrowheads="1"/>
          </p:cNvSpPr>
          <p:nvPr/>
        </p:nvSpPr>
        <p:spPr bwMode="auto">
          <a:xfrm>
            <a:off x="4297363" y="375443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en-US" b="1" u="none"/>
          </a:p>
        </p:txBody>
      </p:sp>
      <p:sp>
        <p:nvSpPr>
          <p:cNvPr id="48136" name="Oval 7"/>
          <p:cNvSpPr>
            <a:spLocks noChangeArrowheads="1"/>
          </p:cNvSpPr>
          <p:nvPr/>
        </p:nvSpPr>
        <p:spPr bwMode="auto">
          <a:xfrm>
            <a:off x="5683250" y="3713163"/>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3/6</a:t>
            </a:r>
          </a:p>
        </p:txBody>
      </p:sp>
      <p:sp>
        <p:nvSpPr>
          <p:cNvPr id="48137" name="Line 8"/>
          <p:cNvSpPr>
            <a:spLocks noChangeShapeType="1"/>
          </p:cNvSpPr>
          <p:nvPr/>
        </p:nvSpPr>
        <p:spPr bwMode="auto">
          <a:xfrm>
            <a:off x="4778376" y="4008438"/>
            <a:ext cx="923925" cy="0"/>
          </a:xfrm>
          <a:prstGeom prst="line">
            <a:avLst/>
          </a:prstGeom>
          <a:noFill/>
          <a:ln w="28575">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8" name="Oval 9"/>
          <p:cNvSpPr>
            <a:spLocks noChangeArrowheads="1"/>
          </p:cNvSpPr>
          <p:nvPr/>
        </p:nvSpPr>
        <p:spPr bwMode="auto">
          <a:xfrm>
            <a:off x="7164388" y="3722688"/>
            <a:ext cx="590550" cy="576262"/>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sz="2000" b="1" u="none"/>
              <a:t>10/11</a:t>
            </a:r>
            <a:endParaRPr lang="en-US" b="1" u="none"/>
          </a:p>
        </p:txBody>
      </p:sp>
      <p:sp>
        <p:nvSpPr>
          <p:cNvPr id="48139" name="Oval 10"/>
          <p:cNvSpPr>
            <a:spLocks noChangeArrowheads="1"/>
          </p:cNvSpPr>
          <p:nvPr/>
        </p:nvSpPr>
        <p:spPr bwMode="auto">
          <a:xfrm>
            <a:off x="5678488" y="2308226"/>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2/7</a:t>
            </a:r>
          </a:p>
        </p:txBody>
      </p:sp>
      <p:sp>
        <p:nvSpPr>
          <p:cNvPr id="48140" name="Oval 11"/>
          <p:cNvSpPr>
            <a:spLocks noChangeArrowheads="1"/>
          </p:cNvSpPr>
          <p:nvPr/>
        </p:nvSpPr>
        <p:spPr bwMode="auto">
          <a:xfrm>
            <a:off x="7159625" y="2317751"/>
            <a:ext cx="590550" cy="576263"/>
          </a:xfrm>
          <a:prstGeom prst="ellipse">
            <a:avLst/>
          </a:prstGeom>
          <a:solidFill>
            <a:srgbClr val="0099FF"/>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algn="ctr"/>
            <a:r>
              <a:rPr lang="en-US" b="1" u="none"/>
              <a:t>9/12</a:t>
            </a:r>
          </a:p>
        </p:txBody>
      </p:sp>
      <p:sp>
        <p:nvSpPr>
          <p:cNvPr id="48141" name="Line 12"/>
          <p:cNvSpPr>
            <a:spLocks noChangeShapeType="1"/>
          </p:cNvSpPr>
          <p:nvPr/>
        </p:nvSpPr>
        <p:spPr bwMode="auto">
          <a:xfrm>
            <a:off x="4489450" y="2881313"/>
            <a:ext cx="0" cy="842962"/>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2" name="Line 13"/>
          <p:cNvSpPr>
            <a:spLocks noChangeShapeType="1"/>
          </p:cNvSpPr>
          <p:nvPr/>
        </p:nvSpPr>
        <p:spPr bwMode="auto">
          <a:xfrm>
            <a:off x="5970588" y="2890838"/>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3" name="Line 14"/>
          <p:cNvSpPr>
            <a:spLocks noChangeShapeType="1"/>
          </p:cNvSpPr>
          <p:nvPr/>
        </p:nvSpPr>
        <p:spPr bwMode="auto">
          <a:xfrm>
            <a:off x="7451725" y="2900363"/>
            <a:ext cx="0" cy="84296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4" name="Line 15"/>
          <p:cNvSpPr>
            <a:spLocks noChangeShapeType="1"/>
          </p:cNvSpPr>
          <p:nvPr/>
        </p:nvSpPr>
        <p:spPr bwMode="auto">
          <a:xfrm flipV="1">
            <a:off x="4697414" y="2757488"/>
            <a:ext cx="1023937" cy="1028700"/>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5" name="Text Box 16"/>
          <p:cNvSpPr txBox="1">
            <a:spLocks noChangeArrowheads="1"/>
          </p:cNvSpPr>
          <p:nvPr/>
        </p:nvSpPr>
        <p:spPr bwMode="auto">
          <a:xfrm>
            <a:off x="4368800" y="19065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u</a:t>
            </a:r>
          </a:p>
        </p:txBody>
      </p:sp>
      <p:sp>
        <p:nvSpPr>
          <p:cNvPr id="48146" name="Text Box 17"/>
          <p:cNvSpPr txBox="1">
            <a:spLocks noChangeArrowheads="1"/>
          </p:cNvSpPr>
          <p:nvPr/>
        </p:nvSpPr>
        <p:spPr bwMode="auto">
          <a:xfrm>
            <a:off x="5835650" y="1916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v</a:t>
            </a:r>
          </a:p>
        </p:txBody>
      </p:sp>
      <p:sp>
        <p:nvSpPr>
          <p:cNvPr id="48147" name="Text Box 18"/>
          <p:cNvSpPr txBox="1">
            <a:spLocks noChangeArrowheads="1"/>
          </p:cNvSpPr>
          <p:nvPr/>
        </p:nvSpPr>
        <p:spPr bwMode="auto">
          <a:xfrm>
            <a:off x="7302501" y="19256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w</a:t>
            </a:r>
          </a:p>
        </p:txBody>
      </p:sp>
      <p:sp>
        <p:nvSpPr>
          <p:cNvPr id="48148" name="Text Box 19"/>
          <p:cNvSpPr txBox="1">
            <a:spLocks noChangeArrowheads="1"/>
          </p:cNvSpPr>
          <p:nvPr/>
        </p:nvSpPr>
        <p:spPr bwMode="auto">
          <a:xfrm>
            <a:off x="4335463" y="42021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x</a:t>
            </a:r>
          </a:p>
        </p:txBody>
      </p:sp>
      <p:sp>
        <p:nvSpPr>
          <p:cNvPr id="48149" name="Text Box 20"/>
          <p:cNvSpPr txBox="1">
            <a:spLocks noChangeArrowheads="1"/>
          </p:cNvSpPr>
          <p:nvPr/>
        </p:nvSpPr>
        <p:spPr bwMode="auto">
          <a:xfrm>
            <a:off x="5830888" y="421163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y</a:t>
            </a:r>
          </a:p>
        </p:txBody>
      </p:sp>
      <p:sp>
        <p:nvSpPr>
          <p:cNvPr id="48150" name="Text Box 21"/>
          <p:cNvSpPr txBox="1">
            <a:spLocks noChangeArrowheads="1"/>
          </p:cNvSpPr>
          <p:nvPr/>
        </p:nvSpPr>
        <p:spPr bwMode="auto">
          <a:xfrm>
            <a:off x="7312025" y="4206875"/>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solidFill>
                  <a:srgbClr val="CC0000"/>
                </a:solidFill>
              </a:rPr>
              <a:t>z</a:t>
            </a:r>
          </a:p>
        </p:txBody>
      </p:sp>
      <p:sp>
        <p:nvSpPr>
          <p:cNvPr id="48151" name="Line 22"/>
          <p:cNvSpPr>
            <a:spLocks noChangeShapeType="1"/>
          </p:cNvSpPr>
          <p:nvPr/>
        </p:nvSpPr>
        <p:spPr bwMode="auto">
          <a:xfrm>
            <a:off x="4787901" y="2617788"/>
            <a:ext cx="923925"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2" name="Line 23"/>
          <p:cNvSpPr>
            <a:spLocks noChangeShapeType="1"/>
          </p:cNvSpPr>
          <p:nvPr/>
        </p:nvSpPr>
        <p:spPr bwMode="auto">
          <a:xfrm flipV="1">
            <a:off x="6205539" y="2779713"/>
            <a:ext cx="1023937" cy="1028700"/>
          </a:xfrm>
          <a:prstGeom prst="line">
            <a:avLst/>
          </a:prstGeom>
          <a:noFill/>
          <a:ln w="9525">
            <a:solidFill>
              <a:schemeClr val="tx2"/>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3" name="Freeform 24"/>
          <p:cNvSpPr>
            <a:spLocks/>
          </p:cNvSpPr>
          <p:nvPr/>
        </p:nvSpPr>
        <p:spPr bwMode="auto">
          <a:xfrm>
            <a:off x="7670800" y="3797300"/>
            <a:ext cx="598488" cy="590550"/>
          </a:xfrm>
          <a:custGeom>
            <a:avLst/>
            <a:gdLst>
              <a:gd name="T0" fmla="*/ 0 w 377"/>
              <a:gd name="T1" fmla="*/ 403225 h 372"/>
              <a:gd name="T2" fmla="*/ 230188 w 377"/>
              <a:gd name="T3" fmla="*/ 576263 h 372"/>
              <a:gd name="T4" fmla="*/ 547688 w 377"/>
              <a:gd name="T5" fmla="*/ 488950 h 372"/>
              <a:gd name="T6" fmla="*/ 533400 w 377"/>
              <a:gd name="T7" fmla="*/ 215900 h 372"/>
              <a:gd name="T8" fmla="*/ 331788 w 377"/>
              <a:gd name="T9" fmla="*/ 26988 h 372"/>
              <a:gd name="T10" fmla="*/ 57150 w 377"/>
              <a:gd name="T11" fmla="*/ 57150 h 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7" h="372">
                <a:moveTo>
                  <a:pt x="0" y="254"/>
                </a:moveTo>
                <a:cubicBezTo>
                  <a:pt x="44" y="304"/>
                  <a:pt x="88" y="354"/>
                  <a:pt x="145" y="363"/>
                </a:cubicBezTo>
                <a:cubicBezTo>
                  <a:pt x="202" y="372"/>
                  <a:pt x="313" y="346"/>
                  <a:pt x="345" y="308"/>
                </a:cubicBezTo>
                <a:cubicBezTo>
                  <a:pt x="377" y="270"/>
                  <a:pt x="359" y="184"/>
                  <a:pt x="336" y="136"/>
                </a:cubicBezTo>
                <a:cubicBezTo>
                  <a:pt x="313" y="88"/>
                  <a:pt x="259" y="34"/>
                  <a:pt x="209" y="17"/>
                </a:cubicBezTo>
                <a:cubicBezTo>
                  <a:pt x="159" y="0"/>
                  <a:pt x="97" y="18"/>
                  <a:pt x="36" y="36"/>
                </a:cubicBezTo>
              </a:path>
            </a:pathLst>
          </a:custGeom>
          <a:noFill/>
          <a:ln w="9525" cap="flat" cmpd="sng">
            <a:solidFill>
              <a:schemeClr val="tx2"/>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4" name="Text Box 25"/>
          <p:cNvSpPr txBox="1">
            <a:spLocks noChangeArrowheads="1"/>
          </p:cNvSpPr>
          <p:nvPr/>
        </p:nvSpPr>
        <p:spPr bwMode="auto">
          <a:xfrm>
            <a:off x="4881563"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B</a:t>
            </a:r>
          </a:p>
        </p:txBody>
      </p:sp>
      <p:sp>
        <p:nvSpPr>
          <p:cNvPr id="48155" name="Text Box 26"/>
          <p:cNvSpPr txBox="1">
            <a:spLocks noChangeArrowheads="1"/>
          </p:cNvSpPr>
          <p:nvPr/>
        </p:nvSpPr>
        <p:spPr bwMode="auto">
          <a:xfrm>
            <a:off x="4130676" y="3022600"/>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F</a:t>
            </a:r>
          </a:p>
        </p:txBody>
      </p:sp>
      <p:sp>
        <p:nvSpPr>
          <p:cNvPr id="48156" name="Text Box 27"/>
          <p:cNvSpPr txBox="1">
            <a:spLocks noChangeArrowheads="1"/>
          </p:cNvSpPr>
          <p:nvPr/>
        </p:nvSpPr>
        <p:spPr bwMode="auto">
          <a:xfrm>
            <a:off x="6396038" y="29511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C</a:t>
            </a:r>
          </a:p>
        </p:txBody>
      </p:sp>
      <p:sp>
        <p:nvSpPr>
          <p:cNvPr id="48157" name="Text Box 28"/>
          <p:cNvSpPr txBox="1">
            <a:spLocks noChangeArrowheads="1"/>
          </p:cNvSpPr>
          <p:nvPr/>
        </p:nvSpPr>
        <p:spPr bwMode="auto">
          <a:xfrm>
            <a:off x="8258175" y="380206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r>
              <a:rPr lang="en-US" u="none"/>
              <a:t>B</a:t>
            </a:r>
          </a:p>
        </p:txBody>
      </p:sp>
    </p:spTree>
    <p:extLst>
      <p:ext uri="{BB962C8B-B14F-4D97-AF65-F5344CB8AC3E}">
        <p14:creationId xmlns:p14="http://schemas.microsoft.com/office/powerpoint/2010/main" val="8420002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smtClean="0"/>
              <a:t>Analysis of DFS</a:t>
            </a:r>
          </a:p>
        </p:txBody>
      </p:sp>
      <p:sp>
        <p:nvSpPr>
          <p:cNvPr id="49156" name="Rectangle 3"/>
          <p:cNvSpPr>
            <a:spLocks noGrp="1" noChangeArrowheads="1"/>
          </p:cNvSpPr>
          <p:nvPr>
            <p:ph idx="1"/>
          </p:nvPr>
        </p:nvSpPr>
        <p:spPr>
          <a:xfrm>
            <a:off x="1828801" y="1219200"/>
            <a:ext cx="8556625" cy="4876800"/>
          </a:xfrm>
        </p:spPr>
        <p:txBody>
          <a:bodyPr/>
          <a:lstStyle/>
          <a:p>
            <a:r>
              <a:rPr lang="en-US"/>
              <a:t>Loops on lines 1-2 &amp; 5-7 take </a:t>
            </a:r>
            <a:r>
              <a:rPr lang="en-US" sz="2400">
                <a:solidFill>
                  <a:srgbClr val="CC3300"/>
                </a:solidFill>
                <a:sym typeface="Symbol" panose="05050102010706020507" pitchFamily="18" charset="2"/>
              </a:rPr>
              <a:t></a:t>
            </a:r>
            <a:r>
              <a:rPr lang="en-US" sz="2400">
                <a:solidFill>
                  <a:srgbClr val="CC3300"/>
                </a:solidFill>
              </a:rPr>
              <a:t>(</a:t>
            </a:r>
            <a:r>
              <a:rPr lang="en-US" sz="2400" i="1">
                <a:solidFill>
                  <a:srgbClr val="CC3300"/>
                </a:solidFill>
              </a:rPr>
              <a:t>V</a:t>
            </a:r>
            <a:r>
              <a:rPr lang="en-US" sz="2400">
                <a:solidFill>
                  <a:srgbClr val="CC3300"/>
                </a:solidFill>
              </a:rPr>
              <a:t>)</a:t>
            </a:r>
            <a:r>
              <a:rPr lang="en-US"/>
              <a:t> time, excluding time to execute DFS-Visit.</a:t>
            </a:r>
          </a:p>
          <a:p>
            <a:endParaRPr lang="en-US" sz="1200"/>
          </a:p>
          <a:p>
            <a:r>
              <a:rPr lang="en-US"/>
              <a:t>DFS-Visit is called once for each white vertex </a:t>
            </a:r>
            <a:r>
              <a:rPr lang="en-US" sz="2400" i="1"/>
              <a:t>v</a:t>
            </a:r>
            <a:r>
              <a:rPr lang="en-US" sz="2400">
                <a:sym typeface="Symbol" panose="05050102010706020507" pitchFamily="18" charset="2"/>
              </a:rPr>
              <a:t></a:t>
            </a:r>
            <a:r>
              <a:rPr lang="en-US" sz="2400" i="1">
                <a:sym typeface="Symbol" panose="05050102010706020507" pitchFamily="18" charset="2"/>
              </a:rPr>
              <a:t>V</a:t>
            </a:r>
            <a:r>
              <a:rPr lang="en-US"/>
              <a:t> when it’s painted gray the first time.  Lines 3-6 of DFS-Visit is executed |Adj[</a:t>
            </a:r>
            <a:r>
              <a:rPr lang="en-US" i="1"/>
              <a:t>v</a:t>
            </a:r>
            <a:r>
              <a:rPr lang="en-US"/>
              <a:t>]| times. The total cost of executing DFS-Visit is </a:t>
            </a:r>
            <a:r>
              <a:rPr lang="en-US">
                <a:solidFill>
                  <a:srgbClr val="CC3300"/>
                </a:solidFill>
                <a:sym typeface="Symbol" panose="05050102010706020507" pitchFamily="18" charset="2"/>
              </a:rPr>
              <a:t></a:t>
            </a:r>
            <a:r>
              <a:rPr lang="en-US" sz="2400" i="1" baseline="-25000">
                <a:solidFill>
                  <a:srgbClr val="CC3300"/>
                </a:solidFill>
              </a:rPr>
              <a:t>v</a:t>
            </a:r>
            <a:r>
              <a:rPr lang="en-US" sz="2400" baseline="-25000">
                <a:solidFill>
                  <a:srgbClr val="CC3300"/>
                </a:solidFill>
                <a:sym typeface="Symbol" panose="05050102010706020507" pitchFamily="18" charset="2"/>
              </a:rPr>
              <a:t></a:t>
            </a:r>
            <a:r>
              <a:rPr lang="en-US" sz="2400" i="1" baseline="-25000">
                <a:solidFill>
                  <a:srgbClr val="CC3300"/>
                </a:solidFill>
                <a:sym typeface="Symbol" panose="05050102010706020507" pitchFamily="18" charset="2"/>
              </a:rPr>
              <a:t>V</a:t>
            </a:r>
            <a:r>
              <a:rPr lang="en-US">
                <a:solidFill>
                  <a:srgbClr val="CC3300"/>
                </a:solidFill>
              </a:rPr>
              <a:t>|Adj[</a:t>
            </a:r>
            <a:r>
              <a:rPr lang="en-US" i="1">
                <a:solidFill>
                  <a:srgbClr val="CC3300"/>
                </a:solidFill>
              </a:rPr>
              <a:t>v</a:t>
            </a:r>
            <a:r>
              <a:rPr lang="en-US">
                <a:solidFill>
                  <a:srgbClr val="CC3300"/>
                </a:solidFill>
              </a:rPr>
              <a:t>]| = </a:t>
            </a:r>
            <a:r>
              <a:rPr lang="en-US" sz="2400">
                <a:solidFill>
                  <a:srgbClr val="CC3300"/>
                </a:solidFill>
                <a:sym typeface="Symbol" panose="05050102010706020507" pitchFamily="18" charset="2"/>
              </a:rPr>
              <a:t></a:t>
            </a:r>
            <a:r>
              <a:rPr lang="en-US" sz="2400">
                <a:solidFill>
                  <a:srgbClr val="CC3300"/>
                </a:solidFill>
              </a:rPr>
              <a:t>(</a:t>
            </a:r>
            <a:r>
              <a:rPr lang="en-US" sz="2400" i="1">
                <a:solidFill>
                  <a:srgbClr val="CC3300"/>
                </a:solidFill>
              </a:rPr>
              <a:t>E</a:t>
            </a:r>
            <a:r>
              <a:rPr lang="en-US" sz="2400">
                <a:solidFill>
                  <a:srgbClr val="CC3300"/>
                </a:solidFill>
              </a:rPr>
              <a:t>)</a:t>
            </a:r>
            <a:r>
              <a:rPr lang="en-US"/>
              <a:t> </a:t>
            </a:r>
          </a:p>
          <a:p>
            <a:endParaRPr lang="en-US" sz="1200"/>
          </a:p>
          <a:p>
            <a:r>
              <a:rPr lang="en-US"/>
              <a:t>Total running time of DFS is</a:t>
            </a:r>
            <a:r>
              <a:rPr lang="en-US" i="1"/>
              <a:t> </a:t>
            </a:r>
            <a:r>
              <a:rPr lang="en-US">
                <a:solidFill>
                  <a:srgbClr val="CC3300"/>
                </a:solidFill>
                <a:sym typeface="Symbol" panose="05050102010706020507" pitchFamily="18" charset="2"/>
              </a:rPr>
              <a:t></a:t>
            </a:r>
            <a:r>
              <a:rPr lang="en-US">
                <a:solidFill>
                  <a:srgbClr val="CC3300"/>
                </a:solidFill>
              </a:rPr>
              <a:t>(</a:t>
            </a:r>
            <a:r>
              <a:rPr lang="en-US" i="1">
                <a:solidFill>
                  <a:srgbClr val="CC3300"/>
                </a:solidFill>
              </a:rPr>
              <a:t>V+E</a:t>
            </a:r>
            <a:r>
              <a:rPr lang="en-US">
                <a:solidFill>
                  <a:srgbClr val="CC3300"/>
                </a:solidFill>
              </a:rPr>
              <a:t>)</a:t>
            </a:r>
            <a:r>
              <a:rPr lang="en-US" i="1"/>
              <a:t>.</a:t>
            </a:r>
          </a:p>
        </p:txBody>
      </p:sp>
    </p:spTree>
    <p:extLst>
      <p:ext uri="{BB962C8B-B14F-4D97-AF65-F5344CB8AC3E}">
        <p14:creationId xmlns:p14="http://schemas.microsoft.com/office/powerpoint/2010/main" val="10043035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Shortest Path</a:t>
            </a:r>
            <a:endParaRPr lang="en-US" dirty="0"/>
          </a:p>
        </p:txBody>
      </p:sp>
      <p:sp>
        <p:nvSpPr>
          <p:cNvPr id="3" name="Content Placeholder 2"/>
          <p:cNvSpPr>
            <a:spLocks noGrp="1"/>
          </p:cNvSpPr>
          <p:nvPr>
            <p:ph idx="1"/>
          </p:nvPr>
        </p:nvSpPr>
        <p:spPr>
          <a:xfrm>
            <a:off x="2226142" y="1905000"/>
            <a:ext cx="8915400" cy="3777622"/>
          </a:xfrm>
        </p:spPr>
        <p:txBody>
          <a:bodyPr/>
          <a:lstStyle/>
          <a:p>
            <a:r>
              <a:rPr lang="en-US" dirty="0"/>
              <a:t>In graph theory, the </a:t>
            </a:r>
            <a:r>
              <a:rPr lang="en-US" b="1" dirty="0"/>
              <a:t>shortest path problem</a:t>
            </a:r>
            <a:r>
              <a:rPr lang="en-US" dirty="0"/>
              <a:t> is the problem of finding a path between two vertices (or nodes) in a graph such that the sum of the weights of its constituent edges is minimized.</a:t>
            </a:r>
            <a:endParaRPr lang="en-US" dirty="0"/>
          </a:p>
        </p:txBody>
      </p:sp>
    </p:spTree>
    <p:extLst>
      <p:ext uri="{BB962C8B-B14F-4D97-AF65-F5344CB8AC3E}">
        <p14:creationId xmlns:p14="http://schemas.microsoft.com/office/powerpoint/2010/main" val="1810972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r>
              <a:rPr lang="en-US" dirty="0"/>
              <a:t>Given a connected and undirected graph, a </a:t>
            </a:r>
            <a:r>
              <a:rPr lang="en-US" i="1" dirty="0"/>
              <a:t>spanning tree</a:t>
            </a:r>
            <a:r>
              <a:rPr lang="en-US" dirty="0"/>
              <a:t> of that graph is a </a:t>
            </a:r>
            <a:r>
              <a:rPr lang="en-US" dirty="0" err="1"/>
              <a:t>subgraph</a:t>
            </a:r>
            <a:r>
              <a:rPr lang="en-US" dirty="0"/>
              <a:t> that is a tree and connects all the vertices together</a:t>
            </a:r>
            <a:r>
              <a:rPr lang="en-US" dirty="0" smtClean="0"/>
              <a:t>.</a:t>
            </a:r>
          </a:p>
          <a:p>
            <a:endParaRPr lang="en-US" dirty="0" smtClean="0"/>
          </a:p>
          <a:p>
            <a:r>
              <a:rPr lang="en-US" dirty="0"/>
              <a:t> A single graph can have many different spanning trees. A </a:t>
            </a:r>
            <a:r>
              <a:rPr lang="en-US" i="1" dirty="0"/>
              <a:t>minimum spanning tree (MST)</a:t>
            </a:r>
            <a:r>
              <a:rPr lang="en-US" dirty="0"/>
              <a:t> or minimum weight spanning tree for a weighted, connected and undirected graph is a spanning tree with weight less than or equal to the weight of every other spanning tree. </a:t>
            </a:r>
            <a:endParaRPr lang="en-US" dirty="0" smtClean="0"/>
          </a:p>
          <a:p>
            <a:endParaRPr lang="en-US" dirty="0"/>
          </a:p>
          <a:p>
            <a:r>
              <a:rPr lang="en-US" dirty="0" smtClean="0"/>
              <a:t>The </a:t>
            </a:r>
            <a:r>
              <a:rPr lang="en-US" dirty="0"/>
              <a:t>weight of a spanning tree is the sum of weights given to each edge of the spanning tree.</a:t>
            </a:r>
            <a:endParaRPr lang="en-US" dirty="0"/>
          </a:p>
        </p:txBody>
      </p:sp>
    </p:spTree>
    <p:extLst>
      <p:ext uri="{BB962C8B-B14F-4D97-AF65-F5344CB8AC3E}">
        <p14:creationId xmlns:p14="http://schemas.microsoft.com/office/powerpoint/2010/main" val="29725617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9623" y="2819400"/>
            <a:ext cx="8915400" cy="3777622"/>
          </a:xfrm>
        </p:spPr>
        <p:txBody>
          <a:bodyPr/>
          <a:lstStyle/>
          <a:p>
            <a:r>
              <a:rPr lang="en-US" i="1" dirty="0"/>
              <a:t>How many edges does a minimum spanning tree has</a:t>
            </a:r>
            <a:r>
              <a:rPr lang="en-US" i="1" dirty="0" smtClean="0"/>
              <a:t>?</a:t>
            </a:r>
          </a:p>
          <a:p>
            <a:pPr marL="0" indent="0">
              <a:buNone/>
            </a:pPr>
            <a:r>
              <a:rPr lang="en-US" dirty="0"/>
              <a:t/>
            </a:r>
            <a:br>
              <a:rPr lang="en-US" dirty="0"/>
            </a:br>
            <a:r>
              <a:rPr lang="en-US" dirty="0"/>
              <a:t>A minimum spanning tree has (V – 1) edges where V is the number of vertices in the given graph.</a:t>
            </a:r>
            <a:endParaRPr lang="en-US" dirty="0"/>
          </a:p>
        </p:txBody>
      </p:sp>
    </p:spTree>
    <p:extLst>
      <p:ext uri="{BB962C8B-B14F-4D97-AF65-F5344CB8AC3E}">
        <p14:creationId xmlns:p14="http://schemas.microsoft.com/office/powerpoint/2010/main" val="10718271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Minimum spanning tree</a:t>
            </a:r>
            <a:endParaRPr lang="en-US" dirty="0"/>
          </a:p>
        </p:txBody>
      </p:sp>
      <p:sp>
        <p:nvSpPr>
          <p:cNvPr id="3" name="Content Placeholder 2"/>
          <p:cNvSpPr>
            <a:spLocks noGrp="1"/>
          </p:cNvSpPr>
          <p:nvPr>
            <p:ph idx="1"/>
          </p:nvPr>
        </p:nvSpPr>
        <p:spPr/>
        <p:txBody>
          <a:bodyPr/>
          <a:lstStyle/>
          <a:p>
            <a:r>
              <a:rPr lang="en-US" dirty="0"/>
              <a:t>Below are the steps for finding MST using </a:t>
            </a:r>
            <a:r>
              <a:rPr lang="en-US" dirty="0" err="1"/>
              <a:t>Kruskal’s</a:t>
            </a:r>
            <a:r>
              <a:rPr lang="en-US" dirty="0"/>
              <a:t> algorithm</a:t>
            </a:r>
            <a:endParaRPr lang="en-US" dirty="0"/>
          </a:p>
        </p:txBody>
      </p:sp>
      <p:pic>
        <p:nvPicPr>
          <p:cNvPr id="4" name="Picture 3"/>
          <p:cNvPicPr>
            <a:picLocks noChangeAspect="1"/>
          </p:cNvPicPr>
          <p:nvPr/>
        </p:nvPicPr>
        <p:blipFill>
          <a:blip r:embed="rId2"/>
          <a:stretch>
            <a:fillRect/>
          </a:stretch>
        </p:blipFill>
        <p:spPr>
          <a:xfrm>
            <a:off x="3259511" y="2724148"/>
            <a:ext cx="6193771" cy="3522797"/>
          </a:xfrm>
          <a:prstGeom prst="rect">
            <a:avLst/>
          </a:prstGeom>
        </p:spPr>
      </p:pic>
    </p:spTree>
    <p:extLst>
      <p:ext uri="{BB962C8B-B14F-4D97-AF65-F5344CB8AC3E}">
        <p14:creationId xmlns:p14="http://schemas.microsoft.com/office/powerpoint/2010/main" val="159616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mtClean="0"/>
              <a:t>Graphs</a:t>
            </a:r>
          </a:p>
        </p:txBody>
      </p:sp>
      <p:sp>
        <p:nvSpPr>
          <p:cNvPr id="4100" name="Rectangle 3"/>
          <p:cNvSpPr>
            <a:spLocks noGrp="1" noChangeArrowheads="1"/>
          </p:cNvSpPr>
          <p:nvPr>
            <p:ph idx="1"/>
          </p:nvPr>
        </p:nvSpPr>
        <p:spPr>
          <a:xfrm>
            <a:off x="2167944" y="1905000"/>
            <a:ext cx="8991600" cy="5334000"/>
          </a:xfrm>
        </p:spPr>
        <p:txBody>
          <a:bodyPr/>
          <a:lstStyle/>
          <a:p>
            <a:pPr>
              <a:lnSpc>
                <a:spcPct val="90000"/>
              </a:lnSpc>
            </a:pPr>
            <a:r>
              <a:rPr lang="en-US" i="1" dirty="0">
                <a:solidFill>
                  <a:srgbClr val="CC3300"/>
                </a:solidFill>
              </a:rPr>
              <a:t>Graph G</a:t>
            </a:r>
            <a:r>
              <a:rPr lang="en-US" dirty="0">
                <a:solidFill>
                  <a:srgbClr val="CC3300"/>
                </a:solidFill>
              </a:rPr>
              <a:t> = (</a:t>
            </a:r>
            <a:r>
              <a:rPr lang="en-US" i="1" dirty="0">
                <a:solidFill>
                  <a:srgbClr val="CC3300"/>
                </a:solidFill>
              </a:rPr>
              <a:t>V</a:t>
            </a:r>
            <a:r>
              <a:rPr lang="en-US" dirty="0">
                <a:solidFill>
                  <a:srgbClr val="CC3300"/>
                </a:solidFill>
              </a:rPr>
              <a:t>, </a:t>
            </a:r>
            <a:r>
              <a:rPr lang="en-US" i="1" dirty="0">
                <a:solidFill>
                  <a:srgbClr val="CC3300"/>
                </a:solidFill>
              </a:rPr>
              <a:t>E</a:t>
            </a:r>
            <a:r>
              <a:rPr lang="en-US" dirty="0">
                <a:solidFill>
                  <a:srgbClr val="CC3300"/>
                </a:solidFill>
              </a:rPr>
              <a:t>)</a:t>
            </a:r>
          </a:p>
          <a:p>
            <a:pPr lvl="1">
              <a:lnSpc>
                <a:spcPct val="90000"/>
              </a:lnSpc>
            </a:pPr>
            <a:r>
              <a:rPr lang="en-US" i="1" dirty="0"/>
              <a:t>V</a:t>
            </a:r>
            <a:r>
              <a:rPr lang="en-US" dirty="0"/>
              <a:t> = set of vertices</a:t>
            </a:r>
          </a:p>
          <a:p>
            <a:pPr lvl="1">
              <a:lnSpc>
                <a:spcPct val="90000"/>
              </a:lnSpc>
            </a:pPr>
            <a:r>
              <a:rPr lang="en-US" i="1" dirty="0"/>
              <a:t>E</a:t>
            </a:r>
            <a:r>
              <a:rPr lang="en-US" dirty="0"/>
              <a:t> = set of edges </a:t>
            </a:r>
            <a:r>
              <a:rPr lang="en-US" dirty="0">
                <a:sym typeface="Symbol" panose="05050102010706020507" pitchFamily="18" charset="2"/>
              </a:rPr>
              <a:t> (</a:t>
            </a:r>
            <a:r>
              <a:rPr lang="en-US" i="1" dirty="0">
                <a:sym typeface="Symbol" panose="05050102010706020507" pitchFamily="18" charset="2"/>
              </a:rPr>
              <a:t>V</a:t>
            </a:r>
            <a:r>
              <a:rPr lang="en-US" dirty="0">
                <a:sym typeface="Symbol" panose="05050102010706020507" pitchFamily="18" charset="2"/>
              </a:rPr>
              <a:t></a:t>
            </a:r>
            <a:r>
              <a:rPr lang="en-US" i="1" dirty="0">
                <a:sym typeface="Symbol" panose="05050102010706020507" pitchFamily="18" charset="2"/>
              </a:rPr>
              <a:t>V</a:t>
            </a:r>
            <a:r>
              <a:rPr lang="en-US" dirty="0">
                <a:sym typeface="Symbol" panose="05050102010706020507" pitchFamily="18" charset="2"/>
              </a:rPr>
              <a:t>)</a:t>
            </a:r>
          </a:p>
          <a:p>
            <a:pPr>
              <a:lnSpc>
                <a:spcPct val="90000"/>
              </a:lnSpc>
            </a:pPr>
            <a:r>
              <a:rPr lang="en-US" dirty="0">
                <a:sym typeface="Symbol" panose="05050102010706020507" pitchFamily="18" charset="2"/>
              </a:rPr>
              <a:t>Types of graphs</a:t>
            </a:r>
          </a:p>
          <a:p>
            <a:pPr lvl="1">
              <a:lnSpc>
                <a:spcPct val="90000"/>
              </a:lnSpc>
            </a:pPr>
            <a:r>
              <a:rPr lang="en-US" dirty="0">
                <a:solidFill>
                  <a:srgbClr val="CC3300"/>
                </a:solidFill>
                <a:sym typeface="Symbol" panose="05050102010706020507" pitchFamily="18" charset="2"/>
              </a:rPr>
              <a:t>Undirected:</a:t>
            </a:r>
            <a:r>
              <a:rPr lang="en-US" dirty="0">
                <a:sym typeface="Symbol" panose="05050102010706020507" pitchFamily="18" charset="2"/>
              </a:rPr>
              <a:t> edge </a:t>
            </a:r>
            <a:r>
              <a:rPr lang="en-US" dirty="0">
                <a:solidFill>
                  <a:schemeClr val="hlink"/>
                </a:solidFill>
                <a:sym typeface="Symbol" panose="05050102010706020507" pitchFamily="18" charset="2"/>
              </a:rPr>
              <a:t>(</a:t>
            </a:r>
            <a:r>
              <a:rPr lang="en-US" i="1" dirty="0">
                <a:solidFill>
                  <a:schemeClr val="hlink"/>
                </a:solidFill>
                <a:sym typeface="Symbol" panose="05050102010706020507" pitchFamily="18" charset="2"/>
              </a:rPr>
              <a:t>u</a:t>
            </a:r>
            <a:r>
              <a:rPr lang="en-US" dirty="0">
                <a:solidFill>
                  <a:schemeClr val="hlink"/>
                </a:solidFill>
                <a:sym typeface="Symbol" panose="05050102010706020507" pitchFamily="18" charset="2"/>
              </a:rPr>
              <a:t>, </a:t>
            </a:r>
            <a:r>
              <a:rPr lang="en-US" i="1" dirty="0">
                <a:solidFill>
                  <a:schemeClr val="hlink"/>
                </a:solidFill>
                <a:sym typeface="Symbol" panose="05050102010706020507" pitchFamily="18" charset="2"/>
              </a:rPr>
              <a:t>v</a:t>
            </a:r>
            <a:r>
              <a:rPr lang="en-US" dirty="0">
                <a:solidFill>
                  <a:schemeClr val="hlink"/>
                </a:solidFill>
                <a:sym typeface="Symbol" panose="05050102010706020507" pitchFamily="18" charset="2"/>
              </a:rPr>
              <a:t>) = (</a:t>
            </a:r>
            <a:r>
              <a:rPr lang="en-US" i="1" dirty="0">
                <a:solidFill>
                  <a:schemeClr val="hlink"/>
                </a:solidFill>
                <a:sym typeface="Symbol" panose="05050102010706020507" pitchFamily="18" charset="2"/>
              </a:rPr>
              <a:t>v</a:t>
            </a:r>
            <a:r>
              <a:rPr lang="en-US" dirty="0">
                <a:solidFill>
                  <a:schemeClr val="hlink"/>
                </a:solidFill>
                <a:sym typeface="Symbol" panose="05050102010706020507" pitchFamily="18" charset="2"/>
              </a:rPr>
              <a:t>, </a:t>
            </a:r>
            <a:r>
              <a:rPr lang="en-US" i="1" dirty="0">
                <a:solidFill>
                  <a:schemeClr val="hlink"/>
                </a:solidFill>
                <a:sym typeface="Symbol" panose="05050102010706020507" pitchFamily="18" charset="2"/>
              </a:rPr>
              <a:t>u</a:t>
            </a:r>
            <a:r>
              <a:rPr lang="en-US" dirty="0">
                <a:solidFill>
                  <a:schemeClr val="hlink"/>
                </a:solidFill>
                <a:sym typeface="Symbol" panose="05050102010706020507" pitchFamily="18" charset="2"/>
              </a:rPr>
              <a:t>)</a:t>
            </a:r>
            <a:r>
              <a:rPr lang="en-US" dirty="0">
                <a:sym typeface="Symbol" panose="05050102010706020507" pitchFamily="18" charset="2"/>
              </a:rPr>
              <a:t>; for all </a:t>
            </a:r>
            <a:r>
              <a:rPr lang="en-US" i="1" dirty="0">
                <a:sym typeface="Symbol" panose="05050102010706020507" pitchFamily="18" charset="2"/>
              </a:rPr>
              <a:t>v</a:t>
            </a:r>
            <a:r>
              <a:rPr lang="en-US" dirty="0">
                <a:sym typeface="Symbol" panose="05050102010706020507" pitchFamily="18" charset="2"/>
              </a:rPr>
              <a:t>, (</a:t>
            </a:r>
            <a:r>
              <a:rPr lang="en-US" i="1" dirty="0">
                <a:sym typeface="Symbol" panose="05050102010706020507" pitchFamily="18" charset="2"/>
              </a:rPr>
              <a:t>v</a:t>
            </a:r>
            <a:r>
              <a:rPr lang="en-US" dirty="0">
                <a:sym typeface="Symbol" panose="05050102010706020507" pitchFamily="18" charset="2"/>
              </a:rPr>
              <a:t>, </a:t>
            </a:r>
            <a:r>
              <a:rPr lang="en-US" i="1" dirty="0">
                <a:sym typeface="Symbol" panose="05050102010706020507" pitchFamily="18" charset="2"/>
              </a:rPr>
              <a:t>v</a:t>
            </a:r>
            <a:r>
              <a:rPr lang="en-US" dirty="0">
                <a:sym typeface="Symbol" panose="05050102010706020507" pitchFamily="18" charset="2"/>
              </a:rPr>
              <a:t>)  </a:t>
            </a:r>
            <a:r>
              <a:rPr lang="en-US" i="1" dirty="0">
                <a:sym typeface="Symbol" panose="05050102010706020507" pitchFamily="18" charset="2"/>
              </a:rPr>
              <a:t>E</a:t>
            </a:r>
            <a:r>
              <a:rPr lang="en-US" dirty="0">
                <a:sym typeface="Symbol" panose="05050102010706020507" pitchFamily="18" charset="2"/>
              </a:rPr>
              <a:t> (</a:t>
            </a:r>
            <a:r>
              <a:rPr lang="en-US" dirty="0">
                <a:solidFill>
                  <a:schemeClr val="hlink"/>
                </a:solidFill>
                <a:sym typeface="Symbol" panose="05050102010706020507" pitchFamily="18" charset="2"/>
              </a:rPr>
              <a:t>No self loops.</a:t>
            </a:r>
            <a:r>
              <a:rPr lang="en-US" dirty="0">
                <a:sym typeface="Symbol" panose="05050102010706020507" pitchFamily="18" charset="2"/>
              </a:rPr>
              <a:t>)</a:t>
            </a:r>
          </a:p>
          <a:p>
            <a:pPr lvl="1">
              <a:lnSpc>
                <a:spcPct val="90000"/>
              </a:lnSpc>
            </a:pPr>
            <a:r>
              <a:rPr lang="en-US" dirty="0">
                <a:solidFill>
                  <a:srgbClr val="CC3300"/>
                </a:solidFill>
                <a:sym typeface="Symbol" panose="05050102010706020507" pitchFamily="18" charset="2"/>
              </a:rPr>
              <a:t>Directed:</a:t>
            </a:r>
            <a:r>
              <a:rPr lang="en-US" dirty="0">
                <a:sym typeface="Symbol" panose="05050102010706020507" pitchFamily="18" charset="2"/>
              </a:rPr>
              <a:t> (</a:t>
            </a:r>
            <a:r>
              <a:rPr lang="en-US" i="1" dirty="0">
                <a:sym typeface="Symbol" panose="05050102010706020507" pitchFamily="18" charset="2"/>
              </a:rPr>
              <a:t>u</a:t>
            </a:r>
            <a:r>
              <a:rPr lang="en-US" dirty="0">
                <a:sym typeface="Symbol" panose="05050102010706020507" pitchFamily="18" charset="2"/>
              </a:rPr>
              <a:t>, </a:t>
            </a:r>
            <a:r>
              <a:rPr lang="en-US" i="1" dirty="0">
                <a:sym typeface="Symbol" panose="05050102010706020507" pitchFamily="18" charset="2"/>
              </a:rPr>
              <a:t>v</a:t>
            </a:r>
            <a:r>
              <a:rPr lang="en-US" dirty="0">
                <a:sym typeface="Symbol" panose="05050102010706020507" pitchFamily="18" charset="2"/>
              </a:rPr>
              <a:t>) is edge from </a:t>
            </a:r>
            <a:r>
              <a:rPr lang="en-US" i="1" dirty="0">
                <a:sym typeface="Symbol" panose="05050102010706020507" pitchFamily="18" charset="2"/>
              </a:rPr>
              <a:t>u</a:t>
            </a:r>
            <a:r>
              <a:rPr lang="en-US" dirty="0">
                <a:sym typeface="Symbol" panose="05050102010706020507" pitchFamily="18" charset="2"/>
              </a:rPr>
              <a:t> to </a:t>
            </a:r>
            <a:r>
              <a:rPr lang="en-US" i="1" dirty="0">
                <a:sym typeface="Symbol" panose="05050102010706020507" pitchFamily="18" charset="2"/>
              </a:rPr>
              <a:t>v</a:t>
            </a:r>
            <a:r>
              <a:rPr lang="en-US" dirty="0">
                <a:sym typeface="Symbol" panose="05050102010706020507" pitchFamily="18" charset="2"/>
              </a:rPr>
              <a:t>, denoted as </a:t>
            </a:r>
            <a:r>
              <a:rPr lang="en-US" i="1" dirty="0">
                <a:sym typeface="Symbol" panose="05050102010706020507" pitchFamily="18" charset="2"/>
              </a:rPr>
              <a:t>u </a:t>
            </a:r>
            <a:r>
              <a:rPr lang="en-US" dirty="0">
                <a:sym typeface="Symbol" panose="05050102010706020507" pitchFamily="18" charset="2"/>
              </a:rPr>
              <a:t></a:t>
            </a:r>
            <a:r>
              <a:rPr lang="en-US" i="1" dirty="0">
                <a:sym typeface="Symbol" panose="05050102010706020507" pitchFamily="18" charset="2"/>
              </a:rPr>
              <a:t> v</a:t>
            </a:r>
            <a:r>
              <a:rPr lang="en-US" dirty="0">
                <a:sym typeface="Symbol" panose="05050102010706020507" pitchFamily="18" charset="2"/>
              </a:rPr>
              <a:t>. Self loops are allowed.</a:t>
            </a:r>
          </a:p>
          <a:p>
            <a:pPr lvl="1">
              <a:lnSpc>
                <a:spcPct val="90000"/>
              </a:lnSpc>
            </a:pPr>
            <a:r>
              <a:rPr lang="en-US" dirty="0">
                <a:solidFill>
                  <a:srgbClr val="CC3300"/>
                </a:solidFill>
                <a:sym typeface="Symbol" panose="05050102010706020507" pitchFamily="18" charset="2"/>
              </a:rPr>
              <a:t>Weighted</a:t>
            </a:r>
            <a:r>
              <a:rPr lang="en-US" dirty="0">
                <a:sym typeface="Symbol" panose="05050102010706020507" pitchFamily="18" charset="2"/>
              </a:rPr>
              <a:t>: </a:t>
            </a:r>
            <a:r>
              <a:rPr lang="en-US" dirty="0">
                <a:solidFill>
                  <a:schemeClr val="hlink"/>
                </a:solidFill>
                <a:sym typeface="Symbol" panose="05050102010706020507" pitchFamily="18" charset="2"/>
              </a:rPr>
              <a:t>each edge has</a:t>
            </a:r>
            <a:r>
              <a:rPr lang="en-US" dirty="0">
                <a:sym typeface="Symbol" panose="05050102010706020507" pitchFamily="18" charset="2"/>
              </a:rPr>
              <a:t> an associated </a:t>
            </a:r>
            <a:r>
              <a:rPr lang="en-US" dirty="0">
                <a:solidFill>
                  <a:schemeClr val="hlink"/>
                </a:solidFill>
                <a:sym typeface="Symbol" panose="05050102010706020507" pitchFamily="18" charset="2"/>
              </a:rPr>
              <a:t>weight</a:t>
            </a:r>
            <a:r>
              <a:rPr lang="en-US" dirty="0">
                <a:sym typeface="Symbol" panose="05050102010706020507" pitchFamily="18" charset="2"/>
              </a:rPr>
              <a:t>, given by a weight function </a:t>
            </a:r>
            <a:r>
              <a:rPr lang="en-US" i="1" dirty="0">
                <a:solidFill>
                  <a:schemeClr val="hlink"/>
                </a:solidFill>
                <a:sym typeface="Symbol" panose="05050102010706020507" pitchFamily="18" charset="2"/>
              </a:rPr>
              <a:t>w </a:t>
            </a:r>
            <a:r>
              <a:rPr lang="en-US" dirty="0">
                <a:solidFill>
                  <a:schemeClr val="hlink"/>
                </a:solidFill>
                <a:sym typeface="Symbol" panose="05050102010706020507" pitchFamily="18" charset="2"/>
              </a:rPr>
              <a:t>: </a:t>
            </a:r>
            <a:r>
              <a:rPr lang="en-US" i="1" dirty="0">
                <a:solidFill>
                  <a:schemeClr val="hlink"/>
                </a:solidFill>
                <a:sym typeface="Symbol" panose="05050102010706020507" pitchFamily="18" charset="2"/>
              </a:rPr>
              <a:t>E</a:t>
            </a:r>
            <a:r>
              <a:rPr lang="en-US" dirty="0">
                <a:solidFill>
                  <a:schemeClr val="hlink"/>
                </a:solidFill>
                <a:sym typeface="Symbol" panose="05050102010706020507" pitchFamily="18" charset="2"/>
              </a:rPr>
              <a:t>  </a:t>
            </a:r>
            <a:r>
              <a:rPr lang="en-US" b="1" dirty="0">
                <a:solidFill>
                  <a:schemeClr val="hlink"/>
                </a:solidFill>
                <a:sym typeface="Symbol" panose="05050102010706020507" pitchFamily="18" charset="2"/>
              </a:rPr>
              <a:t>R</a:t>
            </a:r>
            <a:r>
              <a:rPr lang="en-US" dirty="0">
                <a:sym typeface="Symbol" panose="05050102010706020507" pitchFamily="18" charset="2"/>
              </a:rPr>
              <a:t>.</a:t>
            </a:r>
          </a:p>
          <a:p>
            <a:pPr lvl="1">
              <a:lnSpc>
                <a:spcPct val="90000"/>
              </a:lnSpc>
            </a:pPr>
            <a:r>
              <a:rPr lang="en-US" dirty="0">
                <a:solidFill>
                  <a:srgbClr val="CC3300"/>
                </a:solidFill>
                <a:sym typeface="Symbol" panose="05050102010706020507" pitchFamily="18" charset="2"/>
              </a:rPr>
              <a:t>Dense:</a:t>
            </a:r>
            <a:r>
              <a:rPr lang="en-US" dirty="0">
                <a:sym typeface="Symbol" panose="05050102010706020507" pitchFamily="18" charset="2"/>
              </a:rPr>
              <a:t> </a:t>
            </a:r>
            <a:r>
              <a:rPr lang="en-US" dirty="0">
                <a:solidFill>
                  <a:schemeClr val="hlink"/>
                </a:solidFill>
                <a:sym typeface="Symbol" panose="05050102010706020507" pitchFamily="18" charset="2"/>
              </a:rPr>
              <a:t>|</a:t>
            </a:r>
            <a:r>
              <a:rPr lang="en-US" i="1" dirty="0">
                <a:solidFill>
                  <a:schemeClr val="hlink"/>
                </a:solidFill>
                <a:sym typeface="Symbol" panose="05050102010706020507" pitchFamily="18" charset="2"/>
              </a:rPr>
              <a:t>E</a:t>
            </a:r>
            <a:r>
              <a:rPr lang="en-US" dirty="0">
                <a:solidFill>
                  <a:schemeClr val="hlink"/>
                </a:solidFill>
                <a:sym typeface="Symbol" panose="05050102010706020507" pitchFamily="18" charset="2"/>
              </a:rPr>
              <a:t>|  |</a:t>
            </a:r>
            <a:r>
              <a:rPr lang="en-US" i="1" dirty="0">
                <a:solidFill>
                  <a:schemeClr val="hlink"/>
                </a:solidFill>
                <a:sym typeface="Symbol" panose="05050102010706020507" pitchFamily="18" charset="2"/>
              </a:rPr>
              <a:t>V</a:t>
            </a:r>
            <a:r>
              <a:rPr lang="en-US" dirty="0">
                <a:solidFill>
                  <a:schemeClr val="hlink"/>
                </a:solidFill>
                <a:sym typeface="Symbol" panose="05050102010706020507" pitchFamily="18" charset="2"/>
              </a:rPr>
              <a:t>|</a:t>
            </a:r>
            <a:r>
              <a:rPr lang="en-US" baseline="30000" dirty="0">
                <a:solidFill>
                  <a:schemeClr val="hlink"/>
                </a:solidFill>
                <a:sym typeface="Symbol" panose="05050102010706020507" pitchFamily="18" charset="2"/>
              </a:rPr>
              <a:t>2</a:t>
            </a:r>
            <a:r>
              <a:rPr lang="en-US" dirty="0">
                <a:sym typeface="Symbol" panose="05050102010706020507" pitchFamily="18" charset="2"/>
              </a:rPr>
              <a:t>.</a:t>
            </a:r>
          </a:p>
          <a:p>
            <a:pPr lvl="1">
              <a:lnSpc>
                <a:spcPct val="90000"/>
              </a:lnSpc>
            </a:pPr>
            <a:r>
              <a:rPr lang="en-US" dirty="0">
                <a:solidFill>
                  <a:srgbClr val="CC3300"/>
                </a:solidFill>
                <a:sym typeface="Symbol" panose="05050102010706020507" pitchFamily="18" charset="2"/>
              </a:rPr>
              <a:t>Sparse:</a:t>
            </a:r>
            <a:r>
              <a:rPr lang="en-US" dirty="0">
                <a:sym typeface="Symbol" panose="05050102010706020507" pitchFamily="18" charset="2"/>
              </a:rPr>
              <a:t> </a:t>
            </a:r>
            <a:r>
              <a:rPr lang="en-US" dirty="0">
                <a:solidFill>
                  <a:schemeClr val="hlink"/>
                </a:solidFill>
                <a:sym typeface="Symbol" panose="05050102010706020507" pitchFamily="18" charset="2"/>
              </a:rPr>
              <a:t>|</a:t>
            </a:r>
            <a:r>
              <a:rPr lang="en-US" i="1" dirty="0">
                <a:solidFill>
                  <a:schemeClr val="hlink"/>
                </a:solidFill>
                <a:sym typeface="Symbol" panose="05050102010706020507" pitchFamily="18" charset="2"/>
              </a:rPr>
              <a:t>E</a:t>
            </a:r>
            <a:r>
              <a:rPr lang="en-US" dirty="0">
                <a:solidFill>
                  <a:schemeClr val="hlink"/>
                </a:solidFill>
                <a:sym typeface="Symbol" panose="05050102010706020507" pitchFamily="18" charset="2"/>
              </a:rPr>
              <a:t>| &lt;&lt; |</a:t>
            </a:r>
            <a:r>
              <a:rPr lang="en-US" i="1" dirty="0" smtClean="0">
                <a:solidFill>
                  <a:schemeClr val="hlink"/>
                </a:solidFill>
                <a:sym typeface="Symbol" panose="05050102010706020507" pitchFamily="18" charset="2"/>
              </a:rPr>
              <a:t>V</a:t>
            </a:r>
            <a:r>
              <a:rPr lang="en-US" dirty="0" smtClean="0">
                <a:solidFill>
                  <a:schemeClr val="hlink"/>
                </a:solidFill>
                <a:sym typeface="Symbol" panose="05050102010706020507" pitchFamily="18" charset="2"/>
              </a:rPr>
              <a:t>|</a:t>
            </a:r>
            <a:r>
              <a:rPr lang="en-US" baseline="30000" dirty="0" smtClean="0">
                <a:solidFill>
                  <a:schemeClr val="hlink"/>
                </a:solidFill>
                <a:sym typeface="Symbol" panose="05050102010706020507" pitchFamily="18" charset="2"/>
              </a:rPr>
              <a:t>2</a:t>
            </a:r>
            <a:endParaRPr lang="en-US" dirty="0">
              <a:sym typeface="Symbol" panose="05050102010706020507" pitchFamily="18" charset="2"/>
            </a:endParaRPr>
          </a:p>
        </p:txBody>
      </p:sp>
    </p:spTree>
    <p:extLst>
      <p:ext uri="{BB962C8B-B14F-4D97-AF65-F5344CB8AC3E}">
        <p14:creationId xmlns:p14="http://schemas.microsoft.com/office/powerpoint/2010/main" val="35901926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The algorithm is a Greedy Algorithm. The Greedy Choice is to pick the smallest weight edge that does not cause a cycle in the MST constructed so far.</a:t>
            </a:r>
            <a:endParaRPr lang="en-US" dirty="0"/>
          </a:p>
        </p:txBody>
      </p:sp>
    </p:spTree>
    <p:extLst>
      <p:ext uri="{BB962C8B-B14F-4D97-AF65-F5344CB8AC3E}">
        <p14:creationId xmlns:p14="http://schemas.microsoft.com/office/powerpoint/2010/main" val="37856419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3953435" y="2233289"/>
            <a:ext cx="5127065" cy="2965773"/>
          </a:xfrm>
          <a:prstGeom prst="rect">
            <a:avLst/>
          </a:prstGeom>
        </p:spPr>
      </p:pic>
    </p:spTree>
    <p:extLst>
      <p:ext uri="{BB962C8B-B14F-4D97-AF65-F5344CB8AC3E}">
        <p14:creationId xmlns:p14="http://schemas.microsoft.com/office/powerpoint/2010/main" val="19558990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3608388" y="1548465"/>
            <a:ext cx="5468950" cy="4838887"/>
          </a:xfrm>
          <a:prstGeom prst="rect">
            <a:avLst/>
          </a:prstGeom>
        </p:spPr>
      </p:pic>
    </p:spTree>
    <p:extLst>
      <p:ext uri="{BB962C8B-B14F-4D97-AF65-F5344CB8AC3E}">
        <p14:creationId xmlns:p14="http://schemas.microsoft.com/office/powerpoint/2010/main" val="40197818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3724835" y="1392865"/>
            <a:ext cx="5204011" cy="5192131"/>
          </a:xfrm>
          <a:prstGeom prst="rect">
            <a:avLst/>
          </a:prstGeom>
        </p:spPr>
      </p:pic>
    </p:spTree>
    <p:extLst>
      <p:ext uri="{BB962C8B-B14F-4D97-AF65-F5344CB8AC3E}">
        <p14:creationId xmlns:p14="http://schemas.microsoft.com/office/powerpoint/2010/main" val="6964940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3508096" y="2009867"/>
            <a:ext cx="5290424" cy="1983909"/>
          </a:xfrm>
          <a:prstGeom prst="rect">
            <a:avLst/>
          </a:prstGeom>
        </p:spPr>
      </p:pic>
      <p:pic>
        <p:nvPicPr>
          <p:cNvPr id="5" name="Picture 4"/>
          <p:cNvPicPr>
            <a:picLocks noChangeAspect="1"/>
          </p:cNvPicPr>
          <p:nvPr/>
        </p:nvPicPr>
        <p:blipFill>
          <a:blip r:embed="rId3"/>
          <a:stretch>
            <a:fillRect/>
          </a:stretch>
        </p:blipFill>
        <p:spPr>
          <a:xfrm>
            <a:off x="3508096" y="4098643"/>
            <a:ext cx="5290424" cy="1952533"/>
          </a:xfrm>
          <a:prstGeom prst="rect">
            <a:avLst/>
          </a:prstGeom>
        </p:spPr>
      </p:pic>
    </p:spTree>
    <p:extLst>
      <p:ext uri="{BB962C8B-B14F-4D97-AF65-F5344CB8AC3E}">
        <p14:creationId xmlns:p14="http://schemas.microsoft.com/office/powerpoint/2010/main" val="20660718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3292944" y="2154143"/>
            <a:ext cx="7090814" cy="3170892"/>
          </a:xfrm>
          <a:prstGeom prst="rect">
            <a:avLst/>
          </a:prstGeom>
        </p:spPr>
      </p:pic>
    </p:spTree>
    <p:extLst>
      <p:ext uri="{BB962C8B-B14F-4D97-AF65-F5344CB8AC3E}">
        <p14:creationId xmlns:p14="http://schemas.microsoft.com/office/powerpoint/2010/main" val="28339527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3899746" y="2052918"/>
            <a:ext cx="5956947" cy="4426910"/>
          </a:xfrm>
          <a:prstGeom prst="rect">
            <a:avLst/>
          </a:prstGeom>
        </p:spPr>
      </p:pic>
    </p:spTree>
    <p:extLst>
      <p:ext uri="{BB962C8B-B14F-4D97-AF65-F5344CB8AC3E}">
        <p14:creationId xmlns:p14="http://schemas.microsoft.com/office/powerpoint/2010/main" val="354944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Graphs</a:t>
            </a:r>
          </a:p>
        </p:txBody>
      </p:sp>
      <p:sp>
        <p:nvSpPr>
          <p:cNvPr id="5124" name="Rectangle 3"/>
          <p:cNvSpPr>
            <a:spLocks noGrp="1" noChangeArrowheads="1"/>
          </p:cNvSpPr>
          <p:nvPr>
            <p:ph idx="1"/>
          </p:nvPr>
        </p:nvSpPr>
        <p:spPr/>
        <p:txBody>
          <a:bodyPr>
            <a:normAutofit/>
          </a:bodyPr>
          <a:lstStyle/>
          <a:p>
            <a:r>
              <a:rPr lang="en-US" dirty="0">
                <a:sym typeface="Symbol" panose="05050102010706020507" pitchFamily="18" charset="2"/>
              </a:rPr>
              <a:t>If (</a:t>
            </a:r>
            <a:r>
              <a:rPr lang="en-US" i="1" dirty="0">
                <a:sym typeface="Symbol" panose="05050102010706020507" pitchFamily="18" charset="2"/>
              </a:rPr>
              <a:t>u</a:t>
            </a:r>
            <a:r>
              <a:rPr lang="en-US" dirty="0">
                <a:sym typeface="Symbol" panose="05050102010706020507" pitchFamily="18" charset="2"/>
              </a:rPr>
              <a:t>, </a:t>
            </a:r>
            <a:r>
              <a:rPr lang="en-US" i="1" dirty="0">
                <a:sym typeface="Symbol" panose="05050102010706020507" pitchFamily="18" charset="2"/>
              </a:rPr>
              <a:t>v</a:t>
            </a:r>
            <a:r>
              <a:rPr lang="en-US" dirty="0">
                <a:sym typeface="Symbol" panose="05050102010706020507" pitchFamily="18" charset="2"/>
              </a:rPr>
              <a:t>)  </a:t>
            </a:r>
            <a:r>
              <a:rPr lang="en-US" i="1" dirty="0">
                <a:sym typeface="Symbol" panose="05050102010706020507" pitchFamily="18" charset="2"/>
              </a:rPr>
              <a:t>E</a:t>
            </a:r>
            <a:r>
              <a:rPr lang="en-US" dirty="0">
                <a:sym typeface="Symbol" panose="05050102010706020507" pitchFamily="18" charset="2"/>
              </a:rPr>
              <a:t>, then vertex </a:t>
            </a:r>
            <a:r>
              <a:rPr lang="en-US" i="1" dirty="0">
                <a:sym typeface="Symbol" panose="05050102010706020507" pitchFamily="18" charset="2"/>
              </a:rPr>
              <a:t>v</a:t>
            </a:r>
            <a:r>
              <a:rPr lang="en-US" dirty="0">
                <a:sym typeface="Symbol" panose="05050102010706020507" pitchFamily="18" charset="2"/>
              </a:rPr>
              <a:t> is </a:t>
            </a:r>
            <a:r>
              <a:rPr lang="en-US" dirty="0">
                <a:solidFill>
                  <a:srgbClr val="CC3300"/>
                </a:solidFill>
                <a:sym typeface="Symbol" panose="05050102010706020507" pitchFamily="18" charset="2"/>
              </a:rPr>
              <a:t>adjacent</a:t>
            </a:r>
            <a:r>
              <a:rPr lang="en-US" dirty="0">
                <a:sym typeface="Symbol" panose="05050102010706020507" pitchFamily="18" charset="2"/>
              </a:rPr>
              <a:t> to vertex </a:t>
            </a:r>
            <a:r>
              <a:rPr lang="en-US" i="1" dirty="0">
                <a:sym typeface="Symbol" panose="05050102010706020507" pitchFamily="18" charset="2"/>
              </a:rPr>
              <a:t>u</a:t>
            </a:r>
            <a:r>
              <a:rPr lang="en-US" dirty="0">
                <a:sym typeface="Symbol" panose="05050102010706020507" pitchFamily="18" charset="2"/>
              </a:rPr>
              <a:t>.</a:t>
            </a:r>
          </a:p>
          <a:p>
            <a:r>
              <a:rPr lang="en-US" sz="2400" dirty="0">
                <a:solidFill>
                  <a:srgbClr val="CC3300"/>
                </a:solidFill>
                <a:sym typeface="Symbol" panose="05050102010706020507" pitchFamily="18" charset="2"/>
              </a:rPr>
              <a:t>Adjacency relationship is</a:t>
            </a:r>
            <a:r>
              <a:rPr lang="en-US" sz="2400" dirty="0">
                <a:sym typeface="Symbol" panose="05050102010706020507" pitchFamily="18" charset="2"/>
              </a:rPr>
              <a:t>:</a:t>
            </a:r>
          </a:p>
          <a:p>
            <a:pPr lvl="1"/>
            <a:r>
              <a:rPr lang="en-US" dirty="0"/>
              <a:t>Symmetric if </a:t>
            </a:r>
            <a:r>
              <a:rPr lang="en-US" i="1" dirty="0"/>
              <a:t>G </a:t>
            </a:r>
            <a:r>
              <a:rPr lang="en-US" dirty="0"/>
              <a:t>is undirected.</a:t>
            </a:r>
          </a:p>
          <a:p>
            <a:pPr lvl="1"/>
            <a:r>
              <a:rPr lang="en-US" dirty="0"/>
              <a:t>Not necessarily so if </a:t>
            </a:r>
            <a:r>
              <a:rPr lang="en-US" i="1" dirty="0"/>
              <a:t>G</a:t>
            </a:r>
            <a:r>
              <a:rPr lang="en-US" dirty="0"/>
              <a:t> is directed.</a:t>
            </a:r>
          </a:p>
          <a:p>
            <a:r>
              <a:rPr lang="en-US" dirty="0"/>
              <a:t>If </a:t>
            </a:r>
            <a:r>
              <a:rPr lang="en-US" i="1" dirty="0"/>
              <a:t>G</a:t>
            </a:r>
            <a:r>
              <a:rPr lang="en-US" dirty="0"/>
              <a:t> is </a:t>
            </a:r>
            <a:r>
              <a:rPr lang="en-US" dirty="0">
                <a:solidFill>
                  <a:srgbClr val="CC3300"/>
                </a:solidFill>
              </a:rPr>
              <a:t>connected</a:t>
            </a:r>
            <a:r>
              <a:rPr lang="en-US" dirty="0"/>
              <a:t>:</a:t>
            </a:r>
          </a:p>
          <a:p>
            <a:pPr lvl="1"/>
            <a:r>
              <a:rPr lang="en-US" dirty="0"/>
              <a:t>There is a </a:t>
            </a:r>
            <a:r>
              <a:rPr lang="en-US" dirty="0">
                <a:solidFill>
                  <a:schemeClr val="hlink"/>
                </a:solidFill>
              </a:rPr>
              <a:t>path between every pair of vertices</a:t>
            </a:r>
            <a:r>
              <a:rPr lang="en-US" dirty="0" smtClean="0"/>
              <a:t>.</a:t>
            </a:r>
            <a:endParaRPr lang="en-US" dirty="0"/>
          </a:p>
        </p:txBody>
      </p:sp>
    </p:spTree>
    <p:extLst>
      <p:ext uri="{BB962C8B-B14F-4D97-AF65-F5344CB8AC3E}">
        <p14:creationId xmlns:p14="http://schemas.microsoft.com/office/powerpoint/2010/main" val="2431586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65646" y="366532"/>
            <a:ext cx="8911687" cy="1280890"/>
          </a:xfrm>
        </p:spPr>
        <p:txBody>
          <a:bodyPr/>
          <a:lstStyle/>
          <a:p>
            <a:r>
              <a:rPr lang="en-US" dirty="0" smtClean="0"/>
              <a:t>Classification</a:t>
            </a:r>
            <a:endParaRPr lang="en-US" dirty="0"/>
          </a:p>
        </p:txBody>
      </p:sp>
      <p:sp>
        <p:nvSpPr>
          <p:cNvPr id="6" name="Content Placeholder 5"/>
          <p:cNvSpPr>
            <a:spLocks noGrp="1"/>
          </p:cNvSpPr>
          <p:nvPr>
            <p:ph idx="1"/>
          </p:nvPr>
        </p:nvSpPr>
        <p:spPr>
          <a:xfrm>
            <a:off x="1293811" y="1283594"/>
            <a:ext cx="3831981" cy="5387662"/>
          </a:xfrm>
        </p:spPr>
        <p:txBody>
          <a:bodyPr>
            <a:normAutofit/>
          </a:bodyPr>
          <a:lstStyle/>
          <a:p>
            <a:r>
              <a:rPr lang="en-US" dirty="0" smtClean="0"/>
              <a:t>Graphs can be classified as:</a:t>
            </a:r>
          </a:p>
          <a:p>
            <a:endParaRPr lang="en-US" dirty="0" smtClean="0"/>
          </a:p>
          <a:p>
            <a:pPr lvl="1"/>
            <a:r>
              <a:rPr lang="en-US" dirty="0" smtClean="0"/>
              <a:t>Directed graphs</a:t>
            </a:r>
          </a:p>
          <a:p>
            <a:pPr lvl="1"/>
            <a:endParaRPr lang="en-US" dirty="0"/>
          </a:p>
          <a:p>
            <a:pPr lvl="1"/>
            <a:endParaRPr lang="en-US" dirty="0" smtClean="0"/>
          </a:p>
          <a:p>
            <a:pPr lvl="1"/>
            <a:endParaRPr lang="en-US" dirty="0" smtClean="0"/>
          </a:p>
          <a:p>
            <a:pPr lvl="1"/>
            <a:endParaRPr lang="en-US" dirty="0" smtClean="0"/>
          </a:p>
          <a:p>
            <a:pPr lvl="1"/>
            <a:r>
              <a:rPr lang="en-US" dirty="0" smtClean="0"/>
              <a:t>Undirected graphs</a:t>
            </a:r>
          </a:p>
          <a:p>
            <a:pPr lvl="1"/>
            <a:endParaRPr lang="en-US" dirty="0"/>
          </a:p>
          <a:p>
            <a:pPr lvl="1"/>
            <a:endParaRPr lang="en-US" dirty="0" smtClean="0"/>
          </a:p>
          <a:p>
            <a:pPr lvl="1"/>
            <a:endParaRPr lang="en-US" dirty="0" smtClean="0"/>
          </a:p>
          <a:p>
            <a:pPr lvl="1"/>
            <a:endParaRPr lang="en-US" dirty="0" smtClean="0"/>
          </a:p>
          <a:p>
            <a:pPr lvl="1"/>
            <a:r>
              <a:rPr lang="en-US" dirty="0" smtClean="0"/>
              <a:t>Weighted graphs</a:t>
            </a:r>
            <a:endParaRPr lang="en-US" dirty="0"/>
          </a:p>
        </p:txBody>
      </p:sp>
      <p:pic>
        <p:nvPicPr>
          <p:cNvPr id="7" name="Picture 5"/>
          <p:cNvPicPr>
            <a:picLocks noChangeAspect="1" noChangeArrowheads="1"/>
          </p:cNvPicPr>
          <p:nvPr/>
        </p:nvPicPr>
        <p:blipFill>
          <a:blip r:embed="rId2"/>
          <a:srcRect/>
          <a:stretch>
            <a:fillRect/>
          </a:stretch>
        </p:blipFill>
        <p:spPr bwMode="auto">
          <a:xfrm>
            <a:off x="4802700" y="3096295"/>
            <a:ext cx="2637577" cy="2367566"/>
          </a:xfrm>
          <a:prstGeom prst="rect">
            <a:avLst/>
          </a:prstGeom>
          <a:noFill/>
          <a:ln w="9525">
            <a:noFill/>
            <a:miter lim="800000"/>
            <a:headEnd/>
            <a:tailEnd/>
          </a:ln>
        </p:spPr>
      </p:pic>
      <p:pic>
        <p:nvPicPr>
          <p:cNvPr id="8" name="Picture 2"/>
          <p:cNvPicPr>
            <a:picLocks noChangeAspect="1" noChangeArrowheads="1"/>
          </p:cNvPicPr>
          <p:nvPr/>
        </p:nvPicPr>
        <p:blipFill>
          <a:blip r:embed="rId3"/>
          <a:srcRect/>
          <a:stretch>
            <a:fillRect/>
          </a:stretch>
        </p:blipFill>
        <p:spPr bwMode="auto">
          <a:xfrm>
            <a:off x="8190963" y="1006977"/>
            <a:ext cx="2935409" cy="2339662"/>
          </a:xfrm>
          <a:prstGeom prst="rect">
            <a:avLst/>
          </a:prstGeom>
          <a:noFill/>
          <a:ln w="9525">
            <a:noFill/>
            <a:miter lim="800000"/>
            <a:headEnd/>
            <a:tailEnd/>
          </a:ln>
        </p:spPr>
      </p:pic>
      <p:pic>
        <p:nvPicPr>
          <p:cNvPr id="9" name="Picture 4" descr="P553b"/>
          <p:cNvPicPr>
            <a:picLocks noChangeAspect="1" noChangeArrowheads="1"/>
          </p:cNvPicPr>
          <p:nvPr/>
        </p:nvPicPr>
        <p:blipFill>
          <a:blip r:embed="rId4">
            <a:lum bright="-12000"/>
          </a:blip>
          <a:srcRect/>
          <a:stretch>
            <a:fillRect/>
          </a:stretch>
        </p:blipFill>
        <p:spPr bwMode="auto">
          <a:xfrm>
            <a:off x="7847012" y="4256467"/>
            <a:ext cx="4229552" cy="2414789"/>
          </a:xfrm>
          <a:prstGeom prst="rect">
            <a:avLst/>
          </a:prstGeom>
          <a:noFill/>
          <a:ln w="9525">
            <a:noFill/>
            <a:miter lim="800000"/>
            <a:headEnd/>
            <a:tailEnd/>
          </a:ln>
        </p:spPr>
      </p:pic>
    </p:spTree>
    <p:extLst>
      <p:ext uri="{BB962C8B-B14F-4D97-AF65-F5344CB8AC3E}">
        <p14:creationId xmlns:p14="http://schemas.microsoft.com/office/powerpoint/2010/main" val="3456284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705245" y="351965"/>
            <a:ext cx="8911687" cy="1280890"/>
          </a:xfrm>
        </p:spPr>
        <p:txBody>
          <a:bodyPr/>
          <a:lstStyle/>
          <a:p>
            <a:pPr eaLnBrk="1" hangingPunct="1"/>
            <a:r>
              <a:rPr lang="en-US" dirty="0" smtClean="0"/>
              <a:t>Graph Terminologies</a:t>
            </a:r>
            <a:endParaRPr lang="ur-PK" dirty="0" smtClean="0"/>
          </a:p>
        </p:txBody>
      </p:sp>
      <p:sp>
        <p:nvSpPr>
          <p:cNvPr id="14339" name="Content Placeholder 2"/>
          <p:cNvSpPr>
            <a:spLocks noGrp="1"/>
          </p:cNvSpPr>
          <p:nvPr>
            <p:ph idx="1"/>
          </p:nvPr>
        </p:nvSpPr>
        <p:spPr>
          <a:xfrm>
            <a:off x="1456945" y="1853348"/>
            <a:ext cx="4518406" cy="3777622"/>
          </a:xfrm>
        </p:spPr>
        <p:txBody>
          <a:bodyPr/>
          <a:lstStyle/>
          <a:p>
            <a:pPr algn="l" rtl="0" eaLnBrk="1" hangingPunct="1"/>
            <a:r>
              <a:rPr lang="en-US" dirty="0"/>
              <a:t>Cycle</a:t>
            </a:r>
          </a:p>
          <a:p>
            <a:pPr lvl="1" algn="l" rtl="0" eaLnBrk="1" hangingPunct="1"/>
            <a:r>
              <a:rPr lang="en-US" altLang="en-US" sz="1800" dirty="0"/>
              <a:t>simple path, except that the last vertex is the same as the first vertex</a:t>
            </a:r>
          </a:p>
          <a:p>
            <a:pPr algn="l" rtl="0" eaLnBrk="1" hangingPunct="1"/>
            <a:r>
              <a:rPr lang="en-US" altLang="en-US" dirty="0"/>
              <a:t>Acyclic Graph</a:t>
            </a:r>
          </a:p>
          <a:p>
            <a:pPr lvl="1" algn="l" rtl="0" eaLnBrk="1" hangingPunct="1"/>
            <a:r>
              <a:rPr lang="en-US" altLang="en-US" sz="1800" dirty="0"/>
              <a:t>A graph without cycle is</a:t>
            </a:r>
            <a:br>
              <a:rPr lang="en-US" altLang="en-US" sz="1800" dirty="0"/>
            </a:br>
            <a:r>
              <a:rPr lang="en-US" altLang="en-US" sz="1800" dirty="0"/>
              <a:t>called acyclic Graph. A tree</a:t>
            </a:r>
            <a:br>
              <a:rPr lang="en-US" altLang="en-US" sz="1800" dirty="0"/>
            </a:br>
            <a:r>
              <a:rPr lang="en-US" altLang="en-US" sz="1800" dirty="0"/>
              <a:t>is a good example of acyclic</a:t>
            </a:r>
            <a:br>
              <a:rPr lang="en-US" altLang="en-US" sz="1800" dirty="0"/>
            </a:br>
            <a:r>
              <a:rPr lang="en-US" altLang="en-US" sz="1800" dirty="0"/>
              <a:t>graph. </a:t>
            </a:r>
          </a:p>
          <a:p>
            <a:pPr lvl="1" algn="l" rtl="0" eaLnBrk="1" hangingPunct="1"/>
            <a:endParaRPr lang="en-US" altLang="en-US" sz="2000" b="1" dirty="0"/>
          </a:p>
          <a:p>
            <a:pPr lvl="1" algn="l" rtl="0" eaLnBrk="1" hangingPunct="1"/>
            <a:endParaRPr lang="ur-PK" sz="2000" b="1" dirty="0"/>
          </a:p>
        </p:txBody>
      </p:sp>
      <p:sp>
        <p:nvSpPr>
          <p:cNvPr id="43" name="Footer Placeholder 42"/>
          <p:cNvSpPr>
            <a:spLocks noGrp="1"/>
          </p:cNvSpPr>
          <p:nvPr>
            <p:ph type="ftr" sz="quarter" idx="11"/>
          </p:nvPr>
        </p:nvSpPr>
        <p:spPr/>
        <p:txBody>
          <a:bodyPr/>
          <a:lstStyle/>
          <a:p>
            <a:r>
              <a:rPr lang="en-US" smtClean="0"/>
              <a:t> Data Structure</a:t>
            </a:r>
            <a:endParaRPr lang="en-US"/>
          </a:p>
        </p:txBody>
      </p:sp>
      <p:sp>
        <p:nvSpPr>
          <p:cNvPr id="14340" name="Rectangle 4"/>
          <p:cNvSpPr>
            <a:spLocks noChangeArrowheads="1"/>
          </p:cNvSpPr>
          <p:nvPr/>
        </p:nvSpPr>
        <p:spPr bwMode="auto">
          <a:xfrm>
            <a:off x="8710613" y="2701925"/>
            <a:ext cx="207962" cy="88900"/>
          </a:xfrm>
          <a:prstGeom prst="rect">
            <a:avLst/>
          </a:prstGeom>
          <a:solidFill>
            <a:srgbClr val="FF00FF"/>
          </a:solidFill>
          <a:ln w="9525">
            <a:noFill/>
            <a:miter lim="800000"/>
            <a:headEnd/>
            <a:tailEnd/>
          </a:ln>
        </p:spPr>
        <p:txBody>
          <a:bodyPr/>
          <a:lstStyle/>
          <a:p>
            <a:endParaRPr lang="ar-SA"/>
          </a:p>
        </p:txBody>
      </p:sp>
      <p:sp>
        <p:nvSpPr>
          <p:cNvPr id="14341" name="Rectangle 5"/>
          <p:cNvSpPr>
            <a:spLocks noChangeArrowheads="1"/>
          </p:cNvSpPr>
          <p:nvPr/>
        </p:nvSpPr>
        <p:spPr bwMode="auto">
          <a:xfrm>
            <a:off x="8710613" y="4491038"/>
            <a:ext cx="207962" cy="100012"/>
          </a:xfrm>
          <a:prstGeom prst="rect">
            <a:avLst/>
          </a:prstGeom>
          <a:solidFill>
            <a:srgbClr val="FF00FF"/>
          </a:solidFill>
          <a:ln w="9525">
            <a:noFill/>
            <a:miter lim="800000"/>
            <a:headEnd/>
            <a:tailEnd/>
          </a:ln>
        </p:spPr>
        <p:txBody>
          <a:bodyPr/>
          <a:lstStyle/>
          <a:p>
            <a:endParaRPr lang="ar-SA"/>
          </a:p>
        </p:txBody>
      </p:sp>
      <p:sp>
        <p:nvSpPr>
          <p:cNvPr id="14342" name="Rectangle 6"/>
          <p:cNvSpPr>
            <a:spLocks noChangeArrowheads="1"/>
          </p:cNvSpPr>
          <p:nvPr/>
        </p:nvSpPr>
        <p:spPr bwMode="auto">
          <a:xfrm>
            <a:off x="8710613" y="2790826"/>
            <a:ext cx="207962" cy="1700213"/>
          </a:xfrm>
          <a:prstGeom prst="rect">
            <a:avLst/>
          </a:prstGeom>
          <a:solidFill>
            <a:srgbClr val="FF00FF"/>
          </a:solidFill>
          <a:ln w="9525">
            <a:noFill/>
            <a:miter lim="800000"/>
            <a:headEnd/>
            <a:tailEnd/>
          </a:ln>
        </p:spPr>
        <p:txBody>
          <a:bodyPr/>
          <a:lstStyle/>
          <a:p>
            <a:endParaRPr lang="ar-SA"/>
          </a:p>
        </p:txBody>
      </p:sp>
      <p:sp>
        <p:nvSpPr>
          <p:cNvPr id="14343" name="Freeform 7"/>
          <p:cNvSpPr>
            <a:spLocks/>
          </p:cNvSpPr>
          <p:nvPr/>
        </p:nvSpPr>
        <p:spPr bwMode="auto">
          <a:xfrm>
            <a:off x="8747126" y="4413250"/>
            <a:ext cx="207963" cy="211138"/>
          </a:xfrm>
          <a:custGeom>
            <a:avLst/>
            <a:gdLst>
              <a:gd name="T0" fmla="*/ 0 w 131"/>
              <a:gd name="T1" fmla="*/ 2147483647 h 133"/>
              <a:gd name="T2" fmla="*/ 2147483647 w 131"/>
              <a:gd name="T3" fmla="*/ 2147483647 h 133"/>
              <a:gd name="T4" fmla="*/ 2147483647 w 131"/>
              <a:gd name="T5" fmla="*/ 2147483647 h 133"/>
              <a:gd name="T6" fmla="*/ 2147483647 w 131"/>
              <a:gd name="T7" fmla="*/ 0 h 133"/>
              <a:gd name="T8" fmla="*/ 0 w 131"/>
              <a:gd name="T9" fmla="*/ 2147483647 h 133"/>
              <a:gd name="T10" fmla="*/ 0 60000 65536"/>
              <a:gd name="T11" fmla="*/ 0 60000 65536"/>
              <a:gd name="T12" fmla="*/ 0 60000 65536"/>
              <a:gd name="T13" fmla="*/ 0 60000 65536"/>
              <a:gd name="T14" fmla="*/ 0 60000 65536"/>
              <a:gd name="T15" fmla="*/ 0 w 131"/>
              <a:gd name="T16" fmla="*/ 0 h 133"/>
              <a:gd name="T17" fmla="*/ 131 w 131"/>
              <a:gd name="T18" fmla="*/ 133 h 133"/>
            </a:gdLst>
            <a:ahLst/>
            <a:cxnLst>
              <a:cxn ang="T10">
                <a:pos x="T0" y="T1"/>
              </a:cxn>
              <a:cxn ang="T11">
                <a:pos x="T2" y="T3"/>
              </a:cxn>
              <a:cxn ang="T12">
                <a:pos x="T4" y="T5"/>
              </a:cxn>
              <a:cxn ang="T13">
                <a:pos x="T6" y="T7"/>
              </a:cxn>
              <a:cxn ang="T14">
                <a:pos x="T8" y="T9"/>
              </a:cxn>
            </a:cxnLst>
            <a:rect l="T15" t="T16" r="T17" b="T18"/>
            <a:pathLst>
              <a:path w="131" h="133">
                <a:moveTo>
                  <a:pt x="0" y="98"/>
                </a:moveTo>
                <a:lnTo>
                  <a:pt x="54" y="133"/>
                </a:lnTo>
                <a:lnTo>
                  <a:pt x="131" y="35"/>
                </a:lnTo>
                <a:lnTo>
                  <a:pt x="77" y="0"/>
                </a:lnTo>
                <a:lnTo>
                  <a:pt x="0" y="98"/>
                </a:lnTo>
                <a:close/>
              </a:path>
            </a:pathLst>
          </a:custGeom>
          <a:solidFill>
            <a:srgbClr val="FF00FF"/>
          </a:solidFill>
          <a:ln w="9525">
            <a:noFill/>
            <a:round/>
            <a:headEnd/>
            <a:tailEnd/>
          </a:ln>
        </p:spPr>
        <p:txBody>
          <a:bodyPr/>
          <a:lstStyle/>
          <a:p>
            <a:endParaRPr lang="en-US"/>
          </a:p>
        </p:txBody>
      </p:sp>
      <p:sp>
        <p:nvSpPr>
          <p:cNvPr id="14344" name="Freeform 8"/>
          <p:cNvSpPr>
            <a:spLocks/>
          </p:cNvSpPr>
          <p:nvPr/>
        </p:nvSpPr>
        <p:spPr bwMode="auto">
          <a:xfrm>
            <a:off x="7446963" y="3557589"/>
            <a:ext cx="209550" cy="211137"/>
          </a:xfrm>
          <a:custGeom>
            <a:avLst/>
            <a:gdLst>
              <a:gd name="T0" fmla="*/ 2147483647 w 132"/>
              <a:gd name="T1" fmla="*/ 2147483647 h 133"/>
              <a:gd name="T2" fmla="*/ 0 w 132"/>
              <a:gd name="T3" fmla="*/ 2147483647 h 133"/>
              <a:gd name="T4" fmla="*/ 2147483647 w 132"/>
              <a:gd name="T5" fmla="*/ 0 h 133"/>
              <a:gd name="T6" fmla="*/ 2147483647 w 132"/>
              <a:gd name="T7" fmla="*/ 2147483647 h 133"/>
              <a:gd name="T8" fmla="*/ 2147483647 w 132"/>
              <a:gd name="T9" fmla="*/ 2147483647 h 133"/>
              <a:gd name="T10" fmla="*/ 0 60000 65536"/>
              <a:gd name="T11" fmla="*/ 0 60000 65536"/>
              <a:gd name="T12" fmla="*/ 0 60000 65536"/>
              <a:gd name="T13" fmla="*/ 0 60000 65536"/>
              <a:gd name="T14" fmla="*/ 0 60000 65536"/>
              <a:gd name="T15" fmla="*/ 0 w 132"/>
              <a:gd name="T16" fmla="*/ 0 h 133"/>
              <a:gd name="T17" fmla="*/ 132 w 132"/>
              <a:gd name="T18" fmla="*/ 133 h 133"/>
            </a:gdLst>
            <a:ahLst/>
            <a:cxnLst>
              <a:cxn ang="T10">
                <a:pos x="T0" y="T1"/>
              </a:cxn>
              <a:cxn ang="T11">
                <a:pos x="T2" y="T3"/>
              </a:cxn>
              <a:cxn ang="T12">
                <a:pos x="T4" y="T5"/>
              </a:cxn>
              <a:cxn ang="T13">
                <a:pos x="T6" y="T7"/>
              </a:cxn>
              <a:cxn ang="T14">
                <a:pos x="T8" y="T9"/>
              </a:cxn>
            </a:cxnLst>
            <a:rect l="T15" t="T16" r="T17" b="T18"/>
            <a:pathLst>
              <a:path w="132" h="133">
                <a:moveTo>
                  <a:pt x="54" y="133"/>
                </a:moveTo>
                <a:lnTo>
                  <a:pt x="0" y="98"/>
                </a:lnTo>
                <a:lnTo>
                  <a:pt x="78" y="0"/>
                </a:lnTo>
                <a:lnTo>
                  <a:pt x="132" y="35"/>
                </a:lnTo>
                <a:lnTo>
                  <a:pt x="54" y="133"/>
                </a:lnTo>
                <a:close/>
              </a:path>
            </a:pathLst>
          </a:custGeom>
          <a:solidFill>
            <a:srgbClr val="FF00FF"/>
          </a:solidFill>
          <a:ln w="9525">
            <a:noFill/>
            <a:round/>
            <a:headEnd/>
            <a:tailEnd/>
          </a:ln>
        </p:spPr>
        <p:txBody>
          <a:bodyPr/>
          <a:lstStyle/>
          <a:p>
            <a:endParaRPr lang="en-US"/>
          </a:p>
        </p:txBody>
      </p:sp>
      <p:sp>
        <p:nvSpPr>
          <p:cNvPr id="14345" name="Freeform 9"/>
          <p:cNvSpPr>
            <a:spLocks/>
          </p:cNvSpPr>
          <p:nvPr/>
        </p:nvSpPr>
        <p:spPr bwMode="auto">
          <a:xfrm>
            <a:off x="7532689" y="3613151"/>
            <a:ext cx="1336675" cy="955675"/>
          </a:xfrm>
          <a:custGeom>
            <a:avLst/>
            <a:gdLst>
              <a:gd name="T0" fmla="*/ 2147483647 w 842"/>
              <a:gd name="T1" fmla="*/ 2147483647 h 602"/>
              <a:gd name="T2" fmla="*/ 2147483647 w 842"/>
              <a:gd name="T3" fmla="*/ 2147483647 h 602"/>
              <a:gd name="T4" fmla="*/ 2147483647 w 842"/>
              <a:gd name="T5" fmla="*/ 0 h 602"/>
              <a:gd name="T6" fmla="*/ 0 w 842"/>
              <a:gd name="T7" fmla="*/ 2147483647 h 602"/>
              <a:gd name="T8" fmla="*/ 2147483647 w 842"/>
              <a:gd name="T9" fmla="*/ 2147483647 h 602"/>
              <a:gd name="T10" fmla="*/ 0 60000 65536"/>
              <a:gd name="T11" fmla="*/ 0 60000 65536"/>
              <a:gd name="T12" fmla="*/ 0 60000 65536"/>
              <a:gd name="T13" fmla="*/ 0 60000 65536"/>
              <a:gd name="T14" fmla="*/ 0 60000 65536"/>
              <a:gd name="T15" fmla="*/ 0 w 842"/>
              <a:gd name="T16" fmla="*/ 0 h 602"/>
              <a:gd name="T17" fmla="*/ 842 w 842"/>
              <a:gd name="T18" fmla="*/ 602 h 602"/>
            </a:gdLst>
            <a:ahLst/>
            <a:cxnLst>
              <a:cxn ang="T10">
                <a:pos x="T0" y="T1"/>
              </a:cxn>
              <a:cxn ang="T11">
                <a:pos x="T2" y="T3"/>
              </a:cxn>
              <a:cxn ang="T12">
                <a:pos x="T4" y="T5"/>
              </a:cxn>
              <a:cxn ang="T13">
                <a:pos x="T6" y="T7"/>
              </a:cxn>
              <a:cxn ang="T14">
                <a:pos x="T8" y="T9"/>
              </a:cxn>
            </a:cxnLst>
            <a:rect l="T15" t="T16" r="T17" b="T18"/>
            <a:pathLst>
              <a:path w="842" h="602">
                <a:moveTo>
                  <a:pt x="765" y="602"/>
                </a:moveTo>
                <a:lnTo>
                  <a:pt x="842" y="504"/>
                </a:lnTo>
                <a:lnTo>
                  <a:pt x="78" y="0"/>
                </a:lnTo>
                <a:lnTo>
                  <a:pt x="0" y="98"/>
                </a:lnTo>
                <a:lnTo>
                  <a:pt x="765" y="602"/>
                </a:lnTo>
                <a:close/>
              </a:path>
            </a:pathLst>
          </a:custGeom>
          <a:solidFill>
            <a:srgbClr val="FF00FF"/>
          </a:solidFill>
          <a:ln w="9525">
            <a:noFill/>
            <a:round/>
            <a:headEnd/>
            <a:tailEnd/>
          </a:ln>
        </p:spPr>
        <p:txBody>
          <a:bodyPr/>
          <a:lstStyle/>
          <a:p>
            <a:endParaRPr lang="en-US"/>
          </a:p>
        </p:txBody>
      </p:sp>
      <p:sp>
        <p:nvSpPr>
          <p:cNvPr id="14346" name="Freeform 10"/>
          <p:cNvSpPr>
            <a:spLocks/>
          </p:cNvSpPr>
          <p:nvPr/>
        </p:nvSpPr>
        <p:spPr bwMode="auto">
          <a:xfrm>
            <a:off x="7581901" y="3679825"/>
            <a:ext cx="49213" cy="44450"/>
          </a:xfrm>
          <a:custGeom>
            <a:avLst/>
            <a:gdLst>
              <a:gd name="T0" fmla="*/ 0 w 31"/>
              <a:gd name="T1" fmla="*/ 2147483647 h 28"/>
              <a:gd name="T2" fmla="*/ 2147483647 w 31"/>
              <a:gd name="T3" fmla="*/ 2147483647 h 28"/>
              <a:gd name="T4" fmla="*/ 2147483647 w 31"/>
              <a:gd name="T5" fmla="*/ 2147483647 h 28"/>
              <a:gd name="T6" fmla="*/ 2147483647 w 31"/>
              <a:gd name="T7" fmla="*/ 0 h 28"/>
              <a:gd name="T8" fmla="*/ 0 w 31"/>
              <a:gd name="T9" fmla="*/ 2147483647 h 28"/>
              <a:gd name="T10" fmla="*/ 0 60000 65536"/>
              <a:gd name="T11" fmla="*/ 0 60000 65536"/>
              <a:gd name="T12" fmla="*/ 0 60000 65536"/>
              <a:gd name="T13" fmla="*/ 0 60000 65536"/>
              <a:gd name="T14" fmla="*/ 0 60000 65536"/>
              <a:gd name="T15" fmla="*/ 0 w 31"/>
              <a:gd name="T16" fmla="*/ 0 h 28"/>
              <a:gd name="T17" fmla="*/ 31 w 31"/>
              <a:gd name="T18" fmla="*/ 28 h 28"/>
            </a:gdLst>
            <a:ahLst/>
            <a:cxnLst>
              <a:cxn ang="T10">
                <a:pos x="T0" y="T1"/>
              </a:cxn>
              <a:cxn ang="T11">
                <a:pos x="T2" y="T3"/>
              </a:cxn>
              <a:cxn ang="T12">
                <a:pos x="T4" y="T5"/>
              </a:cxn>
              <a:cxn ang="T13">
                <a:pos x="T6" y="T7"/>
              </a:cxn>
              <a:cxn ang="T14">
                <a:pos x="T8" y="T9"/>
              </a:cxn>
            </a:cxnLst>
            <a:rect l="T15" t="T16" r="T17" b="T18"/>
            <a:pathLst>
              <a:path w="31" h="28">
                <a:moveTo>
                  <a:pt x="0" y="21"/>
                </a:moveTo>
                <a:lnTo>
                  <a:pt x="16" y="28"/>
                </a:lnTo>
                <a:lnTo>
                  <a:pt x="31" y="7"/>
                </a:lnTo>
                <a:lnTo>
                  <a:pt x="24" y="0"/>
                </a:lnTo>
                <a:lnTo>
                  <a:pt x="0" y="21"/>
                </a:lnTo>
                <a:close/>
              </a:path>
            </a:pathLst>
          </a:custGeom>
          <a:solidFill>
            <a:srgbClr val="0000FF"/>
          </a:solidFill>
          <a:ln w="9525">
            <a:noFill/>
            <a:round/>
            <a:headEnd/>
            <a:tailEnd/>
          </a:ln>
        </p:spPr>
        <p:txBody>
          <a:bodyPr/>
          <a:lstStyle/>
          <a:p>
            <a:endParaRPr lang="en-US"/>
          </a:p>
        </p:txBody>
      </p:sp>
      <p:sp>
        <p:nvSpPr>
          <p:cNvPr id="14347" name="Freeform 11"/>
          <p:cNvSpPr>
            <a:spLocks/>
          </p:cNvSpPr>
          <p:nvPr/>
        </p:nvSpPr>
        <p:spPr bwMode="auto">
          <a:xfrm>
            <a:off x="6345239" y="2757488"/>
            <a:ext cx="60325" cy="55562"/>
          </a:xfrm>
          <a:custGeom>
            <a:avLst/>
            <a:gdLst>
              <a:gd name="T0" fmla="*/ 2147483647 w 38"/>
              <a:gd name="T1" fmla="*/ 2147483647 h 35"/>
              <a:gd name="T2" fmla="*/ 0 w 38"/>
              <a:gd name="T3" fmla="*/ 2147483647 h 35"/>
              <a:gd name="T4" fmla="*/ 2147483647 w 38"/>
              <a:gd name="T5" fmla="*/ 0 h 35"/>
              <a:gd name="T6" fmla="*/ 2147483647 w 38"/>
              <a:gd name="T7" fmla="*/ 2147483647 h 35"/>
              <a:gd name="T8" fmla="*/ 2147483647 w 38"/>
              <a:gd name="T9" fmla="*/ 2147483647 h 35"/>
              <a:gd name="T10" fmla="*/ 0 60000 65536"/>
              <a:gd name="T11" fmla="*/ 0 60000 65536"/>
              <a:gd name="T12" fmla="*/ 0 60000 65536"/>
              <a:gd name="T13" fmla="*/ 0 60000 65536"/>
              <a:gd name="T14" fmla="*/ 0 60000 65536"/>
              <a:gd name="T15" fmla="*/ 0 w 38"/>
              <a:gd name="T16" fmla="*/ 0 h 35"/>
              <a:gd name="T17" fmla="*/ 38 w 38"/>
              <a:gd name="T18" fmla="*/ 35 h 35"/>
            </a:gdLst>
            <a:ahLst/>
            <a:cxnLst>
              <a:cxn ang="T10">
                <a:pos x="T0" y="T1"/>
              </a:cxn>
              <a:cxn ang="T11">
                <a:pos x="T2" y="T3"/>
              </a:cxn>
              <a:cxn ang="T12">
                <a:pos x="T4" y="T5"/>
              </a:cxn>
              <a:cxn ang="T13">
                <a:pos x="T6" y="T7"/>
              </a:cxn>
              <a:cxn ang="T14">
                <a:pos x="T8" y="T9"/>
              </a:cxn>
            </a:cxnLst>
            <a:rect l="T15" t="T16" r="T17" b="T18"/>
            <a:pathLst>
              <a:path w="38" h="35">
                <a:moveTo>
                  <a:pt x="15" y="35"/>
                </a:moveTo>
                <a:lnTo>
                  <a:pt x="0" y="28"/>
                </a:lnTo>
                <a:lnTo>
                  <a:pt x="23" y="0"/>
                </a:lnTo>
                <a:lnTo>
                  <a:pt x="38" y="14"/>
                </a:lnTo>
                <a:lnTo>
                  <a:pt x="15" y="35"/>
                </a:lnTo>
                <a:close/>
              </a:path>
            </a:pathLst>
          </a:custGeom>
          <a:solidFill>
            <a:srgbClr val="0000FF"/>
          </a:solidFill>
          <a:ln w="9525">
            <a:noFill/>
            <a:round/>
            <a:headEnd/>
            <a:tailEnd/>
          </a:ln>
        </p:spPr>
        <p:txBody>
          <a:bodyPr/>
          <a:lstStyle/>
          <a:p>
            <a:endParaRPr lang="en-US"/>
          </a:p>
        </p:txBody>
      </p:sp>
      <p:sp>
        <p:nvSpPr>
          <p:cNvPr id="14348" name="Freeform 12"/>
          <p:cNvSpPr>
            <a:spLocks/>
          </p:cNvSpPr>
          <p:nvPr/>
        </p:nvSpPr>
        <p:spPr bwMode="auto">
          <a:xfrm>
            <a:off x="6369050" y="2779713"/>
            <a:ext cx="1250950" cy="933450"/>
          </a:xfrm>
          <a:custGeom>
            <a:avLst/>
            <a:gdLst>
              <a:gd name="T0" fmla="*/ 2147483647 w 788"/>
              <a:gd name="T1" fmla="*/ 2147483647 h 588"/>
              <a:gd name="T2" fmla="*/ 2147483647 w 788"/>
              <a:gd name="T3" fmla="*/ 2147483647 h 588"/>
              <a:gd name="T4" fmla="*/ 2147483647 w 788"/>
              <a:gd name="T5" fmla="*/ 0 h 588"/>
              <a:gd name="T6" fmla="*/ 0 w 788"/>
              <a:gd name="T7" fmla="*/ 2147483647 h 588"/>
              <a:gd name="T8" fmla="*/ 2147483647 w 788"/>
              <a:gd name="T9" fmla="*/ 2147483647 h 588"/>
              <a:gd name="T10" fmla="*/ 0 60000 65536"/>
              <a:gd name="T11" fmla="*/ 0 60000 65536"/>
              <a:gd name="T12" fmla="*/ 0 60000 65536"/>
              <a:gd name="T13" fmla="*/ 0 60000 65536"/>
              <a:gd name="T14" fmla="*/ 0 60000 65536"/>
              <a:gd name="T15" fmla="*/ 0 w 788"/>
              <a:gd name="T16" fmla="*/ 0 h 588"/>
              <a:gd name="T17" fmla="*/ 788 w 788"/>
              <a:gd name="T18" fmla="*/ 588 h 588"/>
            </a:gdLst>
            <a:ahLst/>
            <a:cxnLst>
              <a:cxn ang="T10">
                <a:pos x="T0" y="T1"/>
              </a:cxn>
              <a:cxn ang="T11">
                <a:pos x="T2" y="T3"/>
              </a:cxn>
              <a:cxn ang="T12">
                <a:pos x="T4" y="T5"/>
              </a:cxn>
              <a:cxn ang="T13">
                <a:pos x="T6" y="T7"/>
              </a:cxn>
              <a:cxn ang="T14">
                <a:pos x="T8" y="T9"/>
              </a:cxn>
            </a:cxnLst>
            <a:rect l="T15" t="T16" r="T17" b="T18"/>
            <a:pathLst>
              <a:path w="788" h="588">
                <a:moveTo>
                  <a:pt x="764" y="588"/>
                </a:moveTo>
                <a:lnTo>
                  <a:pt x="788" y="567"/>
                </a:lnTo>
                <a:lnTo>
                  <a:pt x="23" y="0"/>
                </a:lnTo>
                <a:lnTo>
                  <a:pt x="0" y="21"/>
                </a:lnTo>
                <a:lnTo>
                  <a:pt x="764" y="588"/>
                </a:lnTo>
                <a:close/>
              </a:path>
            </a:pathLst>
          </a:custGeom>
          <a:solidFill>
            <a:srgbClr val="0000FF"/>
          </a:solidFill>
          <a:ln w="9525">
            <a:noFill/>
            <a:round/>
            <a:headEnd/>
            <a:tailEnd/>
          </a:ln>
        </p:spPr>
        <p:txBody>
          <a:bodyPr/>
          <a:lstStyle/>
          <a:p>
            <a:endParaRPr lang="en-US"/>
          </a:p>
        </p:txBody>
      </p:sp>
      <p:sp>
        <p:nvSpPr>
          <p:cNvPr id="14349" name="Freeform 13"/>
          <p:cNvSpPr>
            <a:spLocks/>
          </p:cNvSpPr>
          <p:nvPr/>
        </p:nvSpPr>
        <p:spPr bwMode="auto">
          <a:xfrm>
            <a:off x="7581901" y="3657601"/>
            <a:ext cx="49213" cy="55563"/>
          </a:xfrm>
          <a:custGeom>
            <a:avLst/>
            <a:gdLst>
              <a:gd name="T0" fmla="*/ 2147483647 w 31"/>
              <a:gd name="T1" fmla="*/ 2147483647 h 35"/>
              <a:gd name="T2" fmla="*/ 2147483647 w 31"/>
              <a:gd name="T3" fmla="*/ 2147483647 h 35"/>
              <a:gd name="T4" fmla="*/ 2147483647 w 31"/>
              <a:gd name="T5" fmla="*/ 0 h 35"/>
              <a:gd name="T6" fmla="*/ 0 w 31"/>
              <a:gd name="T7" fmla="*/ 2147483647 h 35"/>
              <a:gd name="T8" fmla="*/ 2147483647 w 31"/>
              <a:gd name="T9" fmla="*/ 2147483647 h 35"/>
              <a:gd name="T10" fmla="*/ 0 60000 65536"/>
              <a:gd name="T11" fmla="*/ 0 60000 65536"/>
              <a:gd name="T12" fmla="*/ 0 60000 65536"/>
              <a:gd name="T13" fmla="*/ 0 60000 65536"/>
              <a:gd name="T14" fmla="*/ 0 60000 65536"/>
              <a:gd name="T15" fmla="*/ 0 w 31"/>
              <a:gd name="T16" fmla="*/ 0 h 35"/>
              <a:gd name="T17" fmla="*/ 31 w 31"/>
              <a:gd name="T18" fmla="*/ 35 h 35"/>
            </a:gdLst>
            <a:ahLst/>
            <a:cxnLst>
              <a:cxn ang="T10">
                <a:pos x="T0" y="T1"/>
              </a:cxn>
              <a:cxn ang="T11">
                <a:pos x="T2" y="T3"/>
              </a:cxn>
              <a:cxn ang="T12">
                <a:pos x="T4" y="T5"/>
              </a:cxn>
              <a:cxn ang="T13">
                <a:pos x="T6" y="T7"/>
              </a:cxn>
              <a:cxn ang="T14">
                <a:pos x="T8" y="T9"/>
              </a:cxn>
            </a:cxnLst>
            <a:rect l="T15" t="T16" r="T17" b="T18"/>
            <a:pathLst>
              <a:path w="31" h="35">
                <a:moveTo>
                  <a:pt x="16" y="35"/>
                </a:moveTo>
                <a:lnTo>
                  <a:pt x="31" y="28"/>
                </a:lnTo>
                <a:lnTo>
                  <a:pt x="16" y="0"/>
                </a:lnTo>
                <a:lnTo>
                  <a:pt x="0" y="14"/>
                </a:lnTo>
                <a:lnTo>
                  <a:pt x="16" y="35"/>
                </a:lnTo>
                <a:close/>
              </a:path>
            </a:pathLst>
          </a:custGeom>
          <a:solidFill>
            <a:srgbClr val="0000FF"/>
          </a:solidFill>
          <a:ln w="9525">
            <a:noFill/>
            <a:round/>
            <a:headEnd/>
            <a:tailEnd/>
          </a:ln>
        </p:spPr>
        <p:txBody>
          <a:bodyPr/>
          <a:lstStyle/>
          <a:p>
            <a:endParaRPr lang="en-US"/>
          </a:p>
        </p:txBody>
      </p:sp>
      <p:sp>
        <p:nvSpPr>
          <p:cNvPr id="14350" name="Freeform 14"/>
          <p:cNvSpPr>
            <a:spLocks/>
          </p:cNvSpPr>
          <p:nvPr/>
        </p:nvSpPr>
        <p:spPr bwMode="auto">
          <a:xfrm>
            <a:off x="6345239" y="4479925"/>
            <a:ext cx="47625" cy="44450"/>
          </a:xfrm>
          <a:custGeom>
            <a:avLst/>
            <a:gdLst>
              <a:gd name="T0" fmla="*/ 2147483647 w 30"/>
              <a:gd name="T1" fmla="*/ 2147483647 h 28"/>
              <a:gd name="T2" fmla="*/ 2147483647 w 30"/>
              <a:gd name="T3" fmla="*/ 2147483647 h 28"/>
              <a:gd name="T4" fmla="*/ 0 w 30"/>
              <a:gd name="T5" fmla="*/ 2147483647 h 28"/>
              <a:gd name="T6" fmla="*/ 2147483647 w 30"/>
              <a:gd name="T7" fmla="*/ 0 h 28"/>
              <a:gd name="T8" fmla="*/ 2147483647 w 30"/>
              <a:gd name="T9" fmla="*/ 2147483647 h 28"/>
              <a:gd name="T10" fmla="*/ 0 60000 65536"/>
              <a:gd name="T11" fmla="*/ 0 60000 65536"/>
              <a:gd name="T12" fmla="*/ 0 60000 65536"/>
              <a:gd name="T13" fmla="*/ 0 60000 65536"/>
              <a:gd name="T14" fmla="*/ 0 60000 65536"/>
              <a:gd name="T15" fmla="*/ 0 w 30"/>
              <a:gd name="T16" fmla="*/ 0 h 28"/>
              <a:gd name="T17" fmla="*/ 30 w 30"/>
              <a:gd name="T18" fmla="*/ 28 h 28"/>
            </a:gdLst>
            <a:ahLst/>
            <a:cxnLst>
              <a:cxn ang="T10">
                <a:pos x="T0" y="T1"/>
              </a:cxn>
              <a:cxn ang="T11">
                <a:pos x="T2" y="T3"/>
              </a:cxn>
              <a:cxn ang="T12">
                <a:pos x="T4" y="T5"/>
              </a:cxn>
              <a:cxn ang="T13">
                <a:pos x="T6" y="T7"/>
              </a:cxn>
              <a:cxn ang="T14">
                <a:pos x="T8" y="T9"/>
              </a:cxn>
            </a:cxnLst>
            <a:rect l="T15" t="T16" r="T17" b="T18"/>
            <a:pathLst>
              <a:path w="30" h="28">
                <a:moveTo>
                  <a:pt x="30" y="21"/>
                </a:moveTo>
                <a:lnTo>
                  <a:pt x="23" y="28"/>
                </a:lnTo>
                <a:lnTo>
                  <a:pt x="0" y="7"/>
                </a:lnTo>
                <a:lnTo>
                  <a:pt x="15" y="0"/>
                </a:lnTo>
                <a:lnTo>
                  <a:pt x="30" y="21"/>
                </a:lnTo>
                <a:close/>
              </a:path>
            </a:pathLst>
          </a:custGeom>
          <a:solidFill>
            <a:srgbClr val="0000FF"/>
          </a:solidFill>
          <a:ln w="9525">
            <a:noFill/>
            <a:round/>
            <a:headEnd/>
            <a:tailEnd/>
          </a:ln>
        </p:spPr>
        <p:txBody>
          <a:bodyPr/>
          <a:lstStyle/>
          <a:p>
            <a:endParaRPr lang="en-US"/>
          </a:p>
        </p:txBody>
      </p:sp>
      <p:sp>
        <p:nvSpPr>
          <p:cNvPr id="14351" name="Freeform 15"/>
          <p:cNvSpPr>
            <a:spLocks/>
          </p:cNvSpPr>
          <p:nvPr/>
        </p:nvSpPr>
        <p:spPr bwMode="auto">
          <a:xfrm>
            <a:off x="6369050" y="3679825"/>
            <a:ext cx="1238250" cy="833438"/>
          </a:xfrm>
          <a:custGeom>
            <a:avLst/>
            <a:gdLst>
              <a:gd name="T0" fmla="*/ 2147483647 w 780"/>
              <a:gd name="T1" fmla="*/ 2147483647 h 525"/>
              <a:gd name="T2" fmla="*/ 2147483647 w 780"/>
              <a:gd name="T3" fmla="*/ 0 h 525"/>
              <a:gd name="T4" fmla="*/ 0 w 780"/>
              <a:gd name="T5" fmla="*/ 2147483647 h 525"/>
              <a:gd name="T6" fmla="*/ 2147483647 w 780"/>
              <a:gd name="T7" fmla="*/ 2147483647 h 525"/>
              <a:gd name="T8" fmla="*/ 2147483647 w 780"/>
              <a:gd name="T9" fmla="*/ 2147483647 h 525"/>
              <a:gd name="T10" fmla="*/ 0 60000 65536"/>
              <a:gd name="T11" fmla="*/ 0 60000 65536"/>
              <a:gd name="T12" fmla="*/ 0 60000 65536"/>
              <a:gd name="T13" fmla="*/ 0 60000 65536"/>
              <a:gd name="T14" fmla="*/ 0 60000 65536"/>
              <a:gd name="T15" fmla="*/ 0 w 780"/>
              <a:gd name="T16" fmla="*/ 0 h 525"/>
              <a:gd name="T17" fmla="*/ 780 w 780"/>
              <a:gd name="T18" fmla="*/ 525 h 525"/>
            </a:gdLst>
            <a:ahLst/>
            <a:cxnLst>
              <a:cxn ang="T10">
                <a:pos x="T0" y="T1"/>
              </a:cxn>
              <a:cxn ang="T11">
                <a:pos x="T2" y="T3"/>
              </a:cxn>
              <a:cxn ang="T12">
                <a:pos x="T4" y="T5"/>
              </a:cxn>
              <a:cxn ang="T13">
                <a:pos x="T6" y="T7"/>
              </a:cxn>
              <a:cxn ang="T14">
                <a:pos x="T8" y="T9"/>
              </a:cxn>
            </a:cxnLst>
            <a:rect l="T15" t="T16" r="T17" b="T18"/>
            <a:pathLst>
              <a:path w="780" h="525">
                <a:moveTo>
                  <a:pt x="780" y="21"/>
                </a:moveTo>
                <a:lnTo>
                  <a:pt x="764" y="0"/>
                </a:lnTo>
                <a:lnTo>
                  <a:pt x="0" y="504"/>
                </a:lnTo>
                <a:lnTo>
                  <a:pt x="15" y="525"/>
                </a:lnTo>
                <a:lnTo>
                  <a:pt x="780" y="21"/>
                </a:lnTo>
                <a:close/>
              </a:path>
            </a:pathLst>
          </a:custGeom>
          <a:solidFill>
            <a:srgbClr val="0000FF"/>
          </a:solidFill>
          <a:ln w="9525">
            <a:noFill/>
            <a:round/>
            <a:headEnd/>
            <a:tailEnd/>
          </a:ln>
        </p:spPr>
        <p:txBody>
          <a:bodyPr/>
          <a:lstStyle/>
          <a:p>
            <a:endParaRPr lang="en-US"/>
          </a:p>
        </p:txBody>
      </p:sp>
      <p:sp>
        <p:nvSpPr>
          <p:cNvPr id="14352" name="Rectangle 16"/>
          <p:cNvSpPr>
            <a:spLocks noChangeArrowheads="1"/>
          </p:cNvSpPr>
          <p:nvPr/>
        </p:nvSpPr>
        <p:spPr bwMode="auto">
          <a:xfrm>
            <a:off x="6356351" y="2768601"/>
            <a:ext cx="49213" cy="22225"/>
          </a:xfrm>
          <a:prstGeom prst="rect">
            <a:avLst/>
          </a:prstGeom>
          <a:solidFill>
            <a:srgbClr val="0000FF"/>
          </a:solidFill>
          <a:ln w="9525">
            <a:noFill/>
            <a:miter lim="800000"/>
            <a:headEnd/>
            <a:tailEnd/>
          </a:ln>
        </p:spPr>
        <p:txBody>
          <a:bodyPr/>
          <a:lstStyle/>
          <a:p>
            <a:endParaRPr lang="ar-SA"/>
          </a:p>
        </p:txBody>
      </p:sp>
      <p:sp>
        <p:nvSpPr>
          <p:cNvPr id="14353" name="Rectangle 17"/>
          <p:cNvSpPr>
            <a:spLocks noChangeArrowheads="1"/>
          </p:cNvSpPr>
          <p:nvPr/>
        </p:nvSpPr>
        <p:spPr bwMode="auto">
          <a:xfrm>
            <a:off x="6356351" y="4491039"/>
            <a:ext cx="49213" cy="22225"/>
          </a:xfrm>
          <a:prstGeom prst="rect">
            <a:avLst/>
          </a:prstGeom>
          <a:solidFill>
            <a:srgbClr val="0000FF"/>
          </a:solidFill>
          <a:ln w="9525">
            <a:noFill/>
            <a:miter lim="800000"/>
            <a:headEnd/>
            <a:tailEnd/>
          </a:ln>
        </p:spPr>
        <p:txBody>
          <a:bodyPr/>
          <a:lstStyle/>
          <a:p>
            <a:endParaRPr lang="ar-SA"/>
          </a:p>
        </p:txBody>
      </p:sp>
      <p:sp>
        <p:nvSpPr>
          <p:cNvPr id="14354" name="Rectangle 18"/>
          <p:cNvSpPr>
            <a:spLocks noChangeArrowheads="1"/>
          </p:cNvSpPr>
          <p:nvPr/>
        </p:nvSpPr>
        <p:spPr bwMode="auto">
          <a:xfrm>
            <a:off x="6356351" y="2790826"/>
            <a:ext cx="49213" cy="1700213"/>
          </a:xfrm>
          <a:prstGeom prst="rect">
            <a:avLst/>
          </a:prstGeom>
          <a:solidFill>
            <a:srgbClr val="0000FF"/>
          </a:solidFill>
          <a:ln w="9525">
            <a:noFill/>
            <a:miter lim="800000"/>
            <a:headEnd/>
            <a:tailEnd/>
          </a:ln>
        </p:spPr>
        <p:txBody>
          <a:bodyPr/>
          <a:lstStyle/>
          <a:p>
            <a:endParaRPr lang="ar-SA"/>
          </a:p>
        </p:txBody>
      </p:sp>
      <p:sp>
        <p:nvSpPr>
          <p:cNvPr id="14355" name="Rectangle 19"/>
          <p:cNvSpPr>
            <a:spLocks noChangeArrowheads="1"/>
          </p:cNvSpPr>
          <p:nvPr/>
        </p:nvSpPr>
        <p:spPr bwMode="auto">
          <a:xfrm>
            <a:off x="6356350" y="2768600"/>
            <a:ext cx="25400" cy="44450"/>
          </a:xfrm>
          <a:prstGeom prst="rect">
            <a:avLst/>
          </a:prstGeom>
          <a:solidFill>
            <a:srgbClr val="0000FF"/>
          </a:solidFill>
          <a:ln w="9525">
            <a:noFill/>
            <a:miter lim="800000"/>
            <a:headEnd/>
            <a:tailEnd/>
          </a:ln>
        </p:spPr>
        <p:txBody>
          <a:bodyPr/>
          <a:lstStyle/>
          <a:p>
            <a:endParaRPr lang="ar-SA"/>
          </a:p>
        </p:txBody>
      </p:sp>
      <p:sp>
        <p:nvSpPr>
          <p:cNvPr id="14356" name="Rectangle 20"/>
          <p:cNvSpPr>
            <a:spLocks noChangeArrowheads="1"/>
          </p:cNvSpPr>
          <p:nvPr/>
        </p:nvSpPr>
        <p:spPr bwMode="auto">
          <a:xfrm>
            <a:off x="8807450" y="2768600"/>
            <a:ext cx="25400" cy="44450"/>
          </a:xfrm>
          <a:prstGeom prst="rect">
            <a:avLst/>
          </a:prstGeom>
          <a:solidFill>
            <a:srgbClr val="0000FF"/>
          </a:solidFill>
          <a:ln w="9525">
            <a:noFill/>
            <a:miter lim="800000"/>
            <a:headEnd/>
            <a:tailEnd/>
          </a:ln>
        </p:spPr>
        <p:txBody>
          <a:bodyPr/>
          <a:lstStyle/>
          <a:p>
            <a:endParaRPr lang="ar-SA"/>
          </a:p>
        </p:txBody>
      </p:sp>
      <p:sp>
        <p:nvSpPr>
          <p:cNvPr id="14357" name="Rectangle 21"/>
          <p:cNvSpPr>
            <a:spLocks noChangeArrowheads="1"/>
          </p:cNvSpPr>
          <p:nvPr/>
        </p:nvSpPr>
        <p:spPr bwMode="auto">
          <a:xfrm>
            <a:off x="6381750" y="2768600"/>
            <a:ext cx="2425700" cy="44450"/>
          </a:xfrm>
          <a:prstGeom prst="rect">
            <a:avLst/>
          </a:prstGeom>
          <a:solidFill>
            <a:srgbClr val="0000FF"/>
          </a:solidFill>
          <a:ln w="9525">
            <a:noFill/>
            <a:miter lim="800000"/>
            <a:headEnd/>
            <a:tailEnd/>
          </a:ln>
        </p:spPr>
        <p:txBody>
          <a:bodyPr/>
          <a:lstStyle/>
          <a:p>
            <a:endParaRPr lang="ar-SA"/>
          </a:p>
        </p:txBody>
      </p:sp>
      <p:sp>
        <p:nvSpPr>
          <p:cNvPr id="14358" name="Rectangle 22"/>
          <p:cNvSpPr>
            <a:spLocks noChangeArrowheads="1"/>
          </p:cNvSpPr>
          <p:nvPr/>
        </p:nvSpPr>
        <p:spPr bwMode="auto">
          <a:xfrm>
            <a:off x="6356350" y="4468813"/>
            <a:ext cx="25400" cy="44450"/>
          </a:xfrm>
          <a:prstGeom prst="rect">
            <a:avLst/>
          </a:prstGeom>
          <a:solidFill>
            <a:srgbClr val="0000FF"/>
          </a:solidFill>
          <a:ln w="9525">
            <a:noFill/>
            <a:miter lim="800000"/>
            <a:headEnd/>
            <a:tailEnd/>
          </a:ln>
        </p:spPr>
        <p:txBody>
          <a:bodyPr/>
          <a:lstStyle/>
          <a:p>
            <a:endParaRPr lang="ar-SA"/>
          </a:p>
        </p:txBody>
      </p:sp>
      <p:sp>
        <p:nvSpPr>
          <p:cNvPr id="14359" name="Rectangle 23"/>
          <p:cNvSpPr>
            <a:spLocks noChangeArrowheads="1"/>
          </p:cNvSpPr>
          <p:nvPr/>
        </p:nvSpPr>
        <p:spPr bwMode="auto">
          <a:xfrm>
            <a:off x="8807450" y="4468813"/>
            <a:ext cx="25400" cy="44450"/>
          </a:xfrm>
          <a:prstGeom prst="rect">
            <a:avLst/>
          </a:prstGeom>
          <a:solidFill>
            <a:srgbClr val="0000FF"/>
          </a:solidFill>
          <a:ln w="9525">
            <a:noFill/>
            <a:miter lim="800000"/>
            <a:headEnd/>
            <a:tailEnd/>
          </a:ln>
        </p:spPr>
        <p:txBody>
          <a:bodyPr/>
          <a:lstStyle/>
          <a:p>
            <a:endParaRPr lang="ar-SA"/>
          </a:p>
        </p:txBody>
      </p:sp>
      <p:sp>
        <p:nvSpPr>
          <p:cNvPr id="14360" name="Rectangle 24"/>
          <p:cNvSpPr>
            <a:spLocks noChangeArrowheads="1"/>
          </p:cNvSpPr>
          <p:nvPr/>
        </p:nvSpPr>
        <p:spPr bwMode="auto">
          <a:xfrm>
            <a:off x="6381750" y="4468813"/>
            <a:ext cx="2425700" cy="44450"/>
          </a:xfrm>
          <a:prstGeom prst="rect">
            <a:avLst/>
          </a:prstGeom>
          <a:solidFill>
            <a:srgbClr val="0000FF"/>
          </a:solidFill>
          <a:ln w="9525">
            <a:noFill/>
            <a:miter lim="800000"/>
            <a:headEnd/>
            <a:tailEnd/>
          </a:ln>
        </p:spPr>
        <p:txBody>
          <a:bodyPr/>
          <a:lstStyle/>
          <a:p>
            <a:endParaRPr lang="ar-SA"/>
          </a:p>
        </p:txBody>
      </p:sp>
      <p:sp>
        <p:nvSpPr>
          <p:cNvPr id="14361" name="Oval 25"/>
          <p:cNvSpPr>
            <a:spLocks noChangeArrowheads="1"/>
          </p:cNvSpPr>
          <p:nvPr/>
        </p:nvSpPr>
        <p:spPr bwMode="auto">
          <a:xfrm>
            <a:off x="6161089" y="2590800"/>
            <a:ext cx="441325" cy="400050"/>
          </a:xfrm>
          <a:prstGeom prst="ellipse">
            <a:avLst/>
          </a:prstGeom>
          <a:solidFill>
            <a:srgbClr val="FFFFFF"/>
          </a:solidFill>
          <a:ln w="9525">
            <a:noFill/>
            <a:round/>
            <a:headEnd/>
            <a:tailEnd/>
          </a:ln>
        </p:spPr>
        <p:txBody>
          <a:bodyPr/>
          <a:lstStyle/>
          <a:p>
            <a:endParaRPr lang="ar-SA"/>
          </a:p>
        </p:txBody>
      </p:sp>
      <p:sp>
        <p:nvSpPr>
          <p:cNvPr id="14362" name="Oval 27"/>
          <p:cNvSpPr>
            <a:spLocks noChangeArrowheads="1"/>
          </p:cNvSpPr>
          <p:nvPr/>
        </p:nvSpPr>
        <p:spPr bwMode="auto">
          <a:xfrm>
            <a:off x="8588375" y="4291013"/>
            <a:ext cx="439738" cy="400050"/>
          </a:xfrm>
          <a:prstGeom prst="ellipse">
            <a:avLst/>
          </a:prstGeom>
          <a:solidFill>
            <a:srgbClr val="FFFFFF"/>
          </a:solidFill>
          <a:ln w="9525">
            <a:noFill/>
            <a:round/>
            <a:headEnd/>
            <a:tailEnd/>
          </a:ln>
        </p:spPr>
        <p:txBody>
          <a:bodyPr/>
          <a:lstStyle/>
          <a:p>
            <a:endParaRPr lang="ar-SA"/>
          </a:p>
        </p:txBody>
      </p:sp>
      <p:sp>
        <p:nvSpPr>
          <p:cNvPr id="14363" name="Oval 28"/>
          <p:cNvSpPr>
            <a:spLocks noChangeArrowheads="1"/>
          </p:cNvSpPr>
          <p:nvPr/>
        </p:nvSpPr>
        <p:spPr bwMode="auto">
          <a:xfrm>
            <a:off x="8593138" y="4297363"/>
            <a:ext cx="430212" cy="387350"/>
          </a:xfrm>
          <a:prstGeom prst="ellipse">
            <a:avLst/>
          </a:prstGeom>
          <a:noFill/>
          <a:ln w="36513">
            <a:solidFill>
              <a:srgbClr val="FF0000"/>
            </a:solidFill>
            <a:round/>
            <a:headEnd/>
            <a:tailEnd/>
          </a:ln>
        </p:spPr>
        <p:txBody>
          <a:bodyPr/>
          <a:lstStyle/>
          <a:p>
            <a:endParaRPr lang="ar-SA"/>
          </a:p>
        </p:txBody>
      </p:sp>
      <p:sp>
        <p:nvSpPr>
          <p:cNvPr id="14364" name="Oval 29"/>
          <p:cNvSpPr>
            <a:spLocks noChangeArrowheads="1"/>
          </p:cNvSpPr>
          <p:nvPr/>
        </p:nvSpPr>
        <p:spPr bwMode="auto">
          <a:xfrm>
            <a:off x="7373939" y="3490913"/>
            <a:ext cx="441325" cy="400050"/>
          </a:xfrm>
          <a:prstGeom prst="ellipse">
            <a:avLst/>
          </a:prstGeom>
          <a:solidFill>
            <a:srgbClr val="FFFFFF"/>
          </a:solidFill>
          <a:ln w="9525">
            <a:noFill/>
            <a:round/>
            <a:headEnd/>
            <a:tailEnd/>
          </a:ln>
        </p:spPr>
        <p:txBody>
          <a:bodyPr/>
          <a:lstStyle/>
          <a:p>
            <a:endParaRPr lang="ar-SA"/>
          </a:p>
        </p:txBody>
      </p:sp>
      <p:sp>
        <p:nvSpPr>
          <p:cNvPr id="14365" name="Oval 31"/>
          <p:cNvSpPr>
            <a:spLocks noChangeArrowheads="1"/>
          </p:cNvSpPr>
          <p:nvPr/>
        </p:nvSpPr>
        <p:spPr bwMode="auto">
          <a:xfrm>
            <a:off x="8588375" y="2590800"/>
            <a:ext cx="439738" cy="400050"/>
          </a:xfrm>
          <a:prstGeom prst="ellipse">
            <a:avLst/>
          </a:prstGeom>
          <a:solidFill>
            <a:srgbClr val="FFFFFF"/>
          </a:solidFill>
          <a:ln w="9525">
            <a:noFill/>
            <a:round/>
            <a:headEnd/>
            <a:tailEnd/>
          </a:ln>
        </p:spPr>
        <p:txBody>
          <a:bodyPr/>
          <a:lstStyle/>
          <a:p>
            <a:endParaRPr lang="ar-SA"/>
          </a:p>
        </p:txBody>
      </p:sp>
      <p:sp>
        <p:nvSpPr>
          <p:cNvPr id="14366" name="Oval 32"/>
          <p:cNvSpPr>
            <a:spLocks noChangeArrowheads="1"/>
          </p:cNvSpPr>
          <p:nvPr/>
        </p:nvSpPr>
        <p:spPr bwMode="auto">
          <a:xfrm>
            <a:off x="8593138" y="2597150"/>
            <a:ext cx="430212" cy="387350"/>
          </a:xfrm>
          <a:prstGeom prst="ellipse">
            <a:avLst/>
          </a:prstGeom>
          <a:noFill/>
          <a:ln w="36513">
            <a:solidFill>
              <a:srgbClr val="FF0000"/>
            </a:solidFill>
            <a:round/>
            <a:headEnd/>
            <a:tailEnd/>
          </a:ln>
        </p:spPr>
        <p:txBody>
          <a:bodyPr/>
          <a:lstStyle/>
          <a:p>
            <a:endParaRPr lang="ar-SA"/>
          </a:p>
        </p:txBody>
      </p:sp>
      <p:sp>
        <p:nvSpPr>
          <p:cNvPr id="14367" name="Oval 33"/>
          <p:cNvSpPr>
            <a:spLocks noChangeArrowheads="1"/>
          </p:cNvSpPr>
          <p:nvPr/>
        </p:nvSpPr>
        <p:spPr bwMode="auto">
          <a:xfrm>
            <a:off x="6161089" y="4291013"/>
            <a:ext cx="441325" cy="400050"/>
          </a:xfrm>
          <a:prstGeom prst="ellipse">
            <a:avLst/>
          </a:prstGeom>
          <a:solidFill>
            <a:srgbClr val="FFFFFF"/>
          </a:solidFill>
          <a:ln w="9525">
            <a:noFill/>
            <a:round/>
            <a:headEnd/>
            <a:tailEnd/>
          </a:ln>
        </p:spPr>
        <p:txBody>
          <a:bodyPr/>
          <a:lstStyle/>
          <a:p>
            <a:endParaRPr lang="ar-SA"/>
          </a:p>
        </p:txBody>
      </p:sp>
      <p:sp>
        <p:nvSpPr>
          <p:cNvPr id="14368" name="Oval 34"/>
          <p:cNvSpPr>
            <a:spLocks noChangeArrowheads="1"/>
          </p:cNvSpPr>
          <p:nvPr/>
        </p:nvSpPr>
        <p:spPr bwMode="auto">
          <a:xfrm>
            <a:off x="6165851" y="4297363"/>
            <a:ext cx="430213" cy="387350"/>
          </a:xfrm>
          <a:prstGeom prst="ellipse">
            <a:avLst/>
          </a:prstGeom>
          <a:noFill/>
          <a:ln w="36513">
            <a:solidFill>
              <a:srgbClr val="FF0000"/>
            </a:solidFill>
            <a:round/>
            <a:headEnd/>
            <a:tailEnd/>
          </a:ln>
        </p:spPr>
        <p:txBody>
          <a:bodyPr/>
          <a:lstStyle/>
          <a:p>
            <a:endParaRPr lang="ar-SA"/>
          </a:p>
        </p:txBody>
      </p:sp>
      <p:sp>
        <p:nvSpPr>
          <p:cNvPr id="14369" name="Rectangle 35"/>
          <p:cNvSpPr>
            <a:spLocks noChangeArrowheads="1"/>
          </p:cNvSpPr>
          <p:nvPr/>
        </p:nvSpPr>
        <p:spPr bwMode="auto">
          <a:xfrm>
            <a:off x="6296025" y="2624139"/>
            <a:ext cx="128240" cy="323165"/>
          </a:xfrm>
          <a:prstGeom prst="rect">
            <a:avLst/>
          </a:prstGeom>
          <a:noFill/>
          <a:ln w="9525">
            <a:noFill/>
            <a:miter lim="800000"/>
            <a:headEnd/>
            <a:tailEnd/>
          </a:ln>
        </p:spPr>
        <p:txBody>
          <a:bodyPr wrap="none" lIns="0" tIns="0" rIns="0" bIns="0">
            <a:spAutoFit/>
          </a:bodyPr>
          <a:lstStyle/>
          <a:p>
            <a:pPr eaLnBrk="0" hangingPunct="0"/>
            <a:r>
              <a:rPr lang="en-US" altLang="en-US" sz="2100">
                <a:solidFill>
                  <a:srgbClr val="000000"/>
                </a:solidFill>
              </a:rPr>
              <a:t>a</a:t>
            </a:r>
            <a:endParaRPr lang="en-US" altLang="en-US">
              <a:latin typeface="Times" charset="0"/>
            </a:endParaRPr>
          </a:p>
        </p:txBody>
      </p:sp>
      <p:sp>
        <p:nvSpPr>
          <p:cNvPr id="14370" name="Rectangle 36"/>
          <p:cNvSpPr>
            <a:spLocks noChangeArrowheads="1"/>
          </p:cNvSpPr>
          <p:nvPr/>
        </p:nvSpPr>
        <p:spPr bwMode="auto">
          <a:xfrm>
            <a:off x="8734425" y="2635251"/>
            <a:ext cx="141064" cy="323165"/>
          </a:xfrm>
          <a:prstGeom prst="rect">
            <a:avLst/>
          </a:prstGeom>
          <a:noFill/>
          <a:ln w="9525">
            <a:noFill/>
            <a:miter lim="800000"/>
            <a:headEnd/>
            <a:tailEnd/>
          </a:ln>
        </p:spPr>
        <p:txBody>
          <a:bodyPr wrap="none" lIns="0" tIns="0" rIns="0" bIns="0">
            <a:spAutoFit/>
          </a:bodyPr>
          <a:lstStyle/>
          <a:p>
            <a:pPr eaLnBrk="0" hangingPunct="0"/>
            <a:r>
              <a:rPr lang="en-US" altLang="en-US" sz="2100">
                <a:solidFill>
                  <a:srgbClr val="000000"/>
                </a:solidFill>
              </a:rPr>
              <a:t>b</a:t>
            </a:r>
            <a:endParaRPr lang="en-US" altLang="en-US">
              <a:latin typeface="Times" charset="0"/>
            </a:endParaRPr>
          </a:p>
        </p:txBody>
      </p:sp>
      <p:sp>
        <p:nvSpPr>
          <p:cNvPr id="14371" name="Rectangle 37"/>
          <p:cNvSpPr>
            <a:spLocks noChangeArrowheads="1"/>
          </p:cNvSpPr>
          <p:nvPr/>
        </p:nvSpPr>
        <p:spPr bwMode="auto">
          <a:xfrm>
            <a:off x="7521575" y="3535364"/>
            <a:ext cx="113814" cy="323165"/>
          </a:xfrm>
          <a:prstGeom prst="rect">
            <a:avLst/>
          </a:prstGeom>
          <a:noFill/>
          <a:ln w="9525">
            <a:noFill/>
            <a:miter lim="800000"/>
            <a:headEnd/>
            <a:tailEnd/>
          </a:ln>
        </p:spPr>
        <p:txBody>
          <a:bodyPr wrap="none" lIns="0" tIns="0" rIns="0" bIns="0">
            <a:spAutoFit/>
          </a:bodyPr>
          <a:lstStyle/>
          <a:p>
            <a:pPr eaLnBrk="0" hangingPunct="0"/>
            <a:r>
              <a:rPr lang="en-US" altLang="en-US" sz="2100">
                <a:solidFill>
                  <a:srgbClr val="000000"/>
                </a:solidFill>
              </a:rPr>
              <a:t>c</a:t>
            </a:r>
            <a:endParaRPr lang="en-US" altLang="en-US">
              <a:latin typeface="Times" charset="0"/>
            </a:endParaRPr>
          </a:p>
        </p:txBody>
      </p:sp>
      <p:sp>
        <p:nvSpPr>
          <p:cNvPr id="14372" name="Rectangle 38"/>
          <p:cNvSpPr>
            <a:spLocks noChangeArrowheads="1"/>
          </p:cNvSpPr>
          <p:nvPr/>
        </p:nvSpPr>
        <p:spPr bwMode="auto">
          <a:xfrm>
            <a:off x="6296025" y="4368801"/>
            <a:ext cx="141064" cy="323165"/>
          </a:xfrm>
          <a:prstGeom prst="rect">
            <a:avLst/>
          </a:prstGeom>
          <a:noFill/>
          <a:ln w="9525">
            <a:noFill/>
            <a:miter lim="800000"/>
            <a:headEnd/>
            <a:tailEnd/>
          </a:ln>
        </p:spPr>
        <p:txBody>
          <a:bodyPr wrap="none" lIns="0" tIns="0" rIns="0" bIns="0">
            <a:spAutoFit/>
          </a:bodyPr>
          <a:lstStyle/>
          <a:p>
            <a:pPr eaLnBrk="0" hangingPunct="0"/>
            <a:r>
              <a:rPr lang="en-US" altLang="en-US" sz="2100">
                <a:solidFill>
                  <a:srgbClr val="000000"/>
                </a:solidFill>
              </a:rPr>
              <a:t>d</a:t>
            </a:r>
            <a:endParaRPr lang="en-US" altLang="en-US">
              <a:latin typeface="Times" charset="0"/>
            </a:endParaRPr>
          </a:p>
        </p:txBody>
      </p:sp>
      <p:sp>
        <p:nvSpPr>
          <p:cNvPr id="14373" name="Rectangle 39"/>
          <p:cNvSpPr>
            <a:spLocks noChangeArrowheads="1"/>
          </p:cNvSpPr>
          <p:nvPr/>
        </p:nvSpPr>
        <p:spPr bwMode="auto">
          <a:xfrm>
            <a:off x="8734425" y="4346576"/>
            <a:ext cx="134652" cy="323165"/>
          </a:xfrm>
          <a:prstGeom prst="rect">
            <a:avLst/>
          </a:prstGeom>
          <a:noFill/>
          <a:ln w="9525">
            <a:noFill/>
            <a:miter lim="800000"/>
            <a:headEnd/>
            <a:tailEnd/>
          </a:ln>
        </p:spPr>
        <p:txBody>
          <a:bodyPr wrap="none" lIns="0" tIns="0" rIns="0" bIns="0">
            <a:spAutoFit/>
          </a:bodyPr>
          <a:lstStyle/>
          <a:p>
            <a:pPr eaLnBrk="0" hangingPunct="0"/>
            <a:r>
              <a:rPr lang="en-US" altLang="en-US" sz="2100">
                <a:solidFill>
                  <a:srgbClr val="000000"/>
                </a:solidFill>
              </a:rPr>
              <a:t>e</a:t>
            </a:r>
            <a:endParaRPr lang="en-US" altLang="en-US">
              <a:latin typeface="Times" charset="0"/>
            </a:endParaRPr>
          </a:p>
        </p:txBody>
      </p:sp>
      <p:sp>
        <p:nvSpPr>
          <p:cNvPr id="14374" name="Rectangle 40"/>
          <p:cNvSpPr>
            <a:spLocks noChangeArrowheads="1"/>
          </p:cNvSpPr>
          <p:nvPr/>
        </p:nvSpPr>
        <p:spPr bwMode="auto">
          <a:xfrm>
            <a:off x="7162801" y="4705351"/>
            <a:ext cx="963405" cy="323165"/>
          </a:xfrm>
          <a:prstGeom prst="rect">
            <a:avLst/>
          </a:prstGeom>
          <a:noFill/>
          <a:ln w="9525">
            <a:noFill/>
            <a:miter lim="800000"/>
            <a:headEnd/>
            <a:tailEnd/>
          </a:ln>
        </p:spPr>
        <p:txBody>
          <a:bodyPr wrap="none" lIns="0" tIns="0" rIns="0" bIns="0">
            <a:spAutoFit/>
          </a:bodyPr>
          <a:lstStyle/>
          <a:p>
            <a:pPr eaLnBrk="0" hangingPunct="0"/>
            <a:r>
              <a:rPr lang="en-US" altLang="en-US" sz="2100" b="1">
                <a:solidFill>
                  <a:srgbClr val="000000"/>
                </a:solidFill>
              </a:rPr>
              <a:t>a b e c a </a:t>
            </a:r>
            <a:endParaRPr lang="en-US" altLang="en-US" b="1">
              <a:latin typeface="Times" charset="0"/>
            </a:endParaRPr>
          </a:p>
        </p:txBody>
      </p:sp>
      <p:sp>
        <p:nvSpPr>
          <p:cNvPr id="14375" name="Freeform 9"/>
          <p:cNvSpPr>
            <a:spLocks/>
          </p:cNvSpPr>
          <p:nvPr/>
        </p:nvSpPr>
        <p:spPr bwMode="auto">
          <a:xfrm>
            <a:off x="6477000" y="2895600"/>
            <a:ext cx="1066800" cy="762000"/>
          </a:xfrm>
          <a:custGeom>
            <a:avLst/>
            <a:gdLst>
              <a:gd name="T0" fmla="*/ 2147483647 w 842"/>
              <a:gd name="T1" fmla="*/ 2147483647 h 602"/>
              <a:gd name="T2" fmla="*/ 2147483647 w 842"/>
              <a:gd name="T3" fmla="*/ 2147483647 h 602"/>
              <a:gd name="T4" fmla="*/ 2147483647 w 842"/>
              <a:gd name="T5" fmla="*/ 0 h 602"/>
              <a:gd name="T6" fmla="*/ 0 w 842"/>
              <a:gd name="T7" fmla="*/ 2147483647 h 602"/>
              <a:gd name="T8" fmla="*/ 2147483647 w 842"/>
              <a:gd name="T9" fmla="*/ 2147483647 h 602"/>
              <a:gd name="T10" fmla="*/ 0 60000 65536"/>
              <a:gd name="T11" fmla="*/ 0 60000 65536"/>
              <a:gd name="T12" fmla="*/ 0 60000 65536"/>
              <a:gd name="T13" fmla="*/ 0 60000 65536"/>
              <a:gd name="T14" fmla="*/ 0 60000 65536"/>
              <a:gd name="T15" fmla="*/ 0 w 842"/>
              <a:gd name="T16" fmla="*/ 0 h 602"/>
              <a:gd name="T17" fmla="*/ 842 w 842"/>
              <a:gd name="T18" fmla="*/ 602 h 602"/>
            </a:gdLst>
            <a:ahLst/>
            <a:cxnLst>
              <a:cxn ang="T10">
                <a:pos x="T0" y="T1"/>
              </a:cxn>
              <a:cxn ang="T11">
                <a:pos x="T2" y="T3"/>
              </a:cxn>
              <a:cxn ang="T12">
                <a:pos x="T4" y="T5"/>
              </a:cxn>
              <a:cxn ang="T13">
                <a:pos x="T6" y="T7"/>
              </a:cxn>
              <a:cxn ang="T14">
                <a:pos x="T8" y="T9"/>
              </a:cxn>
            </a:cxnLst>
            <a:rect l="T15" t="T16" r="T17" b="T18"/>
            <a:pathLst>
              <a:path w="842" h="602">
                <a:moveTo>
                  <a:pt x="765" y="602"/>
                </a:moveTo>
                <a:lnTo>
                  <a:pt x="842" y="504"/>
                </a:lnTo>
                <a:lnTo>
                  <a:pt x="78" y="0"/>
                </a:lnTo>
                <a:lnTo>
                  <a:pt x="0" y="98"/>
                </a:lnTo>
                <a:lnTo>
                  <a:pt x="765" y="602"/>
                </a:lnTo>
                <a:close/>
              </a:path>
            </a:pathLst>
          </a:custGeom>
          <a:solidFill>
            <a:srgbClr val="FF00FF"/>
          </a:solidFill>
          <a:ln w="9525">
            <a:noFill/>
            <a:round/>
            <a:headEnd/>
            <a:tailEnd/>
          </a:ln>
        </p:spPr>
        <p:txBody>
          <a:bodyPr/>
          <a:lstStyle/>
          <a:p>
            <a:endParaRPr lang="en-US"/>
          </a:p>
        </p:txBody>
      </p:sp>
      <p:sp>
        <p:nvSpPr>
          <p:cNvPr id="14376" name="Freeform 9"/>
          <p:cNvSpPr>
            <a:spLocks/>
          </p:cNvSpPr>
          <p:nvPr/>
        </p:nvSpPr>
        <p:spPr bwMode="auto">
          <a:xfrm rot="-1515818">
            <a:off x="6599239" y="2235201"/>
            <a:ext cx="2022475" cy="1039813"/>
          </a:xfrm>
          <a:custGeom>
            <a:avLst/>
            <a:gdLst>
              <a:gd name="T0" fmla="*/ 2147483647 w 842"/>
              <a:gd name="T1" fmla="*/ 2147483647 h 602"/>
              <a:gd name="T2" fmla="*/ 2147483647 w 842"/>
              <a:gd name="T3" fmla="*/ 2147483647 h 602"/>
              <a:gd name="T4" fmla="*/ 2147483647 w 842"/>
              <a:gd name="T5" fmla="*/ 0 h 602"/>
              <a:gd name="T6" fmla="*/ 0 w 842"/>
              <a:gd name="T7" fmla="*/ 2147483647 h 602"/>
              <a:gd name="T8" fmla="*/ 2147483647 w 842"/>
              <a:gd name="T9" fmla="*/ 2147483647 h 602"/>
              <a:gd name="T10" fmla="*/ 0 60000 65536"/>
              <a:gd name="T11" fmla="*/ 0 60000 65536"/>
              <a:gd name="T12" fmla="*/ 0 60000 65536"/>
              <a:gd name="T13" fmla="*/ 0 60000 65536"/>
              <a:gd name="T14" fmla="*/ 0 60000 65536"/>
              <a:gd name="T15" fmla="*/ 0 w 842"/>
              <a:gd name="T16" fmla="*/ 0 h 602"/>
              <a:gd name="T17" fmla="*/ 842 w 842"/>
              <a:gd name="T18" fmla="*/ 602 h 602"/>
            </a:gdLst>
            <a:ahLst/>
            <a:cxnLst>
              <a:cxn ang="T10">
                <a:pos x="T0" y="T1"/>
              </a:cxn>
              <a:cxn ang="T11">
                <a:pos x="T2" y="T3"/>
              </a:cxn>
              <a:cxn ang="T12">
                <a:pos x="T4" y="T5"/>
              </a:cxn>
              <a:cxn ang="T13">
                <a:pos x="T6" y="T7"/>
              </a:cxn>
              <a:cxn ang="T14">
                <a:pos x="T8" y="T9"/>
              </a:cxn>
            </a:cxnLst>
            <a:rect l="T15" t="T16" r="T17" b="T18"/>
            <a:pathLst>
              <a:path w="842" h="602">
                <a:moveTo>
                  <a:pt x="765" y="602"/>
                </a:moveTo>
                <a:lnTo>
                  <a:pt x="842" y="504"/>
                </a:lnTo>
                <a:lnTo>
                  <a:pt x="78" y="0"/>
                </a:lnTo>
                <a:lnTo>
                  <a:pt x="0" y="98"/>
                </a:lnTo>
                <a:lnTo>
                  <a:pt x="765" y="602"/>
                </a:lnTo>
                <a:close/>
              </a:path>
            </a:pathLst>
          </a:custGeom>
          <a:solidFill>
            <a:srgbClr val="FF00FF"/>
          </a:solidFill>
          <a:ln w="9525">
            <a:noFill/>
            <a:round/>
            <a:headEnd/>
            <a:tailEnd/>
          </a:ln>
        </p:spPr>
        <p:txBody>
          <a:bodyPr/>
          <a:lstStyle/>
          <a:p>
            <a:endParaRPr lang="en-US"/>
          </a:p>
        </p:txBody>
      </p:sp>
      <p:sp>
        <p:nvSpPr>
          <p:cNvPr id="14377" name="Oval 26"/>
          <p:cNvSpPr>
            <a:spLocks noChangeArrowheads="1"/>
          </p:cNvSpPr>
          <p:nvPr/>
        </p:nvSpPr>
        <p:spPr bwMode="auto">
          <a:xfrm>
            <a:off x="6165851" y="2597150"/>
            <a:ext cx="430213" cy="387350"/>
          </a:xfrm>
          <a:prstGeom prst="ellipse">
            <a:avLst/>
          </a:prstGeom>
          <a:noFill/>
          <a:ln w="36513">
            <a:solidFill>
              <a:srgbClr val="FF0000"/>
            </a:solidFill>
            <a:round/>
            <a:headEnd/>
            <a:tailEnd/>
          </a:ln>
        </p:spPr>
        <p:txBody>
          <a:bodyPr/>
          <a:lstStyle/>
          <a:p>
            <a:endParaRPr lang="ar-SA"/>
          </a:p>
        </p:txBody>
      </p:sp>
      <p:sp>
        <p:nvSpPr>
          <p:cNvPr id="14378" name="Oval 30"/>
          <p:cNvSpPr>
            <a:spLocks noChangeArrowheads="1"/>
          </p:cNvSpPr>
          <p:nvPr/>
        </p:nvSpPr>
        <p:spPr bwMode="auto">
          <a:xfrm>
            <a:off x="7378700" y="3497263"/>
            <a:ext cx="431800" cy="387350"/>
          </a:xfrm>
          <a:prstGeom prst="ellipse">
            <a:avLst/>
          </a:prstGeom>
          <a:noFill/>
          <a:ln w="36513">
            <a:solidFill>
              <a:srgbClr val="FF0000"/>
            </a:solidFill>
            <a:round/>
            <a:headEnd/>
            <a:tailEnd/>
          </a:ln>
        </p:spPr>
        <p:txBody>
          <a:bodyPr/>
          <a:lstStyle/>
          <a:p>
            <a:endParaRPr lang="ar-SA"/>
          </a:p>
        </p:txBody>
      </p:sp>
    </p:spTree>
    <p:extLst>
      <p:ext uri="{BB962C8B-B14F-4D97-AF65-F5344CB8AC3E}">
        <p14:creationId xmlns:p14="http://schemas.microsoft.com/office/powerpoint/2010/main" val="927439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93C27AFCF8D14F8C7EA148905CC029" ma:contentTypeVersion="10" ma:contentTypeDescription="Create a new document." ma:contentTypeScope="" ma:versionID="7b7f2348b9595e37bdb0cf34a5c51627">
  <xsd:schema xmlns:xsd="http://www.w3.org/2001/XMLSchema" xmlns:xs="http://www.w3.org/2001/XMLSchema" xmlns:p="http://schemas.microsoft.com/office/2006/metadata/properties" xmlns:ns2="b80cef12-35f9-4a5a-adf7-d4b4305aa23d" targetNamespace="http://schemas.microsoft.com/office/2006/metadata/properties" ma:root="true" ma:fieldsID="be3378a4f934360ca1b05f1bc48ef50b" ns2:_="">
    <xsd:import namespace="b80cef12-35f9-4a5a-adf7-d4b4305aa23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0cef12-35f9-4a5a-adf7-d4b4305aa2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0301E0-D2BF-4309-A132-5BE0180CCAAD}"/>
</file>

<file path=customXml/itemProps2.xml><?xml version="1.0" encoding="utf-8"?>
<ds:datastoreItem xmlns:ds="http://schemas.openxmlformats.org/officeDocument/2006/customXml" ds:itemID="{F0491B22-A4EE-4FE8-A32A-AB51E701DD7C}"/>
</file>

<file path=customXml/itemProps3.xml><?xml version="1.0" encoding="utf-8"?>
<ds:datastoreItem xmlns:ds="http://schemas.openxmlformats.org/officeDocument/2006/customXml" ds:itemID="{633A88E5-CF6B-4F45-B9FF-02DA184F7833}"/>
</file>

<file path=docProps/app.xml><?xml version="1.0" encoding="utf-8"?>
<Properties xmlns="http://schemas.openxmlformats.org/officeDocument/2006/extended-properties" xmlns:vt="http://schemas.openxmlformats.org/officeDocument/2006/docPropsVTypes">
  <TotalTime>43</TotalTime>
  <Words>2246</Words>
  <Application>Microsoft Office PowerPoint</Application>
  <PresentationFormat>Widescreen</PresentationFormat>
  <Paragraphs>831</Paragraphs>
  <Slides>66</Slides>
  <Notes>1</Notes>
  <HiddenSlides>1</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82" baseType="lpstr">
      <vt:lpstr>Arial</vt:lpstr>
      <vt:lpstr>Calibri</vt:lpstr>
      <vt:lpstr>Century Gothic</vt:lpstr>
      <vt:lpstr>Courier New</vt:lpstr>
      <vt:lpstr>MS Mincho</vt:lpstr>
      <vt:lpstr>MTSYN</vt:lpstr>
      <vt:lpstr>新細明體</vt:lpstr>
      <vt:lpstr>RMTMI</vt:lpstr>
      <vt:lpstr>Symbol</vt:lpstr>
      <vt:lpstr>Tahoma</vt:lpstr>
      <vt:lpstr>Times</vt:lpstr>
      <vt:lpstr>Times New Roman</vt:lpstr>
      <vt:lpstr>Wingdings</vt:lpstr>
      <vt:lpstr>Wingdings 3</vt:lpstr>
      <vt:lpstr>Wisp</vt:lpstr>
      <vt:lpstr>Equation</vt:lpstr>
      <vt:lpstr> Graph Data Structure</vt:lpstr>
      <vt:lpstr>What is a graph?</vt:lpstr>
      <vt:lpstr>Applications</vt:lpstr>
      <vt:lpstr>Applications</vt:lpstr>
      <vt:lpstr>Other Applications</vt:lpstr>
      <vt:lpstr>Graphs</vt:lpstr>
      <vt:lpstr>Graphs</vt:lpstr>
      <vt:lpstr>Classification</vt:lpstr>
      <vt:lpstr>Graph Terminologies</vt:lpstr>
      <vt:lpstr>Graph Terminologies</vt:lpstr>
      <vt:lpstr>Graph Terminologies</vt:lpstr>
      <vt:lpstr>Graph Terminologies</vt:lpstr>
      <vt:lpstr>Graph Terminologies</vt:lpstr>
      <vt:lpstr>Representation of Graphs</vt:lpstr>
      <vt:lpstr>Adjacency Lists</vt:lpstr>
      <vt:lpstr>Storage Requirement</vt:lpstr>
      <vt:lpstr>Pros and Cons: adj list </vt:lpstr>
      <vt:lpstr>Adjacency Matrix</vt:lpstr>
      <vt:lpstr>Space and Time</vt:lpstr>
      <vt:lpstr>Graph-searching Algorithms</vt:lpstr>
      <vt:lpstr>Breadth-first Search</vt:lpstr>
      <vt:lpstr>Breadth-first Search</vt:lpstr>
      <vt:lpstr>BFS for Shortest Paths</vt:lpstr>
      <vt:lpstr>PowerPoint Presentation</vt:lpstr>
      <vt:lpstr>Example (BFS)</vt:lpstr>
      <vt:lpstr>Example (BFS)</vt:lpstr>
      <vt:lpstr>Example (BFS)</vt:lpstr>
      <vt:lpstr>Example (BFS)</vt:lpstr>
      <vt:lpstr>Example (BFS)</vt:lpstr>
      <vt:lpstr>Example (BFS)</vt:lpstr>
      <vt:lpstr>Example (BFS)</vt:lpstr>
      <vt:lpstr>Example (BFS)</vt:lpstr>
      <vt:lpstr>Example (BFS)</vt:lpstr>
      <vt:lpstr>Example (BFS)</vt:lpstr>
      <vt:lpstr>Analysis of BFS</vt:lpstr>
      <vt:lpstr>Depth-first Search (DFS)</vt:lpstr>
      <vt:lpstr>Depth-first Search</vt:lpstr>
      <vt:lpstr>Pseudo-code</vt:lpstr>
      <vt:lpstr>Example (DFS)</vt:lpstr>
      <vt:lpstr>Example (DFS)</vt:lpstr>
      <vt:lpstr>Example (DFS)</vt:lpstr>
      <vt:lpstr>Example (DFS)</vt:lpstr>
      <vt:lpstr>Example (DFS)</vt:lpstr>
      <vt:lpstr>Example (DFS)</vt:lpstr>
      <vt:lpstr>Example (DFS)</vt:lpstr>
      <vt:lpstr>Example (DFS)</vt:lpstr>
      <vt:lpstr>Example (DFS)</vt:lpstr>
      <vt:lpstr>Example (DFS)</vt:lpstr>
      <vt:lpstr>Example (DFS)</vt:lpstr>
      <vt:lpstr>Example (DFS)</vt:lpstr>
      <vt:lpstr>Example (DFS)</vt:lpstr>
      <vt:lpstr>Example (DFS)</vt:lpstr>
      <vt:lpstr>Example (DFS)</vt:lpstr>
      <vt:lpstr>Example (DFS)</vt:lpstr>
      <vt:lpstr>Analysis of DFS</vt:lpstr>
      <vt:lpstr>Finding Shortest Path</vt:lpstr>
      <vt:lpstr>Minimum spanning tree</vt:lpstr>
      <vt:lpstr>PowerPoint Presentation</vt:lpstr>
      <vt:lpstr>Kruskal’s Minimum spanning tree</vt:lpstr>
      <vt:lpstr>Cont….</vt:lpstr>
      <vt:lpstr>Example</vt:lpstr>
      <vt:lpstr>Example</vt:lpstr>
      <vt:lpstr>Example</vt:lpstr>
      <vt:lpstr>Example</vt:lpstr>
      <vt:lpstr>Example</vt:lpstr>
      <vt:lpstr>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Mamoona Malik</dc:creator>
  <cp:lastModifiedBy>Mamoona Malik</cp:lastModifiedBy>
  <cp:revision>27</cp:revision>
  <dcterms:created xsi:type="dcterms:W3CDTF">2020-04-15T11:43:07Z</dcterms:created>
  <dcterms:modified xsi:type="dcterms:W3CDTF">2020-04-28T07:59:18Z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0x010100EC93C27AFCF8D14F8C7EA148905CC029</vt:lpwstr>
  </property>
</Properties>
</file>