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256" r:id="rId5"/>
    <p:sldId id="263" r:id="rId6"/>
    <p:sldId id="257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4" r:id="rId30"/>
    <p:sldId id="259" r:id="rId31"/>
    <p:sldId id="260" r:id="rId32"/>
    <p:sldId id="26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5B547-BDEC-4B47-87D9-9BF85A951424}" v="1" dt="2020-10-09T10:31:18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ZA ASIF" userId="S::sp19-bcs-085@isbstudent.comsats.edu.pk::55bc9b05-ce18-41f4-b457-8ae84b5eb21f" providerId="AD" clId="Web-{5365B547-BDEC-4B47-87D9-9BF85A951424}"/>
    <pc:docChg chg="modSld">
      <pc:chgData name="HAMZA ASIF" userId="S::sp19-bcs-085@isbstudent.comsats.edu.pk::55bc9b05-ce18-41f4-b457-8ae84b5eb21f" providerId="AD" clId="Web-{5365B547-BDEC-4B47-87D9-9BF85A951424}" dt="2020-10-09T10:31:18.880" v="2" actId="1076"/>
      <pc:docMkLst>
        <pc:docMk/>
      </pc:docMkLst>
      <pc:sldChg chg="modSp">
        <pc:chgData name="HAMZA ASIF" userId="S::sp19-bcs-085@isbstudent.comsats.edu.pk::55bc9b05-ce18-41f4-b457-8ae84b5eb21f" providerId="AD" clId="Web-{5365B547-BDEC-4B47-87D9-9BF85A951424}" dt="2020-10-09T10:31:14.412" v="1" actId="1076"/>
        <pc:sldMkLst>
          <pc:docMk/>
          <pc:sldMk cId="2614903908" sldId="271"/>
        </pc:sldMkLst>
        <pc:graphicFrameChg chg="mod">
          <ac:chgData name="HAMZA ASIF" userId="S::sp19-bcs-085@isbstudent.comsats.edu.pk::55bc9b05-ce18-41f4-b457-8ae84b5eb21f" providerId="AD" clId="Web-{5365B547-BDEC-4B47-87D9-9BF85A951424}" dt="2020-10-09T10:31:14.412" v="1" actId="1076"/>
          <ac:graphicFrameMkLst>
            <pc:docMk/>
            <pc:sldMk cId="2614903908" sldId="271"/>
            <ac:graphicFrameMk id="3074" creationId="{00000000-0000-0000-0000-000000000000}"/>
          </ac:graphicFrameMkLst>
        </pc:graphicFrameChg>
      </pc:sldChg>
      <pc:sldChg chg="modSp">
        <pc:chgData name="HAMZA ASIF" userId="S::sp19-bcs-085@isbstudent.comsats.edu.pk::55bc9b05-ce18-41f4-b457-8ae84b5eb21f" providerId="AD" clId="Web-{5365B547-BDEC-4B47-87D9-9BF85A951424}" dt="2020-10-09T10:31:18.880" v="2" actId="1076"/>
        <pc:sldMkLst>
          <pc:docMk/>
          <pc:sldMk cId="2721655901" sldId="272"/>
        </pc:sldMkLst>
        <pc:spChg chg="mod">
          <ac:chgData name="HAMZA ASIF" userId="S::sp19-bcs-085@isbstudent.comsats.edu.pk::55bc9b05-ce18-41f4-b457-8ae84b5eb21f" providerId="AD" clId="Web-{5365B547-BDEC-4B47-87D9-9BF85A951424}" dt="2020-10-09T10:31:18.880" v="2" actId="1076"/>
          <ac:spMkLst>
            <pc:docMk/>
            <pc:sldMk cId="2721655901" sldId="272"/>
            <ac:spMk id="36869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F254-73E3-4AE3-8C35-E58C1D4923B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4DEDE-D6E6-401D-98E3-64B72FAE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0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1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2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3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8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7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530E-CDDE-430D-AB4D-5493018F85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DC806D-E0E5-4AB6-B4EE-717A5FAE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27479"/>
            <a:ext cx="8915399" cy="2262781"/>
          </a:xfrm>
        </p:spPr>
        <p:txBody>
          <a:bodyPr/>
          <a:lstStyle/>
          <a:p>
            <a:r>
              <a:rPr lang="en-US" dirty="0"/>
              <a:t>Insertion Sort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133250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057400"/>
            <a:ext cx="5905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25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9" y="1819275"/>
            <a:ext cx="58007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98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9" y="1581150"/>
            <a:ext cx="59531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76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4" y="1452564"/>
            <a:ext cx="58197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1338264"/>
            <a:ext cx="60293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58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4" y="1090614"/>
            <a:ext cx="66960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61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Loop Invariants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8021" y="1724045"/>
            <a:ext cx="8358188" cy="477678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Invariants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statements about an algorithm that remain valid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must show three things about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invariants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statement is true before first iteration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is true before an iteration,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remains true before the next iteration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when loop terminates the invariant gives a useful property to show the correctness of the algorithm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7075" y="1638301"/>
            <a:ext cx="3975100" cy="211931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start of each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loop, A[1…j-1] consists of elements originally in A[1…j-1] but in sorted order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6096000" y="1633539"/>
            <a:ext cx="4343400" cy="2027237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f</a:t>
            </a:r>
            <a:r>
              <a:rPr lang="en-GB" b="1">
                <a:latin typeface="Courier New" panose="02070309020205020404" pitchFamily="49" charset="0"/>
              </a:rPr>
              <a:t>or</a:t>
            </a:r>
            <a:r>
              <a:rPr lang="en-US" b="1">
                <a:latin typeface="Courier New" panose="02070309020205020404" pitchFamily="49" charset="0"/>
              </a:rPr>
              <a:t> </a:t>
            </a:r>
            <a:r>
              <a:rPr lang="en-GB">
                <a:latin typeface="Courier New" panose="02070309020205020404" pitchFamily="49" charset="0"/>
              </a:rPr>
              <a:t>j=2 </a:t>
            </a:r>
            <a:r>
              <a:rPr lang="en-GB" b="1">
                <a:latin typeface="Courier New" panose="02070309020205020404" pitchFamily="49" charset="0"/>
              </a:rPr>
              <a:t>to </a:t>
            </a:r>
            <a:r>
              <a:rPr lang="en-GB" i="1">
                <a:latin typeface="Courier New" panose="02070309020205020404" pitchFamily="49" charset="0"/>
              </a:rPr>
              <a:t>len</a:t>
            </a:r>
            <a:r>
              <a:rPr lang="en-US" i="1">
                <a:latin typeface="Courier New" panose="02070309020205020404" pitchFamily="49" charset="0"/>
              </a:rPr>
              <a:t>gth</a:t>
            </a:r>
            <a:r>
              <a:rPr lang="en-GB">
                <a:latin typeface="Courier New" panose="02070309020205020404" pitchFamily="49" charset="0"/>
              </a:rPr>
              <a:t>(A)</a:t>
            </a:r>
          </a:p>
          <a:p>
            <a:r>
              <a:rPr lang="en-US" b="1">
                <a:latin typeface="Courier New" panose="02070309020205020404" pitchFamily="49" charset="0"/>
              </a:rPr>
              <a:t>   </a:t>
            </a:r>
            <a:r>
              <a:rPr lang="en-GB" b="1">
                <a:latin typeface="Courier New" panose="02070309020205020404" pitchFamily="49" charset="0"/>
              </a:rPr>
              <a:t>do</a:t>
            </a:r>
            <a:r>
              <a:rPr lang="en-US" b="1">
                <a:latin typeface="Courier New" panose="02070309020205020404" pitchFamily="49" charset="0"/>
              </a:rPr>
              <a:t> </a:t>
            </a:r>
            <a:r>
              <a:rPr lang="en-GB">
                <a:latin typeface="Courier New" panose="02070309020205020404" pitchFamily="49" charset="0"/>
              </a:rPr>
              <a:t>key=A[j]</a:t>
            </a:r>
          </a:p>
          <a:p>
            <a:r>
              <a:rPr lang="en-GB">
                <a:latin typeface="Courier New" panose="02070309020205020404" pitchFamily="49" charset="0"/>
              </a:rPr>
              <a:t>      i</a:t>
            </a:r>
            <a:r>
              <a:rPr lang="en-US">
                <a:latin typeface="Courier New" panose="02070309020205020404" pitchFamily="49" charset="0"/>
              </a:rPr>
              <a:t>=j-1</a:t>
            </a:r>
            <a:endParaRPr lang="en-GB">
              <a:latin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</a:rPr>
              <a:t>      </a:t>
            </a:r>
            <a:r>
              <a:rPr lang="en-GB" b="1">
                <a:latin typeface="Courier New" panose="02070309020205020404" pitchFamily="49" charset="0"/>
              </a:rPr>
              <a:t>while </a:t>
            </a:r>
            <a:r>
              <a:rPr lang="en-GB">
                <a:latin typeface="Courier New" panose="02070309020205020404" pitchFamily="49" charset="0"/>
              </a:rPr>
              <a:t>i&gt;0 </a:t>
            </a:r>
            <a:r>
              <a:rPr lang="en-GB" b="1">
                <a:latin typeface="Courier New" panose="02070309020205020404" pitchFamily="49" charset="0"/>
              </a:rPr>
              <a:t>and </a:t>
            </a:r>
            <a:r>
              <a:rPr lang="en-GB">
                <a:latin typeface="Courier New" panose="02070309020205020404" pitchFamily="49" charset="0"/>
              </a:rPr>
              <a:t>A[i]&gt;key</a:t>
            </a:r>
          </a:p>
          <a:p>
            <a:r>
              <a:rPr lang="en-GB">
                <a:latin typeface="Courier New" panose="02070309020205020404" pitchFamily="49" charset="0"/>
              </a:rPr>
              <a:t>     </a:t>
            </a:r>
            <a:r>
              <a:rPr lang="en-US">
                <a:latin typeface="Courier New" panose="02070309020205020404" pitchFamily="49" charset="0"/>
              </a:rPr>
              <a:t>   </a:t>
            </a:r>
            <a:r>
              <a:rPr lang="en-GB" b="1">
                <a:latin typeface="Courier New" panose="02070309020205020404" pitchFamily="49" charset="0"/>
              </a:rPr>
              <a:t>do </a:t>
            </a:r>
            <a:r>
              <a:rPr lang="en-GB">
                <a:latin typeface="Courier New" panose="02070309020205020404" pitchFamily="49" charset="0"/>
              </a:rPr>
              <a:t>A[i+1]=A[i]</a:t>
            </a:r>
          </a:p>
          <a:p>
            <a:r>
              <a:rPr lang="en-GB">
                <a:latin typeface="Courier New" panose="02070309020205020404" pitchFamily="49" charset="0"/>
              </a:rPr>
              <a:t>        </a:t>
            </a:r>
            <a:r>
              <a:rPr lang="en-US">
                <a:latin typeface="Courier New" panose="02070309020205020404" pitchFamily="49" charset="0"/>
              </a:rPr>
              <a:t>   </a:t>
            </a:r>
            <a:r>
              <a:rPr lang="en-GB">
                <a:latin typeface="Courier New" panose="02070309020205020404" pitchFamily="49" charset="0"/>
              </a:rPr>
              <a:t>i--</a:t>
            </a:r>
          </a:p>
          <a:p>
            <a:r>
              <a:rPr lang="en-GB">
                <a:latin typeface="Courier New" panose="02070309020205020404" pitchFamily="49" charset="0"/>
              </a:rPr>
              <a:t>      A[i+1]=key</a:t>
            </a:r>
          </a:p>
        </p:txBody>
      </p:sp>
      <p:sp>
        <p:nvSpPr>
          <p:cNvPr id="44237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17575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7075" y="1638301"/>
            <a:ext cx="3975100" cy="211931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start of each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loop, A[1…j-1] consists of elements originally in A[1…j-1] but in sorted order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6096000" y="1633539"/>
            <a:ext cx="4343400" cy="2027237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f</a:t>
            </a:r>
            <a:r>
              <a:rPr lang="en-GB" b="1">
                <a:latin typeface="Courier New" panose="02070309020205020404" pitchFamily="49" charset="0"/>
              </a:rPr>
              <a:t>or</a:t>
            </a:r>
            <a:r>
              <a:rPr lang="en-US" b="1">
                <a:latin typeface="Courier New" panose="02070309020205020404" pitchFamily="49" charset="0"/>
              </a:rPr>
              <a:t> </a:t>
            </a:r>
            <a:r>
              <a:rPr lang="en-GB">
                <a:latin typeface="Courier New" panose="02070309020205020404" pitchFamily="49" charset="0"/>
              </a:rPr>
              <a:t>j=2 </a:t>
            </a:r>
            <a:r>
              <a:rPr lang="en-GB" b="1">
                <a:latin typeface="Courier New" panose="02070309020205020404" pitchFamily="49" charset="0"/>
              </a:rPr>
              <a:t>to </a:t>
            </a:r>
            <a:r>
              <a:rPr lang="en-GB" i="1">
                <a:latin typeface="Courier New" panose="02070309020205020404" pitchFamily="49" charset="0"/>
              </a:rPr>
              <a:t>len</a:t>
            </a:r>
            <a:r>
              <a:rPr lang="en-US" i="1">
                <a:latin typeface="Courier New" panose="02070309020205020404" pitchFamily="49" charset="0"/>
              </a:rPr>
              <a:t>gth</a:t>
            </a:r>
            <a:r>
              <a:rPr lang="en-GB">
                <a:latin typeface="Courier New" panose="02070309020205020404" pitchFamily="49" charset="0"/>
              </a:rPr>
              <a:t>(A)</a:t>
            </a:r>
          </a:p>
          <a:p>
            <a:r>
              <a:rPr lang="en-US" b="1">
                <a:latin typeface="Courier New" panose="02070309020205020404" pitchFamily="49" charset="0"/>
              </a:rPr>
              <a:t>   </a:t>
            </a:r>
            <a:r>
              <a:rPr lang="en-GB" b="1">
                <a:latin typeface="Courier New" panose="02070309020205020404" pitchFamily="49" charset="0"/>
              </a:rPr>
              <a:t>do</a:t>
            </a:r>
            <a:r>
              <a:rPr lang="en-US" b="1">
                <a:latin typeface="Courier New" panose="02070309020205020404" pitchFamily="49" charset="0"/>
              </a:rPr>
              <a:t> </a:t>
            </a:r>
            <a:r>
              <a:rPr lang="en-GB">
                <a:latin typeface="Courier New" panose="02070309020205020404" pitchFamily="49" charset="0"/>
              </a:rPr>
              <a:t>key=A[j]</a:t>
            </a:r>
          </a:p>
          <a:p>
            <a:r>
              <a:rPr lang="en-GB">
                <a:latin typeface="Courier New" panose="02070309020205020404" pitchFamily="49" charset="0"/>
              </a:rPr>
              <a:t>      i</a:t>
            </a:r>
            <a:r>
              <a:rPr lang="en-US">
                <a:latin typeface="Courier New" panose="02070309020205020404" pitchFamily="49" charset="0"/>
              </a:rPr>
              <a:t>=j-1</a:t>
            </a:r>
            <a:endParaRPr lang="en-GB">
              <a:latin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</a:rPr>
              <a:t>      </a:t>
            </a:r>
            <a:r>
              <a:rPr lang="en-GB" b="1">
                <a:latin typeface="Courier New" panose="02070309020205020404" pitchFamily="49" charset="0"/>
              </a:rPr>
              <a:t>while </a:t>
            </a:r>
            <a:r>
              <a:rPr lang="en-GB">
                <a:latin typeface="Courier New" panose="02070309020205020404" pitchFamily="49" charset="0"/>
              </a:rPr>
              <a:t>i&gt;0 </a:t>
            </a:r>
            <a:r>
              <a:rPr lang="en-GB" b="1">
                <a:latin typeface="Courier New" panose="02070309020205020404" pitchFamily="49" charset="0"/>
              </a:rPr>
              <a:t>and </a:t>
            </a:r>
            <a:r>
              <a:rPr lang="en-GB">
                <a:latin typeface="Courier New" panose="02070309020205020404" pitchFamily="49" charset="0"/>
              </a:rPr>
              <a:t>A[i]&gt;key</a:t>
            </a:r>
          </a:p>
          <a:p>
            <a:r>
              <a:rPr lang="en-GB">
                <a:latin typeface="Courier New" panose="02070309020205020404" pitchFamily="49" charset="0"/>
              </a:rPr>
              <a:t>     </a:t>
            </a:r>
            <a:r>
              <a:rPr lang="en-US">
                <a:latin typeface="Courier New" panose="02070309020205020404" pitchFamily="49" charset="0"/>
              </a:rPr>
              <a:t>   </a:t>
            </a:r>
            <a:r>
              <a:rPr lang="en-GB" b="1">
                <a:latin typeface="Courier New" panose="02070309020205020404" pitchFamily="49" charset="0"/>
              </a:rPr>
              <a:t>do </a:t>
            </a:r>
            <a:r>
              <a:rPr lang="en-GB">
                <a:latin typeface="Courier New" panose="02070309020205020404" pitchFamily="49" charset="0"/>
              </a:rPr>
              <a:t>A[i+1]=A[i]</a:t>
            </a:r>
          </a:p>
          <a:p>
            <a:r>
              <a:rPr lang="en-GB">
                <a:latin typeface="Courier New" panose="02070309020205020404" pitchFamily="49" charset="0"/>
              </a:rPr>
              <a:t>        </a:t>
            </a:r>
            <a:r>
              <a:rPr lang="en-US">
                <a:latin typeface="Courier New" panose="02070309020205020404" pitchFamily="49" charset="0"/>
              </a:rPr>
              <a:t>   </a:t>
            </a:r>
            <a:r>
              <a:rPr lang="en-GB">
                <a:latin typeface="Courier New" panose="02070309020205020404" pitchFamily="49" charset="0"/>
              </a:rPr>
              <a:t>i--</a:t>
            </a:r>
          </a:p>
          <a:p>
            <a:r>
              <a:rPr lang="en-GB">
                <a:latin typeface="Courier New" panose="02070309020205020404" pitchFamily="49" charset="0"/>
              </a:rPr>
              <a:t>      A[i+1]:=key</a:t>
            </a: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2093914" y="4019730"/>
            <a:ext cx="8353425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j = 2, 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invariant trivially holds because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[1] is a sorted array. </a:t>
            </a:r>
          </a:p>
        </p:txBody>
      </p:sp>
      <p:sp>
        <p:nvSpPr>
          <p:cNvPr id="44339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973843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7075" y="1638301"/>
            <a:ext cx="3975100" cy="211931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start of each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loop, A[1…j-1] consists of elements originally in A[1…j-1] but in sorted order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6096000" y="1633539"/>
            <a:ext cx="4343400" cy="2027237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f</a:t>
            </a:r>
            <a:r>
              <a:rPr lang="en-GB" b="1">
                <a:latin typeface="Courier New" panose="02070309020205020404" pitchFamily="49" charset="0"/>
              </a:rPr>
              <a:t>or</a:t>
            </a:r>
            <a:r>
              <a:rPr lang="en-US" b="1">
                <a:latin typeface="Courier New" panose="02070309020205020404" pitchFamily="49" charset="0"/>
              </a:rPr>
              <a:t> </a:t>
            </a:r>
            <a:r>
              <a:rPr lang="en-GB">
                <a:latin typeface="Courier New" panose="02070309020205020404" pitchFamily="49" charset="0"/>
              </a:rPr>
              <a:t>j=2 </a:t>
            </a:r>
            <a:r>
              <a:rPr lang="en-GB" b="1">
                <a:latin typeface="Courier New" panose="02070309020205020404" pitchFamily="49" charset="0"/>
              </a:rPr>
              <a:t>to </a:t>
            </a:r>
            <a:r>
              <a:rPr lang="en-GB" i="1">
                <a:latin typeface="Courier New" panose="02070309020205020404" pitchFamily="49" charset="0"/>
              </a:rPr>
              <a:t>len</a:t>
            </a:r>
            <a:r>
              <a:rPr lang="en-US" i="1">
                <a:latin typeface="Courier New" panose="02070309020205020404" pitchFamily="49" charset="0"/>
              </a:rPr>
              <a:t>gth</a:t>
            </a:r>
            <a:r>
              <a:rPr lang="en-GB">
                <a:latin typeface="Courier New" panose="02070309020205020404" pitchFamily="49" charset="0"/>
              </a:rPr>
              <a:t>(A)</a:t>
            </a:r>
          </a:p>
          <a:p>
            <a:r>
              <a:rPr lang="en-US" b="1">
                <a:latin typeface="Courier New" panose="02070309020205020404" pitchFamily="49" charset="0"/>
              </a:rPr>
              <a:t>   </a:t>
            </a:r>
            <a:r>
              <a:rPr lang="en-GB" b="1">
                <a:latin typeface="Courier New" panose="02070309020205020404" pitchFamily="49" charset="0"/>
              </a:rPr>
              <a:t>do</a:t>
            </a:r>
            <a:r>
              <a:rPr lang="en-US" b="1">
                <a:latin typeface="Courier New" panose="02070309020205020404" pitchFamily="49" charset="0"/>
              </a:rPr>
              <a:t> </a:t>
            </a:r>
            <a:r>
              <a:rPr lang="en-GB">
                <a:latin typeface="Courier New" panose="02070309020205020404" pitchFamily="49" charset="0"/>
              </a:rPr>
              <a:t>key=A[j]</a:t>
            </a:r>
          </a:p>
          <a:p>
            <a:r>
              <a:rPr lang="en-GB">
                <a:latin typeface="Courier New" panose="02070309020205020404" pitchFamily="49" charset="0"/>
              </a:rPr>
              <a:t>      i</a:t>
            </a:r>
            <a:r>
              <a:rPr lang="en-US">
                <a:latin typeface="Courier New" panose="02070309020205020404" pitchFamily="49" charset="0"/>
              </a:rPr>
              <a:t>=j-1</a:t>
            </a:r>
            <a:endParaRPr lang="en-GB">
              <a:latin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</a:rPr>
              <a:t>      </a:t>
            </a:r>
            <a:r>
              <a:rPr lang="en-GB" b="1">
                <a:latin typeface="Courier New" panose="02070309020205020404" pitchFamily="49" charset="0"/>
              </a:rPr>
              <a:t>while </a:t>
            </a:r>
            <a:r>
              <a:rPr lang="en-GB">
                <a:latin typeface="Courier New" panose="02070309020205020404" pitchFamily="49" charset="0"/>
              </a:rPr>
              <a:t>i&gt;0 </a:t>
            </a:r>
            <a:r>
              <a:rPr lang="en-GB" b="1">
                <a:latin typeface="Courier New" panose="02070309020205020404" pitchFamily="49" charset="0"/>
              </a:rPr>
              <a:t>and </a:t>
            </a:r>
            <a:r>
              <a:rPr lang="en-GB">
                <a:latin typeface="Courier New" panose="02070309020205020404" pitchFamily="49" charset="0"/>
              </a:rPr>
              <a:t>A[i]&gt;key</a:t>
            </a:r>
          </a:p>
          <a:p>
            <a:r>
              <a:rPr lang="en-GB">
                <a:latin typeface="Courier New" panose="02070309020205020404" pitchFamily="49" charset="0"/>
              </a:rPr>
              <a:t>     </a:t>
            </a:r>
            <a:r>
              <a:rPr lang="en-US">
                <a:latin typeface="Courier New" panose="02070309020205020404" pitchFamily="49" charset="0"/>
              </a:rPr>
              <a:t>   </a:t>
            </a:r>
            <a:r>
              <a:rPr lang="en-GB" b="1">
                <a:latin typeface="Courier New" panose="02070309020205020404" pitchFamily="49" charset="0"/>
              </a:rPr>
              <a:t>do </a:t>
            </a:r>
            <a:r>
              <a:rPr lang="en-GB">
                <a:latin typeface="Courier New" panose="02070309020205020404" pitchFamily="49" charset="0"/>
              </a:rPr>
              <a:t>A[i+1]=A[i]</a:t>
            </a:r>
          </a:p>
          <a:p>
            <a:r>
              <a:rPr lang="en-GB">
                <a:latin typeface="Courier New" panose="02070309020205020404" pitchFamily="49" charset="0"/>
              </a:rPr>
              <a:t>        </a:t>
            </a:r>
            <a:r>
              <a:rPr lang="en-US">
                <a:latin typeface="Courier New" panose="02070309020205020404" pitchFamily="49" charset="0"/>
              </a:rPr>
              <a:t>   </a:t>
            </a:r>
            <a:r>
              <a:rPr lang="en-GB">
                <a:latin typeface="Courier New" panose="02070309020205020404" pitchFamily="49" charset="0"/>
              </a:rPr>
              <a:t>i--</a:t>
            </a:r>
          </a:p>
          <a:p>
            <a:r>
              <a:rPr lang="en-GB">
                <a:latin typeface="Courier New" panose="02070309020205020404" pitchFamily="49" charset="0"/>
              </a:rPr>
              <a:t>      A[i+1]:=key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2093914" y="3849688"/>
            <a:ext cx="835342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inner </a:t>
            </a:r>
            <a:r>
              <a:rPr kumimoji="0"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loop finds the position </a:t>
            </a:r>
            <a:r>
              <a:rPr kumimoji="0"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&lt;= key,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shifts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j-2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 …,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right by one position. 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key, 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formerly known as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 is placed in position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i+1 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kumimoji="0"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+2].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1…j-1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sorted +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1…j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sorted </a:t>
            </a:r>
          </a:p>
        </p:txBody>
      </p:sp>
      <p:sp>
        <p:nvSpPr>
          <p:cNvPr id="44442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243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854075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	At step k, put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 element in the correct position 	among the first k elements</a:t>
            </a:r>
          </a:p>
          <a:p>
            <a:pPr marL="0" indent="0">
              <a:buNone/>
              <a:tabLst>
                <a:tab pos="854075" algn="l"/>
              </a:tabLst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854075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way of saying this:</a:t>
            </a:r>
          </a:p>
          <a:p>
            <a:pPr marL="225425" indent="-225425">
              <a:tabLst>
                <a:tab pos="854075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first element (this is easy)</a:t>
            </a:r>
          </a:p>
          <a:p>
            <a:pPr marL="225425" indent="-225425">
              <a:tabLst>
                <a:tab pos="854075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insert 2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in order</a:t>
            </a:r>
          </a:p>
          <a:p>
            <a:pPr marL="225425" indent="-225425">
              <a:tabLst>
                <a:tab pos="854075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insert 3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in order</a:t>
            </a:r>
          </a:p>
          <a:p>
            <a:pPr marL="225425" indent="-225425">
              <a:tabLst>
                <a:tab pos="854075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insert 4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in order</a:t>
            </a:r>
          </a:p>
          <a:p>
            <a:pPr marL="225425" indent="-225425">
              <a:tabLst>
                <a:tab pos="854075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16,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7075" y="1638301"/>
            <a:ext cx="3975100" cy="211931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start of each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loop, A[1…j-1] consists of elements originally in A[1…j-1] but in sorted order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6096000" y="1633539"/>
            <a:ext cx="4343400" cy="2027237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f</a:t>
            </a:r>
            <a:r>
              <a:rPr lang="en-GB" b="1">
                <a:latin typeface="Courier New" panose="02070309020205020404" pitchFamily="49" charset="0"/>
              </a:rPr>
              <a:t>or</a:t>
            </a:r>
            <a:r>
              <a:rPr lang="en-US" b="1">
                <a:latin typeface="Courier New" panose="02070309020205020404" pitchFamily="49" charset="0"/>
              </a:rPr>
              <a:t> </a:t>
            </a:r>
            <a:r>
              <a:rPr lang="en-GB">
                <a:latin typeface="Courier New" panose="02070309020205020404" pitchFamily="49" charset="0"/>
              </a:rPr>
              <a:t>j=2 </a:t>
            </a:r>
            <a:r>
              <a:rPr lang="en-GB" b="1">
                <a:latin typeface="Courier New" panose="02070309020205020404" pitchFamily="49" charset="0"/>
              </a:rPr>
              <a:t>to </a:t>
            </a:r>
            <a:r>
              <a:rPr lang="en-GB" i="1">
                <a:latin typeface="Courier New" panose="02070309020205020404" pitchFamily="49" charset="0"/>
              </a:rPr>
              <a:t>len</a:t>
            </a:r>
            <a:r>
              <a:rPr lang="en-US" i="1">
                <a:latin typeface="Courier New" panose="02070309020205020404" pitchFamily="49" charset="0"/>
              </a:rPr>
              <a:t>gth</a:t>
            </a:r>
            <a:r>
              <a:rPr lang="en-GB">
                <a:latin typeface="Courier New" panose="02070309020205020404" pitchFamily="49" charset="0"/>
              </a:rPr>
              <a:t>(A)</a:t>
            </a:r>
          </a:p>
          <a:p>
            <a:r>
              <a:rPr lang="en-US" b="1">
                <a:latin typeface="Courier New" panose="02070309020205020404" pitchFamily="49" charset="0"/>
              </a:rPr>
              <a:t>   </a:t>
            </a:r>
            <a:r>
              <a:rPr lang="en-GB" b="1">
                <a:latin typeface="Courier New" panose="02070309020205020404" pitchFamily="49" charset="0"/>
              </a:rPr>
              <a:t>do</a:t>
            </a:r>
            <a:r>
              <a:rPr lang="en-US" b="1">
                <a:latin typeface="Courier New" panose="02070309020205020404" pitchFamily="49" charset="0"/>
              </a:rPr>
              <a:t> </a:t>
            </a:r>
            <a:r>
              <a:rPr lang="en-GB">
                <a:latin typeface="Courier New" panose="02070309020205020404" pitchFamily="49" charset="0"/>
              </a:rPr>
              <a:t>key=A[j]</a:t>
            </a:r>
          </a:p>
          <a:p>
            <a:r>
              <a:rPr lang="en-GB">
                <a:latin typeface="Courier New" panose="02070309020205020404" pitchFamily="49" charset="0"/>
              </a:rPr>
              <a:t>      i</a:t>
            </a:r>
            <a:r>
              <a:rPr lang="en-US">
                <a:latin typeface="Courier New" panose="02070309020205020404" pitchFamily="49" charset="0"/>
              </a:rPr>
              <a:t>=j-1</a:t>
            </a:r>
            <a:endParaRPr lang="en-GB">
              <a:latin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</a:rPr>
              <a:t>      </a:t>
            </a:r>
            <a:r>
              <a:rPr lang="en-GB" b="1">
                <a:latin typeface="Courier New" panose="02070309020205020404" pitchFamily="49" charset="0"/>
              </a:rPr>
              <a:t>while </a:t>
            </a:r>
            <a:r>
              <a:rPr lang="en-GB">
                <a:latin typeface="Courier New" panose="02070309020205020404" pitchFamily="49" charset="0"/>
              </a:rPr>
              <a:t>i&gt;0 </a:t>
            </a:r>
            <a:r>
              <a:rPr lang="en-GB" b="1">
                <a:latin typeface="Courier New" panose="02070309020205020404" pitchFamily="49" charset="0"/>
              </a:rPr>
              <a:t>and </a:t>
            </a:r>
            <a:r>
              <a:rPr lang="en-GB">
                <a:latin typeface="Courier New" panose="02070309020205020404" pitchFamily="49" charset="0"/>
              </a:rPr>
              <a:t>A[i]&gt;key</a:t>
            </a:r>
          </a:p>
          <a:p>
            <a:r>
              <a:rPr lang="en-GB">
                <a:latin typeface="Courier New" panose="02070309020205020404" pitchFamily="49" charset="0"/>
              </a:rPr>
              <a:t>     </a:t>
            </a:r>
            <a:r>
              <a:rPr lang="en-US">
                <a:latin typeface="Courier New" panose="02070309020205020404" pitchFamily="49" charset="0"/>
              </a:rPr>
              <a:t>   </a:t>
            </a:r>
            <a:r>
              <a:rPr lang="en-GB" b="1">
                <a:latin typeface="Courier New" panose="02070309020205020404" pitchFamily="49" charset="0"/>
              </a:rPr>
              <a:t>do </a:t>
            </a:r>
            <a:r>
              <a:rPr lang="en-GB">
                <a:latin typeface="Courier New" panose="02070309020205020404" pitchFamily="49" charset="0"/>
              </a:rPr>
              <a:t>A[i+1]=A[i]</a:t>
            </a:r>
          </a:p>
          <a:p>
            <a:r>
              <a:rPr lang="en-GB">
                <a:latin typeface="Courier New" panose="02070309020205020404" pitchFamily="49" charset="0"/>
              </a:rPr>
              <a:t>        </a:t>
            </a:r>
            <a:r>
              <a:rPr lang="en-US">
                <a:latin typeface="Courier New" panose="02070309020205020404" pitchFamily="49" charset="0"/>
              </a:rPr>
              <a:t>   </a:t>
            </a:r>
            <a:r>
              <a:rPr lang="en-GB">
                <a:latin typeface="Courier New" panose="02070309020205020404" pitchFamily="49" charset="0"/>
              </a:rPr>
              <a:t>i--</a:t>
            </a:r>
          </a:p>
          <a:p>
            <a:r>
              <a:rPr lang="en-GB">
                <a:latin typeface="Courier New" panose="02070309020205020404" pitchFamily="49" charset="0"/>
              </a:rPr>
              <a:t>      A[i+1]:=key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2093914" y="4006851"/>
            <a:ext cx="8353425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Termination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loop terminates, when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j=n+1</a:t>
            </a:r>
            <a:r>
              <a:rPr kumimoji="0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Then the invariant states: </a:t>
            </a:r>
            <a:r>
              <a:rPr kumimoji="0"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“A[1…n] consists of elements originally in A[1…n] but in sorted order.”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kumimoji="0"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447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2480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8214" y="1557339"/>
            <a:ext cx="74882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2000"/>
              <a:t>A </a:t>
            </a:r>
            <a:r>
              <a:rPr lang="tr-TR" sz="2000" i="1"/>
              <a:t>pseudocode</a:t>
            </a:r>
            <a:r>
              <a:rPr lang="tr-TR" sz="2000"/>
              <a:t> for insertion sort  ( INSERTION SORT ).</a:t>
            </a:r>
          </a:p>
          <a:p>
            <a:pPr eaLnBrk="1" hangingPunct="1"/>
            <a:r>
              <a:rPr lang="tr-TR" sz="2000"/>
              <a:t>  </a:t>
            </a:r>
          </a:p>
          <a:p>
            <a:pPr eaLnBrk="1" hangingPunct="1"/>
            <a:r>
              <a:rPr lang="tr-TR" sz="2000"/>
              <a:t>  	INSERTION-SORT(A)</a:t>
            </a:r>
          </a:p>
          <a:p>
            <a:pPr eaLnBrk="1" hangingPunct="1"/>
            <a:r>
              <a:rPr lang="tr-TR" sz="2000"/>
              <a:t>	1   </a:t>
            </a:r>
            <a:r>
              <a:rPr lang="tr-TR" sz="2000" b="1"/>
              <a:t>for </a:t>
            </a:r>
            <a:r>
              <a:rPr lang="tr-TR" sz="2000" i="1"/>
              <a:t>j</a:t>
            </a:r>
            <a:r>
              <a:rPr lang="tr-TR" sz="2000"/>
              <a:t>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/>
              <a:t> 2 </a:t>
            </a:r>
            <a:r>
              <a:rPr lang="tr-TR" sz="2000" b="1"/>
              <a:t>to </a:t>
            </a:r>
            <a:r>
              <a:rPr lang="tr-TR" sz="2000" i="1"/>
              <a:t>length </a:t>
            </a:r>
            <a:r>
              <a:rPr lang="tr-TR" sz="2000"/>
              <a:t>[</a:t>
            </a:r>
            <a:r>
              <a:rPr lang="tr-TR" sz="2000" i="1"/>
              <a:t>A</a:t>
            </a:r>
            <a:r>
              <a:rPr lang="tr-TR" sz="2000"/>
              <a:t>]</a:t>
            </a:r>
            <a:endParaRPr lang="tr-TR" sz="2000" i="1"/>
          </a:p>
          <a:p>
            <a:pPr eaLnBrk="1" hangingPunct="1"/>
            <a:r>
              <a:rPr lang="tr-TR" sz="2000" i="1"/>
              <a:t>	2         </a:t>
            </a:r>
            <a:r>
              <a:rPr lang="tr-TR" sz="2000" b="1"/>
              <a:t>do </a:t>
            </a:r>
            <a:r>
              <a:rPr lang="tr-TR" sz="2000" i="1"/>
              <a:t>key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 i="1"/>
              <a:t> A</a:t>
            </a:r>
            <a:r>
              <a:rPr lang="tr-TR" sz="2000"/>
              <a:t>[ </a:t>
            </a:r>
            <a:r>
              <a:rPr lang="tr-TR" sz="2000" i="1"/>
              <a:t>j</a:t>
            </a:r>
            <a:r>
              <a:rPr lang="tr-TR" sz="2000"/>
              <a:t>] </a:t>
            </a:r>
          </a:p>
          <a:p>
            <a:pPr eaLnBrk="1" hangingPunct="1"/>
            <a:r>
              <a:rPr lang="tr-TR" sz="2000"/>
              <a:t>	3         </a:t>
            </a:r>
            <a:r>
              <a:rPr lang="tr-TR" sz="2000">
                <a:sym typeface="Symbol" panose="05050102010706020507" pitchFamily="18" charset="2"/>
              </a:rPr>
              <a:t></a:t>
            </a:r>
            <a:r>
              <a:rPr lang="tr-TR" sz="2000"/>
              <a:t> Insert A[</a:t>
            </a:r>
            <a:r>
              <a:rPr lang="tr-TR" sz="2000" i="1"/>
              <a:t>j</a:t>
            </a:r>
            <a:r>
              <a:rPr lang="tr-TR" sz="2000"/>
              <a:t>] into the sortted sequence A[1,..., </a:t>
            </a:r>
            <a:r>
              <a:rPr lang="tr-TR" sz="2000" i="1"/>
              <a:t>j-</a:t>
            </a:r>
            <a:r>
              <a:rPr lang="tr-TR" sz="2000"/>
              <a:t>1].</a:t>
            </a:r>
          </a:p>
          <a:p>
            <a:pPr eaLnBrk="1" hangingPunct="1"/>
            <a:r>
              <a:rPr lang="tr-TR" sz="2000"/>
              <a:t>	4          </a:t>
            </a:r>
            <a:r>
              <a:rPr lang="tr-TR" sz="2000" i="1"/>
              <a:t>i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 i="1"/>
              <a:t>  j – </a:t>
            </a:r>
            <a:r>
              <a:rPr lang="tr-TR" sz="2000"/>
              <a:t>1</a:t>
            </a:r>
          </a:p>
          <a:p>
            <a:pPr eaLnBrk="1" hangingPunct="1"/>
            <a:r>
              <a:rPr lang="tr-TR" sz="2000"/>
              <a:t>	5          </a:t>
            </a:r>
            <a:r>
              <a:rPr lang="tr-TR" sz="2000" b="1"/>
              <a:t>while </a:t>
            </a:r>
            <a:r>
              <a:rPr lang="tr-TR" sz="2000" i="1"/>
              <a:t>i &gt; 0 and A</a:t>
            </a:r>
            <a:r>
              <a:rPr lang="tr-TR" sz="2000"/>
              <a:t>[</a:t>
            </a:r>
            <a:r>
              <a:rPr lang="tr-TR" sz="2000" i="1"/>
              <a:t>i</a:t>
            </a:r>
            <a:r>
              <a:rPr lang="tr-TR" sz="2000"/>
              <a:t>] &gt; </a:t>
            </a:r>
            <a:r>
              <a:rPr lang="tr-TR" sz="2000" i="1"/>
              <a:t>key</a:t>
            </a:r>
            <a:endParaRPr lang="tr-TR" sz="2000"/>
          </a:p>
          <a:p>
            <a:pPr eaLnBrk="1" hangingPunct="1"/>
            <a:r>
              <a:rPr lang="tr-TR" sz="2000"/>
              <a:t>	6                  </a:t>
            </a:r>
            <a:r>
              <a:rPr lang="tr-TR" sz="2000" b="1"/>
              <a:t>do </a:t>
            </a:r>
            <a:r>
              <a:rPr lang="tr-TR" sz="2000"/>
              <a:t>A[</a:t>
            </a:r>
            <a:r>
              <a:rPr lang="tr-TR" sz="2000" i="1"/>
              <a:t>i</a:t>
            </a:r>
            <a:r>
              <a:rPr lang="tr-TR" sz="2000"/>
              <a:t>+1]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/>
              <a:t> A[</a:t>
            </a:r>
            <a:r>
              <a:rPr lang="tr-TR" sz="2000" i="1"/>
              <a:t>i</a:t>
            </a:r>
            <a:r>
              <a:rPr lang="tr-TR" sz="2000"/>
              <a:t>]</a:t>
            </a:r>
          </a:p>
          <a:p>
            <a:pPr eaLnBrk="1" hangingPunct="1"/>
            <a:r>
              <a:rPr lang="tr-TR" sz="2000"/>
              <a:t>	7                         </a:t>
            </a:r>
            <a:r>
              <a:rPr lang="tr-TR" sz="2000" i="1"/>
              <a:t>i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 i="1"/>
              <a:t> i</a:t>
            </a:r>
            <a:r>
              <a:rPr lang="tr-TR" sz="2000"/>
              <a:t> – 1</a:t>
            </a:r>
          </a:p>
          <a:p>
            <a:pPr eaLnBrk="1" hangingPunct="1"/>
            <a:r>
              <a:rPr lang="tr-TR" sz="2000"/>
              <a:t>	8        A[</a:t>
            </a:r>
            <a:r>
              <a:rPr lang="tr-TR" sz="2000" i="1"/>
              <a:t>i +</a:t>
            </a:r>
            <a:r>
              <a:rPr lang="tr-TR" sz="2000"/>
              <a:t>1]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/>
              <a:t>  </a:t>
            </a:r>
            <a:r>
              <a:rPr lang="tr-TR" sz="2000" i="1"/>
              <a:t>key</a:t>
            </a:r>
            <a:r>
              <a:rPr lang="tr-TR" sz="2000"/>
              <a:t>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3427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Analysis of INSERTION-SORT(contd.)</a:t>
            </a:r>
            <a:endParaRPr lang="en-US" sz="3200" b="1" i="1">
              <a:solidFill>
                <a:srgbClr val="F87422"/>
              </a:solidFill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49363"/>
              </p:ext>
            </p:extLst>
          </p:nvPr>
        </p:nvGraphicFramePr>
        <p:xfrm>
          <a:off x="2279650" y="1432929"/>
          <a:ext cx="7285038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9766080" imgH="6959520" progId="Equation.3">
                  <p:embed/>
                </p:oleObj>
              </mc:Choice>
              <mc:Fallback>
                <p:oleObj name="Equation" r:id="rId3" imgW="9766080" imgH="695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432929"/>
                        <a:ext cx="7285038" cy="519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90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Analysis of INSERTION-SORT(contd.)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302001"/>
            <a:ext cx="7345362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4119563"/>
            <a:ext cx="36004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495550" y="2184985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sz="2400">
                <a:solidFill>
                  <a:srgbClr val="000099"/>
                </a:solidFill>
              </a:rPr>
              <a:t>The total running time is</a:t>
            </a:r>
            <a:endParaRPr lang="en-US" sz="24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55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Analysis of INSERTION-SORT(contd.)</a:t>
            </a:r>
            <a:endParaRPr lang="en-US" sz="3200" b="1" i="1">
              <a:solidFill>
                <a:srgbClr val="F87422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071814" y="2060576"/>
            <a:ext cx="6048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2400">
                <a:solidFill>
                  <a:srgbClr val="000099"/>
                </a:solidFill>
              </a:rPr>
              <a:t>The best case: The array is already sorted. </a:t>
            </a:r>
          </a:p>
          <a:p>
            <a:pPr eaLnBrk="1" hangingPunct="1"/>
            <a:r>
              <a:rPr lang="tr-TR" sz="2400">
                <a:solidFill>
                  <a:srgbClr val="000099"/>
                </a:solidFill>
              </a:rPr>
              <a:t>		(t</a:t>
            </a:r>
            <a:r>
              <a:rPr lang="tr-TR" sz="2400" baseline="-25000">
                <a:solidFill>
                  <a:srgbClr val="000099"/>
                </a:solidFill>
              </a:rPr>
              <a:t>j</a:t>
            </a:r>
            <a:r>
              <a:rPr lang="tr-TR" sz="2400">
                <a:solidFill>
                  <a:srgbClr val="000099"/>
                </a:solidFill>
              </a:rPr>
              <a:t> =1 for j=2,3, ...,n)</a:t>
            </a:r>
            <a:endParaRPr lang="en-US" sz="2400">
              <a:solidFill>
                <a:srgbClr val="000099"/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638551"/>
            <a:ext cx="7993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4621214"/>
            <a:ext cx="69850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85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Analysis of INSERTION-SORT(contd.)</a:t>
            </a:r>
            <a:endParaRPr lang="en-US" sz="3200" b="1" i="1">
              <a:solidFill>
                <a:srgbClr val="F87422"/>
              </a:solidFill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2279650" y="1196975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r-TR" sz="2400">
                <a:solidFill>
                  <a:srgbClr val="000099"/>
                </a:solidFill>
              </a:rPr>
              <a:t>The worst case: The array is reverse  sorted </a:t>
            </a:r>
          </a:p>
          <a:p>
            <a:pPr eaLnBrk="1" hangingPunct="1">
              <a:spcBef>
                <a:spcPct val="50000"/>
              </a:spcBef>
            </a:pPr>
            <a:r>
              <a:rPr lang="tr-TR" sz="2400">
                <a:solidFill>
                  <a:srgbClr val="000099"/>
                </a:solidFill>
              </a:rPr>
              <a:t>		       (t</a:t>
            </a:r>
            <a:r>
              <a:rPr lang="tr-TR" sz="2400" baseline="-25000">
                <a:solidFill>
                  <a:srgbClr val="000099"/>
                </a:solidFill>
              </a:rPr>
              <a:t>j</a:t>
            </a:r>
            <a:r>
              <a:rPr lang="tr-TR" sz="2400">
                <a:solidFill>
                  <a:srgbClr val="000099"/>
                </a:solidFill>
              </a:rPr>
              <a:t> =j for j=2,3, ...,n).</a:t>
            </a:r>
          </a:p>
          <a:p>
            <a:pPr eaLnBrk="1" hangingPunct="1">
              <a:spcBef>
                <a:spcPct val="50000"/>
              </a:spcBef>
            </a:pPr>
            <a:endParaRPr lang="tr-TR" sz="2400">
              <a:solidFill>
                <a:srgbClr val="000099"/>
              </a:solidFill>
            </a:endParaRPr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6" y="3716339"/>
            <a:ext cx="58324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88" y="4365626"/>
            <a:ext cx="6265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5084763"/>
            <a:ext cx="8280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420938"/>
            <a:ext cx="20891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579564" y="6021388"/>
          <a:ext cx="2860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7" imgW="3149280" imgH="558720" progId="Equation.3">
                  <p:embed/>
                </p:oleObj>
              </mc:Choice>
              <mc:Fallback>
                <p:oleObj name="Equation" r:id="rId7" imgW="31492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4" y="6021388"/>
                        <a:ext cx="28606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12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Best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Sorted array as input, [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]. And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swaps.</a:t>
            </a:r>
          </a:p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Worst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Reversely sorted.  when inner loop makes maximum comparisons, [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]  and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swaps.</a:t>
            </a:r>
          </a:p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Average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[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] and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swaps.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25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write a program in C language to print the average of 5 numbers.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Numbers are 5,8,11,14,17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total number of primitive operations performed in this program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total running time 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write a program in C language that sorts the data in an array of 10 elements using insertion sort and then searches for some specific key in that data. 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time complexity of this program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elements of array that are in reverse order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key which is almost at the mid of the array  </a:t>
            </a:r>
          </a:p>
        </p:txBody>
      </p:sp>
    </p:spTree>
    <p:extLst>
      <p:ext uri="{BB962C8B-B14F-4D97-AF65-F5344CB8AC3E}">
        <p14:creationId xmlns:p14="http://schemas.microsoft.com/office/powerpoint/2010/main" val="358263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913" y="2479675"/>
            <a:ext cx="6096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8204" y="1506828"/>
            <a:ext cx="7160652" cy="4893972"/>
          </a:xfrm>
        </p:spPr>
      </p:pic>
    </p:spTree>
    <p:extLst>
      <p:ext uri="{BB962C8B-B14F-4D97-AF65-F5344CB8AC3E}">
        <p14:creationId xmlns:p14="http://schemas.microsoft.com/office/powerpoint/2010/main" val="1201460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Machine-independent time: An example</a:t>
            </a:r>
            <a:endParaRPr lang="en-US" sz="3200" b="1" i="1">
              <a:solidFill>
                <a:srgbClr val="F87422"/>
              </a:solidFill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8214" y="1557339"/>
            <a:ext cx="74882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2000"/>
              <a:t>A </a:t>
            </a:r>
            <a:r>
              <a:rPr lang="tr-TR" sz="2000" i="1"/>
              <a:t>pseudocode</a:t>
            </a:r>
            <a:r>
              <a:rPr lang="tr-TR" sz="2000"/>
              <a:t> for insertion sort  ( INSERTION SORT ).</a:t>
            </a:r>
          </a:p>
          <a:p>
            <a:pPr eaLnBrk="1" hangingPunct="1"/>
            <a:r>
              <a:rPr lang="tr-TR" sz="2000"/>
              <a:t>  </a:t>
            </a:r>
          </a:p>
          <a:p>
            <a:pPr eaLnBrk="1" hangingPunct="1"/>
            <a:r>
              <a:rPr lang="tr-TR" sz="2000"/>
              <a:t>  	INSERTION-SORT(A)</a:t>
            </a:r>
          </a:p>
          <a:p>
            <a:pPr eaLnBrk="1" hangingPunct="1"/>
            <a:r>
              <a:rPr lang="tr-TR" sz="2000"/>
              <a:t>	1   </a:t>
            </a:r>
            <a:r>
              <a:rPr lang="tr-TR" sz="2000" b="1"/>
              <a:t>for </a:t>
            </a:r>
            <a:r>
              <a:rPr lang="tr-TR" sz="2000" i="1"/>
              <a:t>j</a:t>
            </a:r>
            <a:r>
              <a:rPr lang="tr-TR" sz="2000"/>
              <a:t>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/>
              <a:t> 2 </a:t>
            </a:r>
            <a:r>
              <a:rPr lang="tr-TR" sz="2000" b="1"/>
              <a:t>to </a:t>
            </a:r>
            <a:r>
              <a:rPr lang="tr-TR" sz="2000" i="1"/>
              <a:t>length </a:t>
            </a:r>
            <a:r>
              <a:rPr lang="tr-TR" sz="2000"/>
              <a:t>[</a:t>
            </a:r>
            <a:r>
              <a:rPr lang="tr-TR" sz="2000" i="1"/>
              <a:t>A</a:t>
            </a:r>
            <a:r>
              <a:rPr lang="tr-TR" sz="2000"/>
              <a:t>]</a:t>
            </a:r>
            <a:endParaRPr lang="tr-TR" sz="2000" i="1"/>
          </a:p>
          <a:p>
            <a:pPr eaLnBrk="1" hangingPunct="1"/>
            <a:r>
              <a:rPr lang="tr-TR" sz="2000" i="1"/>
              <a:t>	2         </a:t>
            </a:r>
            <a:r>
              <a:rPr lang="tr-TR" sz="2000" b="1"/>
              <a:t>do </a:t>
            </a:r>
            <a:r>
              <a:rPr lang="tr-TR" sz="2000" i="1"/>
              <a:t>key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 i="1"/>
              <a:t> A</a:t>
            </a:r>
            <a:r>
              <a:rPr lang="tr-TR" sz="2000"/>
              <a:t>[ </a:t>
            </a:r>
            <a:r>
              <a:rPr lang="tr-TR" sz="2000" i="1"/>
              <a:t>j</a:t>
            </a:r>
            <a:r>
              <a:rPr lang="tr-TR" sz="2000"/>
              <a:t>] </a:t>
            </a:r>
          </a:p>
          <a:p>
            <a:pPr eaLnBrk="1" hangingPunct="1"/>
            <a:r>
              <a:rPr lang="tr-TR" sz="2000"/>
              <a:t>	3         </a:t>
            </a:r>
            <a:r>
              <a:rPr lang="tr-TR" sz="2000">
                <a:sym typeface="Symbol" panose="05050102010706020507" pitchFamily="18" charset="2"/>
              </a:rPr>
              <a:t></a:t>
            </a:r>
            <a:r>
              <a:rPr lang="tr-TR" sz="2000"/>
              <a:t> Insert A[</a:t>
            </a:r>
            <a:r>
              <a:rPr lang="tr-TR" sz="2000" i="1"/>
              <a:t>j</a:t>
            </a:r>
            <a:r>
              <a:rPr lang="tr-TR" sz="2000"/>
              <a:t>] into the sortted sequence A[1,..., </a:t>
            </a:r>
            <a:r>
              <a:rPr lang="tr-TR" sz="2000" i="1"/>
              <a:t>j-</a:t>
            </a:r>
            <a:r>
              <a:rPr lang="tr-TR" sz="2000"/>
              <a:t>1].</a:t>
            </a:r>
          </a:p>
          <a:p>
            <a:pPr eaLnBrk="1" hangingPunct="1"/>
            <a:r>
              <a:rPr lang="tr-TR" sz="2000"/>
              <a:t>	4          </a:t>
            </a:r>
            <a:r>
              <a:rPr lang="tr-TR" sz="2000" i="1"/>
              <a:t>i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 i="1"/>
              <a:t>  j – </a:t>
            </a:r>
            <a:r>
              <a:rPr lang="tr-TR" sz="2000"/>
              <a:t>1</a:t>
            </a:r>
          </a:p>
          <a:p>
            <a:pPr eaLnBrk="1" hangingPunct="1"/>
            <a:r>
              <a:rPr lang="tr-TR" sz="2000"/>
              <a:t>	5          </a:t>
            </a:r>
            <a:r>
              <a:rPr lang="tr-TR" sz="2000" b="1"/>
              <a:t>while </a:t>
            </a:r>
            <a:r>
              <a:rPr lang="tr-TR" sz="2000" i="1"/>
              <a:t>i &gt; 0 and A</a:t>
            </a:r>
            <a:r>
              <a:rPr lang="tr-TR" sz="2000"/>
              <a:t>[</a:t>
            </a:r>
            <a:r>
              <a:rPr lang="tr-TR" sz="2000" i="1"/>
              <a:t>i</a:t>
            </a:r>
            <a:r>
              <a:rPr lang="tr-TR" sz="2000"/>
              <a:t>] &gt; </a:t>
            </a:r>
            <a:r>
              <a:rPr lang="tr-TR" sz="2000" i="1"/>
              <a:t>key</a:t>
            </a:r>
            <a:endParaRPr lang="tr-TR" sz="2000"/>
          </a:p>
          <a:p>
            <a:pPr eaLnBrk="1" hangingPunct="1"/>
            <a:r>
              <a:rPr lang="tr-TR" sz="2000"/>
              <a:t>	6                  </a:t>
            </a:r>
            <a:r>
              <a:rPr lang="tr-TR" sz="2000" b="1"/>
              <a:t>do </a:t>
            </a:r>
            <a:r>
              <a:rPr lang="tr-TR" sz="2000"/>
              <a:t>A[</a:t>
            </a:r>
            <a:r>
              <a:rPr lang="tr-TR" sz="2000" i="1"/>
              <a:t>i</a:t>
            </a:r>
            <a:r>
              <a:rPr lang="tr-TR" sz="2000"/>
              <a:t>+1]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/>
              <a:t> A[</a:t>
            </a:r>
            <a:r>
              <a:rPr lang="tr-TR" sz="2000" i="1"/>
              <a:t>i</a:t>
            </a:r>
            <a:r>
              <a:rPr lang="tr-TR" sz="2000"/>
              <a:t>]</a:t>
            </a:r>
          </a:p>
          <a:p>
            <a:pPr eaLnBrk="1" hangingPunct="1"/>
            <a:r>
              <a:rPr lang="tr-TR" sz="2000"/>
              <a:t>	7                         </a:t>
            </a:r>
            <a:r>
              <a:rPr lang="tr-TR" sz="2000" i="1"/>
              <a:t>i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 i="1"/>
              <a:t> i</a:t>
            </a:r>
            <a:r>
              <a:rPr lang="tr-TR" sz="2000"/>
              <a:t> – 1</a:t>
            </a:r>
          </a:p>
          <a:p>
            <a:pPr eaLnBrk="1" hangingPunct="1"/>
            <a:r>
              <a:rPr lang="tr-TR" sz="2000"/>
              <a:t>	8        A[</a:t>
            </a:r>
            <a:r>
              <a:rPr lang="tr-TR" sz="2000" i="1"/>
              <a:t>i +</a:t>
            </a:r>
            <a:r>
              <a:rPr lang="tr-TR" sz="2000"/>
              <a:t>1] </a:t>
            </a:r>
            <a:r>
              <a:rPr lang="tr-TR" sz="2000">
                <a:sym typeface="Symbol" panose="05050102010706020507" pitchFamily="18" charset="2"/>
              </a:rPr>
              <a:t></a:t>
            </a:r>
            <a:r>
              <a:rPr lang="tr-TR" sz="2000"/>
              <a:t>  </a:t>
            </a:r>
            <a:r>
              <a:rPr lang="tr-TR" sz="2000" i="1"/>
              <a:t>key</a:t>
            </a:r>
            <a:r>
              <a:rPr lang="tr-TR" sz="2000"/>
              <a:t>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611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9" y="3014664"/>
            <a:ext cx="52292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9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9" y="2895600"/>
            <a:ext cx="5572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34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4" y="2452689"/>
            <a:ext cx="57054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43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381250"/>
            <a:ext cx="6191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47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i="1">
                <a:solidFill>
                  <a:srgbClr val="F87422"/>
                </a:solidFill>
              </a:rPr>
              <a:t>Example of Insertion Sort</a:t>
            </a:r>
            <a:endParaRPr lang="en-US" sz="3200" b="1" i="1">
              <a:solidFill>
                <a:srgbClr val="F87422"/>
              </a:solidFill>
            </a:endParaRP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9" y="2157414"/>
            <a:ext cx="58769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4089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3C27AFCF8D14F8C7EA148905CC029" ma:contentTypeVersion="8" ma:contentTypeDescription="Create a new document." ma:contentTypeScope="" ma:versionID="694f8482668d7ffcedfc13dbce5d4eff">
  <xsd:schema xmlns:xsd="http://www.w3.org/2001/XMLSchema" xmlns:xs="http://www.w3.org/2001/XMLSchema" xmlns:p="http://schemas.microsoft.com/office/2006/metadata/properties" xmlns:ns2="b80cef12-35f9-4a5a-adf7-d4b4305aa23d" targetNamespace="http://schemas.microsoft.com/office/2006/metadata/properties" ma:root="true" ma:fieldsID="454c58b5b330cf818c055f2e3082ae6a" ns2:_="">
    <xsd:import namespace="b80cef12-35f9-4a5a-adf7-d4b4305aa2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cef12-35f9-4a5a-adf7-d4b4305aa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530114-4CAD-482B-821E-E186FE66A5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D1D863-7829-4A3F-8C6F-2F911036367C}"/>
</file>

<file path=customXml/itemProps3.xml><?xml version="1.0" encoding="utf-8"?>
<ds:datastoreItem xmlns:ds="http://schemas.openxmlformats.org/officeDocument/2006/customXml" ds:itemID="{AB79F181-5A26-42B9-838C-B99F1D94A9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662</Words>
  <Application>Microsoft Office PowerPoint</Application>
  <PresentationFormat>Widescreen</PresentationFormat>
  <Paragraphs>129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Wisp</vt:lpstr>
      <vt:lpstr>Insertion Sort </vt:lpstr>
      <vt:lpstr>Insertion Sort</vt:lpstr>
      <vt:lpstr>Working </vt:lpstr>
      <vt:lpstr>Machine-independent time: An example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Loop Invariants</vt:lpstr>
      <vt:lpstr>Example: Insertion Sort</vt:lpstr>
      <vt:lpstr>Example: Insertion Sort</vt:lpstr>
      <vt:lpstr>Example: Insertion Sort</vt:lpstr>
      <vt:lpstr>Example: Insertion Sort</vt:lpstr>
      <vt:lpstr>PowerPoint Presentation</vt:lpstr>
      <vt:lpstr>Analysis of INSERTION-SORT(contd.)</vt:lpstr>
      <vt:lpstr>Analysis of INSERTION-SORT(contd.)</vt:lpstr>
      <vt:lpstr>Analysis of INSERTION-SORT(contd.)</vt:lpstr>
      <vt:lpstr>Analysis of INSERTION-SORT(contd.)</vt:lpstr>
      <vt:lpstr>Time Complexity </vt:lpstr>
      <vt:lpstr>Class Activity </vt:lpstr>
      <vt:lpstr>Cont…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Windows User</dc:creator>
  <cp:lastModifiedBy>Windows User</cp:lastModifiedBy>
  <cp:revision>40</cp:revision>
  <dcterms:created xsi:type="dcterms:W3CDTF">2020-02-11T16:46:06Z</dcterms:created>
  <dcterms:modified xsi:type="dcterms:W3CDTF">2020-10-09T10:31:23Z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0x010100EC93C27AFCF8D14F8C7EA148905CC029</vt:lpwstr>
  </property>
</Properties>
</file>