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7" r:id="rId5"/>
    <p:sldId id="267" r:id="rId6"/>
    <p:sldId id="258" r:id="rId7"/>
    <p:sldId id="259" r:id="rId8"/>
    <p:sldId id="268" r:id="rId9"/>
    <p:sldId id="264" r:id="rId10"/>
    <p:sldId id="269" r:id="rId11"/>
    <p:sldId id="261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52C9F-D975-89D7-E574-0BBAB3412D04}" v="1" dt="2020-10-09T18:46:00.252"/>
    <p1510:client id="{C763AB9E-B698-48C5-88D0-785DB7D7461E}" v="14" dt="2020-10-09T17:52:3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19-BCS-113" userId="S::sp19-bcs-113@isbstudent.comsats.edu.pk::260cc0dd-5619-40d1-b2a2-5ed5aa1c1db5" providerId="AD" clId="Web-{B6252C9F-D975-89D7-E574-0BBAB3412D04}"/>
    <pc:docChg chg="modSld">
      <pc:chgData name="SP19-BCS-113" userId="S::sp19-bcs-113@isbstudent.comsats.edu.pk::260cc0dd-5619-40d1-b2a2-5ed5aa1c1db5" providerId="AD" clId="Web-{B6252C9F-D975-89D7-E574-0BBAB3412D04}" dt="2020-10-09T18:46:00.252" v="0"/>
      <pc:docMkLst>
        <pc:docMk/>
      </pc:docMkLst>
      <pc:sldChg chg="addSp">
        <pc:chgData name="SP19-BCS-113" userId="S::sp19-bcs-113@isbstudent.comsats.edu.pk::260cc0dd-5619-40d1-b2a2-5ed5aa1c1db5" providerId="AD" clId="Web-{B6252C9F-D975-89D7-E574-0BBAB3412D04}" dt="2020-10-09T18:46:00.252" v="0"/>
        <pc:sldMkLst>
          <pc:docMk/>
          <pc:sldMk cId="819845078" sldId="286"/>
        </pc:sldMkLst>
        <pc:spChg chg="add">
          <ac:chgData name="SP19-BCS-113" userId="S::sp19-bcs-113@isbstudent.comsats.edu.pk::260cc0dd-5619-40d1-b2a2-5ed5aa1c1db5" providerId="AD" clId="Web-{B6252C9F-D975-89D7-E574-0BBAB3412D04}" dt="2020-10-09T18:46:00.252" v="0"/>
          <ac:spMkLst>
            <pc:docMk/>
            <pc:sldMk cId="819845078" sldId="286"/>
            <ac:spMk id="2" creationId="{6CDC6655-273C-4A78-9248-2C5CE2D3BCFF}"/>
          </ac:spMkLst>
        </pc:spChg>
      </pc:sldChg>
    </pc:docChg>
  </pc:docChgLst>
  <pc:docChgLst>
    <pc:chgData name="Mamoona Malik" userId="630abaaa-aca3-4a3a-a65a-312922f30e3b" providerId="ADAL" clId="{024FBC0A-F480-474E-83E7-440004AB6C05}"/>
    <pc:docChg chg="modSld">
      <pc:chgData name="Mamoona Malik" userId="630abaaa-aca3-4a3a-a65a-312922f30e3b" providerId="ADAL" clId="{024FBC0A-F480-474E-83E7-440004AB6C05}" dt="2020-09-21T06:21:31.465" v="0" actId="1076"/>
      <pc:docMkLst>
        <pc:docMk/>
      </pc:docMkLst>
      <pc:sldChg chg="modSp">
        <pc:chgData name="Mamoona Malik" userId="630abaaa-aca3-4a3a-a65a-312922f30e3b" providerId="ADAL" clId="{024FBC0A-F480-474E-83E7-440004AB6C05}" dt="2020-09-21T06:21:31.465" v="0" actId="1076"/>
        <pc:sldMkLst>
          <pc:docMk/>
          <pc:sldMk cId="3590362722" sldId="281"/>
        </pc:sldMkLst>
        <pc:spChg chg="mod">
          <ac:chgData name="Mamoona Malik" userId="630abaaa-aca3-4a3a-a65a-312922f30e3b" providerId="ADAL" clId="{024FBC0A-F480-474E-83E7-440004AB6C05}" dt="2020-09-21T06:21:31.465" v="0" actId="1076"/>
          <ac:spMkLst>
            <pc:docMk/>
            <pc:sldMk cId="3590362722" sldId="281"/>
            <ac:spMk id="22532" creationId="{00000000-0000-0000-0000-000000000000}"/>
          </ac:spMkLst>
        </pc:spChg>
      </pc:sldChg>
    </pc:docChg>
  </pc:docChgLst>
  <pc:docChgLst>
    <pc:chgData name="SP19-BCS-089" userId="S::sp19-bcs-089@isbstudent.comsats.edu.pk::2f2d995c-fbc4-4ca9-95ea-721be4365945" providerId="AD" clId="Web-{C763AB9E-B698-48C5-88D0-785DB7D7461E}"/>
    <pc:docChg chg="modSld">
      <pc:chgData name="SP19-BCS-089" userId="S::sp19-bcs-089@isbstudent.comsats.edu.pk::2f2d995c-fbc4-4ca9-95ea-721be4365945" providerId="AD" clId="Web-{C763AB9E-B698-48C5-88D0-785DB7D7461E}" dt="2020-10-09T17:52:33.704" v="13" actId="20577"/>
      <pc:docMkLst>
        <pc:docMk/>
      </pc:docMkLst>
      <pc:sldChg chg="addSp delSp modSp">
        <pc:chgData name="SP19-BCS-089" userId="S::sp19-bcs-089@isbstudent.comsats.edu.pk::2f2d995c-fbc4-4ca9-95ea-721be4365945" providerId="AD" clId="Web-{C763AB9E-B698-48C5-88D0-785DB7D7461E}" dt="2020-10-09T17:52:31.642" v="11" actId="20577"/>
        <pc:sldMkLst>
          <pc:docMk/>
          <pc:sldMk cId="1484183142" sldId="273"/>
        </pc:sldMkLst>
        <pc:spChg chg="add mod">
          <ac:chgData name="SP19-BCS-089" userId="S::sp19-bcs-089@isbstudent.comsats.edu.pk::2f2d995c-fbc4-4ca9-95ea-721be4365945" providerId="AD" clId="Web-{C763AB9E-B698-48C5-88D0-785DB7D7461E}" dt="2020-10-09T17:52:31.642" v="11" actId="20577"/>
          <ac:spMkLst>
            <pc:docMk/>
            <pc:sldMk cId="1484183142" sldId="273"/>
            <ac:spMk id="2" creationId="{FAAB4BA8-2B52-4006-A25E-CDBF30B80567}"/>
          </ac:spMkLst>
        </pc:spChg>
        <pc:spChg chg="add del mod">
          <ac:chgData name="SP19-BCS-089" userId="S::sp19-bcs-089@isbstudent.comsats.edu.pk::2f2d995c-fbc4-4ca9-95ea-721be4365945" providerId="AD" clId="Web-{C763AB9E-B698-48C5-88D0-785DB7D7461E}" dt="2020-10-09T17:52:27.423" v="10"/>
          <ac:spMkLst>
            <pc:docMk/>
            <pc:sldMk cId="1484183142" sldId="273"/>
            <ac:spMk id="3" creationId="{E264B592-E02A-458F-841A-BED2059BD34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558D0-73F1-4ED1-8D59-D6AC53ACB24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F1E8E-E974-424D-AB8C-08AA9F94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B497DA-8220-47EE-96CE-39B29217D737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16A264-E5D5-4DD2-93A0-895A24EA093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414945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28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38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89884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219200"/>
            <a:ext cx="55372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733800"/>
            <a:ext cx="55372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 122,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</a:t>
            </a:r>
            <a:fld id="{57B4B00A-7594-4494-BF23-F01951489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97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9BB4-C386-461D-8000-0B3E244B07C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AC5CB5-C3AD-4D97-8BFD-4E9F9C28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_design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466416" y="2514602"/>
            <a:ext cx="6820584" cy="22627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>
                <a:solidFill>
                  <a:schemeClr val="accent1"/>
                </a:solidFill>
              </a:rPr>
              <a:t>Design &amp; </a:t>
            </a:r>
            <a:r>
              <a:rPr lang="th-TH" b="1">
                <a:solidFill>
                  <a:schemeClr val="accent1"/>
                </a:solidFill>
              </a:rPr>
              <a:t>Analysis of </a:t>
            </a:r>
            <a:r>
              <a:rPr lang="en-US" b="1">
                <a:solidFill>
                  <a:schemeClr val="accent1"/>
                </a:solidFill>
              </a:rPr>
              <a:t>  </a:t>
            </a:r>
            <a:r>
              <a:rPr lang="th-TH" b="1">
                <a:solidFill>
                  <a:schemeClr val="accent1"/>
                </a:solidFill>
              </a:rPr>
              <a:t>Algorithm</a:t>
            </a:r>
            <a:r>
              <a:rPr lang="en-US" b="1">
                <a:solidFill>
                  <a:schemeClr val="accent1"/>
                </a:solidFill>
              </a:rPr>
              <a:t>s</a:t>
            </a:r>
            <a:br>
              <a:rPr lang="th-TH" b="1">
                <a:solidFill>
                  <a:schemeClr val="accent1"/>
                </a:solidFill>
              </a:rPr>
            </a:br>
            <a:r>
              <a:rPr lang="th-TH" b="1">
                <a:solidFill>
                  <a:schemeClr val="accent1"/>
                </a:solidFill>
              </a:rPr>
              <a:t>Lecture 1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53037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9359" y="1579809"/>
            <a:ext cx="8915400" cy="3777622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time expression should be machine-independent.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a model of computation or “hypothetical” computer.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Our choice – 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model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(most commonly-used).</a:t>
            </a:r>
          </a:p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should be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Simple.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Applicable.</a:t>
            </a: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0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742" y="215218"/>
            <a:ext cx="8911687" cy="128089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RAM Model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290" y="1206186"/>
            <a:ext cx="8458200" cy="5326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Generic single-processor model.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simple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constant-time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found in real computers.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Arithmetic (+, –, *, /, %, floor, ceiling).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Data Movement (load, store, copy).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Control (branch, subroutine call).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Run time (</a:t>
            </a: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) is uniform (</a:t>
            </a: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time unit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) for all simple instructions.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Memory is unlimited.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Flat memory model – no hierarchy.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Access to a word of memory takes </a:t>
            </a: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time unit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Sequential execution – </a:t>
            </a:r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concurrent operations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8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Model of Computation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Should be simple, or even simplistic.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Assign uniform cost for all simple operations and memory accesses. </a:t>
            </a:r>
            <a:endParaRPr lang="en-US" altLang="en-US" b="1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Should be widely applicable.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Can’t assume the model to support complex operations. </a:t>
            </a:r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SORT instruction.</a:t>
            </a:r>
          </a:p>
        </p:txBody>
      </p:sp>
    </p:spTree>
    <p:extLst>
      <p:ext uri="{BB962C8B-B14F-4D97-AF65-F5344CB8AC3E}">
        <p14:creationId xmlns:p14="http://schemas.microsoft.com/office/powerpoint/2010/main" val="1563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Running Time – Definition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998" y="1785871"/>
            <a:ext cx="8915400" cy="3777622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Call each simple instruction and access to a word of memory a “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primitive operation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of an algorithm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given input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steps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executed by the algorithm on that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Often referred to as the </a:t>
            </a:r>
            <a:r>
              <a:rPr lang="en-US" altLang="en-US" b="1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of the algorithm.</a:t>
            </a: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B4BA8-2B52-4006-A25E-CDBF30B8056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Complexity and Input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algorithm generally</a:t>
            </a: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depends on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input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Input size depends on the problem.</a:t>
            </a:r>
          </a:p>
          <a:p>
            <a:pPr lvl="3"/>
            <a:r>
              <a:rPr lang="en-US" altLang="en-US" sz="1600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No. of items to be sorted.</a:t>
            </a:r>
          </a:p>
          <a:p>
            <a:pPr lvl="3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No. of vertices and edges in a graph.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of the input data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Are the items already sorted? </a:t>
            </a:r>
          </a:p>
          <a:p>
            <a:pPr lvl="2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Are there cycles in the graph?</a:t>
            </a:r>
          </a:p>
        </p:txBody>
      </p:sp>
    </p:spTree>
    <p:extLst>
      <p:ext uri="{BB962C8B-B14F-4D97-AF65-F5344CB8AC3E}">
        <p14:creationId xmlns:p14="http://schemas.microsoft.com/office/powerpoint/2010/main" val="39254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Worst, Average, and Best-case Complexity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2110985"/>
            <a:ext cx="8458200" cy="38134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Worst-case Complexity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steps the algorithm takes for any possible input.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Average-case Complexity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of the running times of all </a:t>
            </a:r>
            <a:r>
              <a:rPr lang="en-US" altLang="en-US" b="1" i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inputs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Best-case Complexity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number of steps for any possible input.</a:t>
            </a:r>
          </a:p>
        </p:txBody>
      </p:sp>
    </p:spTree>
    <p:extLst>
      <p:ext uri="{BB962C8B-B14F-4D97-AF65-F5344CB8AC3E}">
        <p14:creationId xmlns:p14="http://schemas.microsoft.com/office/powerpoint/2010/main" val="89383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  <a:r>
              <a:rPr lang="en-US" altLang="en-US"/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Conventions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Indentation (for block structure).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Value of loop counter variable upon loop termination.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Conventions for compound data. Differs from syntax in common programming languages.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Call by value </a:t>
            </a:r>
            <a:r>
              <a:rPr lang="en-US" altLang="en-US" sz="2000" b="1" u="sng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reference.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Local variables.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Error handling is omitted.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Concerns of software engineering ignored.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en-US" sz="20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8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 – </a:t>
            </a:r>
            <a:r>
              <a:rPr lang="en-US" altLang="en-US" i="1"/>
              <a:t>Linear Search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6426" y="746126"/>
            <a:ext cx="8189913" cy="9509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INPUT:</a:t>
            </a:r>
            <a:r>
              <a:rPr lang="en-US" altLang="en-US" sz="2400" b="1">
                <a:solidFill>
                  <a:srgbClr val="CC0000"/>
                </a:solidFill>
              </a:rPr>
              <a:t> a sequence of </a:t>
            </a:r>
            <a:r>
              <a:rPr lang="en-US" altLang="en-US" sz="2400" b="1" i="1">
                <a:solidFill>
                  <a:srgbClr val="CC0000"/>
                </a:solidFill>
              </a:rPr>
              <a:t>n</a:t>
            </a:r>
            <a:r>
              <a:rPr lang="en-US" altLang="en-US" sz="2400" b="1">
                <a:solidFill>
                  <a:srgbClr val="CC0000"/>
                </a:solidFill>
              </a:rPr>
              <a:t> numbers, </a:t>
            </a:r>
            <a:r>
              <a:rPr lang="en-US" altLang="en-US" sz="2400" b="1" i="1">
                <a:solidFill>
                  <a:srgbClr val="CC0000"/>
                </a:solidFill>
              </a:rPr>
              <a:t>key</a:t>
            </a:r>
            <a:r>
              <a:rPr lang="en-US" altLang="en-US" sz="2400" b="1">
                <a:solidFill>
                  <a:srgbClr val="CC0000"/>
                </a:solidFill>
              </a:rPr>
              <a:t> to search for.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OUTPUT:</a:t>
            </a:r>
            <a:r>
              <a:rPr lang="en-US" altLang="en-US" sz="2400" b="1">
                <a:solidFill>
                  <a:srgbClr val="CC0000"/>
                </a:solidFill>
              </a:rPr>
              <a:t>  </a:t>
            </a:r>
            <a:r>
              <a:rPr lang="en-US" altLang="en-US" sz="2400" b="1" i="1">
                <a:solidFill>
                  <a:srgbClr val="CC0000"/>
                </a:solidFill>
              </a:rPr>
              <a:t>true</a:t>
            </a:r>
            <a:r>
              <a:rPr lang="en-US" altLang="en-US" sz="2400" b="1">
                <a:solidFill>
                  <a:srgbClr val="CC0000"/>
                </a:solidFill>
              </a:rPr>
              <a:t> if </a:t>
            </a:r>
            <a:r>
              <a:rPr lang="en-US" altLang="en-US" sz="2400" b="1" i="1">
                <a:solidFill>
                  <a:srgbClr val="CC0000"/>
                </a:solidFill>
              </a:rPr>
              <a:t>key</a:t>
            </a:r>
            <a:r>
              <a:rPr lang="en-US" altLang="en-US" sz="2400" b="1">
                <a:solidFill>
                  <a:srgbClr val="CC0000"/>
                </a:solidFill>
              </a:rPr>
              <a:t> occurs in the sequence, </a:t>
            </a:r>
            <a:r>
              <a:rPr lang="en-US" altLang="en-US" sz="2400" b="1" i="1">
                <a:solidFill>
                  <a:srgbClr val="CC0000"/>
                </a:solidFill>
              </a:rPr>
              <a:t>false</a:t>
            </a:r>
            <a:r>
              <a:rPr lang="en-US" altLang="en-US" sz="2400" b="1">
                <a:solidFill>
                  <a:srgbClr val="CC0000"/>
                </a:solidFill>
              </a:rPr>
              <a:t> otherwise.</a:t>
            </a:r>
            <a:endParaRPr lang="en-US" altLang="en-US" sz="2400" b="1" i="1">
              <a:solidFill>
                <a:srgbClr val="CC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</p:txBody>
      </p:sp>
      <p:graphicFrame>
        <p:nvGraphicFramePr>
          <p:cNvPr id="1741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007350" y="2254250"/>
          <a:ext cx="406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406048" imgH="291847" progId="Equation.3">
                  <p:embed/>
                </p:oleObj>
              </mc:Choice>
              <mc:Fallback>
                <p:oleObj name="Equation" r:id="rId3" imgW="406048" imgH="291847" progId="Equation.3">
                  <p:embed/>
                  <p:pic>
                    <p:nvPicPr>
                      <p:cNvPr id="174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2254250"/>
                        <a:ext cx="406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000250" y="1663701"/>
            <a:ext cx="7850188" cy="272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 err="1">
                <a:solidFill>
                  <a:srgbClr val="010000"/>
                </a:solidFill>
              </a:rPr>
              <a:t>LinearSearch</a:t>
            </a:r>
            <a:r>
              <a:rPr lang="en-US" altLang="en-US" sz="2800">
                <a:solidFill>
                  <a:srgbClr val="010000"/>
                </a:solidFill>
              </a:rPr>
              <a:t>(A, </a:t>
            </a:r>
            <a:r>
              <a:rPr lang="en-US" altLang="en-US" sz="2800" i="1">
                <a:solidFill>
                  <a:srgbClr val="010000"/>
                </a:solidFill>
              </a:rPr>
              <a:t>key</a:t>
            </a:r>
            <a:r>
              <a:rPr lang="en-US" altLang="en-US" sz="2800">
                <a:solidFill>
                  <a:srgbClr val="010000"/>
                </a:solidFill>
              </a:rPr>
              <a:t>)                      </a:t>
            </a:r>
            <a:r>
              <a:rPr lang="en-US" altLang="en-US" sz="2800" i="1">
                <a:solidFill>
                  <a:srgbClr val="010000"/>
                </a:solidFill>
              </a:rPr>
              <a:t>cost        times</a:t>
            </a:r>
          </a:p>
          <a:p>
            <a:r>
              <a:rPr lang="en-US" altLang="en-US" sz="2200">
                <a:solidFill>
                  <a:srgbClr val="010000"/>
                </a:solidFill>
              </a:rPr>
              <a:t>1    </a:t>
            </a:r>
            <a:r>
              <a:rPr lang="en-US" altLang="en-US" sz="2200" i="1" err="1">
                <a:solidFill>
                  <a:srgbClr val="010000"/>
                </a:solidFill>
              </a:rPr>
              <a:t>i</a:t>
            </a:r>
            <a:r>
              <a:rPr lang="en-US" altLang="en-US" sz="2200" i="1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 1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                                        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c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        1</a:t>
            </a:r>
          </a:p>
          <a:p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2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while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A[</a:t>
            </a:r>
            <a:r>
              <a:rPr lang="en-US" altLang="en-US" i="1" err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 !=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      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c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x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lang="en-US" altLang="en-US" i="1" err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++                                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c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3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x-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i="1" err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c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4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then return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true                             c</a:t>
            </a:r>
            <a:r>
              <a:rPr lang="en-US" altLang="en-US" baseline="-25000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5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</a:p>
          <a:p>
            <a:pPr>
              <a:buFontTx/>
              <a:buAutoNum type="arabicPlain" startAt="4"/>
            </a:pP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else  return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false                             c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6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        1</a:t>
            </a:r>
          </a:p>
        </p:txBody>
      </p:sp>
      <p:sp>
        <p:nvSpPr>
          <p:cNvPr id="17415" name="Text Box 15"/>
          <p:cNvSpPr txBox="1">
            <a:spLocks noChangeArrowheads="1"/>
          </p:cNvSpPr>
          <p:nvPr/>
        </p:nvSpPr>
        <p:spPr bwMode="auto">
          <a:xfrm>
            <a:off x="1920875" y="4910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2051844" y="4549676"/>
            <a:ext cx="78390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/>
              <a:t> ranges between 1 and </a:t>
            </a:r>
            <a:r>
              <a:rPr lang="en-US" altLang="en-US" i="1"/>
              <a:t>n+</a:t>
            </a:r>
            <a:r>
              <a:rPr lang="en-US" altLang="en-US"/>
              <a:t>1.</a:t>
            </a:r>
          </a:p>
          <a:p>
            <a:r>
              <a:rPr lang="en-US" altLang="en-US"/>
              <a:t>So, the running time ranges between</a:t>
            </a:r>
          </a:p>
          <a:p>
            <a:r>
              <a:rPr lang="en-US" altLang="en-US" i="1">
                <a:solidFill>
                  <a:schemeClr val="hlink"/>
                </a:solidFill>
              </a:rPr>
              <a:t>       c</a:t>
            </a:r>
            <a:r>
              <a:rPr lang="en-US" altLang="en-US" baseline="-25000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chemeClr val="hlink"/>
                </a:solidFill>
              </a:rPr>
              <a:t>+ </a:t>
            </a:r>
            <a:r>
              <a:rPr lang="en-US" altLang="en-US" i="1">
                <a:solidFill>
                  <a:schemeClr val="hlink"/>
                </a:solidFill>
              </a:rPr>
              <a:t>c</a:t>
            </a:r>
            <a:r>
              <a:rPr lang="en-US" altLang="en-US" baseline="-25000">
                <a:solidFill>
                  <a:schemeClr val="hlink"/>
                </a:solidFill>
              </a:rPr>
              <a:t>2</a:t>
            </a:r>
            <a:r>
              <a:rPr lang="en-US" altLang="en-US" i="1">
                <a:solidFill>
                  <a:schemeClr val="hlink"/>
                </a:solidFill>
              </a:rPr>
              <a:t>+ c</a:t>
            </a:r>
            <a:r>
              <a:rPr lang="en-US" altLang="en-US" baseline="-25000">
                <a:solidFill>
                  <a:schemeClr val="hlink"/>
                </a:solidFill>
              </a:rPr>
              <a:t>4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hlink"/>
                </a:solidFill>
              </a:rPr>
              <a:t>+ c</a:t>
            </a:r>
            <a:r>
              <a:rPr lang="en-US" altLang="en-US" baseline="-25000">
                <a:solidFill>
                  <a:schemeClr val="hlink"/>
                </a:solidFill>
              </a:rPr>
              <a:t>5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</a:rPr>
              <a:t>– </a:t>
            </a:r>
            <a:r>
              <a:rPr lang="en-US" altLang="en-US" b="1">
                <a:solidFill>
                  <a:srgbClr val="CC0000"/>
                </a:solidFill>
              </a:rPr>
              <a:t>best case</a:t>
            </a:r>
          </a:p>
          <a:p>
            <a:r>
              <a:rPr lang="en-US" altLang="en-US"/>
              <a:t>and</a:t>
            </a:r>
          </a:p>
          <a:p>
            <a:r>
              <a:rPr lang="en-US" altLang="en-US" i="1"/>
              <a:t>       </a:t>
            </a:r>
            <a:r>
              <a:rPr lang="en-US" altLang="en-US" i="1">
                <a:solidFill>
                  <a:schemeClr val="hlink"/>
                </a:solidFill>
              </a:rPr>
              <a:t>c</a:t>
            </a:r>
            <a:r>
              <a:rPr lang="en-US" altLang="en-US" baseline="-25000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chemeClr val="hlink"/>
                </a:solidFill>
              </a:rPr>
              <a:t>+ </a:t>
            </a:r>
            <a:r>
              <a:rPr lang="en-US" altLang="en-US" i="1">
                <a:solidFill>
                  <a:schemeClr val="hlink"/>
                </a:solidFill>
              </a:rPr>
              <a:t>c</a:t>
            </a:r>
            <a:r>
              <a:rPr lang="en-US" altLang="en-US" baseline="-25000">
                <a:solidFill>
                  <a:schemeClr val="hlink"/>
                </a:solidFill>
              </a:rPr>
              <a:t>2</a:t>
            </a:r>
            <a:r>
              <a:rPr lang="en-US" altLang="en-US">
                <a:solidFill>
                  <a:schemeClr val="hlink"/>
                </a:solidFill>
              </a:rPr>
              <a:t>(</a:t>
            </a:r>
            <a:r>
              <a:rPr lang="en-US" altLang="en-US" i="1">
                <a:solidFill>
                  <a:schemeClr val="hlink"/>
                </a:solidFill>
              </a:rPr>
              <a:t>n+</a:t>
            </a:r>
            <a:r>
              <a:rPr lang="en-US" altLang="en-US">
                <a:solidFill>
                  <a:schemeClr val="hlink"/>
                </a:solidFill>
              </a:rPr>
              <a:t>1)</a:t>
            </a:r>
            <a:r>
              <a:rPr lang="en-US" altLang="en-US" i="1">
                <a:solidFill>
                  <a:schemeClr val="hlink"/>
                </a:solidFill>
              </a:rPr>
              <a:t>+ c</a:t>
            </a:r>
            <a:r>
              <a:rPr lang="en-US" altLang="en-US" baseline="-25000">
                <a:solidFill>
                  <a:schemeClr val="hlink"/>
                </a:solidFill>
              </a:rPr>
              <a:t>3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 + </a:t>
            </a:r>
            <a:r>
              <a:rPr lang="en-US" altLang="en-US" i="1">
                <a:solidFill>
                  <a:schemeClr val="hlink"/>
                </a:solidFill>
              </a:rPr>
              <a:t>c</a:t>
            </a:r>
            <a:r>
              <a:rPr lang="en-US" altLang="en-US" baseline="-25000">
                <a:solidFill>
                  <a:schemeClr val="hlink"/>
                </a:solidFill>
              </a:rPr>
              <a:t>4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hlink"/>
                </a:solidFill>
              </a:rPr>
              <a:t>+ c</a:t>
            </a:r>
            <a:r>
              <a:rPr lang="en-US" altLang="en-US" baseline="-25000">
                <a:solidFill>
                  <a:schemeClr val="hlink"/>
                </a:solidFill>
              </a:rPr>
              <a:t>6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</a:rPr>
              <a:t>– </a:t>
            </a:r>
            <a:r>
              <a:rPr lang="en-US" altLang="en-US" b="1">
                <a:solidFill>
                  <a:srgbClr val="CC0000"/>
                </a:solidFill>
              </a:rPr>
              <a:t>worst case</a:t>
            </a:r>
          </a:p>
          <a:p>
            <a:endParaRPr lang="en-US" altLang="en-US" b="1" i="1"/>
          </a:p>
        </p:txBody>
      </p:sp>
    </p:spTree>
    <p:extLst>
      <p:ext uri="{BB962C8B-B14F-4D97-AF65-F5344CB8AC3E}">
        <p14:creationId xmlns:p14="http://schemas.microsoft.com/office/powerpoint/2010/main" val="344874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 – </a:t>
            </a:r>
            <a:r>
              <a:rPr lang="en-US" altLang="en-US" i="1"/>
              <a:t>Linear Search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6426" y="746126"/>
            <a:ext cx="8189913" cy="9509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INPUT: a sequence of </a:t>
            </a:r>
            <a:r>
              <a:rPr lang="en-US" altLang="en-US" sz="2400" b="1" i="1">
                <a:solidFill>
                  <a:srgbClr val="CC0000"/>
                </a:solidFill>
              </a:rPr>
              <a:t>n</a:t>
            </a:r>
            <a:r>
              <a:rPr lang="en-US" altLang="en-US" sz="2400" b="1">
                <a:solidFill>
                  <a:srgbClr val="CC0000"/>
                </a:solidFill>
              </a:rPr>
              <a:t> numbers, </a:t>
            </a:r>
            <a:r>
              <a:rPr lang="en-US" altLang="en-US" sz="2400" b="1" i="1">
                <a:solidFill>
                  <a:srgbClr val="CC0000"/>
                </a:solidFill>
              </a:rPr>
              <a:t>key</a:t>
            </a:r>
            <a:r>
              <a:rPr lang="en-US" altLang="en-US" sz="2400" b="1">
                <a:solidFill>
                  <a:srgbClr val="CC0000"/>
                </a:solidFill>
              </a:rPr>
              <a:t> to search for.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OUTPUT:  </a:t>
            </a:r>
            <a:r>
              <a:rPr lang="en-US" altLang="en-US" sz="2400" b="1" i="1">
                <a:solidFill>
                  <a:srgbClr val="CC0000"/>
                </a:solidFill>
              </a:rPr>
              <a:t>true</a:t>
            </a:r>
            <a:r>
              <a:rPr lang="en-US" altLang="en-US" sz="2400" b="1">
                <a:solidFill>
                  <a:srgbClr val="CC0000"/>
                </a:solidFill>
              </a:rPr>
              <a:t> if </a:t>
            </a:r>
            <a:r>
              <a:rPr lang="en-US" altLang="en-US" sz="2400" b="1" i="1">
                <a:solidFill>
                  <a:srgbClr val="CC0000"/>
                </a:solidFill>
              </a:rPr>
              <a:t>key</a:t>
            </a:r>
            <a:r>
              <a:rPr lang="en-US" altLang="en-US" sz="2400" b="1">
                <a:solidFill>
                  <a:srgbClr val="CC0000"/>
                </a:solidFill>
              </a:rPr>
              <a:t> occurs in the sequence, </a:t>
            </a:r>
            <a:r>
              <a:rPr lang="en-US" altLang="en-US" sz="2400" b="1" i="1">
                <a:solidFill>
                  <a:srgbClr val="CC0000"/>
                </a:solidFill>
              </a:rPr>
              <a:t>false</a:t>
            </a:r>
            <a:r>
              <a:rPr lang="en-US" altLang="en-US" sz="2400" b="1">
                <a:solidFill>
                  <a:srgbClr val="CC0000"/>
                </a:solidFill>
              </a:rPr>
              <a:t> otherwise.</a:t>
            </a:r>
            <a:endParaRPr lang="en-US" altLang="en-US" sz="2400" b="1" i="1">
              <a:solidFill>
                <a:srgbClr val="CC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</p:txBody>
      </p:sp>
      <p:graphicFrame>
        <p:nvGraphicFramePr>
          <p:cNvPr id="1843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007350" y="2254250"/>
          <a:ext cx="406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406048" imgH="291847" progId="Equation.3">
                  <p:embed/>
                </p:oleObj>
              </mc:Choice>
              <mc:Fallback>
                <p:oleObj name="Equation" r:id="rId3" imgW="406048" imgH="291847" progId="Equation.3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2254250"/>
                        <a:ext cx="406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20875" y="4910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000250" y="4397842"/>
            <a:ext cx="7839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Assign a cost of 1 to all statement executions.</a:t>
            </a:r>
          </a:p>
          <a:p>
            <a:r>
              <a:rPr lang="en-US" altLang="en-US"/>
              <a:t>Now, the running time ranges between</a:t>
            </a:r>
          </a:p>
          <a:p>
            <a:r>
              <a:rPr lang="en-US" altLang="en-US" i="1">
                <a:solidFill>
                  <a:schemeClr val="hlink"/>
                </a:solidFill>
              </a:rPr>
              <a:t>       </a:t>
            </a:r>
            <a:r>
              <a:rPr lang="en-US" altLang="en-US">
                <a:solidFill>
                  <a:schemeClr val="hlink"/>
                </a:solidFill>
              </a:rPr>
              <a:t>1+ 1</a:t>
            </a:r>
            <a:r>
              <a:rPr lang="en-US" altLang="en-US" i="1">
                <a:solidFill>
                  <a:schemeClr val="hlink"/>
                </a:solidFill>
              </a:rPr>
              <a:t>+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hlink"/>
                </a:solidFill>
              </a:rPr>
              <a:t>+ </a:t>
            </a:r>
            <a:r>
              <a:rPr lang="en-US" altLang="en-US">
                <a:solidFill>
                  <a:schemeClr val="hlink"/>
                </a:solidFill>
              </a:rPr>
              <a:t>1 = 4 </a:t>
            </a:r>
            <a:r>
              <a:rPr lang="en-US" altLang="en-US">
                <a:solidFill>
                  <a:srgbClr val="010000"/>
                </a:solidFill>
              </a:rPr>
              <a:t>– </a:t>
            </a:r>
            <a:r>
              <a:rPr lang="en-US" altLang="en-US" b="1">
                <a:solidFill>
                  <a:srgbClr val="CC0000"/>
                </a:solidFill>
              </a:rPr>
              <a:t>best case</a:t>
            </a:r>
          </a:p>
          <a:p>
            <a:r>
              <a:rPr lang="en-US" altLang="en-US"/>
              <a:t>and</a:t>
            </a:r>
          </a:p>
          <a:p>
            <a:r>
              <a:rPr lang="en-US" altLang="en-US" i="1"/>
              <a:t>       </a:t>
            </a:r>
            <a:r>
              <a:rPr lang="en-US" altLang="en-US">
                <a:solidFill>
                  <a:schemeClr val="hlink"/>
                </a:solidFill>
              </a:rPr>
              <a:t>1+ (</a:t>
            </a:r>
            <a:r>
              <a:rPr lang="en-US" altLang="en-US" i="1">
                <a:solidFill>
                  <a:schemeClr val="hlink"/>
                </a:solidFill>
              </a:rPr>
              <a:t>n+</a:t>
            </a:r>
            <a:r>
              <a:rPr lang="en-US" altLang="en-US">
                <a:solidFill>
                  <a:schemeClr val="hlink"/>
                </a:solidFill>
              </a:rPr>
              <a:t>1)</a:t>
            </a:r>
            <a:r>
              <a:rPr lang="en-US" altLang="en-US" i="1">
                <a:solidFill>
                  <a:schemeClr val="hlink"/>
                </a:solidFill>
              </a:rPr>
              <a:t>+ n</a:t>
            </a:r>
            <a:r>
              <a:rPr lang="en-US" altLang="en-US">
                <a:solidFill>
                  <a:schemeClr val="hlink"/>
                </a:solidFill>
              </a:rPr>
              <a:t> + 1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hlink"/>
                </a:solidFill>
              </a:rPr>
              <a:t>+ </a:t>
            </a:r>
            <a:r>
              <a:rPr lang="en-US" altLang="en-US">
                <a:solidFill>
                  <a:schemeClr val="hlink"/>
                </a:solidFill>
              </a:rPr>
              <a:t>1 = 2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+4 </a:t>
            </a:r>
            <a:r>
              <a:rPr lang="en-US" altLang="en-US">
                <a:solidFill>
                  <a:srgbClr val="010000"/>
                </a:solidFill>
              </a:rPr>
              <a:t>– </a:t>
            </a:r>
            <a:r>
              <a:rPr lang="en-US" altLang="en-US" b="1">
                <a:solidFill>
                  <a:srgbClr val="CC0000"/>
                </a:solidFill>
              </a:rPr>
              <a:t>worst case</a:t>
            </a:r>
            <a:endParaRPr lang="en-US" altLang="en-US" b="1" i="1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000250" y="1663701"/>
            <a:ext cx="7850188" cy="272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>
                <a:solidFill>
                  <a:srgbClr val="010000"/>
                </a:solidFill>
              </a:rPr>
              <a:t>LinearSearch</a:t>
            </a:r>
            <a:r>
              <a:rPr lang="en-US" altLang="en-US" sz="2800">
                <a:solidFill>
                  <a:srgbClr val="010000"/>
                </a:solidFill>
              </a:rPr>
              <a:t>(A, </a:t>
            </a:r>
            <a:r>
              <a:rPr lang="en-US" altLang="en-US" sz="2800" i="1">
                <a:solidFill>
                  <a:srgbClr val="010000"/>
                </a:solidFill>
              </a:rPr>
              <a:t>key</a:t>
            </a:r>
            <a:r>
              <a:rPr lang="en-US" altLang="en-US" sz="2800">
                <a:solidFill>
                  <a:srgbClr val="010000"/>
                </a:solidFill>
              </a:rPr>
              <a:t>)                      </a:t>
            </a:r>
            <a:r>
              <a:rPr lang="en-US" altLang="en-US" sz="2800" i="1">
                <a:solidFill>
                  <a:srgbClr val="010000"/>
                </a:solidFill>
              </a:rPr>
              <a:t>cost        times</a:t>
            </a:r>
          </a:p>
          <a:p>
            <a:r>
              <a:rPr lang="en-US" altLang="en-US" sz="2200">
                <a:solidFill>
                  <a:srgbClr val="010000"/>
                </a:solidFill>
              </a:rPr>
              <a:t>1    </a:t>
            </a:r>
            <a:r>
              <a:rPr lang="en-US" altLang="en-US" sz="2200" i="1">
                <a:solidFill>
                  <a:srgbClr val="010000"/>
                </a:solidFill>
              </a:rPr>
              <a:t>i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 1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                        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        1</a:t>
            </a:r>
          </a:p>
          <a:p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2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while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i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A[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 !=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x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++                 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x-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then return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true                               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aseline="-25000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</a:p>
          <a:p>
            <a:pPr>
              <a:buFontTx/>
              <a:buAutoNum type="arabicPlain" startAt="4"/>
            </a:pP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else  return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false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64290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 – </a:t>
            </a:r>
            <a:r>
              <a:rPr lang="en-US" altLang="en-US" i="1"/>
              <a:t>Linear Search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6426" y="746126"/>
            <a:ext cx="8189913" cy="9509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INPUT: a sequence of </a:t>
            </a:r>
            <a:r>
              <a:rPr lang="en-US" altLang="en-US" sz="2400" b="1" i="1">
                <a:solidFill>
                  <a:srgbClr val="CC0000"/>
                </a:solidFill>
              </a:rPr>
              <a:t>n</a:t>
            </a:r>
            <a:r>
              <a:rPr lang="en-US" altLang="en-US" sz="2400" b="1">
                <a:solidFill>
                  <a:srgbClr val="CC0000"/>
                </a:solidFill>
              </a:rPr>
              <a:t> numbers, </a:t>
            </a:r>
            <a:r>
              <a:rPr lang="en-US" altLang="en-US" sz="2400" b="1" i="1">
                <a:solidFill>
                  <a:srgbClr val="CC0000"/>
                </a:solidFill>
              </a:rPr>
              <a:t>key</a:t>
            </a:r>
            <a:r>
              <a:rPr lang="en-US" altLang="en-US" sz="2400" b="1">
                <a:solidFill>
                  <a:srgbClr val="CC0000"/>
                </a:solidFill>
              </a:rPr>
              <a:t> to search for.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OUTPUT:  </a:t>
            </a:r>
            <a:r>
              <a:rPr lang="en-US" altLang="en-US" sz="2400" b="1" i="1">
                <a:solidFill>
                  <a:srgbClr val="CC0000"/>
                </a:solidFill>
              </a:rPr>
              <a:t>true</a:t>
            </a:r>
            <a:r>
              <a:rPr lang="en-US" altLang="en-US" sz="2400" b="1">
                <a:solidFill>
                  <a:srgbClr val="CC0000"/>
                </a:solidFill>
              </a:rPr>
              <a:t> if </a:t>
            </a:r>
            <a:r>
              <a:rPr lang="en-US" altLang="en-US" sz="2400" b="1" i="1">
                <a:solidFill>
                  <a:srgbClr val="CC0000"/>
                </a:solidFill>
              </a:rPr>
              <a:t>key</a:t>
            </a:r>
            <a:r>
              <a:rPr lang="en-US" altLang="en-US" sz="2400" b="1">
                <a:solidFill>
                  <a:srgbClr val="CC0000"/>
                </a:solidFill>
              </a:rPr>
              <a:t> occurs in the sequence, </a:t>
            </a:r>
            <a:r>
              <a:rPr lang="en-US" altLang="en-US" sz="2400" b="1" i="1">
                <a:solidFill>
                  <a:srgbClr val="CC0000"/>
                </a:solidFill>
              </a:rPr>
              <a:t>false</a:t>
            </a:r>
            <a:r>
              <a:rPr lang="en-US" altLang="en-US" sz="2400" b="1">
                <a:solidFill>
                  <a:srgbClr val="CC0000"/>
                </a:solidFill>
              </a:rPr>
              <a:t> otherwise.</a:t>
            </a:r>
            <a:endParaRPr lang="en-US" altLang="en-US" sz="2400" b="1" i="1">
              <a:solidFill>
                <a:srgbClr val="CC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99FF"/>
              </a:solidFill>
            </a:endParaRP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007350" y="2254250"/>
          <a:ext cx="406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406048" imgH="291847" progId="Equation.3">
                  <p:embed/>
                </p:oleObj>
              </mc:Choice>
              <mc:Fallback>
                <p:oleObj name="Equation" r:id="rId3" imgW="406048" imgH="291847" progId="Equation.3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2254250"/>
                        <a:ext cx="406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920875" y="4910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920875" y="4597465"/>
            <a:ext cx="7839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If we assume that we search for a random item in the list,</a:t>
            </a:r>
          </a:p>
          <a:p>
            <a:r>
              <a:rPr lang="en-US" altLang="en-US"/>
              <a:t>on an average, Statements 2 and 3 will be executed </a:t>
            </a:r>
            <a:r>
              <a:rPr lang="en-US" altLang="en-US" i="1"/>
              <a:t>n</a:t>
            </a:r>
            <a:r>
              <a:rPr lang="en-US" altLang="en-US"/>
              <a:t>/2 times.</a:t>
            </a:r>
          </a:p>
          <a:p>
            <a:r>
              <a:rPr lang="en-US" altLang="en-US"/>
              <a:t>Running times of other statements are independent of input.</a:t>
            </a:r>
          </a:p>
          <a:p>
            <a:r>
              <a:rPr lang="en-US" altLang="en-US"/>
              <a:t>Hence, </a:t>
            </a:r>
            <a:r>
              <a:rPr lang="en-US" altLang="en-US" b="1">
                <a:solidFill>
                  <a:srgbClr val="CC0000"/>
                </a:solidFill>
              </a:rPr>
              <a:t>average-case complexity</a:t>
            </a:r>
            <a:r>
              <a:rPr lang="en-US" altLang="en-US"/>
              <a:t> is</a:t>
            </a:r>
          </a:p>
          <a:p>
            <a:r>
              <a:rPr lang="en-US" altLang="en-US" i="1"/>
              <a:t>       </a:t>
            </a:r>
            <a:r>
              <a:rPr lang="en-US" altLang="en-US">
                <a:solidFill>
                  <a:schemeClr val="hlink"/>
                </a:solidFill>
              </a:rPr>
              <a:t>1+ </a:t>
            </a:r>
            <a:r>
              <a:rPr lang="en-US" altLang="en-US" i="1">
                <a:solidFill>
                  <a:schemeClr val="hlink"/>
                </a:solidFill>
              </a:rPr>
              <a:t>n/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 i="1">
                <a:solidFill>
                  <a:schemeClr val="hlink"/>
                </a:solidFill>
              </a:rPr>
              <a:t>+ n/</a:t>
            </a:r>
            <a:r>
              <a:rPr lang="en-US" altLang="en-US">
                <a:solidFill>
                  <a:schemeClr val="hlink"/>
                </a:solidFill>
              </a:rPr>
              <a:t>2 + 1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hlink"/>
                </a:solidFill>
              </a:rPr>
              <a:t>+ </a:t>
            </a:r>
            <a:r>
              <a:rPr lang="en-US" altLang="en-US">
                <a:solidFill>
                  <a:schemeClr val="hlink"/>
                </a:solidFill>
              </a:rPr>
              <a:t>1 = </a:t>
            </a:r>
            <a:r>
              <a:rPr lang="en-US" altLang="en-US" i="1">
                <a:solidFill>
                  <a:schemeClr val="hlink"/>
                </a:solidFill>
              </a:rPr>
              <a:t>n</a:t>
            </a:r>
            <a:r>
              <a:rPr lang="en-US" altLang="en-US">
                <a:solidFill>
                  <a:schemeClr val="hlink"/>
                </a:solidFill>
              </a:rPr>
              <a:t>+3</a:t>
            </a:r>
            <a:endParaRPr lang="en-US" altLang="en-US" i="1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2000250" y="1663701"/>
            <a:ext cx="7850188" cy="272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>
                <a:solidFill>
                  <a:srgbClr val="010000"/>
                </a:solidFill>
              </a:rPr>
              <a:t>LinearSearch</a:t>
            </a:r>
            <a:r>
              <a:rPr lang="en-US" altLang="en-US" sz="2800">
                <a:solidFill>
                  <a:srgbClr val="010000"/>
                </a:solidFill>
              </a:rPr>
              <a:t>(A, </a:t>
            </a:r>
            <a:r>
              <a:rPr lang="en-US" altLang="en-US" sz="2800" i="1">
                <a:solidFill>
                  <a:srgbClr val="010000"/>
                </a:solidFill>
              </a:rPr>
              <a:t>key</a:t>
            </a:r>
            <a:r>
              <a:rPr lang="en-US" altLang="en-US" sz="2800">
                <a:solidFill>
                  <a:srgbClr val="010000"/>
                </a:solidFill>
              </a:rPr>
              <a:t>)                      </a:t>
            </a:r>
            <a:r>
              <a:rPr lang="en-US" altLang="en-US" sz="2800" i="1">
                <a:solidFill>
                  <a:srgbClr val="010000"/>
                </a:solidFill>
              </a:rPr>
              <a:t>cost        times</a:t>
            </a:r>
          </a:p>
          <a:p>
            <a:r>
              <a:rPr lang="en-US" altLang="en-US" sz="2200">
                <a:solidFill>
                  <a:srgbClr val="010000"/>
                </a:solidFill>
              </a:rPr>
              <a:t>1    </a:t>
            </a:r>
            <a:r>
              <a:rPr lang="en-US" altLang="en-US" sz="2200" i="1">
                <a:solidFill>
                  <a:srgbClr val="010000"/>
                </a:solidFill>
              </a:rPr>
              <a:t>i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 1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                        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        1</a:t>
            </a:r>
          </a:p>
          <a:p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2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while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i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A[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 !=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x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++                 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             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x-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r>
              <a:rPr lang="en-US" altLang="en-US" baseline="-25000">
                <a:solidFill>
                  <a:srgbClr val="010000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then return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true                              </a:t>
            </a:r>
            <a:r>
              <a:rPr lang="en-US" altLang="en-US" sz="1400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aseline="-25000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</a:p>
          <a:p>
            <a:pPr>
              <a:buFontTx/>
              <a:buAutoNum type="arabicPlain" startAt="4"/>
            </a:pP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else  return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false                             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             </a:t>
            </a:r>
            <a:r>
              <a:rPr lang="en-US" altLang="en-US" sz="1200"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97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Course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296" y="2075948"/>
            <a:ext cx="8915400" cy="3777622"/>
          </a:xfrm>
        </p:spPr>
        <p:txBody>
          <a:bodyPr/>
          <a:lstStyle/>
          <a:p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The theoretical study of design and analysis of computer algorithms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92925" y="2672098"/>
            <a:ext cx="309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goals for an algorithm: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87856" y="3041430"/>
            <a:ext cx="775084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FontTx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always correct</a:t>
            </a:r>
          </a:p>
          <a:p>
            <a:pPr>
              <a:buClr>
                <a:schemeClr val="accent2"/>
              </a:buCl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correctness refers to the input-output behavior of the algorithm</a:t>
            </a:r>
          </a:p>
          <a:p>
            <a:pPr>
              <a:buClr>
                <a:schemeClr val="accent2"/>
              </a:buCl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(i.e., for each input it produces the expected output)</a:t>
            </a:r>
          </a:p>
          <a:p>
            <a:pPr algn="l">
              <a:buClr>
                <a:schemeClr val="accent2"/>
              </a:buClr>
              <a:buFontTx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always terminates</a:t>
            </a:r>
          </a:p>
          <a:p>
            <a:pPr algn="l">
              <a:buClr>
                <a:schemeClr val="accent2"/>
              </a:buClr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60810" y="4595701"/>
            <a:ext cx="8321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sz="2000" b="1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predict the cost of an algorithm in terms of resources (time, memory) and performance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sz="2000" b="1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design algorithms which minimize the cost </a:t>
            </a:r>
          </a:p>
        </p:txBody>
      </p:sp>
    </p:spTree>
    <p:extLst>
      <p:ext uri="{BB962C8B-B14F-4D97-AF65-F5344CB8AC3E}">
        <p14:creationId xmlns:p14="http://schemas.microsoft.com/office/powerpoint/2010/main" val="412238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Comparison of Algorithms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Complexity function can be used to compare the performance of algorithms.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more efficient than Algorithm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for solving a problem, if the complexity function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of lower order than that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Search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vs.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vs.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95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Comparisons of Algorithms</a:t>
            </a:r>
          </a:p>
        </p:txBody>
      </p:sp>
      <p:sp>
        <p:nvSpPr>
          <p:cNvPr id="2253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902619" y="2128168"/>
            <a:ext cx="8386762" cy="5091112"/>
          </a:xfrm>
        </p:spPr>
        <p:txBody>
          <a:bodyPr>
            <a:normAutofit/>
          </a:bodyPr>
          <a:lstStyle/>
          <a:p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classical technique: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lvl="1">
              <a:spcBef>
                <a:spcPct val="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divide-and-conquer: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O(nm</a:t>
            </a:r>
            <a:r>
              <a:rPr lang="en-US" altLang="en-US" sz="2000" baseline="3000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altLang="en-US" sz="2000" i="1" baseline="3000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) ~ O(nm</a:t>
            </a:r>
            <a:r>
              <a:rPr lang="en-US" altLang="en-US" sz="2000" i="1" baseline="30000">
                <a:latin typeface="Arial" panose="020B0604020202020204" pitchFamily="34" charset="0"/>
                <a:cs typeface="Arial" panose="020B0604020202020204" pitchFamily="34" charset="0"/>
              </a:rPr>
              <a:t>0.59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spcBef>
                <a:spcPct val="0"/>
              </a:spcBef>
            </a:pPr>
            <a:endParaRPr lang="en-US" altLang="en-US" sz="20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operands of size 1000, takes 40 &amp; 15 seconds respectively on a Cyber 835.</a:t>
            </a:r>
          </a:p>
        </p:txBody>
      </p:sp>
    </p:spTree>
    <p:extLst>
      <p:ext uri="{BB962C8B-B14F-4D97-AF65-F5344CB8AC3E}">
        <p14:creationId xmlns:p14="http://schemas.microsoft.com/office/powerpoint/2010/main" val="359036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Order of growth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520447"/>
            <a:ext cx="8458200" cy="49945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Principal interest is to determine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how running time grows with input size – </a:t>
            </a:r>
            <a:r>
              <a:rPr lang="en-US" altLang="en-US" sz="2000" b="1" u="sng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growth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the running time for large inputs – </a:t>
            </a:r>
            <a:r>
              <a:rPr lang="en-US" altLang="en-US" sz="2000" b="1" u="sng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complexity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In determining the above,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Complexity of an algorithm is denoted by the highest-order term in the expression for running time.</a:t>
            </a:r>
          </a:p>
          <a:p>
            <a:pPr marL="342900" lvl="1" indent="-342900">
              <a:lnSpc>
                <a:spcPct val="80000"/>
              </a:lnSpc>
            </a:pPr>
            <a:r>
              <a:rPr lang="en-US" altLang="en-US"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Lower-order terms and coefficient of the highest-order term are insignificant.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b="1" u="sng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7</a:t>
            </a:r>
            <a:r>
              <a:rPr lang="en-US" altLang="en-US" sz="2000" b="1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="1" baseline="300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</a:t>
            </a:r>
            <a:r>
              <a:rPr lang="en-US" altLang="en-US" sz="2000" b="1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="1" baseline="300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000" b="1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+10, which term dominates the running time for very large </a:t>
            </a:r>
            <a:r>
              <a:rPr lang="en-US" altLang="en-US" sz="2000" b="1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Constant complexity when running time is independent of the input size – denoted </a:t>
            </a:r>
            <a:r>
              <a:rPr lang="el-GR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(1).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Search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(1), Worst and Average cases: </a:t>
            </a:r>
            <a:r>
              <a:rPr lang="el-GR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(n).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5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Why Order of Growth Matters?</a:t>
            </a:r>
          </a:p>
        </p:txBody>
      </p:sp>
      <p:sp>
        <p:nvSpPr>
          <p:cNvPr id="2355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59501" y="1905000"/>
            <a:ext cx="7772400" cy="4767263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Computer speeds double every two years, so why worry about algorithm speed?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When speed doubles, what happens to the amount of work you can do? 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What about the demands of applications?</a:t>
            </a:r>
          </a:p>
        </p:txBody>
      </p:sp>
    </p:spTree>
    <p:extLst>
      <p:ext uri="{BB962C8B-B14F-4D97-AF65-F5344CB8AC3E}">
        <p14:creationId xmlns:p14="http://schemas.microsoft.com/office/powerpoint/2010/main" val="181467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Correctness Proofs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Proving (beyond “any” doubt) that an algorithm is correct.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Prove that the algorithm produces correct output  when it terminates. </a:t>
            </a:r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Correctness.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Prove that the algorithm will necessarily terminate. </a:t>
            </a:r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Correctness.</a:t>
            </a:r>
            <a:endParaRPr lang="en-US" altLang="en-US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9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Loop Invariant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89212" y="1738648"/>
            <a:ext cx="8915400" cy="4172574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expression with the following properties.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Holds true before the first iteration of the loop – </a:t>
            </a: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If it is true before an iteration of the loop, it remains true before the next iteration – </a:t>
            </a: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When the loop terminates, the </a:t>
            </a: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invariant ― along with the fact that the loop terminated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―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gives a useful property that helps show that the loop is correct – </a:t>
            </a:r>
            <a:r>
              <a:rPr lang="en-US" alt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en-US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7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Correctness Proof of Linear Search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458200" cy="1697038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Invariant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for the while loop: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At the start of each iteration of the while loop, the search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not in the </a:t>
            </a:r>
            <a:r>
              <a:rPr lang="en-US" altLang="en-US" err="1">
                <a:latin typeface="Arial" panose="020B0604020202020204" pitchFamily="34" charset="0"/>
                <a:cs typeface="Arial" panose="020B0604020202020204" pitchFamily="34" charset="0"/>
              </a:rPr>
              <a:t>subarray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A[1..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-1].</a:t>
            </a: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828800" y="2656437"/>
            <a:ext cx="5148263" cy="27225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 err="1">
                <a:solidFill>
                  <a:srgbClr val="010000"/>
                </a:solidFill>
              </a:rPr>
              <a:t>LinearSearch</a:t>
            </a:r>
            <a:r>
              <a:rPr lang="en-US" altLang="en-US" sz="2800">
                <a:solidFill>
                  <a:srgbClr val="010000"/>
                </a:solidFill>
              </a:rPr>
              <a:t>(A, </a:t>
            </a:r>
            <a:r>
              <a:rPr lang="en-US" altLang="en-US" sz="2800" i="1">
                <a:solidFill>
                  <a:srgbClr val="010000"/>
                </a:solidFill>
              </a:rPr>
              <a:t>key</a:t>
            </a:r>
            <a:r>
              <a:rPr lang="en-US" altLang="en-US" sz="2800">
                <a:solidFill>
                  <a:srgbClr val="010000"/>
                </a:solidFill>
              </a:rPr>
              <a:t>)</a:t>
            </a:r>
            <a:endParaRPr lang="en-US" altLang="en-US" sz="2800" i="1">
              <a:solidFill>
                <a:srgbClr val="010000"/>
              </a:solidFill>
            </a:endParaRPr>
          </a:p>
          <a:p>
            <a:r>
              <a:rPr lang="en-US" altLang="en-US" sz="2200">
                <a:solidFill>
                  <a:srgbClr val="010000"/>
                </a:solidFill>
              </a:rPr>
              <a:t>1    </a:t>
            </a:r>
            <a:r>
              <a:rPr lang="en-US" altLang="en-US" sz="2200" i="1" err="1">
                <a:solidFill>
                  <a:srgbClr val="010000"/>
                </a:solidFill>
              </a:rPr>
              <a:t>i</a:t>
            </a:r>
            <a:r>
              <a:rPr lang="en-US" altLang="en-US" sz="2200" i="1">
                <a:solidFill>
                  <a:srgbClr val="010000"/>
                </a:solidFill>
              </a:rPr>
              <a:t> 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 1</a:t>
            </a:r>
          </a:p>
          <a:p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2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while</a:t>
            </a: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err="1">
                <a:solidFill>
                  <a:srgbClr val="01000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n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A[</a:t>
            </a:r>
            <a:r>
              <a:rPr lang="en-US" altLang="en-US" i="1" err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 !=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lang="en-US" altLang="en-US" i="1" err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++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i="1" err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endParaRPr lang="en-US" altLang="en-US" baseline="-25000">
              <a:solidFill>
                <a:srgbClr val="01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 b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then return </a:t>
            </a:r>
            <a:r>
              <a:rPr lang="en-US" altLang="en-US" i="1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true</a:t>
            </a:r>
            <a:endParaRPr lang="en-US" altLang="en-US">
              <a:solidFill>
                <a:srgbClr val="010000"/>
              </a:solidFill>
              <a:sym typeface="Symbol" panose="05050102010706020507" pitchFamily="18" charset="2"/>
            </a:endParaRPr>
          </a:p>
          <a:p>
            <a:pPr>
              <a:buFontTx/>
              <a:buAutoNum type="arabicPlain" startAt="4"/>
            </a:pPr>
            <a:r>
              <a:rPr lang="en-US" altLang="en-US">
                <a:solidFill>
                  <a:srgbClr val="010000"/>
                </a:solidFill>
                <a:sym typeface="Symbol" panose="05050102010706020507" pitchFamily="18" charset="2"/>
              </a:rPr>
              <a:t>     </a:t>
            </a:r>
            <a:r>
              <a:rPr lang="en-US" altLang="en-US" b="1">
                <a:solidFill>
                  <a:srgbClr val="010000"/>
                </a:solidFill>
                <a:sym typeface="Symbol" panose="05050102010706020507" pitchFamily="18" charset="2"/>
              </a:rPr>
              <a:t>else  return </a:t>
            </a:r>
            <a:r>
              <a:rPr lang="en-US" altLang="en-US" i="1">
                <a:solidFill>
                  <a:srgbClr val="010000"/>
                </a:solidFill>
                <a:sym typeface="Symbol" panose="05050102010706020507" pitchFamily="18" charset="2"/>
              </a:rPr>
              <a:t>false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091363" y="3198813"/>
            <a:ext cx="33655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w"/>
            </a:pPr>
            <a:r>
              <a:rPr lang="en-US" altLang="en-US" sz="20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altLang="en-US" sz="2000" err="1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</a:t>
            </a:r>
            <a:r>
              <a:rPr lang="en-US" altLang="en-US" sz="20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terminates, then it produces correct result.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w"/>
            </a:pPr>
            <a:r>
              <a:rPr lang="en-US" altLang="en-US" sz="20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w"/>
            </a:pPr>
            <a:r>
              <a:rPr lang="en-US" altLang="en-US" sz="20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w"/>
            </a:pPr>
            <a:r>
              <a:rPr lang="en-US" altLang="en-US" sz="2000">
                <a:solidFill>
                  <a:srgbClr val="0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Termination.</a:t>
            </a: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C6655-273C-4A78-9248-2C5CE2D3BCF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1984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Activity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 through correctness proof of insertion sort in the text.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04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n-US"/>
              <a:t> Book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66106"/>
            <a:ext cx="8229600" cy="46584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Textbook</a:t>
            </a:r>
          </a:p>
          <a:p>
            <a:pPr lvl="1" eaLnBrk="1" hangingPunct="1">
              <a:defRPr/>
            </a:pP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Introduction to Algorithms 3</a:t>
            </a:r>
            <a:r>
              <a:rPr lang="en-US" sz="2000" b="1" i="1" baseline="3000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i="1" err="1">
                <a:latin typeface="Arial" panose="020B0604020202020204" pitchFamily="34" charset="0"/>
                <a:cs typeface="Arial" panose="020B0604020202020204" pitchFamily="34" charset="0"/>
              </a:rPr>
              <a:t>Cormen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r>
              <a:rPr lang="en-US" sz="2000" i="1" err="1">
                <a:latin typeface="Arial" panose="020B0604020202020204" pitchFamily="34" charset="0"/>
                <a:cs typeface="Arial" panose="020B0604020202020204" pitchFamily="34" charset="0"/>
              </a:rPr>
              <a:t>Leiserson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and Stein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 MIT Press, 2009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 2" panose="05020102010507070707" pitchFamily="18" charset="2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</a:p>
          <a:p>
            <a:pPr lvl="1" eaLnBrk="1" hangingPunct="1">
              <a:defRPr/>
            </a:pP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An Introduction to the Analysis of Algorithms,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Sedgewick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R.&amp;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Flajolet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P., 2nd Edition (2012), Addison-Wesley</a:t>
            </a:r>
          </a:p>
          <a:p>
            <a:pPr lvl="1" eaLnBrk="1" hangingPunct="1">
              <a:defRPr/>
            </a:pP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Foundation of Algorithms Using C++ </a:t>
            </a:r>
            <a:r>
              <a:rPr lang="en-US" sz="2000" b="1" i="1" err="1"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Neapolitian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R., 6th Edition (2013), Jones &amp; Bartlett Learning </a:t>
            </a:r>
          </a:p>
          <a:p>
            <a:pPr lvl="1" eaLnBrk="1" hangingPunct="1">
              <a:defRPr/>
            </a:pP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Introduction to The Design and Analysis of Algorithms 2</a:t>
            </a:r>
            <a:r>
              <a:rPr lang="en-US" sz="2000" b="1" i="1" baseline="3000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 Edition,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Anany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Levitin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Adison-Wesley, 2007.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7413" name="Date Placeholder 5"/>
          <p:cNvSpPr>
            <a:spLocks noGrp="1"/>
          </p:cNvSpPr>
          <p:nvPr>
            <p:ph type="dt" sz="half" idx="10"/>
          </p:nvPr>
        </p:nvSpPr>
        <p:spPr>
          <a:xfrm>
            <a:off x="4419600" y="6400801"/>
            <a:ext cx="3505200" cy="37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1219E5-3DEC-488B-AF0D-E5883DF93DAB}" type="datetime2">
              <a:rPr lang="en-US">
                <a:solidFill>
                  <a:schemeClr val="accent1"/>
                </a:solidFill>
              </a:rPr>
              <a:pPr eaLnBrk="1" hangingPunct="1"/>
              <a:t>Friday, October 9, 2020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1"/>
                </a:solidFill>
              </a:rPr>
              <a:t>Analysis of Algorithm</a:t>
            </a:r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8EFAEB-EC15-40CE-B9BF-302BDB926429}" type="slidenum">
              <a:rPr lang="en-US">
                <a:solidFill>
                  <a:schemeClr val="accent1"/>
                </a:solidFill>
              </a:rPr>
              <a:pPr eaLnBrk="1" hangingPunct="1"/>
              <a:t>3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288" y="1600200"/>
            <a:ext cx="18907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289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207" y="1600200"/>
            <a:ext cx="7590593" cy="453560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This course introduces students to the analysis and design of computer algorithms. Upon completion of this course, students will be able to do the following:</a:t>
            </a:r>
          </a:p>
          <a:p>
            <a:pPr lvl="1"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Analyze the asymptotic performance of algorithms.</a:t>
            </a:r>
          </a:p>
          <a:p>
            <a:pPr lvl="1"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Demonstrate a familiarity with major algorithms and data structures.</a:t>
            </a:r>
          </a:p>
          <a:p>
            <a:pPr lvl="1"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Apply important algorithmic design paradigms and methods of analysis.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477001"/>
            <a:ext cx="2743200" cy="30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52BD23-28DF-4457-8165-C9778AC16BB8}" type="datetime2">
              <a:rPr lang="en-US">
                <a:solidFill>
                  <a:schemeClr val="accent1"/>
                </a:solidFill>
              </a:rPr>
              <a:pPr eaLnBrk="1" hangingPunct="1"/>
              <a:t>Friday, October 9, 2020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1"/>
                </a:solidFill>
              </a:rPr>
              <a:t>Analysis of Algorithm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ABBC27-1132-4431-A2F2-8DCB4F28C710}" type="slidenum">
              <a:rPr lang="en-US">
                <a:solidFill>
                  <a:schemeClr val="accent1"/>
                </a:solidFill>
              </a:rPr>
              <a:pPr eaLnBrk="1" hangingPunct="1"/>
              <a:t>4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5607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is an Algorithm?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1803041"/>
            <a:ext cx="8915400" cy="43530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Informally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 tool for solving a well-specified computational problem.</a:t>
            </a:r>
          </a:p>
          <a:p>
            <a:pPr lvl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sorting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input:  A sequence of numbers.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output:  An ordered permutation of the input.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issues:  correctness, efficiency, storage, etc.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586610" y="3174686"/>
            <a:ext cx="6527800" cy="847725"/>
            <a:chOff x="838" y="1973"/>
            <a:chExt cx="4112" cy="53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073" y="1973"/>
              <a:ext cx="1533" cy="534"/>
            </a:xfrm>
            <a:prstGeom prst="flowChartProcess">
              <a:avLst/>
            </a:prstGeom>
            <a:solidFill>
              <a:srgbClr val="CCECFF"/>
            </a:solidFill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506" y="2253"/>
              <a:ext cx="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586" y="2266"/>
              <a:ext cx="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43" y="2045"/>
              <a:ext cx="11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200" b="1" i="1">
                  <a:solidFill>
                    <a:schemeClr val="hlink"/>
                  </a:solidFill>
                </a:rPr>
                <a:t>Algorithm</a:t>
              </a:r>
              <a:endParaRPr lang="en-US" altLang="en-US" sz="2800" b="1" i="1">
                <a:solidFill>
                  <a:schemeClr val="hlink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838" y="2045"/>
              <a:ext cx="6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200" b="1" i="1">
                  <a:solidFill>
                    <a:schemeClr val="hlink"/>
                  </a:solidFill>
                </a:rPr>
                <a:t>Input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95" y="2062"/>
              <a:ext cx="8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200" b="1" i="1">
                  <a:solidFill>
                    <a:schemeClr val="hlink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43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964" y="1747234"/>
            <a:ext cx="8915400" cy="3777622"/>
          </a:xfrm>
        </p:spPr>
        <p:txBody>
          <a:bodyPr>
            <a:normAutofit/>
          </a:bodyPr>
          <a:lstStyle/>
          <a:p>
            <a:pPr algn="thaiDist" eaLnBrk="1" hangingPunct="1"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algn="thaiDist" eaLnBrk="1" hangingPunct="1">
              <a:defRPr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is any well-defined computational procedure that takes some value, or set of values, as input and produces some value, or set of values, as output.</a:t>
            </a:r>
          </a:p>
          <a:p>
            <a:pPr lvl="1" algn="thaiDist" eaLnBrk="1" hangingPunct="1">
              <a:defRPr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is thus a sequence of computational steps that transform the input into the output.</a:t>
            </a:r>
          </a:p>
          <a:p>
            <a:pPr lvl="1" eaLnBrk="1" hangingPunct="1">
              <a:defRPr/>
            </a:pPr>
            <a:r>
              <a:rPr lang="th-TH" sz="1800">
                <a:latin typeface="Arial" panose="020B0604020202020204" pitchFamily="34" charset="0"/>
              </a:rPr>
              <a:t>Any special method of solving a certain kind of problem (Webster Dictionary)</a:t>
            </a:r>
          </a:p>
          <a:p>
            <a:pPr lvl="1" eaLnBrk="1" hangingPunct="1">
              <a:defRPr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xfrm>
            <a:off x="5380038" y="6553200"/>
            <a:ext cx="3230562" cy="15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9C8D0F-3B3F-4C88-930C-B2520EE36F0E}" type="datetime2">
              <a:rPr lang="en-US">
                <a:solidFill>
                  <a:schemeClr val="accent1"/>
                </a:solidFill>
              </a:rPr>
              <a:pPr eaLnBrk="1" hangingPunct="1"/>
              <a:t>Friday, October 9, 2020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1"/>
                </a:solidFill>
              </a:rPr>
              <a:t>Analysis of Algorithm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B28A45-29B4-4351-B4ED-94017DF59E74}" type="slidenum">
              <a:rPr lang="en-US">
                <a:solidFill>
                  <a:schemeClr val="accent1"/>
                </a:solidFill>
              </a:rPr>
              <a:pPr eaLnBrk="1" hangingPunct="1"/>
              <a:t>6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26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>
                <a:latin typeface="Arial" panose="020B0604020202020204" pitchFamily="34" charset="0"/>
              </a:rPr>
              <a:t>What is a program?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>
                <a:latin typeface="Arial" panose="020B0604020202020204" pitchFamily="34" charset="0"/>
              </a:rPr>
              <a:t>A program is the expression of an algorithm in a programming language</a:t>
            </a:r>
          </a:p>
          <a:p>
            <a:pPr eaLnBrk="1" hangingPunct="1"/>
            <a:r>
              <a:rPr lang="th-TH">
                <a:latin typeface="Arial" panose="020B0604020202020204" pitchFamily="34" charset="0"/>
              </a:rPr>
              <a:t>a set of instructions which the computer will follow to solve a problem</a:t>
            </a:r>
          </a:p>
        </p:txBody>
      </p:sp>
      <p:sp>
        <p:nvSpPr>
          <p:cNvPr id="24581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0" y="6477001"/>
            <a:ext cx="2895600" cy="30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6EAB2-AE9C-4F7E-8F8B-A12A7001E682}" type="datetime2">
              <a:rPr lang="en-US">
                <a:solidFill>
                  <a:schemeClr val="accent1"/>
                </a:solidFill>
              </a:rPr>
              <a:pPr eaLnBrk="1" hangingPunct="1"/>
              <a:t>Friday, October 9, 2020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58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1"/>
                </a:solidFill>
              </a:rPr>
              <a:t>Analysis of Algorithm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9B70E2-887A-4DD6-BB65-0949251C75E5}" type="slidenum">
              <a:rPr lang="en-US">
                <a:solidFill>
                  <a:schemeClr val="accent1"/>
                </a:solidFill>
              </a:rPr>
              <a:pPr eaLnBrk="1" hangingPunct="1"/>
              <a:t>7</a:t>
            </a:fld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4495800" y="36576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Clip" r:id="rId3" imgW="4251325" imgH="4570413" progId="MS_ClipArt_Gallery.2">
                  <p:embed/>
                </p:oleObj>
              </mc:Choice>
              <mc:Fallback>
                <p:oleObj name="Clip" r:id="rId3" imgW="4251325" imgH="4570413" progId="MS_ClipArt_Gallery.2">
                  <p:embed/>
                  <p:pic>
                    <p:nvPicPr>
                      <p:cNvPr id="24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44517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Algorithmics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is the science of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 tooltip="Algorithm"/>
              </a:rPr>
              <a:t>algorithms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It includes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3" tooltip="Algorithm design"/>
              </a:rPr>
              <a:t>algorithm design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the way of building a procedure which can solve efficiently a specific problem.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is efficiency?</a:t>
            </a:r>
          </a:p>
        </p:txBody>
      </p:sp>
    </p:spTree>
    <p:extLst>
      <p:ext uri="{BB962C8B-B14F-4D97-AF65-F5344CB8AC3E}">
        <p14:creationId xmlns:p14="http://schemas.microsoft.com/office/powerpoint/2010/main" val="16619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Algorithm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23296" y="1532585"/>
            <a:ext cx="9285109" cy="460322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 computer science, the 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analysis of algorithms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is the process of finding the computational complexity of algorithms – the amount of time, storage, or other resources needed to execute them.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Why need algorithm analysis ?</a:t>
            </a:r>
          </a:p>
          <a:p>
            <a:pPr lvl="1">
              <a:lnSpc>
                <a:spcPct val="16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We have to choose a better algorithm for a problem in a particular scenario </a:t>
            </a:r>
          </a:p>
          <a:p>
            <a:pPr lvl="1">
              <a:lnSpc>
                <a:spcPct val="16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as one problem can be solved by different algorithms, i.e. sorting can be done by various algorithms , insertion sort, quick sort, merge sort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And each solution has different cost (in terms of computational time and storage)  </a:t>
            </a:r>
            <a:endParaRPr lang="zh-CN" altLang="en-US" sz="18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Date Placeholder 1"/>
          <p:cNvSpPr>
            <a:spLocks noGrp="1"/>
          </p:cNvSpPr>
          <p:nvPr>
            <p:ph type="dt" sz="half" idx="10"/>
          </p:nvPr>
        </p:nvSpPr>
        <p:spPr>
          <a:xfrm>
            <a:off x="4724400" y="6477001"/>
            <a:ext cx="3200400" cy="30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58C1A1-DFDE-45B8-8947-70362D14F4C3}" type="datetime2">
              <a:rPr lang="en-US">
                <a:solidFill>
                  <a:schemeClr val="accent1"/>
                </a:solidFill>
              </a:rPr>
              <a:pPr eaLnBrk="1" hangingPunct="1"/>
              <a:t>Friday, October 9, 2020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6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1"/>
                </a:solidFill>
              </a:rPr>
              <a:t>Analysis of Algorithm</a:t>
            </a:r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202B0E-C999-434C-9F2B-6CA5D8141325}" type="slidenum">
              <a:rPr lang="en-US">
                <a:solidFill>
                  <a:schemeClr val="accent1"/>
                </a:solidFill>
              </a:rPr>
              <a:pPr eaLnBrk="1" hangingPunct="1"/>
              <a:t>9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687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3C27AFCF8D14F8C7EA148905CC029" ma:contentTypeVersion="8" ma:contentTypeDescription="Create a new document." ma:contentTypeScope="" ma:versionID="694f8482668d7ffcedfc13dbce5d4eff">
  <xsd:schema xmlns:xsd="http://www.w3.org/2001/XMLSchema" xmlns:xs="http://www.w3.org/2001/XMLSchema" xmlns:p="http://schemas.microsoft.com/office/2006/metadata/properties" xmlns:ns2="b80cef12-35f9-4a5a-adf7-d4b4305aa23d" targetNamespace="http://schemas.microsoft.com/office/2006/metadata/properties" ma:root="true" ma:fieldsID="454c58b5b330cf818c055f2e3082ae6a" ns2:_="">
    <xsd:import namespace="b80cef12-35f9-4a5a-adf7-d4b4305aa2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cef12-35f9-4a5a-adf7-d4b4305aa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6A6ABB-B3BB-4A42-B45E-784DC71CC80E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659FE345-BE75-4037-A46A-22F92E5D2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08FFD-A780-4867-9064-331EC54E7CD9}">
  <ds:schemaRefs>
    <ds:schemaRef ds:uri="b80cef12-35f9-4a5a-adf7-d4b4305aa2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Wisp</vt:lpstr>
      <vt:lpstr>Design &amp; Analysis of   Algorithms Lecture 1</vt:lpstr>
      <vt:lpstr>Course is about</vt:lpstr>
      <vt:lpstr>Course Book</vt:lpstr>
      <vt:lpstr>Course Objectives</vt:lpstr>
      <vt:lpstr>What is an Algorithm?</vt:lpstr>
      <vt:lpstr>What is an Algorithm?</vt:lpstr>
      <vt:lpstr>What is a program?</vt:lpstr>
      <vt:lpstr>Algorithmics</vt:lpstr>
      <vt:lpstr>Algorithm Analysis</vt:lpstr>
      <vt:lpstr>Running Time</vt:lpstr>
      <vt:lpstr>RAM Model</vt:lpstr>
      <vt:lpstr>Model of Computation</vt:lpstr>
      <vt:lpstr>Running Time – Definition</vt:lpstr>
      <vt:lpstr>Complexity and Input</vt:lpstr>
      <vt:lpstr>Worst, Average, and Best-case Complexity</vt:lpstr>
      <vt:lpstr>Pseudo-code Conventions</vt:lpstr>
      <vt:lpstr>A Simple Example – Linear Search </vt:lpstr>
      <vt:lpstr>A Simple Example – Linear Search </vt:lpstr>
      <vt:lpstr>A Simple Example – Linear Search </vt:lpstr>
      <vt:lpstr>Comparison of Algorithms</vt:lpstr>
      <vt:lpstr>Comparisons of Algorithms</vt:lpstr>
      <vt:lpstr>Order of growth</vt:lpstr>
      <vt:lpstr>Why Order of Growth Matters?</vt:lpstr>
      <vt:lpstr>Correctness Proofs</vt:lpstr>
      <vt:lpstr>Loop Invariant</vt:lpstr>
      <vt:lpstr>Correctness Proof of Linear Search</vt:lpstr>
      <vt:lpstr>Class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Analysis of   Algorithms Lecture 1</dc:title>
  <dc:creator>Windows User</dc:creator>
  <cp:revision>1</cp:revision>
  <dcterms:created xsi:type="dcterms:W3CDTF">2020-02-04T08:12:24Z</dcterms:created>
  <dcterms:modified xsi:type="dcterms:W3CDTF">2020-10-09T18:46:01Z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0x010100EC93C27AFCF8D14F8C7EA148905CC029</vt:lpwstr>
  </property>
</Properties>
</file>