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81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34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presProps" Target="pres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microsoft.com/office/2016/11/relationships/changesInfo" Target="changesInfos/changesInfo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oona Malik" userId="630abaaa-aca3-4a3a-a65a-312922f30e3b" providerId="ADAL" clId="{6B5E7F21-CB69-5847-B707-F716C9C73BA2}"/>
    <pc:docChg chg="delSld">
      <pc:chgData name="Mamoona Malik" userId="630abaaa-aca3-4a3a-a65a-312922f30e3b" providerId="ADAL" clId="{6B5E7F21-CB69-5847-B707-F716C9C73BA2}" dt="2020-11-02T08:29:42.383" v="1" actId="2696"/>
      <pc:docMkLst>
        <pc:docMk/>
      </pc:docMkLst>
      <pc:sldChg chg="del">
        <pc:chgData name="Mamoona Malik" userId="630abaaa-aca3-4a3a-a65a-312922f30e3b" providerId="ADAL" clId="{6B5E7F21-CB69-5847-B707-F716C9C73BA2}" dt="2020-11-02T08:29:39.213" v="0" actId="2696"/>
        <pc:sldMkLst>
          <pc:docMk/>
          <pc:sldMk cId="705449431" sldId="265"/>
        </pc:sldMkLst>
      </pc:sldChg>
      <pc:sldChg chg="del">
        <pc:chgData name="Mamoona Malik" userId="630abaaa-aca3-4a3a-a65a-312922f30e3b" providerId="ADAL" clId="{6B5E7F21-CB69-5847-B707-F716C9C73BA2}" dt="2020-11-02T08:29:42.383" v="1" actId="2696"/>
        <pc:sldMkLst>
          <pc:docMk/>
          <pc:sldMk cId="4111741546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2C230-05BD-40A5-804C-47A78AEA8EE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E4BA8-6B54-43E5-98FA-86336D64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7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4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4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0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31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how mathematical induction works.</a:t>
            </a:r>
          </a:p>
        </p:txBody>
      </p:sp>
    </p:spTree>
    <p:extLst>
      <p:ext uri="{BB962C8B-B14F-4D97-AF65-F5344CB8AC3E}">
        <p14:creationId xmlns:p14="http://schemas.microsoft.com/office/powerpoint/2010/main" val="347220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4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30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71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220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0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0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0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6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2FBD0-EF79-453B-B745-A72D1B43F5A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174A15-A70E-4680-B90B-65C337E6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Sort </a:t>
            </a:r>
          </a:p>
        </p:txBody>
      </p:sp>
    </p:spTree>
    <p:extLst>
      <p:ext uri="{BB962C8B-B14F-4D97-AF65-F5344CB8AC3E}">
        <p14:creationId xmlns:p14="http://schemas.microsoft.com/office/powerpoint/2010/main" val="216373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3832" y="141168"/>
            <a:ext cx="8911687" cy="1280890"/>
          </a:xfrm>
        </p:spPr>
        <p:txBody>
          <a:bodyPr/>
          <a:lstStyle/>
          <a:p>
            <a:r>
              <a:rPr lang="en-US" dirty="0"/>
              <a:t>Analysis of Merge Sort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>
          <a:xfrm>
            <a:off x="2283832" y="1721533"/>
            <a:ext cx="83439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time </a:t>
            </a:r>
            <a:r>
              <a:rPr lang="en-US" b="1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Merge Sort: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Divide: computing the middle takes 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i="1" dirty="0">
                <a:solidFill>
                  <a:srgbClr val="3DDE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Conquer: solving 2 sub problems takes 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/2)</a:t>
            </a:r>
            <a:r>
              <a:rPr lang="en-US" i="1" dirty="0">
                <a:solidFill>
                  <a:srgbClr val="3DDE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Combine: merging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elements takes 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>
                <a:solidFill>
                  <a:srgbClr val="3DDE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Total:</a:t>
            </a: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= 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i="1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/2)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&gt; 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i="1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endParaRPr lang="en-US" sz="1000" i="1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89791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774826"/>
            <a:ext cx="7772400" cy="1458913"/>
          </a:xfrm>
          <a:solidFill>
            <a:srgbClr val="CCECFF"/>
          </a:solidFill>
          <a:ln w="12700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/>
              <a:t>Recurrences – I</a:t>
            </a:r>
          </a:p>
        </p:txBody>
      </p:sp>
    </p:spTree>
    <p:extLst>
      <p:ext uri="{BB962C8B-B14F-4D97-AF65-F5344CB8AC3E}">
        <p14:creationId xmlns:p14="http://schemas.microsoft.com/office/powerpoint/2010/main" val="319745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Recurrence Relations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2171699" y="1532058"/>
            <a:ext cx="8037512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Equation or an inequality that characterizes a function by its values on smaller inputs.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Substitution Method.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Recursion-tree Method.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Master Method.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Recurrence relations </a:t>
            </a:r>
            <a:r>
              <a:rPr lang="en-US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arise when we analyze the running time of iterative or recursive algorithms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b="1" u="sng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Divide and Conquer.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c</a:t>
            </a:r>
            <a:endParaRPr lang="en-US" i="1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 T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D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C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392392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Substitution Method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>
          <a:xfrm>
            <a:off x="2142589" y="1445410"/>
            <a:ext cx="7772400" cy="517842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b="1" u="sng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form of the solution, then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u="sng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mathematical induction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show it correct.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Substitute guessed answer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the function when the inductive hypothesis is applied to smaller values – hence, the name.</a:t>
            </a:r>
          </a:p>
          <a:p>
            <a:pPr>
              <a:spcBef>
                <a:spcPct val="40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Works well when the solution is easy to guess.</a:t>
            </a:r>
          </a:p>
          <a:p>
            <a:pPr>
              <a:spcBef>
                <a:spcPct val="40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general way to guess the correct solution.</a:t>
            </a:r>
          </a:p>
        </p:txBody>
      </p:sp>
    </p:spTree>
    <p:extLst>
      <p:ext uri="{BB962C8B-B14F-4D97-AF65-F5344CB8AC3E}">
        <p14:creationId xmlns:p14="http://schemas.microsoft.com/office/powerpoint/2010/main" val="185111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Exact Function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1751011" y="1264555"/>
            <a:ext cx="8458200" cy="1039812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Recurrence: 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1                         if  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2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/2) +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if  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1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2181225" y="2545444"/>
            <a:ext cx="768399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Font typeface="Wingdings" panose="05000000000000000000" pitchFamily="2" charset="2"/>
              <a:buChar char="s"/>
            </a:pPr>
            <a:r>
              <a:rPr lang="en-US" sz="2800" u="sng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s"/>
            </a:pPr>
            <a:r>
              <a:rPr lang="en-US" sz="2800" u="sng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Induction: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 =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2">
              <a:spcBef>
                <a:spcPct val="200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all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spcBef>
                <a:spcPct val="20000"/>
              </a:spcBef>
            </a:pPr>
            <a:endParaRPr lang="en-US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Inductive Step: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= 2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/2) +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lvl="2">
              <a:spcBef>
                <a:spcPct val="20000"/>
              </a:spcBef>
            </a:pP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((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/2)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/2) +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/2)) +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lvl="2">
              <a:spcBef>
                <a:spcPct val="20000"/>
              </a:spcBef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= 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/2)) + 2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ct val="20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=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+ 2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ct val="20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=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9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Recursion-tree Method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1880316" y="1557785"/>
            <a:ext cx="8458200" cy="5207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Making a 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guess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sometimes 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the substitution method.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 trees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devise good guesses.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Recursion Trees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successive expansions of recurrences using trees.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 track of the time spent on the sub problems of a divide and conquer algorithm.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 organize the algebraic bookkeeping necessary to solve a recurrence.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365274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 – Example 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254361" y="1657082"/>
            <a:ext cx="8915400" cy="447872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 time of Merge Sort:</a:t>
            </a:r>
          </a:p>
          <a:p>
            <a:pPr lvl="2" algn="ctr">
              <a:buFontTx/>
              <a:buNone/>
            </a:pP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= 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i="1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ctr">
              <a:buFontTx/>
              <a:buNone/>
            </a:pP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/2)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&gt; 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2" algn="ctr">
              <a:buFontTx/>
              <a:buNone/>
            </a:pPr>
            <a:endParaRPr lang="en-US" sz="2800" i="1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Rewrite the recurrence as</a:t>
            </a:r>
          </a:p>
          <a:p>
            <a:pPr lvl="2" algn="ctr">
              <a:buFontTx/>
              <a:buNone/>
            </a:pP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b="1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= 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i="1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ctr">
              <a:buFontTx/>
              <a:buNone/>
            </a:pP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/2)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800" b="1" i="1" dirty="0" err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cn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8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&gt; </a:t>
            </a:r>
            <a:r>
              <a:rPr 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2" algn="ctr">
              <a:buFontTx/>
              <a:buNone/>
            </a:pPr>
            <a:endParaRPr lang="en-US" sz="2800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771750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119" y="390066"/>
            <a:ext cx="8911687" cy="1280890"/>
          </a:xfrm>
        </p:spPr>
        <p:txBody>
          <a:bodyPr/>
          <a:lstStyle/>
          <a:p>
            <a:r>
              <a:rPr lang="en-US" dirty="0"/>
              <a:t>Recursion Tree for Merge Sort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0563" name="Text Box 3"/>
          <p:cNvSpPr txBox="1">
            <a:spLocks noChangeArrowheads="1"/>
          </p:cNvSpPr>
          <p:nvPr/>
        </p:nvSpPr>
        <p:spPr bwMode="auto">
          <a:xfrm>
            <a:off x="1858167" y="1311440"/>
            <a:ext cx="33194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 original problem, we have a cost of </a:t>
            </a:r>
            <a:r>
              <a:rPr lang="en-US" i="1" dirty="0" err="1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plus two sub-problems each of size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/2) and running time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/2).</a:t>
            </a:r>
          </a:p>
        </p:txBody>
      </p:sp>
      <p:grpSp>
        <p:nvGrpSpPr>
          <p:cNvPr id="450564" name="Group 4"/>
          <p:cNvGrpSpPr>
            <a:grpSpLocks/>
          </p:cNvGrpSpPr>
          <p:nvPr/>
        </p:nvGrpSpPr>
        <p:grpSpPr bwMode="auto">
          <a:xfrm>
            <a:off x="1882776" y="3224214"/>
            <a:ext cx="2911475" cy="2019300"/>
            <a:chOff x="226" y="2223"/>
            <a:chExt cx="1834" cy="1272"/>
          </a:xfrm>
        </p:grpSpPr>
        <p:sp>
          <p:nvSpPr>
            <p:cNvPr id="450565" name="Text Box 5"/>
            <p:cNvSpPr txBox="1">
              <a:spLocks noChangeArrowheads="1"/>
            </p:cNvSpPr>
            <p:nvPr/>
          </p:nvSpPr>
          <p:spPr bwMode="auto">
            <a:xfrm>
              <a:off x="1066" y="2223"/>
              <a:ext cx="2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450566" name="Line 6"/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67" name="Line 7"/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68" name="Text Box 8"/>
            <p:cNvSpPr txBox="1">
              <a:spLocks noChangeArrowheads="1"/>
            </p:cNvSpPr>
            <p:nvPr/>
          </p:nvSpPr>
          <p:spPr bwMode="auto">
            <a:xfrm>
              <a:off x="226" y="3261"/>
              <a:ext cx="4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T</a:t>
              </a:r>
              <a:r>
                <a:rPr lang="en-US" b="1">
                  <a:solidFill>
                    <a:schemeClr val="hlink"/>
                  </a:solidFill>
                </a:rPr>
                <a:t>(</a:t>
              </a:r>
              <a:r>
                <a:rPr lang="en-US" b="1" i="1">
                  <a:solidFill>
                    <a:schemeClr val="hlink"/>
                  </a:solidFill>
                </a:rPr>
                <a:t>n</a:t>
              </a:r>
              <a:r>
                <a:rPr lang="en-US" b="1">
                  <a:solidFill>
                    <a:schemeClr val="hlink"/>
                  </a:solidFill>
                </a:rPr>
                <a:t>/2)</a:t>
              </a:r>
            </a:p>
          </p:txBody>
        </p:sp>
        <p:sp>
          <p:nvSpPr>
            <p:cNvPr id="450569" name="Text Box 9"/>
            <p:cNvSpPr txBox="1">
              <a:spLocks noChangeArrowheads="1"/>
            </p:cNvSpPr>
            <p:nvPr/>
          </p:nvSpPr>
          <p:spPr bwMode="auto">
            <a:xfrm>
              <a:off x="1568" y="3262"/>
              <a:ext cx="4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T</a:t>
              </a:r>
              <a:r>
                <a:rPr lang="en-US" b="1">
                  <a:solidFill>
                    <a:schemeClr val="hlink"/>
                  </a:solidFill>
                </a:rPr>
                <a:t>(</a:t>
              </a:r>
              <a:r>
                <a:rPr lang="en-US" b="1" i="1">
                  <a:solidFill>
                    <a:schemeClr val="hlink"/>
                  </a:solidFill>
                </a:rPr>
                <a:t>n</a:t>
              </a:r>
              <a:r>
                <a:rPr lang="en-US" b="1">
                  <a:solidFill>
                    <a:schemeClr val="hlink"/>
                  </a:solidFill>
                </a:rPr>
                <a:t>/2)</a:t>
              </a:r>
            </a:p>
          </p:txBody>
        </p:sp>
      </p:grpSp>
      <p:sp>
        <p:nvSpPr>
          <p:cNvPr id="450570" name="Text Box 10"/>
          <p:cNvSpPr txBox="1">
            <a:spLocks noChangeArrowheads="1"/>
          </p:cNvSpPr>
          <p:nvPr/>
        </p:nvSpPr>
        <p:spPr bwMode="auto">
          <a:xfrm>
            <a:off x="6072188" y="1388964"/>
            <a:ext cx="40703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of the size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 problems has a cost of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 plus two sub-problems, each costing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/4).</a:t>
            </a:r>
          </a:p>
        </p:txBody>
      </p:sp>
      <p:grpSp>
        <p:nvGrpSpPr>
          <p:cNvPr id="450571" name="Group 11"/>
          <p:cNvGrpSpPr>
            <a:grpSpLocks/>
          </p:cNvGrpSpPr>
          <p:nvPr/>
        </p:nvGrpSpPr>
        <p:grpSpPr bwMode="auto">
          <a:xfrm>
            <a:off x="6246813" y="2535238"/>
            <a:ext cx="3352800" cy="3148012"/>
            <a:chOff x="2975" y="1733"/>
            <a:chExt cx="2112" cy="1983"/>
          </a:xfrm>
        </p:grpSpPr>
        <p:sp>
          <p:nvSpPr>
            <p:cNvPr id="450572" name="Text Box 12"/>
            <p:cNvSpPr txBox="1">
              <a:spLocks noChangeArrowheads="1"/>
            </p:cNvSpPr>
            <p:nvPr/>
          </p:nvSpPr>
          <p:spPr bwMode="auto">
            <a:xfrm>
              <a:off x="3825" y="1733"/>
              <a:ext cx="2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450573" name="Line 13"/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74" name="Line 14"/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75" name="Text Box 15"/>
            <p:cNvSpPr txBox="1">
              <a:spLocks noChangeArrowheads="1"/>
            </p:cNvSpPr>
            <p:nvPr/>
          </p:nvSpPr>
          <p:spPr bwMode="auto">
            <a:xfrm>
              <a:off x="3411" y="2668"/>
              <a:ext cx="3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450576" name="Text Box 16"/>
            <p:cNvSpPr txBox="1">
              <a:spLocks noChangeArrowheads="1"/>
            </p:cNvSpPr>
            <p:nvPr/>
          </p:nvSpPr>
          <p:spPr bwMode="auto">
            <a:xfrm>
              <a:off x="4176" y="2649"/>
              <a:ext cx="3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450577" name="Line 17"/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78" name="Line 18"/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79" name="Line 19"/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80" name="Line 20"/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81" name="Text Box 21"/>
            <p:cNvSpPr txBox="1">
              <a:spLocks noChangeArrowheads="1"/>
            </p:cNvSpPr>
            <p:nvPr/>
          </p:nvSpPr>
          <p:spPr bwMode="auto">
            <a:xfrm>
              <a:off x="2975" y="3455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hlink"/>
                  </a:solidFill>
                </a:rPr>
                <a:t>T</a:t>
              </a:r>
              <a:r>
                <a:rPr lang="en-US" sz="2000" b="1">
                  <a:solidFill>
                    <a:schemeClr val="hlink"/>
                  </a:solidFill>
                </a:rPr>
                <a:t>(</a:t>
              </a:r>
              <a:r>
                <a:rPr lang="en-US" sz="2000" b="1" i="1">
                  <a:solidFill>
                    <a:schemeClr val="hlink"/>
                  </a:solidFill>
                </a:rPr>
                <a:t>n</a:t>
              </a:r>
              <a:r>
                <a:rPr lang="en-US" sz="2000" b="1">
                  <a:solidFill>
                    <a:schemeClr val="hlink"/>
                  </a:solidFill>
                </a:rPr>
                <a:t>/4)</a:t>
              </a:r>
            </a:p>
          </p:txBody>
        </p:sp>
        <p:sp>
          <p:nvSpPr>
            <p:cNvPr id="450582" name="Text Box 22"/>
            <p:cNvSpPr txBox="1">
              <a:spLocks noChangeArrowheads="1"/>
            </p:cNvSpPr>
            <p:nvPr/>
          </p:nvSpPr>
          <p:spPr bwMode="auto">
            <a:xfrm>
              <a:off x="353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hlink"/>
                  </a:solidFill>
                </a:rPr>
                <a:t>T</a:t>
              </a:r>
              <a:r>
                <a:rPr lang="en-US" sz="2000" b="1">
                  <a:solidFill>
                    <a:schemeClr val="hlink"/>
                  </a:solidFill>
                </a:rPr>
                <a:t>(</a:t>
              </a:r>
              <a:r>
                <a:rPr lang="en-US" sz="2000" b="1" i="1">
                  <a:solidFill>
                    <a:schemeClr val="hlink"/>
                  </a:solidFill>
                </a:rPr>
                <a:t>n</a:t>
              </a:r>
              <a:r>
                <a:rPr lang="en-US" sz="2000" b="1">
                  <a:solidFill>
                    <a:schemeClr val="hlink"/>
                  </a:solidFill>
                </a:rPr>
                <a:t>/4)</a:t>
              </a:r>
            </a:p>
          </p:txBody>
        </p:sp>
        <p:sp>
          <p:nvSpPr>
            <p:cNvPr id="450583" name="Text Box 23"/>
            <p:cNvSpPr txBox="1">
              <a:spLocks noChangeArrowheads="1"/>
            </p:cNvSpPr>
            <p:nvPr/>
          </p:nvSpPr>
          <p:spPr bwMode="auto">
            <a:xfrm>
              <a:off x="4015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hlink"/>
                  </a:solidFill>
                </a:rPr>
                <a:t>T</a:t>
              </a:r>
              <a:r>
                <a:rPr lang="en-US" sz="2000" b="1">
                  <a:solidFill>
                    <a:schemeClr val="hlink"/>
                  </a:solidFill>
                </a:rPr>
                <a:t>(</a:t>
              </a:r>
              <a:r>
                <a:rPr lang="en-US" sz="2000" b="1" i="1">
                  <a:solidFill>
                    <a:schemeClr val="hlink"/>
                  </a:solidFill>
                </a:rPr>
                <a:t>n</a:t>
              </a:r>
              <a:r>
                <a:rPr lang="en-US" sz="2000" b="1">
                  <a:solidFill>
                    <a:schemeClr val="hlink"/>
                  </a:solidFill>
                </a:rPr>
                <a:t>/4)</a:t>
              </a:r>
            </a:p>
          </p:txBody>
        </p:sp>
        <p:sp>
          <p:nvSpPr>
            <p:cNvPr id="450584" name="Text Box 24"/>
            <p:cNvSpPr txBox="1">
              <a:spLocks noChangeArrowheads="1"/>
            </p:cNvSpPr>
            <p:nvPr/>
          </p:nvSpPr>
          <p:spPr bwMode="auto">
            <a:xfrm>
              <a:off x="455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hlink"/>
                  </a:solidFill>
                </a:rPr>
                <a:t>T</a:t>
              </a:r>
              <a:r>
                <a:rPr lang="en-US" sz="2000" b="1">
                  <a:solidFill>
                    <a:schemeClr val="hlink"/>
                  </a:solidFill>
                </a:rPr>
                <a:t>(</a:t>
              </a:r>
              <a:r>
                <a:rPr lang="en-US" sz="2000" b="1" i="1">
                  <a:solidFill>
                    <a:schemeClr val="hlink"/>
                  </a:solidFill>
                </a:rPr>
                <a:t>n</a:t>
              </a:r>
              <a:r>
                <a:rPr lang="en-US" sz="2000" b="1">
                  <a:solidFill>
                    <a:schemeClr val="hlink"/>
                  </a:solidFill>
                </a:rPr>
                <a:t>/4)</a:t>
              </a:r>
            </a:p>
          </p:txBody>
        </p:sp>
      </p:grpSp>
      <p:grpSp>
        <p:nvGrpSpPr>
          <p:cNvPr id="450585" name="Group 25"/>
          <p:cNvGrpSpPr>
            <a:grpSpLocks/>
          </p:cNvGrpSpPr>
          <p:nvPr/>
        </p:nvGrpSpPr>
        <p:grpSpPr bwMode="auto">
          <a:xfrm>
            <a:off x="3517900" y="2720976"/>
            <a:ext cx="4078288" cy="1484312"/>
            <a:chOff x="1256" y="1714"/>
            <a:chExt cx="2569" cy="935"/>
          </a:xfrm>
        </p:grpSpPr>
        <p:sp>
          <p:nvSpPr>
            <p:cNvPr id="450586" name="Text Box 26"/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450587" name="AutoShape 27"/>
            <p:cNvCxnSpPr>
              <a:cxnSpLocks noChangeShapeType="1"/>
              <a:stCxn id="450586" idx="2"/>
              <a:endCxn id="450567" idx="0"/>
            </p:cNvCxnSpPr>
            <p:nvPr/>
          </p:nvCxnSpPr>
          <p:spPr bwMode="auto">
            <a:xfrm rot="16200000" flipV="1">
              <a:off x="1784" y="1764"/>
              <a:ext cx="265" cy="1321"/>
            </a:xfrm>
            <a:prstGeom prst="curvedConnector5">
              <a:avLst>
                <a:gd name="adj1" fmla="val -54338"/>
                <a:gd name="adj2" fmla="val 50491"/>
                <a:gd name="adj3" fmla="val 15094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588" name="AutoShape 28"/>
            <p:cNvCxnSpPr>
              <a:cxnSpLocks noChangeShapeType="1"/>
              <a:stCxn id="450586" idx="3"/>
              <a:endCxn id="450572" idx="1"/>
            </p:cNvCxnSpPr>
            <p:nvPr/>
          </p:nvCxnSpPr>
          <p:spPr bwMode="auto">
            <a:xfrm flipV="1">
              <a:off x="3147" y="1714"/>
              <a:ext cx="678" cy="65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589" name="AutoShape 29"/>
            <p:cNvCxnSpPr>
              <a:cxnSpLocks noChangeShapeType="1"/>
              <a:stCxn id="450586" idx="2"/>
              <a:endCxn id="450575" idx="1"/>
            </p:cNvCxnSpPr>
            <p:nvPr/>
          </p:nvCxnSpPr>
          <p:spPr bwMode="auto">
            <a:xfrm rot="16200000" flipH="1">
              <a:off x="2948" y="2185"/>
              <a:ext cx="92" cy="83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0590" name="Group 30"/>
          <p:cNvGrpSpPr>
            <a:grpSpLocks/>
          </p:cNvGrpSpPr>
          <p:nvPr/>
        </p:nvGrpSpPr>
        <p:grpSpPr bwMode="auto">
          <a:xfrm>
            <a:off x="4289425" y="5245100"/>
            <a:ext cx="2381250" cy="922338"/>
            <a:chOff x="1742" y="3304"/>
            <a:chExt cx="1500" cy="581"/>
          </a:xfrm>
        </p:grpSpPr>
        <p:sp>
          <p:nvSpPr>
            <p:cNvPr id="450591" name="Text Box 31"/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sz="1600" b="1"/>
                <a:t> </a:t>
              </a:r>
            </a:p>
          </p:txBody>
        </p:sp>
        <p:cxnSp>
          <p:nvCxnSpPr>
            <p:cNvPr id="450592" name="AutoShape 32"/>
            <p:cNvCxnSpPr>
              <a:cxnSpLocks noChangeShapeType="1"/>
              <a:stCxn id="450591" idx="0"/>
              <a:endCxn id="450569" idx="2"/>
            </p:cNvCxnSpPr>
            <p:nvPr/>
          </p:nvCxnSpPr>
          <p:spPr bwMode="auto">
            <a:xfrm rot="16200000" flipV="1">
              <a:off x="1959" y="3158"/>
              <a:ext cx="208" cy="499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593" name="AutoShape 33"/>
            <p:cNvCxnSpPr>
              <a:cxnSpLocks noChangeShapeType="1"/>
              <a:stCxn id="450591" idx="3"/>
              <a:endCxn id="450581" idx="2"/>
            </p:cNvCxnSpPr>
            <p:nvPr/>
          </p:nvCxnSpPr>
          <p:spPr bwMode="auto">
            <a:xfrm flipV="1">
              <a:off x="2883" y="3569"/>
              <a:ext cx="359" cy="129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880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autoUpdateAnimBg="0"/>
      <p:bldP spid="45057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29131" y="225075"/>
            <a:ext cx="8911687" cy="1280890"/>
          </a:xfrm>
        </p:spPr>
        <p:txBody>
          <a:bodyPr/>
          <a:lstStyle/>
          <a:p>
            <a:r>
              <a:rPr lang="en-US" dirty="0"/>
              <a:t>Recursion Tree for Merge Sort</a:t>
            </a:r>
          </a:p>
        </p:txBody>
      </p:sp>
      <p:sp>
        <p:nvSpPr>
          <p:cNvPr id="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1860087" y="972419"/>
            <a:ext cx="58785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Continue expanding until the problem size reduces to 1.</a:t>
            </a:r>
          </a:p>
        </p:txBody>
      </p:sp>
      <p:grpSp>
        <p:nvGrpSpPr>
          <p:cNvPr id="451588" name="Group 4"/>
          <p:cNvGrpSpPr>
            <a:grpSpLocks/>
          </p:cNvGrpSpPr>
          <p:nvPr/>
        </p:nvGrpSpPr>
        <p:grpSpPr bwMode="auto">
          <a:xfrm>
            <a:off x="2525713" y="1268413"/>
            <a:ext cx="3392488" cy="4743450"/>
            <a:chOff x="659" y="978"/>
            <a:chExt cx="2137" cy="2988"/>
          </a:xfrm>
        </p:grpSpPr>
        <p:sp>
          <p:nvSpPr>
            <p:cNvPr id="451589" name="Text Box 5"/>
            <p:cNvSpPr txBox="1">
              <a:spLocks noChangeArrowheads="1"/>
            </p:cNvSpPr>
            <p:nvPr/>
          </p:nvSpPr>
          <p:spPr bwMode="auto">
            <a:xfrm>
              <a:off x="1596" y="978"/>
              <a:ext cx="2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451590" name="Line 6"/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1" name="Line 7"/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2" name="Text Box 8"/>
            <p:cNvSpPr txBox="1">
              <a:spLocks noChangeArrowheads="1"/>
            </p:cNvSpPr>
            <p:nvPr/>
          </p:nvSpPr>
          <p:spPr bwMode="auto">
            <a:xfrm>
              <a:off x="1182" y="1913"/>
              <a:ext cx="3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451593" name="Text Box 9"/>
            <p:cNvSpPr txBox="1">
              <a:spLocks noChangeArrowheads="1"/>
            </p:cNvSpPr>
            <p:nvPr/>
          </p:nvSpPr>
          <p:spPr bwMode="auto">
            <a:xfrm>
              <a:off x="1947" y="1894"/>
              <a:ext cx="3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451594" name="Line 10"/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5" name="Line 11"/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6" name="Line 12"/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7" name="Line 13"/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8" name="Text Box 14"/>
            <p:cNvSpPr txBox="1">
              <a:spLocks noChangeArrowheads="1"/>
            </p:cNvSpPr>
            <p:nvPr/>
          </p:nvSpPr>
          <p:spPr bwMode="auto">
            <a:xfrm>
              <a:off x="746" y="2700"/>
              <a:ext cx="41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451599" name="Text Box 15"/>
            <p:cNvSpPr txBox="1">
              <a:spLocks noChangeArrowheads="1"/>
            </p:cNvSpPr>
            <p:nvPr/>
          </p:nvSpPr>
          <p:spPr bwMode="auto">
            <a:xfrm>
              <a:off x="1399" y="2711"/>
              <a:ext cx="41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451600" name="Text Box 16"/>
            <p:cNvSpPr txBox="1">
              <a:spLocks noChangeArrowheads="1"/>
            </p:cNvSpPr>
            <p:nvPr/>
          </p:nvSpPr>
          <p:spPr bwMode="auto">
            <a:xfrm>
              <a:off x="1786" y="2711"/>
              <a:ext cx="41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451601" name="Text Box 17"/>
            <p:cNvSpPr txBox="1">
              <a:spLocks noChangeArrowheads="1"/>
            </p:cNvSpPr>
            <p:nvPr/>
          </p:nvSpPr>
          <p:spPr bwMode="auto">
            <a:xfrm>
              <a:off x="2325" y="2711"/>
              <a:ext cx="41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451602" name="Line 18"/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3" name="Line 19"/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4" name="Line 20"/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5" name="Line 21"/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6" name="Line 22"/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7" name="Line 23"/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8" name="Line 24"/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9" name="Line 25"/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0" name="Line 26"/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1" name="Line 27"/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2" name="Line 28"/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3" name="Line 29"/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4" name="Line 30"/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5" name="Line 31"/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6" name="Line 32"/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7" name="Text Box 33"/>
            <p:cNvSpPr txBox="1">
              <a:spLocks noChangeArrowheads="1"/>
            </p:cNvSpPr>
            <p:nvPr/>
          </p:nvSpPr>
          <p:spPr bwMode="auto">
            <a:xfrm>
              <a:off x="659" y="3733"/>
              <a:ext cx="1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51618" name="Text Box 34"/>
            <p:cNvSpPr txBox="1">
              <a:spLocks noChangeArrowheads="1"/>
            </p:cNvSpPr>
            <p:nvPr/>
          </p:nvSpPr>
          <p:spPr bwMode="auto">
            <a:xfrm>
              <a:off x="982" y="3733"/>
              <a:ext cx="1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51619" name="Text Box 35"/>
            <p:cNvSpPr txBox="1">
              <a:spLocks noChangeArrowheads="1"/>
            </p:cNvSpPr>
            <p:nvPr/>
          </p:nvSpPr>
          <p:spPr bwMode="auto">
            <a:xfrm>
              <a:off x="1305" y="3733"/>
              <a:ext cx="1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51620" name="Text Box 36"/>
            <p:cNvSpPr txBox="1">
              <a:spLocks noChangeArrowheads="1"/>
            </p:cNvSpPr>
            <p:nvPr/>
          </p:nvSpPr>
          <p:spPr bwMode="auto">
            <a:xfrm>
              <a:off x="2345" y="3733"/>
              <a:ext cx="1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51621" name="Text Box 37"/>
            <p:cNvSpPr txBox="1">
              <a:spLocks noChangeArrowheads="1"/>
            </p:cNvSpPr>
            <p:nvPr/>
          </p:nvSpPr>
          <p:spPr bwMode="auto">
            <a:xfrm>
              <a:off x="2138" y="3733"/>
              <a:ext cx="1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51622" name="Text Box 38"/>
            <p:cNvSpPr txBox="1">
              <a:spLocks noChangeArrowheads="1"/>
            </p:cNvSpPr>
            <p:nvPr/>
          </p:nvSpPr>
          <p:spPr bwMode="auto">
            <a:xfrm>
              <a:off x="2620" y="3733"/>
              <a:ext cx="1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451623" name="Text Box 39"/>
          <p:cNvSpPr txBox="1">
            <a:spLocks noChangeArrowheads="1"/>
          </p:cNvSpPr>
          <p:nvPr/>
        </p:nvSpPr>
        <p:spPr bwMode="auto">
          <a:xfrm>
            <a:off x="5599114" y="1579563"/>
            <a:ext cx="4725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1624" name="Line 40"/>
          <p:cNvSpPr>
            <a:spLocks noChangeShapeType="1"/>
          </p:cNvSpPr>
          <p:nvPr/>
        </p:nvSpPr>
        <p:spPr bwMode="auto">
          <a:xfrm>
            <a:off x="4746625" y="1576388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25" name="Line 41"/>
          <p:cNvSpPr>
            <a:spLocks noChangeShapeType="1"/>
          </p:cNvSpPr>
          <p:nvPr/>
        </p:nvSpPr>
        <p:spPr bwMode="auto">
          <a:xfrm>
            <a:off x="5513388" y="2959100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26" name="Line 42"/>
          <p:cNvSpPr>
            <a:spLocks noChangeShapeType="1"/>
          </p:cNvSpPr>
          <p:nvPr/>
        </p:nvSpPr>
        <p:spPr bwMode="auto">
          <a:xfrm>
            <a:off x="5919788" y="4192589"/>
            <a:ext cx="2908300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27" name="Line 43"/>
          <p:cNvSpPr>
            <a:spLocks noChangeShapeType="1"/>
          </p:cNvSpPr>
          <p:nvPr/>
        </p:nvSpPr>
        <p:spPr bwMode="auto">
          <a:xfrm flipV="1">
            <a:off x="6223001" y="5856289"/>
            <a:ext cx="2638425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28" name="Text Box 44"/>
          <p:cNvSpPr txBox="1">
            <a:spLocks noChangeArrowheads="1"/>
          </p:cNvSpPr>
          <p:nvPr/>
        </p:nvSpPr>
        <p:spPr bwMode="auto">
          <a:xfrm>
            <a:off x="1716089" y="3482975"/>
            <a:ext cx="5245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3300"/>
                </a:solidFill>
              </a:rPr>
              <a:t>lg </a:t>
            </a:r>
            <a:r>
              <a:rPr lang="en-US" b="1" i="1">
                <a:solidFill>
                  <a:srgbClr val="CC3300"/>
                </a:solidFill>
              </a:rPr>
              <a:t>n</a:t>
            </a:r>
            <a:endParaRPr lang="en-US" b="1">
              <a:solidFill>
                <a:srgbClr val="CC3300"/>
              </a:solidFill>
            </a:endParaRPr>
          </a:p>
        </p:txBody>
      </p:sp>
      <p:sp>
        <p:nvSpPr>
          <p:cNvPr id="451629" name="Line 45"/>
          <p:cNvSpPr>
            <a:spLocks noChangeShapeType="1"/>
          </p:cNvSpPr>
          <p:nvPr/>
        </p:nvSpPr>
        <p:spPr bwMode="auto">
          <a:xfrm flipV="1">
            <a:off x="2032000" y="1438276"/>
            <a:ext cx="0" cy="1858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30" name="Line 46"/>
          <p:cNvSpPr>
            <a:spLocks noChangeShapeType="1"/>
          </p:cNvSpPr>
          <p:nvPr/>
        </p:nvSpPr>
        <p:spPr bwMode="auto">
          <a:xfrm flipH="1">
            <a:off x="2047875" y="4137026"/>
            <a:ext cx="0" cy="184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31" name="Text Box 47"/>
          <p:cNvSpPr txBox="1">
            <a:spLocks noChangeArrowheads="1"/>
          </p:cNvSpPr>
          <p:nvPr/>
        </p:nvSpPr>
        <p:spPr bwMode="auto">
          <a:xfrm>
            <a:off x="9091613" y="1309688"/>
            <a:ext cx="401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51632" name="Text Box 48"/>
          <p:cNvSpPr txBox="1">
            <a:spLocks noChangeArrowheads="1"/>
          </p:cNvSpPr>
          <p:nvPr/>
        </p:nvSpPr>
        <p:spPr bwMode="auto">
          <a:xfrm>
            <a:off x="9091613" y="2735263"/>
            <a:ext cx="401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51633" name="Text Box 49"/>
          <p:cNvSpPr txBox="1">
            <a:spLocks noChangeArrowheads="1"/>
          </p:cNvSpPr>
          <p:nvPr/>
        </p:nvSpPr>
        <p:spPr bwMode="auto">
          <a:xfrm>
            <a:off x="9091613" y="3995738"/>
            <a:ext cx="401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51634" name="Text Box 50"/>
          <p:cNvSpPr txBox="1">
            <a:spLocks noChangeArrowheads="1"/>
          </p:cNvSpPr>
          <p:nvPr/>
        </p:nvSpPr>
        <p:spPr bwMode="auto">
          <a:xfrm>
            <a:off x="9091613" y="5616575"/>
            <a:ext cx="401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51635" name="Text Box 51"/>
          <p:cNvSpPr txBox="1">
            <a:spLocks noChangeArrowheads="1"/>
          </p:cNvSpPr>
          <p:nvPr/>
        </p:nvSpPr>
        <p:spPr bwMode="auto">
          <a:xfrm>
            <a:off x="7158038" y="6046788"/>
            <a:ext cx="2158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Total           : </a:t>
            </a:r>
            <a:r>
              <a:rPr lang="en-US" i="1">
                <a:solidFill>
                  <a:srgbClr val="FF3300"/>
                </a:solidFill>
              </a:rPr>
              <a:t>cn</a:t>
            </a:r>
            <a:r>
              <a:rPr lang="en-US">
                <a:solidFill>
                  <a:srgbClr val="FF3300"/>
                </a:solidFill>
              </a:rPr>
              <a:t>lg</a:t>
            </a:r>
            <a:r>
              <a:rPr lang="en-US" i="1">
                <a:solidFill>
                  <a:srgbClr val="FF3300"/>
                </a:solidFill>
              </a:rPr>
              <a:t>n</a:t>
            </a:r>
            <a:r>
              <a:rPr lang="en-US">
                <a:solidFill>
                  <a:srgbClr val="FF3300"/>
                </a:solidFill>
              </a:rPr>
              <a:t>+</a:t>
            </a:r>
            <a:r>
              <a:rPr lang="en-US" i="1">
                <a:solidFill>
                  <a:srgbClr val="FF3300"/>
                </a:solidFill>
              </a:rPr>
              <a:t>cn</a:t>
            </a:r>
            <a:endParaRPr lang="en-US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1967" y="366030"/>
            <a:ext cx="8911687" cy="1280890"/>
          </a:xfrm>
        </p:spPr>
        <p:txBody>
          <a:bodyPr/>
          <a:lstStyle/>
          <a:p>
            <a:r>
              <a:rPr lang="en-US" dirty="0"/>
              <a:t>Recursion Tree for Merge Sort</a:t>
            </a: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2611" name="Text Box 3"/>
          <p:cNvSpPr txBox="1">
            <a:spLocks noChangeArrowheads="1"/>
          </p:cNvSpPr>
          <p:nvPr/>
        </p:nvSpPr>
        <p:spPr bwMode="auto">
          <a:xfrm>
            <a:off x="1792289" y="1069975"/>
            <a:ext cx="58785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Continue expanding until the problem size reduces to 1.</a:t>
            </a:r>
          </a:p>
        </p:txBody>
      </p:sp>
      <p:grpSp>
        <p:nvGrpSpPr>
          <p:cNvPr id="452612" name="Group 4"/>
          <p:cNvGrpSpPr>
            <a:grpSpLocks/>
          </p:cNvGrpSpPr>
          <p:nvPr/>
        </p:nvGrpSpPr>
        <p:grpSpPr bwMode="auto">
          <a:xfrm>
            <a:off x="1790700" y="1403350"/>
            <a:ext cx="3392488" cy="4743450"/>
            <a:chOff x="659" y="978"/>
            <a:chExt cx="2137" cy="2988"/>
          </a:xfrm>
        </p:grpSpPr>
        <p:sp>
          <p:nvSpPr>
            <p:cNvPr id="452613" name="Text Box 5"/>
            <p:cNvSpPr txBox="1">
              <a:spLocks noChangeArrowheads="1"/>
            </p:cNvSpPr>
            <p:nvPr/>
          </p:nvSpPr>
          <p:spPr bwMode="auto">
            <a:xfrm>
              <a:off x="1596" y="978"/>
              <a:ext cx="2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452614" name="Line 6"/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5" name="Line 7"/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6" name="Text Box 8"/>
            <p:cNvSpPr txBox="1">
              <a:spLocks noChangeArrowheads="1"/>
            </p:cNvSpPr>
            <p:nvPr/>
          </p:nvSpPr>
          <p:spPr bwMode="auto">
            <a:xfrm>
              <a:off x="1182" y="1913"/>
              <a:ext cx="3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452617" name="Text Box 9"/>
            <p:cNvSpPr txBox="1">
              <a:spLocks noChangeArrowheads="1"/>
            </p:cNvSpPr>
            <p:nvPr/>
          </p:nvSpPr>
          <p:spPr bwMode="auto">
            <a:xfrm>
              <a:off x="1947" y="1894"/>
              <a:ext cx="3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452618" name="Line 10"/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9" name="Line 11"/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0" name="Line 12"/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1" name="Line 13"/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2" name="Text Box 14"/>
            <p:cNvSpPr txBox="1">
              <a:spLocks noChangeArrowheads="1"/>
            </p:cNvSpPr>
            <p:nvPr/>
          </p:nvSpPr>
          <p:spPr bwMode="auto">
            <a:xfrm>
              <a:off x="746" y="2700"/>
              <a:ext cx="41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452623" name="Text Box 15"/>
            <p:cNvSpPr txBox="1">
              <a:spLocks noChangeArrowheads="1"/>
            </p:cNvSpPr>
            <p:nvPr/>
          </p:nvSpPr>
          <p:spPr bwMode="auto">
            <a:xfrm>
              <a:off x="1399" y="2711"/>
              <a:ext cx="41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452624" name="Text Box 16"/>
            <p:cNvSpPr txBox="1">
              <a:spLocks noChangeArrowheads="1"/>
            </p:cNvSpPr>
            <p:nvPr/>
          </p:nvSpPr>
          <p:spPr bwMode="auto">
            <a:xfrm>
              <a:off x="1786" y="2711"/>
              <a:ext cx="41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452625" name="Text Box 17"/>
            <p:cNvSpPr txBox="1">
              <a:spLocks noChangeArrowheads="1"/>
            </p:cNvSpPr>
            <p:nvPr/>
          </p:nvSpPr>
          <p:spPr bwMode="auto">
            <a:xfrm>
              <a:off x="2325" y="2711"/>
              <a:ext cx="41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452626" name="Line 18"/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7" name="Line 19"/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8" name="Line 20"/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9" name="Line 21"/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0" name="Line 22"/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1" name="Line 23"/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2" name="Line 24"/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3" name="Line 25"/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4" name="Line 26"/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5" name="Line 27"/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6" name="Line 28"/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7" name="Line 29"/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8" name="Line 30"/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9" name="Line 31"/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40" name="Line 32"/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41" name="Text Box 33"/>
            <p:cNvSpPr txBox="1">
              <a:spLocks noChangeArrowheads="1"/>
            </p:cNvSpPr>
            <p:nvPr/>
          </p:nvSpPr>
          <p:spPr bwMode="auto">
            <a:xfrm>
              <a:off x="659" y="3733"/>
              <a:ext cx="1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52642" name="Text Box 34"/>
            <p:cNvSpPr txBox="1">
              <a:spLocks noChangeArrowheads="1"/>
            </p:cNvSpPr>
            <p:nvPr/>
          </p:nvSpPr>
          <p:spPr bwMode="auto">
            <a:xfrm>
              <a:off x="982" y="3733"/>
              <a:ext cx="1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52643" name="Text Box 35"/>
            <p:cNvSpPr txBox="1">
              <a:spLocks noChangeArrowheads="1"/>
            </p:cNvSpPr>
            <p:nvPr/>
          </p:nvSpPr>
          <p:spPr bwMode="auto">
            <a:xfrm>
              <a:off x="1305" y="3733"/>
              <a:ext cx="1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52644" name="Text Box 36"/>
            <p:cNvSpPr txBox="1">
              <a:spLocks noChangeArrowheads="1"/>
            </p:cNvSpPr>
            <p:nvPr/>
          </p:nvSpPr>
          <p:spPr bwMode="auto">
            <a:xfrm>
              <a:off x="2345" y="3733"/>
              <a:ext cx="1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52645" name="Text Box 37"/>
            <p:cNvSpPr txBox="1">
              <a:spLocks noChangeArrowheads="1"/>
            </p:cNvSpPr>
            <p:nvPr/>
          </p:nvSpPr>
          <p:spPr bwMode="auto">
            <a:xfrm>
              <a:off x="2138" y="3733"/>
              <a:ext cx="1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52646" name="Text Box 38"/>
            <p:cNvSpPr txBox="1">
              <a:spLocks noChangeArrowheads="1"/>
            </p:cNvSpPr>
            <p:nvPr/>
          </p:nvSpPr>
          <p:spPr bwMode="auto">
            <a:xfrm>
              <a:off x="2620" y="3733"/>
              <a:ext cx="1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452647" name="Text Box 39"/>
          <p:cNvSpPr txBox="1">
            <a:spLocks noChangeArrowheads="1"/>
          </p:cNvSpPr>
          <p:nvPr/>
        </p:nvSpPr>
        <p:spPr bwMode="auto">
          <a:xfrm>
            <a:off x="5599114" y="1579563"/>
            <a:ext cx="4725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2648" name="Text Box 40"/>
          <p:cNvSpPr txBox="1">
            <a:spLocks noChangeArrowheads="1"/>
          </p:cNvSpPr>
          <p:nvPr/>
        </p:nvSpPr>
        <p:spPr bwMode="auto">
          <a:xfrm>
            <a:off x="5673726" y="1595439"/>
            <a:ext cx="4625975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level has total cost </a:t>
            </a:r>
            <a:r>
              <a:rPr lang="en-US" b="1" i="1" dirty="0" err="1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time we go down one level, the number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doubles, but the cost per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subproblem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halves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cost per level remains the same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There 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+ 1 levels, height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 (Assuming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a power of 2.)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proved by induction.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cost = sum of costs at each level =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+ 1)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7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Conquer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>
          <a:xfrm>
            <a:off x="2190034" y="1739960"/>
            <a:ext cx="7772400" cy="456088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in structure  </a:t>
            </a:r>
          </a:p>
          <a:p>
            <a:pPr lvl="1"/>
            <a:r>
              <a:rPr lang="en-US" b="1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problem into sub-problems that are similar to the original but smaller in size</a:t>
            </a:r>
          </a:p>
          <a:p>
            <a:pPr lvl="1"/>
            <a:r>
              <a:rPr lang="en-US" b="1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Conquer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sub-problems by solving them 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 If they are small enough, just solve them in a straightforward manner.</a:t>
            </a:r>
          </a:p>
          <a:p>
            <a:pPr lvl="1"/>
            <a:r>
              <a:rPr lang="en-US" b="1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solutions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447035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Examples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the recursion-tree method to determine a guess for the recurrences</a:t>
            </a:r>
          </a:p>
          <a:p>
            <a:pPr lvl="1"/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3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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/4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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(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baseline="300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).</a:t>
            </a:r>
          </a:p>
          <a:p>
            <a:pPr lvl="1"/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/3) + 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/3) + 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i="1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23797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Trees – Caution Note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Recursion trees 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generate guesses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Verify guesses using substitution method.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851958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Master Method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1880315" y="1460561"/>
            <a:ext cx="8458200" cy="511968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the </a:t>
            </a: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theorem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“Cookbook”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approach for solving recurrences of the form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b="1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T</a:t>
            </a:r>
            <a:r>
              <a:rPr lang="en-US" sz="24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400" b="1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sz="24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b="1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sz="2400" b="1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400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 1,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&gt; 1 are constants.</a:t>
            </a:r>
          </a:p>
          <a:p>
            <a:pPr lvl="2"/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is asymptotically positive.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Requires memorization of three cases.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157058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10916" y="1487809"/>
            <a:ext cx="882389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The Master Theorem is the easiest way of obtaining runtime of recursive algorithms.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First, you need to identify three elements: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F2777A"/>
                </a:solidFill>
                <a:effectLst/>
                <a:cs typeface="Arial" panose="020B0604020202020204" pitchFamily="34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Subproblems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. How many recursion (split) functions are there?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E.g., the Binary search has 1 split, Merge Sort has 2 split, etc.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F2777A"/>
                </a:solidFill>
                <a:effectLst/>
                <a:cs typeface="Arial" panose="020B0604020202020204" pitchFamily="34" charset="0"/>
              </a:rPr>
              <a:t>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: Relative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subproblem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size. What rate is the input reduced?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E.g., Binary search and Merge sort cut input in half.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F2777A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 Runtime of the work done outside the recursion?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E.g. O(n) or O(1)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25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589212" y="1898756"/>
            <a:ext cx="754136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Finally, we compare the runtime of the split/recursion functions and 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F2777A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555555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There are 3 possible cases: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cs typeface="Arial" panose="020B0604020202020204" pitchFamily="34" charset="0"/>
              </a:rPr>
              <a:t>Case 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 Recursion/split runtime is higher: 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Final runtime: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cs typeface="Arial" panose="020B0604020202020204" pitchFamily="34" charset="0"/>
              </a:rPr>
              <a:t>Case 2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 Same runtime inside and outside recursion: 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Final runtime: 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cs typeface="Arial" panose="020B0604020202020204" pitchFamily="34" charset="0"/>
              </a:rPr>
              <a:t>Case 3: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 Recursion/split runtime is lower: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Final runtime: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521" y="3596911"/>
            <a:ext cx="1121181" cy="405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2974858"/>
            <a:ext cx="1429367" cy="483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397" y="5162099"/>
            <a:ext cx="1430738" cy="5062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093" y="4043136"/>
            <a:ext cx="1370299" cy="485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521" y="4528675"/>
            <a:ext cx="1573033" cy="6669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609" y="5695019"/>
            <a:ext cx="882755" cy="4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3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 Method – Examples 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T</a:t>
            </a:r>
            <a:r>
              <a:rPr lang="en-US">
                <a:solidFill>
                  <a:srgbClr val="CC3300"/>
                </a:solidFill>
              </a:rPr>
              <a:t>(</a:t>
            </a:r>
            <a:r>
              <a:rPr lang="en-US" i="1">
                <a:solidFill>
                  <a:srgbClr val="CC3300"/>
                </a:solidFill>
              </a:rPr>
              <a:t>n</a:t>
            </a:r>
            <a:r>
              <a:rPr lang="en-US">
                <a:solidFill>
                  <a:srgbClr val="CC3300"/>
                </a:solidFill>
              </a:rPr>
              <a:t>) = 16</a:t>
            </a:r>
            <a:r>
              <a:rPr lang="en-US" i="1">
                <a:solidFill>
                  <a:srgbClr val="CC3300"/>
                </a:solidFill>
              </a:rPr>
              <a:t>T</a:t>
            </a:r>
            <a:r>
              <a:rPr lang="en-US">
                <a:solidFill>
                  <a:srgbClr val="CC3300"/>
                </a:solidFill>
              </a:rPr>
              <a:t>(</a:t>
            </a:r>
            <a:r>
              <a:rPr lang="en-US" i="1">
                <a:solidFill>
                  <a:srgbClr val="CC3300"/>
                </a:solidFill>
              </a:rPr>
              <a:t>n</a:t>
            </a:r>
            <a:r>
              <a:rPr lang="en-US">
                <a:solidFill>
                  <a:srgbClr val="CC3300"/>
                </a:solidFill>
              </a:rPr>
              <a:t>/4)+</a:t>
            </a:r>
            <a:r>
              <a:rPr lang="en-US" i="1">
                <a:solidFill>
                  <a:srgbClr val="CC3300"/>
                </a:solidFill>
              </a:rPr>
              <a:t>n</a:t>
            </a:r>
            <a:endParaRPr lang="en-US">
              <a:solidFill>
                <a:srgbClr val="CC3300"/>
              </a:solidFill>
            </a:endParaRPr>
          </a:p>
          <a:p>
            <a:pPr lvl="1"/>
            <a:r>
              <a:rPr lang="en-US" i="1"/>
              <a:t>a </a:t>
            </a:r>
            <a:r>
              <a:rPr lang="en-US"/>
              <a:t>= 16, </a:t>
            </a:r>
            <a:r>
              <a:rPr lang="en-US" i="1"/>
              <a:t>b</a:t>
            </a:r>
            <a:r>
              <a:rPr lang="en-US"/>
              <a:t> = 4, </a:t>
            </a:r>
            <a:r>
              <a:rPr lang="en-US" i="1"/>
              <a:t>n</a:t>
            </a:r>
            <a:r>
              <a:rPr lang="en-US" baseline="30000"/>
              <a:t>log</a:t>
            </a:r>
            <a:r>
              <a:rPr lang="en-US" sz="2000" i="1" baseline="20000"/>
              <a:t>b</a:t>
            </a:r>
            <a:r>
              <a:rPr lang="en-US" i="1" baseline="30000"/>
              <a:t>a</a:t>
            </a:r>
            <a:r>
              <a:rPr lang="en-US" i="1"/>
              <a:t> = n</a:t>
            </a:r>
            <a:r>
              <a:rPr lang="en-US" baseline="30000"/>
              <a:t>log</a:t>
            </a:r>
            <a:r>
              <a:rPr lang="en-US" sz="2000" baseline="20000"/>
              <a:t>4</a:t>
            </a:r>
            <a:r>
              <a:rPr lang="en-US" sz="2400" baseline="30000"/>
              <a:t>16</a:t>
            </a:r>
            <a:r>
              <a:rPr lang="en-US" i="1"/>
              <a:t> = n</a:t>
            </a:r>
            <a:r>
              <a:rPr lang="en-US" baseline="30000"/>
              <a:t>2</a:t>
            </a:r>
            <a:r>
              <a:rPr lang="en-US"/>
              <a:t>.</a:t>
            </a:r>
          </a:p>
          <a:p>
            <a:pPr lvl="1"/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 i="1"/>
              <a:t>n</a:t>
            </a:r>
            <a:r>
              <a:rPr lang="en-US"/>
              <a:t> =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log</a:t>
            </a:r>
            <a:r>
              <a:rPr lang="en-US" sz="2000" i="1" baseline="20000"/>
              <a:t>b</a:t>
            </a:r>
            <a:r>
              <a:rPr lang="en-US" i="1" baseline="30000"/>
              <a:t>a-</a:t>
            </a:r>
            <a:r>
              <a:rPr lang="en-US" baseline="30000">
                <a:sym typeface="Symbol" panose="05050102010706020507" pitchFamily="18" charset="2"/>
              </a:rPr>
              <a:t></a:t>
            </a:r>
            <a:r>
              <a:rPr lang="en-US">
                <a:sym typeface="Symbol" panose="05050102010706020507" pitchFamily="18" charset="2"/>
              </a:rPr>
              <a:t>) = </a:t>
            </a:r>
            <a:r>
              <a:rPr lang="en-US" i="1">
                <a:sym typeface="Symbol" panose="05050102010706020507" pitchFamily="18" charset="2"/>
              </a:rPr>
              <a:t>O</a:t>
            </a:r>
            <a:r>
              <a:rPr lang="en-US">
                <a:sym typeface="Symbol" panose="05050102010706020507" pitchFamily="18" charset="2"/>
              </a:rPr>
              <a:t>(</a:t>
            </a:r>
            <a:r>
              <a:rPr lang="en-US" i="1">
                <a:sym typeface="Symbol" panose="05050102010706020507" pitchFamily="18" charset="2"/>
              </a:rPr>
              <a:t>n</a:t>
            </a:r>
            <a:r>
              <a:rPr lang="en-US" baseline="30000"/>
              <a:t>2</a:t>
            </a:r>
            <a:r>
              <a:rPr lang="en-US" i="1" baseline="30000"/>
              <a:t>-</a:t>
            </a:r>
            <a:r>
              <a:rPr lang="en-US" baseline="30000">
                <a:sym typeface="Symbol" panose="05050102010706020507" pitchFamily="18" charset="2"/>
              </a:rPr>
              <a:t> </a:t>
            </a:r>
            <a:r>
              <a:rPr lang="en-US">
                <a:sym typeface="Symbol" panose="05050102010706020507" pitchFamily="18" charset="2"/>
              </a:rPr>
              <a:t>), where  = 1 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 Case 1.</a:t>
            </a:r>
            <a:endParaRPr lang="en-US" sz="3200" b="1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lvl="1"/>
            <a:r>
              <a:rPr lang="en-US">
                <a:sym typeface="Symbol" panose="05050102010706020507" pitchFamily="18" charset="2"/>
              </a:rPr>
              <a:t>Hence, </a:t>
            </a:r>
            <a:r>
              <a:rPr lang="en-US" i="1">
                <a:sym typeface="Symbol" panose="05050102010706020507" pitchFamily="18" charset="2"/>
              </a:rPr>
              <a:t>T</a:t>
            </a:r>
            <a:r>
              <a:rPr lang="en-US">
                <a:sym typeface="Symbol" panose="05050102010706020507" pitchFamily="18" charset="2"/>
              </a:rPr>
              <a:t>(</a:t>
            </a:r>
            <a:r>
              <a:rPr lang="en-US" i="1">
                <a:sym typeface="Symbol" panose="05050102010706020507" pitchFamily="18" charset="2"/>
              </a:rPr>
              <a:t>n</a:t>
            </a:r>
            <a:r>
              <a:rPr lang="en-US">
                <a:sym typeface="Symbol" panose="05050102010706020507" pitchFamily="18" charset="2"/>
              </a:rPr>
              <a:t>) = (</a:t>
            </a:r>
            <a:r>
              <a:rPr lang="en-US" i="1"/>
              <a:t>n</a:t>
            </a:r>
            <a:r>
              <a:rPr lang="en-US" baseline="30000"/>
              <a:t>log</a:t>
            </a:r>
            <a:r>
              <a:rPr lang="en-US" sz="2000" i="1" baseline="20000"/>
              <a:t>b</a:t>
            </a:r>
            <a:r>
              <a:rPr lang="en-US" i="1" baseline="30000"/>
              <a:t>a </a:t>
            </a:r>
            <a:r>
              <a:rPr lang="en-US">
                <a:sym typeface="Symbol" panose="05050102010706020507" pitchFamily="18" charset="2"/>
              </a:rPr>
              <a:t>) = (</a:t>
            </a:r>
            <a:r>
              <a:rPr lang="en-US" i="1">
                <a:sym typeface="Symbol" panose="05050102010706020507" pitchFamily="18" charset="2"/>
              </a:rPr>
              <a:t>n</a:t>
            </a:r>
            <a:r>
              <a:rPr lang="en-US" baseline="30000"/>
              <a:t>2</a:t>
            </a:r>
            <a:r>
              <a:rPr lang="en-US">
                <a:sym typeface="Symbol" panose="05050102010706020507" pitchFamily="18" charset="2"/>
              </a:rPr>
              <a:t>).</a:t>
            </a:r>
          </a:p>
          <a:p>
            <a:pPr lvl="1"/>
            <a:endParaRPr lang="en-US">
              <a:sym typeface="Symbol" panose="05050102010706020507" pitchFamily="18" charset="2"/>
            </a:endParaRPr>
          </a:p>
          <a:p>
            <a:r>
              <a:rPr lang="en-US" sz="2800" i="1">
                <a:solidFill>
                  <a:srgbClr val="CC3300"/>
                </a:solidFill>
              </a:rPr>
              <a:t>T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)</a:t>
            </a:r>
            <a:r>
              <a:rPr lang="en-US" sz="2800" i="1">
                <a:solidFill>
                  <a:srgbClr val="CC3300"/>
                </a:solidFill>
              </a:rPr>
              <a:t> = T</a:t>
            </a:r>
            <a:r>
              <a:rPr lang="en-US" sz="2800">
                <a:solidFill>
                  <a:srgbClr val="CC3300"/>
                </a:solidFill>
              </a:rPr>
              <a:t>(3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/7)</a:t>
            </a:r>
            <a:r>
              <a:rPr lang="en-US" sz="2800" i="1">
                <a:solidFill>
                  <a:srgbClr val="CC3300"/>
                </a:solidFill>
              </a:rPr>
              <a:t> + </a:t>
            </a:r>
            <a:r>
              <a:rPr lang="en-US" sz="2800">
                <a:solidFill>
                  <a:srgbClr val="CC3300"/>
                </a:solidFill>
              </a:rPr>
              <a:t>1</a:t>
            </a:r>
          </a:p>
          <a:p>
            <a:pPr lvl="1"/>
            <a:r>
              <a:rPr lang="en-US"/>
              <a:t> </a:t>
            </a:r>
            <a:r>
              <a:rPr lang="en-US" i="1"/>
              <a:t>a = </a:t>
            </a:r>
            <a:r>
              <a:rPr lang="en-US"/>
              <a:t>1</a:t>
            </a:r>
            <a:r>
              <a:rPr lang="en-US" i="1"/>
              <a:t>, b=</a:t>
            </a:r>
            <a:r>
              <a:rPr lang="en-US"/>
              <a:t>7/3</a:t>
            </a:r>
            <a:r>
              <a:rPr lang="en-US" i="1"/>
              <a:t>, </a:t>
            </a:r>
            <a:r>
              <a:rPr lang="en-US"/>
              <a:t>and</a:t>
            </a:r>
            <a:r>
              <a:rPr lang="en-US" i="1"/>
              <a:t> n</a:t>
            </a:r>
            <a:r>
              <a:rPr lang="en-US" baseline="30000"/>
              <a:t>log</a:t>
            </a:r>
            <a:r>
              <a:rPr lang="en-US" sz="2000" i="1" baseline="20000"/>
              <a:t>b</a:t>
            </a:r>
            <a:r>
              <a:rPr lang="en-US" i="1" baseline="30000"/>
              <a:t>a</a:t>
            </a:r>
            <a:r>
              <a:rPr lang="en-US" i="1"/>
              <a:t> = n</a:t>
            </a:r>
            <a:r>
              <a:rPr lang="en-US" baseline="30000"/>
              <a:t>log</a:t>
            </a:r>
            <a:r>
              <a:rPr lang="en-US" i="1" baseline="30000"/>
              <a:t> </a:t>
            </a:r>
            <a:r>
              <a:rPr lang="en-US" sz="2000" baseline="20000"/>
              <a:t>7/3</a:t>
            </a:r>
            <a:r>
              <a:rPr lang="en-US" i="1" baseline="20000"/>
              <a:t> </a:t>
            </a:r>
            <a:r>
              <a:rPr lang="en-US" baseline="30000"/>
              <a:t>1</a:t>
            </a:r>
            <a:r>
              <a:rPr lang="en-US" i="1"/>
              <a:t> = n</a:t>
            </a:r>
            <a:r>
              <a:rPr lang="en-US" baseline="30000"/>
              <a:t>0</a:t>
            </a:r>
            <a:r>
              <a:rPr lang="en-US" i="1"/>
              <a:t> = </a:t>
            </a:r>
            <a:r>
              <a:rPr lang="en-US"/>
              <a:t>1</a:t>
            </a:r>
            <a:endParaRPr lang="en-US">
              <a:sym typeface="Symbol" panose="05050102010706020507" pitchFamily="18" charset="2"/>
            </a:endParaRPr>
          </a:p>
          <a:p>
            <a:pPr lvl="1"/>
            <a:r>
              <a:rPr lang="en-US" i="1"/>
              <a:t> 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1</a:t>
            </a:r>
            <a:r>
              <a:rPr lang="en-US" i="1"/>
              <a:t> = </a:t>
            </a:r>
            <a:r>
              <a:rPr lang="en-US">
                <a:sym typeface="Symbol" panose="05050102010706020507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log</a:t>
            </a:r>
            <a:r>
              <a:rPr lang="en-US" sz="2000" i="1" baseline="20000"/>
              <a:t>b</a:t>
            </a:r>
            <a:r>
              <a:rPr lang="en-US" i="1" baseline="30000"/>
              <a:t>a</a:t>
            </a:r>
            <a:r>
              <a:rPr lang="en-US"/>
              <a:t>)</a:t>
            </a:r>
            <a:r>
              <a:rPr lang="en-US" i="1"/>
              <a:t> </a:t>
            </a:r>
            <a:r>
              <a:rPr lang="en-US" b="1">
                <a:solidFill>
                  <a:schemeClr val="hlink"/>
                </a:solidFill>
                <a:sym typeface="Symbol" panose="05050102010706020507" pitchFamily="18" charset="2"/>
              </a:rPr>
              <a:t></a:t>
            </a:r>
            <a:r>
              <a:rPr lang="en-US" b="1">
                <a:solidFill>
                  <a:schemeClr val="hlink"/>
                </a:solidFill>
              </a:rPr>
              <a:t> Case 2</a:t>
            </a:r>
            <a:r>
              <a:rPr lang="en-US"/>
              <a:t>.</a:t>
            </a:r>
          </a:p>
          <a:p>
            <a:pPr lvl="1"/>
            <a:r>
              <a:rPr lang="en-US"/>
              <a:t>Therefore,</a:t>
            </a:r>
            <a:r>
              <a:rPr lang="en-US" i="1"/>
              <a:t> 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>
                <a:sym typeface="Symbol" panose="05050102010706020507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log</a:t>
            </a:r>
            <a:r>
              <a:rPr lang="en-US" sz="2400" i="1" baseline="20000"/>
              <a:t>b</a:t>
            </a:r>
            <a:r>
              <a:rPr lang="en-US" sz="3200" i="1" baseline="30000"/>
              <a:t>a </a:t>
            </a:r>
            <a:r>
              <a:rPr lang="en-US"/>
              <a:t>lg</a:t>
            </a:r>
            <a:r>
              <a:rPr lang="en-US" i="1"/>
              <a:t> n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>
                <a:sym typeface="Symbol" panose="05050102010706020507" pitchFamily="18" charset="2"/>
              </a:rPr>
              <a:t></a:t>
            </a:r>
            <a:r>
              <a:rPr lang="en-US"/>
              <a:t>(lg</a:t>
            </a:r>
            <a:r>
              <a:rPr lang="en-US" i="1"/>
              <a:t> n</a:t>
            </a:r>
            <a:r>
              <a:rPr lang="en-US"/>
              <a:t>)</a:t>
            </a:r>
          </a:p>
          <a:p>
            <a:pPr lvl="1"/>
            <a:endParaRPr lang="en-US" i="1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i="1" baseline="30000"/>
          </a:p>
          <a:p>
            <a:pPr lvl="1"/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32734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 Method – Examples 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38835"/>
            <a:ext cx="8643938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= </a:t>
            </a:r>
            <a:r>
              <a:rPr lang="en-US" sz="2800" dirty="0">
                <a:solidFill>
                  <a:srgbClr val="CC3300"/>
                </a:solidFill>
              </a:rPr>
              <a:t>3</a:t>
            </a: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/4)</a:t>
            </a:r>
            <a:r>
              <a:rPr lang="en-US" sz="2800" i="1" dirty="0">
                <a:solidFill>
                  <a:srgbClr val="CC3300"/>
                </a:solidFill>
              </a:rPr>
              <a:t> + n </a:t>
            </a:r>
            <a:r>
              <a:rPr lang="en-US" sz="2800" dirty="0" err="1">
                <a:solidFill>
                  <a:srgbClr val="CC3300"/>
                </a:solidFill>
              </a:rPr>
              <a:t>lg</a:t>
            </a:r>
            <a:r>
              <a:rPr lang="en-US" sz="2800" i="1" dirty="0">
                <a:solidFill>
                  <a:srgbClr val="CC3300"/>
                </a:solidFill>
              </a:rPr>
              <a:t> 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  <a:r>
              <a:rPr lang="en-US" i="1" dirty="0"/>
              <a:t>a = </a:t>
            </a:r>
            <a:r>
              <a:rPr lang="en-US" dirty="0"/>
              <a:t>3</a:t>
            </a:r>
            <a:r>
              <a:rPr lang="en-US" i="1" dirty="0"/>
              <a:t>, b=</a:t>
            </a:r>
            <a:r>
              <a:rPr lang="en-US" dirty="0"/>
              <a:t>4</a:t>
            </a:r>
            <a:r>
              <a:rPr lang="en-US" i="1" dirty="0"/>
              <a:t>, </a:t>
            </a:r>
            <a:r>
              <a:rPr lang="en-US" sz="2600" dirty="0"/>
              <a:t>thus</a:t>
            </a:r>
            <a:r>
              <a:rPr lang="en-US" i="1" dirty="0"/>
              <a:t> </a:t>
            </a:r>
            <a:r>
              <a:rPr lang="en-US" i="1" dirty="0" err="1"/>
              <a:t>n</a:t>
            </a:r>
            <a:r>
              <a:rPr lang="en-US" baseline="30000" dirty="0" err="1"/>
              <a:t>log</a:t>
            </a:r>
            <a:r>
              <a:rPr lang="en-US" sz="2000" i="1" baseline="20000" dirty="0" err="1"/>
              <a:t>b</a:t>
            </a:r>
            <a:r>
              <a:rPr lang="en-US" i="1" baseline="30000" dirty="0" err="1"/>
              <a:t>a</a:t>
            </a:r>
            <a:r>
              <a:rPr lang="en-US" i="1" dirty="0"/>
              <a:t> = n</a:t>
            </a:r>
            <a:r>
              <a:rPr lang="en-US" baseline="30000" dirty="0"/>
              <a:t>log</a:t>
            </a:r>
            <a:r>
              <a:rPr lang="en-US" sz="2000" baseline="20000" dirty="0"/>
              <a:t>4</a:t>
            </a:r>
            <a:r>
              <a:rPr lang="en-US" baseline="30000" dirty="0"/>
              <a:t>3</a:t>
            </a:r>
            <a:r>
              <a:rPr lang="en-US" i="1" dirty="0"/>
              <a:t> = 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0</a:t>
            </a:r>
            <a:r>
              <a:rPr lang="en-US" i="1" baseline="30000" dirty="0"/>
              <a:t>.</a:t>
            </a:r>
            <a:r>
              <a:rPr lang="en-US" baseline="30000" dirty="0"/>
              <a:t>793</a:t>
            </a:r>
            <a:r>
              <a:rPr lang="en-US" dirty="0"/>
              <a:t>)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i="1" dirty="0"/>
              <a:t>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= n </a:t>
            </a:r>
            <a:r>
              <a:rPr lang="en-US" dirty="0" err="1"/>
              <a:t>lg</a:t>
            </a:r>
            <a:r>
              <a:rPr lang="en-US" i="1" dirty="0"/>
              <a:t> n = </a:t>
            </a:r>
            <a:r>
              <a:rPr lang="en-US" dirty="0">
                <a:sym typeface="Symbol" panose="05050102010706020507" pitchFamily="18" charset="2"/>
              </a:rPr>
              <a:t>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log</a:t>
            </a:r>
            <a:r>
              <a:rPr lang="en-US" sz="2000" baseline="20000" dirty="0"/>
              <a:t>4</a:t>
            </a:r>
            <a:r>
              <a:rPr lang="en-US" baseline="30000" dirty="0"/>
              <a:t>3</a:t>
            </a:r>
            <a:r>
              <a:rPr lang="en-US" i="1" baseline="30000" dirty="0"/>
              <a:t> + </a:t>
            </a:r>
            <a:r>
              <a:rPr lang="en-US" i="1" baseline="30000" dirty="0">
                <a:sym typeface="Symbol" panose="05050102010706020507" pitchFamily="18" charset="2"/>
              </a:rPr>
              <a:t></a:t>
            </a:r>
            <a:r>
              <a:rPr lang="en-US" i="1" dirty="0"/>
              <a:t> 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where </a:t>
            </a:r>
            <a:r>
              <a:rPr lang="en-US" i="1" dirty="0">
                <a:sym typeface="Symbol" panose="05050102010706020507" pitchFamily="18" charset="2"/>
              </a:rPr>
              <a:t></a:t>
            </a:r>
            <a:r>
              <a:rPr lang="en-US" i="1" dirty="0"/>
              <a:t>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0</a:t>
            </a:r>
            <a:r>
              <a:rPr lang="en-US" i="1" dirty="0">
                <a:sym typeface="Symbol" panose="05050102010706020507" pitchFamily="18" charset="2"/>
              </a:rPr>
              <a:t>.</a:t>
            </a:r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CC3300"/>
                </a:solidFill>
                <a:sym typeface="Symbol" panose="05050102010706020507" pitchFamily="18" charset="2"/>
              </a:rPr>
              <a:t></a:t>
            </a:r>
            <a:r>
              <a:rPr lang="en-US" b="1" dirty="0">
                <a:solidFill>
                  <a:srgbClr val="CC3300"/>
                </a:solidFill>
              </a:rPr>
              <a:t> Case 3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Therefore,</a:t>
            </a:r>
            <a:r>
              <a:rPr lang="en-US" i="1" dirty="0"/>
              <a:t> 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>
                <a:sym typeface="Symbol" panose="05050102010706020507" pitchFamily="18" charset="2"/>
              </a:rPr>
              <a:t>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</a:t>
            </a:r>
            <a:r>
              <a:rPr lang="en-US" i="1" dirty="0"/>
              <a:t> = </a:t>
            </a:r>
            <a:r>
              <a:rPr lang="en-US" dirty="0">
                <a:sym typeface="Symbol" panose="05050102010706020507" pitchFamily="18" charset="2"/>
              </a:rPr>
              <a:t>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 err="1"/>
              <a:t>lg</a:t>
            </a:r>
            <a:r>
              <a:rPr lang="en-US" i="1" dirty="0"/>
              <a:t> n</a:t>
            </a:r>
            <a:r>
              <a:rPr lang="en-US" dirty="0"/>
              <a:t>).</a:t>
            </a:r>
          </a:p>
          <a:p>
            <a:pPr>
              <a:lnSpc>
                <a:spcPct val="90000"/>
              </a:lnSpc>
            </a:pPr>
            <a:endParaRPr lang="en-US" sz="2800" i="1" dirty="0">
              <a:solidFill>
                <a:srgbClr val="CC33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400" i="1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26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 Merge Sort</a:t>
            </a: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idx="1"/>
          </p:nvPr>
        </p:nvSpPr>
        <p:spPr>
          <a:xfrm>
            <a:off x="2254250" y="1647558"/>
            <a:ext cx="7772400" cy="4981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b="1" i="1" u="sng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Problem</a:t>
            </a:r>
            <a:r>
              <a:rPr lang="en-US" b="1" u="sng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CC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Sort a sequence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elements into non-decreasing order.</a:t>
            </a:r>
          </a:p>
          <a:p>
            <a:pPr>
              <a:buFont typeface="Wingdings" panose="05000000000000000000" pitchFamily="2" charset="2"/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r>
              <a:rPr lang="en-US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Divide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-element sequence to be sorted into two subsequences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n/2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elements each</a:t>
            </a:r>
          </a:p>
          <a:p>
            <a:pPr>
              <a:buFont typeface="Wingdings" panose="05000000000000000000" pitchFamily="2" charset="2"/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Conquer: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Sort the two subsequences recursively using merge sort.</a:t>
            </a:r>
          </a:p>
          <a:p>
            <a:pPr>
              <a:buFont typeface="Wingdings" panose="05000000000000000000" pitchFamily="2" charset="2"/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en-US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CC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354783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25957" y="72178"/>
            <a:ext cx="8911687" cy="1280890"/>
          </a:xfrm>
        </p:spPr>
        <p:txBody>
          <a:bodyPr/>
          <a:lstStyle/>
          <a:p>
            <a:r>
              <a:rPr lang="en-US" dirty="0"/>
              <a:t>Merge Sort – Example </a:t>
            </a:r>
          </a:p>
        </p:txBody>
      </p:sp>
      <p:sp>
        <p:nvSpPr>
          <p:cNvPr id="1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24983" name="Text Box 23"/>
          <p:cNvSpPr txBox="1">
            <a:spLocks noChangeArrowheads="1"/>
          </p:cNvSpPr>
          <p:nvPr/>
        </p:nvSpPr>
        <p:spPr bwMode="auto">
          <a:xfrm>
            <a:off x="3889573" y="569277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4984" name="Text Box 24"/>
          <p:cNvSpPr txBox="1">
            <a:spLocks noChangeArrowheads="1"/>
          </p:cNvSpPr>
          <p:nvPr/>
        </p:nvSpPr>
        <p:spPr bwMode="auto">
          <a:xfrm>
            <a:off x="4456311" y="569277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4985" name="Text Box 25"/>
          <p:cNvSpPr txBox="1">
            <a:spLocks noChangeArrowheads="1"/>
          </p:cNvSpPr>
          <p:nvPr/>
        </p:nvSpPr>
        <p:spPr bwMode="auto">
          <a:xfrm>
            <a:off x="5030246" y="5692775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4986" name="Text Box 26"/>
          <p:cNvSpPr txBox="1">
            <a:spLocks noChangeArrowheads="1"/>
          </p:cNvSpPr>
          <p:nvPr/>
        </p:nvSpPr>
        <p:spPr bwMode="auto">
          <a:xfrm>
            <a:off x="5596983" y="5692775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4987" name="Text Box 27"/>
          <p:cNvSpPr txBox="1">
            <a:spLocks noChangeArrowheads="1"/>
          </p:cNvSpPr>
          <p:nvPr/>
        </p:nvSpPr>
        <p:spPr bwMode="auto">
          <a:xfrm>
            <a:off x="6159698" y="569277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4988" name="Text Box 28"/>
          <p:cNvSpPr txBox="1">
            <a:spLocks noChangeArrowheads="1"/>
          </p:cNvSpPr>
          <p:nvPr/>
        </p:nvSpPr>
        <p:spPr bwMode="auto">
          <a:xfrm>
            <a:off x="6726436" y="569277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4989" name="Text Box 29"/>
          <p:cNvSpPr txBox="1">
            <a:spLocks noChangeArrowheads="1"/>
          </p:cNvSpPr>
          <p:nvPr/>
        </p:nvSpPr>
        <p:spPr bwMode="auto">
          <a:xfrm>
            <a:off x="7294761" y="569277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4990" name="Text Box 30"/>
          <p:cNvSpPr txBox="1">
            <a:spLocks noChangeArrowheads="1"/>
          </p:cNvSpPr>
          <p:nvPr/>
        </p:nvSpPr>
        <p:spPr bwMode="auto">
          <a:xfrm>
            <a:off x="7861498" y="569277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4991" name="Text Box 31"/>
          <p:cNvSpPr txBox="1">
            <a:spLocks noChangeArrowheads="1"/>
          </p:cNvSpPr>
          <p:nvPr/>
        </p:nvSpPr>
        <p:spPr bwMode="auto">
          <a:xfrm>
            <a:off x="8429823" y="569277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4992" name="Text Box 32"/>
          <p:cNvSpPr txBox="1">
            <a:spLocks noChangeArrowheads="1"/>
          </p:cNvSpPr>
          <p:nvPr/>
        </p:nvSpPr>
        <p:spPr bwMode="auto">
          <a:xfrm>
            <a:off x="8996561" y="569277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4993" name="Text Box 33"/>
          <p:cNvSpPr txBox="1">
            <a:spLocks noChangeArrowheads="1"/>
          </p:cNvSpPr>
          <p:nvPr/>
        </p:nvSpPr>
        <p:spPr bwMode="auto">
          <a:xfrm>
            <a:off x="9564886" y="569277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4994" name="Text Box 34"/>
          <p:cNvSpPr txBox="1">
            <a:spLocks noChangeArrowheads="1"/>
          </p:cNvSpPr>
          <p:nvPr/>
        </p:nvSpPr>
        <p:spPr bwMode="auto">
          <a:xfrm>
            <a:off x="10138821" y="5692775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4995" name="Text Box 35"/>
          <p:cNvSpPr txBox="1">
            <a:spLocks noChangeArrowheads="1"/>
          </p:cNvSpPr>
          <p:nvPr/>
        </p:nvSpPr>
        <p:spPr bwMode="auto">
          <a:xfrm>
            <a:off x="2040136" y="11763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4996" name="Text Box 36"/>
          <p:cNvSpPr txBox="1">
            <a:spLocks noChangeArrowheads="1"/>
          </p:cNvSpPr>
          <p:nvPr/>
        </p:nvSpPr>
        <p:spPr bwMode="auto">
          <a:xfrm>
            <a:off x="2567186" y="11763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4997" name="Text Box 37"/>
          <p:cNvSpPr txBox="1">
            <a:spLocks noChangeArrowheads="1"/>
          </p:cNvSpPr>
          <p:nvPr/>
        </p:nvSpPr>
        <p:spPr bwMode="auto">
          <a:xfrm>
            <a:off x="3094236" y="11763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4998" name="Text Box 38"/>
          <p:cNvSpPr txBox="1">
            <a:spLocks noChangeArrowheads="1"/>
          </p:cNvSpPr>
          <p:nvPr/>
        </p:nvSpPr>
        <p:spPr bwMode="auto">
          <a:xfrm>
            <a:off x="3626896" y="1176338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4999" name="Text Box 39"/>
          <p:cNvSpPr txBox="1">
            <a:spLocks noChangeArrowheads="1"/>
          </p:cNvSpPr>
          <p:nvPr/>
        </p:nvSpPr>
        <p:spPr bwMode="auto">
          <a:xfrm>
            <a:off x="4148336" y="11763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00" name="Text Box 40"/>
          <p:cNvSpPr txBox="1">
            <a:spLocks noChangeArrowheads="1"/>
          </p:cNvSpPr>
          <p:nvPr/>
        </p:nvSpPr>
        <p:spPr bwMode="auto">
          <a:xfrm>
            <a:off x="4675386" y="11763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01" name="Text Box 41"/>
          <p:cNvSpPr txBox="1">
            <a:spLocks noChangeArrowheads="1"/>
          </p:cNvSpPr>
          <p:nvPr/>
        </p:nvSpPr>
        <p:spPr bwMode="auto">
          <a:xfrm>
            <a:off x="5208046" y="1176338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02" name="Text Box 42"/>
          <p:cNvSpPr txBox="1">
            <a:spLocks noChangeArrowheads="1"/>
          </p:cNvSpPr>
          <p:nvPr/>
        </p:nvSpPr>
        <p:spPr bwMode="auto">
          <a:xfrm>
            <a:off x="5735096" y="1176338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03" name="Text Box 43"/>
          <p:cNvSpPr txBox="1">
            <a:spLocks noChangeArrowheads="1"/>
          </p:cNvSpPr>
          <p:nvPr/>
        </p:nvSpPr>
        <p:spPr bwMode="auto">
          <a:xfrm>
            <a:off x="6256536" y="11763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04" name="Text Box 44"/>
          <p:cNvSpPr txBox="1">
            <a:spLocks noChangeArrowheads="1"/>
          </p:cNvSpPr>
          <p:nvPr/>
        </p:nvSpPr>
        <p:spPr bwMode="auto">
          <a:xfrm>
            <a:off x="6783586" y="11763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05" name="Text Box 45"/>
          <p:cNvSpPr txBox="1">
            <a:spLocks noChangeArrowheads="1"/>
          </p:cNvSpPr>
          <p:nvPr/>
        </p:nvSpPr>
        <p:spPr bwMode="auto">
          <a:xfrm>
            <a:off x="7310636" y="11763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06" name="Text Box 46"/>
          <p:cNvSpPr txBox="1">
            <a:spLocks noChangeArrowheads="1"/>
          </p:cNvSpPr>
          <p:nvPr/>
        </p:nvSpPr>
        <p:spPr bwMode="auto">
          <a:xfrm>
            <a:off x="7837686" y="11763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07" name="Text Box 47"/>
          <p:cNvSpPr txBox="1">
            <a:spLocks noChangeArrowheads="1"/>
          </p:cNvSpPr>
          <p:nvPr/>
        </p:nvSpPr>
        <p:spPr bwMode="auto">
          <a:xfrm>
            <a:off x="8364736" y="11763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08" name="Text Box 48"/>
          <p:cNvSpPr txBox="1">
            <a:spLocks noChangeArrowheads="1"/>
          </p:cNvSpPr>
          <p:nvPr/>
        </p:nvSpPr>
        <p:spPr bwMode="auto">
          <a:xfrm>
            <a:off x="8891786" y="11763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09" name="Text Box 49"/>
          <p:cNvSpPr txBox="1">
            <a:spLocks noChangeArrowheads="1"/>
          </p:cNvSpPr>
          <p:nvPr/>
        </p:nvSpPr>
        <p:spPr bwMode="auto">
          <a:xfrm>
            <a:off x="9418836" y="11763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10" name="Text Box 50"/>
          <p:cNvSpPr txBox="1">
            <a:spLocks noChangeArrowheads="1"/>
          </p:cNvSpPr>
          <p:nvPr/>
        </p:nvSpPr>
        <p:spPr bwMode="auto">
          <a:xfrm>
            <a:off x="9953083" y="1176338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11" name="Text Box 51"/>
          <p:cNvSpPr txBox="1">
            <a:spLocks noChangeArrowheads="1"/>
          </p:cNvSpPr>
          <p:nvPr/>
        </p:nvSpPr>
        <p:spPr bwMode="auto">
          <a:xfrm>
            <a:off x="1825625" y="2547938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5012" name="Text Box 52"/>
          <p:cNvSpPr txBox="1">
            <a:spLocks noChangeArrowheads="1"/>
          </p:cNvSpPr>
          <p:nvPr/>
        </p:nvSpPr>
        <p:spPr bwMode="auto">
          <a:xfrm>
            <a:off x="2352675" y="2547938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13" name="Text Box 53"/>
          <p:cNvSpPr txBox="1">
            <a:spLocks noChangeArrowheads="1"/>
          </p:cNvSpPr>
          <p:nvPr/>
        </p:nvSpPr>
        <p:spPr bwMode="auto">
          <a:xfrm>
            <a:off x="2879725" y="2547938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5014" name="Text Box 54"/>
          <p:cNvSpPr txBox="1">
            <a:spLocks noChangeArrowheads="1"/>
          </p:cNvSpPr>
          <p:nvPr/>
        </p:nvSpPr>
        <p:spPr bwMode="auto">
          <a:xfrm>
            <a:off x="3406775" y="2547938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15" name="Text Box 55"/>
          <p:cNvSpPr txBox="1">
            <a:spLocks noChangeArrowheads="1"/>
          </p:cNvSpPr>
          <p:nvPr/>
        </p:nvSpPr>
        <p:spPr bwMode="auto">
          <a:xfrm>
            <a:off x="3933825" y="2547938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16" name="Text Box 56"/>
          <p:cNvSpPr txBox="1">
            <a:spLocks noChangeArrowheads="1"/>
          </p:cNvSpPr>
          <p:nvPr/>
        </p:nvSpPr>
        <p:spPr bwMode="auto">
          <a:xfrm>
            <a:off x="4460875" y="2547938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17" name="Text Box 57"/>
          <p:cNvSpPr txBox="1">
            <a:spLocks noChangeArrowheads="1"/>
          </p:cNvSpPr>
          <p:nvPr/>
        </p:nvSpPr>
        <p:spPr bwMode="auto">
          <a:xfrm>
            <a:off x="4987925" y="2547938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18" name="Text Box 58"/>
          <p:cNvSpPr txBox="1">
            <a:spLocks noChangeArrowheads="1"/>
          </p:cNvSpPr>
          <p:nvPr/>
        </p:nvSpPr>
        <p:spPr bwMode="auto">
          <a:xfrm>
            <a:off x="5514975" y="2547938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19" name="Text Box 59"/>
          <p:cNvSpPr txBox="1">
            <a:spLocks noChangeArrowheads="1"/>
          </p:cNvSpPr>
          <p:nvPr/>
        </p:nvSpPr>
        <p:spPr bwMode="auto">
          <a:xfrm>
            <a:off x="6170811" y="25352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20" name="Text Box 60"/>
          <p:cNvSpPr txBox="1">
            <a:spLocks noChangeArrowheads="1"/>
          </p:cNvSpPr>
          <p:nvPr/>
        </p:nvSpPr>
        <p:spPr bwMode="auto">
          <a:xfrm>
            <a:off x="6697861" y="25352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21" name="Text Box 61"/>
          <p:cNvSpPr txBox="1">
            <a:spLocks noChangeArrowheads="1"/>
          </p:cNvSpPr>
          <p:nvPr/>
        </p:nvSpPr>
        <p:spPr bwMode="auto">
          <a:xfrm>
            <a:off x="7224911" y="25352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22" name="Text Box 62"/>
          <p:cNvSpPr txBox="1">
            <a:spLocks noChangeArrowheads="1"/>
          </p:cNvSpPr>
          <p:nvPr/>
        </p:nvSpPr>
        <p:spPr bwMode="auto">
          <a:xfrm>
            <a:off x="7751961" y="25352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23" name="Text Box 63"/>
          <p:cNvSpPr txBox="1">
            <a:spLocks noChangeArrowheads="1"/>
          </p:cNvSpPr>
          <p:nvPr/>
        </p:nvSpPr>
        <p:spPr bwMode="auto">
          <a:xfrm>
            <a:off x="8279011" y="25352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24" name="Text Box 64"/>
          <p:cNvSpPr txBox="1">
            <a:spLocks noChangeArrowheads="1"/>
          </p:cNvSpPr>
          <p:nvPr/>
        </p:nvSpPr>
        <p:spPr bwMode="auto">
          <a:xfrm>
            <a:off x="8806061" y="25352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25" name="Text Box 65"/>
          <p:cNvSpPr txBox="1">
            <a:spLocks noChangeArrowheads="1"/>
          </p:cNvSpPr>
          <p:nvPr/>
        </p:nvSpPr>
        <p:spPr bwMode="auto">
          <a:xfrm>
            <a:off x="9333111" y="25352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26" name="Text Box 66"/>
          <p:cNvSpPr txBox="1">
            <a:spLocks noChangeArrowheads="1"/>
          </p:cNvSpPr>
          <p:nvPr/>
        </p:nvSpPr>
        <p:spPr bwMode="auto">
          <a:xfrm>
            <a:off x="9867358" y="2535238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27" name="Line 67"/>
          <p:cNvSpPr>
            <a:spLocks noChangeShapeType="1"/>
          </p:cNvSpPr>
          <p:nvPr/>
        </p:nvSpPr>
        <p:spPr bwMode="auto">
          <a:xfrm flipH="1">
            <a:off x="4106863" y="1655764"/>
            <a:ext cx="2087562" cy="852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28" name="Line 68"/>
          <p:cNvSpPr>
            <a:spLocks noChangeShapeType="1"/>
          </p:cNvSpPr>
          <p:nvPr/>
        </p:nvSpPr>
        <p:spPr bwMode="auto">
          <a:xfrm>
            <a:off x="6181725" y="1655764"/>
            <a:ext cx="2027238" cy="877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47" name="Line 87"/>
          <p:cNvSpPr>
            <a:spLocks noChangeShapeType="1"/>
          </p:cNvSpPr>
          <p:nvPr/>
        </p:nvSpPr>
        <p:spPr bwMode="auto">
          <a:xfrm>
            <a:off x="6059488" y="25193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49" name="Line 89"/>
          <p:cNvSpPr>
            <a:spLocks noChangeShapeType="1"/>
          </p:cNvSpPr>
          <p:nvPr/>
        </p:nvSpPr>
        <p:spPr bwMode="auto">
          <a:xfrm>
            <a:off x="6064250" y="36115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59" name="Line 99"/>
          <p:cNvSpPr>
            <a:spLocks noChangeShapeType="1"/>
          </p:cNvSpPr>
          <p:nvPr/>
        </p:nvSpPr>
        <p:spPr bwMode="auto">
          <a:xfrm>
            <a:off x="3806825" y="476408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29" name="Text Box 69"/>
          <p:cNvSpPr txBox="1">
            <a:spLocks noChangeArrowheads="1"/>
          </p:cNvSpPr>
          <p:nvPr/>
        </p:nvSpPr>
        <p:spPr bwMode="auto">
          <a:xfrm>
            <a:off x="1690688" y="3649663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5030" name="Text Box 70"/>
          <p:cNvSpPr txBox="1">
            <a:spLocks noChangeArrowheads="1"/>
          </p:cNvSpPr>
          <p:nvPr/>
        </p:nvSpPr>
        <p:spPr bwMode="auto">
          <a:xfrm>
            <a:off x="2217738" y="3649663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31" name="Text Box 71"/>
          <p:cNvSpPr txBox="1">
            <a:spLocks noChangeArrowheads="1"/>
          </p:cNvSpPr>
          <p:nvPr/>
        </p:nvSpPr>
        <p:spPr bwMode="auto">
          <a:xfrm>
            <a:off x="2744788" y="3649663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5032" name="Text Box 72"/>
          <p:cNvSpPr txBox="1">
            <a:spLocks noChangeArrowheads="1"/>
          </p:cNvSpPr>
          <p:nvPr/>
        </p:nvSpPr>
        <p:spPr bwMode="auto">
          <a:xfrm>
            <a:off x="3271838" y="3649663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33" name="Text Box 73"/>
          <p:cNvSpPr txBox="1">
            <a:spLocks noChangeArrowheads="1"/>
          </p:cNvSpPr>
          <p:nvPr/>
        </p:nvSpPr>
        <p:spPr bwMode="auto">
          <a:xfrm>
            <a:off x="3887788" y="3638550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34" name="Text Box 74"/>
          <p:cNvSpPr txBox="1">
            <a:spLocks noChangeArrowheads="1"/>
          </p:cNvSpPr>
          <p:nvPr/>
        </p:nvSpPr>
        <p:spPr bwMode="auto">
          <a:xfrm>
            <a:off x="4414838" y="3638550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35" name="Text Box 75"/>
          <p:cNvSpPr txBox="1">
            <a:spLocks noChangeArrowheads="1"/>
          </p:cNvSpPr>
          <p:nvPr/>
        </p:nvSpPr>
        <p:spPr bwMode="auto">
          <a:xfrm>
            <a:off x="4941888" y="3638550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36" name="Text Box 76"/>
          <p:cNvSpPr txBox="1">
            <a:spLocks noChangeArrowheads="1"/>
          </p:cNvSpPr>
          <p:nvPr/>
        </p:nvSpPr>
        <p:spPr bwMode="auto">
          <a:xfrm>
            <a:off x="5468938" y="3638550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48" name="Line 88"/>
          <p:cNvSpPr>
            <a:spLocks noChangeShapeType="1"/>
          </p:cNvSpPr>
          <p:nvPr/>
        </p:nvSpPr>
        <p:spPr bwMode="auto">
          <a:xfrm>
            <a:off x="3840163" y="365918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4" name="Line 114"/>
          <p:cNvSpPr>
            <a:spLocks noChangeShapeType="1"/>
          </p:cNvSpPr>
          <p:nvPr/>
        </p:nvSpPr>
        <p:spPr bwMode="auto">
          <a:xfrm flipH="1">
            <a:off x="2722563" y="3027364"/>
            <a:ext cx="1173162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5" name="Line 115"/>
          <p:cNvSpPr>
            <a:spLocks noChangeShapeType="1"/>
          </p:cNvSpPr>
          <p:nvPr/>
        </p:nvSpPr>
        <p:spPr bwMode="auto">
          <a:xfrm>
            <a:off x="3884614" y="3052764"/>
            <a:ext cx="1038225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37" name="Text Box 77"/>
          <p:cNvSpPr txBox="1">
            <a:spLocks noChangeArrowheads="1"/>
          </p:cNvSpPr>
          <p:nvPr/>
        </p:nvSpPr>
        <p:spPr bwMode="auto">
          <a:xfrm>
            <a:off x="6200973" y="3625850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38" name="Text Box 78"/>
          <p:cNvSpPr txBox="1">
            <a:spLocks noChangeArrowheads="1"/>
          </p:cNvSpPr>
          <p:nvPr/>
        </p:nvSpPr>
        <p:spPr bwMode="auto">
          <a:xfrm>
            <a:off x="6728023" y="3625850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39" name="Text Box 79"/>
          <p:cNvSpPr txBox="1">
            <a:spLocks noChangeArrowheads="1"/>
          </p:cNvSpPr>
          <p:nvPr/>
        </p:nvSpPr>
        <p:spPr bwMode="auto">
          <a:xfrm>
            <a:off x="7255073" y="3625850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40" name="Text Box 80"/>
          <p:cNvSpPr txBox="1">
            <a:spLocks noChangeArrowheads="1"/>
          </p:cNvSpPr>
          <p:nvPr/>
        </p:nvSpPr>
        <p:spPr bwMode="auto">
          <a:xfrm>
            <a:off x="7782123" y="3625850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41" name="Text Box 81"/>
          <p:cNvSpPr txBox="1">
            <a:spLocks noChangeArrowheads="1"/>
          </p:cNvSpPr>
          <p:nvPr/>
        </p:nvSpPr>
        <p:spPr bwMode="auto">
          <a:xfrm>
            <a:off x="8421886" y="36020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42" name="Text Box 82"/>
          <p:cNvSpPr txBox="1">
            <a:spLocks noChangeArrowheads="1"/>
          </p:cNvSpPr>
          <p:nvPr/>
        </p:nvSpPr>
        <p:spPr bwMode="auto">
          <a:xfrm>
            <a:off x="8948936" y="36020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43" name="Text Box 83"/>
          <p:cNvSpPr txBox="1">
            <a:spLocks noChangeArrowheads="1"/>
          </p:cNvSpPr>
          <p:nvPr/>
        </p:nvSpPr>
        <p:spPr bwMode="auto">
          <a:xfrm>
            <a:off x="9475986" y="360203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44" name="Text Box 84"/>
          <p:cNvSpPr txBox="1">
            <a:spLocks noChangeArrowheads="1"/>
          </p:cNvSpPr>
          <p:nvPr/>
        </p:nvSpPr>
        <p:spPr bwMode="auto">
          <a:xfrm>
            <a:off x="10010233" y="3602038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50" name="Line 90"/>
          <p:cNvSpPr>
            <a:spLocks noChangeShapeType="1"/>
          </p:cNvSpPr>
          <p:nvPr/>
        </p:nvSpPr>
        <p:spPr bwMode="auto">
          <a:xfrm>
            <a:off x="8313738" y="35988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6" name="Line 116"/>
          <p:cNvSpPr>
            <a:spLocks noChangeShapeType="1"/>
          </p:cNvSpPr>
          <p:nvPr/>
        </p:nvSpPr>
        <p:spPr bwMode="auto">
          <a:xfrm flipH="1">
            <a:off x="7208839" y="3001964"/>
            <a:ext cx="10255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7" name="Line 117"/>
          <p:cNvSpPr>
            <a:spLocks noChangeShapeType="1"/>
          </p:cNvSpPr>
          <p:nvPr/>
        </p:nvSpPr>
        <p:spPr bwMode="auto">
          <a:xfrm>
            <a:off x="8245476" y="3001964"/>
            <a:ext cx="1211263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5121" name="Group 161"/>
          <p:cNvGrpSpPr>
            <a:grpSpLocks/>
          </p:cNvGrpSpPr>
          <p:nvPr/>
        </p:nvGrpSpPr>
        <p:grpSpPr bwMode="auto">
          <a:xfrm>
            <a:off x="1620838" y="4140200"/>
            <a:ext cx="2152650" cy="1098550"/>
            <a:chOff x="61" y="2608"/>
            <a:chExt cx="1356" cy="692"/>
          </a:xfrm>
        </p:grpSpPr>
        <p:sp>
          <p:nvSpPr>
            <p:cNvPr id="425051" name="Text Box 91"/>
            <p:cNvSpPr txBox="1">
              <a:spLocks noChangeArrowheads="1"/>
            </p:cNvSpPr>
            <p:nvPr/>
          </p:nvSpPr>
          <p:spPr bwMode="auto">
            <a:xfrm>
              <a:off x="61" y="2979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5052" name="Text Box 92"/>
            <p:cNvSpPr txBox="1">
              <a:spLocks noChangeArrowheads="1"/>
            </p:cNvSpPr>
            <p:nvPr/>
          </p:nvSpPr>
          <p:spPr bwMode="auto">
            <a:xfrm>
              <a:off x="393" y="2979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5053" name="Text Box 93"/>
            <p:cNvSpPr txBox="1">
              <a:spLocks noChangeArrowheads="1"/>
            </p:cNvSpPr>
            <p:nvPr/>
          </p:nvSpPr>
          <p:spPr bwMode="auto">
            <a:xfrm>
              <a:off x="765" y="2979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5054" name="Text Box 94"/>
            <p:cNvSpPr txBox="1">
              <a:spLocks noChangeArrowheads="1"/>
            </p:cNvSpPr>
            <p:nvPr/>
          </p:nvSpPr>
          <p:spPr bwMode="auto">
            <a:xfrm>
              <a:off x="1097" y="2979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5069" name="Line 109"/>
            <p:cNvSpPr>
              <a:spLocks noChangeShapeType="1"/>
            </p:cNvSpPr>
            <p:nvPr/>
          </p:nvSpPr>
          <p:spPr bwMode="auto">
            <a:xfrm>
              <a:off x="725" y="297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78" name="Line 118"/>
            <p:cNvSpPr>
              <a:spLocks noChangeShapeType="1"/>
            </p:cNvSpPr>
            <p:nvPr/>
          </p:nvSpPr>
          <p:spPr bwMode="auto">
            <a:xfrm flipH="1">
              <a:off x="374" y="2608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79" name="Line 119"/>
            <p:cNvSpPr>
              <a:spLocks noChangeShapeType="1"/>
            </p:cNvSpPr>
            <p:nvPr/>
          </p:nvSpPr>
          <p:spPr bwMode="auto">
            <a:xfrm>
              <a:off x="739" y="2608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5080" name="Line 120"/>
          <p:cNvSpPr>
            <a:spLocks noChangeShapeType="1"/>
          </p:cNvSpPr>
          <p:nvPr/>
        </p:nvSpPr>
        <p:spPr bwMode="auto">
          <a:xfrm flipH="1">
            <a:off x="4378326" y="4114801"/>
            <a:ext cx="555625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55" name="Text Box 95"/>
          <p:cNvSpPr txBox="1">
            <a:spLocks noChangeArrowheads="1"/>
          </p:cNvSpPr>
          <p:nvPr/>
        </p:nvSpPr>
        <p:spPr bwMode="auto">
          <a:xfrm>
            <a:off x="3854450" y="4730750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56" name="Text Box 96"/>
          <p:cNvSpPr txBox="1">
            <a:spLocks noChangeArrowheads="1"/>
          </p:cNvSpPr>
          <p:nvPr/>
        </p:nvSpPr>
        <p:spPr bwMode="auto">
          <a:xfrm>
            <a:off x="4381500" y="4730750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57" name="Text Box 97"/>
          <p:cNvSpPr txBox="1">
            <a:spLocks noChangeArrowheads="1"/>
          </p:cNvSpPr>
          <p:nvPr/>
        </p:nvSpPr>
        <p:spPr bwMode="auto">
          <a:xfrm>
            <a:off x="4957763" y="4730750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58" name="Text Box 98"/>
          <p:cNvSpPr txBox="1">
            <a:spLocks noChangeArrowheads="1"/>
          </p:cNvSpPr>
          <p:nvPr/>
        </p:nvSpPr>
        <p:spPr bwMode="auto">
          <a:xfrm>
            <a:off x="5484813" y="4730750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60" name="Line 100"/>
          <p:cNvSpPr>
            <a:spLocks noChangeShapeType="1"/>
          </p:cNvSpPr>
          <p:nvPr/>
        </p:nvSpPr>
        <p:spPr bwMode="auto">
          <a:xfrm>
            <a:off x="4906963" y="47164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1" name="Line 121"/>
          <p:cNvSpPr>
            <a:spLocks noChangeShapeType="1"/>
          </p:cNvSpPr>
          <p:nvPr/>
        </p:nvSpPr>
        <p:spPr bwMode="auto">
          <a:xfrm>
            <a:off x="4946651" y="4140200"/>
            <a:ext cx="568325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61" name="Text Box 101"/>
          <p:cNvSpPr txBox="1">
            <a:spLocks noChangeArrowheads="1"/>
          </p:cNvSpPr>
          <p:nvPr/>
        </p:nvSpPr>
        <p:spPr bwMode="auto">
          <a:xfrm>
            <a:off x="6153348" y="4729163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62" name="Text Box 102"/>
          <p:cNvSpPr txBox="1">
            <a:spLocks noChangeArrowheads="1"/>
          </p:cNvSpPr>
          <p:nvPr/>
        </p:nvSpPr>
        <p:spPr bwMode="auto">
          <a:xfrm>
            <a:off x="6680398" y="4729163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63" name="Text Box 103"/>
          <p:cNvSpPr txBox="1">
            <a:spLocks noChangeArrowheads="1"/>
          </p:cNvSpPr>
          <p:nvPr/>
        </p:nvSpPr>
        <p:spPr bwMode="auto">
          <a:xfrm>
            <a:off x="7270948" y="4729163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64" name="Text Box 104"/>
          <p:cNvSpPr txBox="1">
            <a:spLocks noChangeArrowheads="1"/>
          </p:cNvSpPr>
          <p:nvPr/>
        </p:nvSpPr>
        <p:spPr bwMode="auto">
          <a:xfrm>
            <a:off x="7797998" y="4729163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70" name="Line 110"/>
          <p:cNvSpPr>
            <a:spLocks noChangeShapeType="1"/>
          </p:cNvSpPr>
          <p:nvPr/>
        </p:nvSpPr>
        <p:spPr bwMode="auto">
          <a:xfrm>
            <a:off x="6051550" y="473392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1" name="Line 111"/>
          <p:cNvSpPr>
            <a:spLocks noChangeShapeType="1"/>
          </p:cNvSpPr>
          <p:nvPr/>
        </p:nvSpPr>
        <p:spPr bwMode="auto">
          <a:xfrm>
            <a:off x="7167563" y="472598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2" name="Line 112"/>
          <p:cNvSpPr>
            <a:spLocks noChangeShapeType="1"/>
          </p:cNvSpPr>
          <p:nvPr/>
        </p:nvSpPr>
        <p:spPr bwMode="auto">
          <a:xfrm>
            <a:off x="8296275" y="470535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2" name="Line 122"/>
          <p:cNvSpPr>
            <a:spLocks noChangeShapeType="1"/>
          </p:cNvSpPr>
          <p:nvPr/>
        </p:nvSpPr>
        <p:spPr bwMode="auto">
          <a:xfrm flipH="1">
            <a:off x="6615114" y="4114800"/>
            <a:ext cx="5937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3" name="Line 123"/>
          <p:cNvSpPr>
            <a:spLocks noChangeShapeType="1"/>
          </p:cNvSpPr>
          <p:nvPr/>
        </p:nvSpPr>
        <p:spPr bwMode="auto">
          <a:xfrm>
            <a:off x="7208839" y="4102101"/>
            <a:ext cx="530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65" name="Text Box 105"/>
          <p:cNvSpPr txBox="1">
            <a:spLocks noChangeArrowheads="1"/>
          </p:cNvSpPr>
          <p:nvPr/>
        </p:nvSpPr>
        <p:spPr bwMode="auto">
          <a:xfrm>
            <a:off x="8388548" y="4718050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66" name="Text Box 106"/>
          <p:cNvSpPr txBox="1">
            <a:spLocks noChangeArrowheads="1"/>
          </p:cNvSpPr>
          <p:nvPr/>
        </p:nvSpPr>
        <p:spPr bwMode="auto">
          <a:xfrm>
            <a:off x="8915598" y="4718050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67" name="Text Box 107"/>
          <p:cNvSpPr txBox="1">
            <a:spLocks noChangeArrowheads="1"/>
          </p:cNvSpPr>
          <p:nvPr/>
        </p:nvSpPr>
        <p:spPr bwMode="auto">
          <a:xfrm>
            <a:off x="9504561" y="4718050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68" name="Text Box 108"/>
          <p:cNvSpPr txBox="1">
            <a:spLocks noChangeArrowheads="1"/>
          </p:cNvSpPr>
          <p:nvPr/>
        </p:nvSpPr>
        <p:spPr bwMode="auto">
          <a:xfrm>
            <a:off x="10038808" y="4718050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73" name="Line 113"/>
          <p:cNvSpPr>
            <a:spLocks noChangeShapeType="1"/>
          </p:cNvSpPr>
          <p:nvPr/>
        </p:nvSpPr>
        <p:spPr bwMode="auto">
          <a:xfrm>
            <a:off x="9424988" y="472281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4" name="Line 124"/>
          <p:cNvSpPr>
            <a:spLocks noChangeShapeType="1"/>
          </p:cNvSpPr>
          <p:nvPr/>
        </p:nvSpPr>
        <p:spPr bwMode="auto">
          <a:xfrm flipH="1">
            <a:off x="8864601" y="4040189"/>
            <a:ext cx="555625" cy="668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5" name="Line 125"/>
          <p:cNvSpPr>
            <a:spLocks noChangeShapeType="1"/>
          </p:cNvSpPr>
          <p:nvPr/>
        </p:nvSpPr>
        <p:spPr bwMode="auto">
          <a:xfrm>
            <a:off x="9420226" y="4029076"/>
            <a:ext cx="568325" cy="69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0" name="Line 130"/>
          <p:cNvSpPr>
            <a:spLocks noChangeShapeType="1"/>
          </p:cNvSpPr>
          <p:nvPr/>
        </p:nvSpPr>
        <p:spPr bwMode="auto">
          <a:xfrm flipH="1">
            <a:off x="4081463" y="5176838"/>
            <a:ext cx="2714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1" name="Line 131"/>
          <p:cNvSpPr>
            <a:spLocks noChangeShapeType="1"/>
          </p:cNvSpPr>
          <p:nvPr/>
        </p:nvSpPr>
        <p:spPr bwMode="auto">
          <a:xfrm>
            <a:off x="4365626" y="521493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2" name="Line 132"/>
          <p:cNvSpPr>
            <a:spLocks noChangeShapeType="1"/>
          </p:cNvSpPr>
          <p:nvPr/>
        </p:nvSpPr>
        <p:spPr bwMode="auto">
          <a:xfrm flipH="1">
            <a:off x="5207001" y="5214938"/>
            <a:ext cx="284163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3" name="Line 133"/>
          <p:cNvSpPr>
            <a:spLocks noChangeShapeType="1"/>
          </p:cNvSpPr>
          <p:nvPr/>
        </p:nvSpPr>
        <p:spPr bwMode="auto">
          <a:xfrm>
            <a:off x="5514976" y="521493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4" name="Line 134"/>
          <p:cNvSpPr>
            <a:spLocks noChangeShapeType="1"/>
          </p:cNvSpPr>
          <p:nvPr/>
        </p:nvSpPr>
        <p:spPr bwMode="auto">
          <a:xfrm flipH="1">
            <a:off x="6343651" y="5176838"/>
            <a:ext cx="271463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5" name="Line 135"/>
          <p:cNvSpPr>
            <a:spLocks noChangeShapeType="1"/>
          </p:cNvSpPr>
          <p:nvPr/>
        </p:nvSpPr>
        <p:spPr bwMode="auto">
          <a:xfrm>
            <a:off x="6627814" y="5189538"/>
            <a:ext cx="3079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6" name="Line 136"/>
          <p:cNvSpPr>
            <a:spLocks noChangeShapeType="1"/>
          </p:cNvSpPr>
          <p:nvPr/>
        </p:nvSpPr>
        <p:spPr bwMode="auto">
          <a:xfrm flipH="1">
            <a:off x="7467601" y="5214938"/>
            <a:ext cx="2714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7" name="Line 137"/>
          <p:cNvSpPr>
            <a:spLocks noChangeShapeType="1"/>
          </p:cNvSpPr>
          <p:nvPr/>
        </p:nvSpPr>
        <p:spPr bwMode="auto">
          <a:xfrm>
            <a:off x="7764463" y="5227638"/>
            <a:ext cx="296862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8" name="Line 138"/>
          <p:cNvSpPr>
            <a:spLocks noChangeShapeType="1"/>
          </p:cNvSpPr>
          <p:nvPr/>
        </p:nvSpPr>
        <p:spPr bwMode="auto">
          <a:xfrm flipH="1">
            <a:off x="8616951" y="5165726"/>
            <a:ext cx="258763" cy="519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9" name="Line 139"/>
          <p:cNvSpPr>
            <a:spLocks noChangeShapeType="1"/>
          </p:cNvSpPr>
          <p:nvPr/>
        </p:nvSpPr>
        <p:spPr bwMode="auto">
          <a:xfrm>
            <a:off x="8875714" y="5189538"/>
            <a:ext cx="346075" cy="493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0" name="Line 140"/>
          <p:cNvSpPr>
            <a:spLocks noChangeShapeType="1"/>
          </p:cNvSpPr>
          <p:nvPr/>
        </p:nvSpPr>
        <p:spPr bwMode="auto">
          <a:xfrm flipH="1">
            <a:off x="9717088" y="5176838"/>
            <a:ext cx="2460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1" name="Line 141"/>
          <p:cNvSpPr>
            <a:spLocks noChangeShapeType="1"/>
          </p:cNvSpPr>
          <p:nvPr/>
        </p:nvSpPr>
        <p:spPr bwMode="auto">
          <a:xfrm>
            <a:off x="10001251" y="5153026"/>
            <a:ext cx="307975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5125" name="Group 165"/>
          <p:cNvGrpSpPr>
            <a:grpSpLocks/>
          </p:cNvGrpSpPr>
          <p:nvPr/>
        </p:nvGrpSpPr>
        <p:grpSpPr bwMode="auto">
          <a:xfrm>
            <a:off x="1619251" y="5165726"/>
            <a:ext cx="1065213" cy="1052513"/>
            <a:chOff x="60" y="3254"/>
            <a:chExt cx="671" cy="663"/>
          </a:xfrm>
        </p:grpSpPr>
        <p:sp>
          <p:nvSpPr>
            <p:cNvPr id="424965" name="Text Box 5"/>
            <p:cNvSpPr txBox="1">
              <a:spLocks noChangeArrowheads="1"/>
            </p:cNvSpPr>
            <p:nvPr/>
          </p:nvSpPr>
          <p:spPr bwMode="auto">
            <a:xfrm>
              <a:off x="60" y="3586"/>
              <a:ext cx="264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4966" name="Text Box 6"/>
            <p:cNvSpPr txBox="1">
              <a:spLocks noChangeArrowheads="1"/>
            </p:cNvSpPr>
            <p:nvPr/>
          </p:nvSpPr>
          <p:spPr bwMode="auto">
            <a:xfrm>
              <a:off x="417" y="3586"/>
              <a:ext cx="264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5086" name="Line 126"/>
            <p:cNvSpPr>
              <a:spLocks noChangeShapeType="1"/>
            </p:cNvSpPr>
            <p:nvPr/>
          </p:nvSpPr>
          <p:spPr bwMode="auto">
            <a:xfrm flipH="1">
              <a:off x="163" y="3254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87" name="Line 127"/>
            <p:cNvSpPr>
              <a:spLocks noChangeShapeType="1"/>
            </p:cNvSpPr>
            <p:nvPr/>
          </p:nvSpPr>
          <p:spPr bwMode="auto">
            <a:xfrm>
              <a:off x="389" y="3261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102" name="Line 142"/>
            <p:cNvSpPr>
              <a:spLocks noChangeShapeType="1"/>
            </p:cNvSpPr>
            <p:nvPr/>
          </p:nvSpPr>
          <p:spPr bwMode="auto">
            <a:xfrm>
              <a:off x="362" y="358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103" name="Line 143"/>
            <p:cNvSpPr>
              <a:spLocks noChangeShapeType="1"/>
            </p:cNvSpPr>
            <p:nvPr/>
          </p:nvSpPr>
          <p:spPr bwMode="auto">
            <a:xfrm>
              <a:off x="731" y="358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4981" name="Text Box 21"/>
          <p:cNvSpPr txBox="1">
            <a:spLocks noChangeArrowheads="1"/>
          </p:cNvSpPr>
          <p:nvPr/>
        </p:nvSpPr>
        <p:spPr bwMode="auto">
          <a:xfrm>
            <a:off x="2754511" y="569277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4982" name="Text Box 22"/>
          <p:cNvSpPr txBox="1">
            <a:spLocks noChangeArrowheads="1"/>
          </p:cNvSpPr>
          <p:nvPr/>
        </p:nvSpPr>
        <p:spPr bwMode="auto">
          <a:xfrm>
            <a:off x="3326858" y="5692775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88" name="Line 128"/>
          <p:cNvSpPr>
            <a:spLocks noChangeShapeType="1"/>
          </p:cNvSpPr>
          <p:nvPr/>
        </p:nvSpPr>
        <p:spPr bwMode="auto">
          <a:xfrm flipH="1">
            <a:off x="2882901" y="5189538"/>
            <a:ext cx="358775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9" name="Line 129"/>
          <p:cNvSpPr>
            <a:spLocks noChangeShapeType="1"/>
          </p:cNvSpPr>
          <p:nvPr/>
        </p:nvSpPr>
        <p:spPr bwMode="auto">
          <a:xfrm>
            <a:off x="3254376" y="5176838"/>
            <a:ext cx="25876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4" name="Line 144"/>
          <p:cNvSpPr>
            <a:spLocks noChangeShapeType="1"/>
          </p:cNvSpPr>
          <p:nvPr/>
        </p:nvSpPr>
        <p:spPr bwMode="auto">
          <a:xfrm>
            <a:off x="3240088" y="568960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5" name="Line 145"/>
          <p:cNvSpPr>
            <a:spLocks noChangeShapeType="1"/>
          </p:cNvSpPr>
          <p:nvPr/>
        </p:nvSpPr>
        <p:spPr bwMode="auto">
          <a:xfrm>
            <a:off x="3811588" y="56816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6" name="Line 146"/>
          <p:cNvSpPr>
            <a:spLocks noChangeShapeType="1"/>
          </p:cNvSpPr>
          <p:nvPr/>
        </p:nvSpPr>
        <p:spPr bwMode="auto">
          <a:xfrm>
            <a:off x="4379913" y="568007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7" name="Line 147"/>
          <p:cNvSpPr>
            <a:spLocks noChangeShapeType="1"/>
          </p:cNvSpPr>
          <p:nvPr/>
        </p:nvSpPr>
        <p:spPr bwMode="auto">
          <a:xfrm>
            <a:off x="4964113" y="571023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8" name="Line 148"/>
          <p:cNvSpPr>
            <a:spLocks noChangeShapeType="1"/>
          </p:cNvSpPr>
          <p:nvPr/>
        </p:nvSpPr>
        <p:spPr bwMode="auto">
          <a:xfrm>
            <a:off x="5521325" y="570865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9" name="Line 149"/>
          <p:cNvSpPr>
            <a:spLocks noChangeShapeType="1"/>
          </p:cNvSpPr>
          <p:nvPr/>
        </p:nvSpPr>
        <p:spPr bwMode="auto">
          <a:xfrm>
            <a:off x="6081713" y="571341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0" name="Line 150"/>
          <p:cNvSpPr>
            <a:spLocks noChangeShapeType="1"/>
          </p:cNvSpPr>
          <p:nvPr/>
        </p:nvSpPr>
        <p:spPr bwMode="auto">
          <a:xfrm>
            <a:off x="6653213" y="571658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1" name="Line 151"/>
          <p:cNvSpPr>
            <a:spLocks noChangeShapeType="1"/>
          </p:cNvSpPr>
          <p:nvPr/>
        </p:nvSpPr>
        <p:spPr bwMode="auto">
          <a:xfrm>
            <a:off x="7213600" y="568325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2" name="Line 152"/>
          <p:cNvSpPr>
            <a:spLocks noChangeShapeType="1"/>
          </p:cNvSpPr>
          <p:nvPr/>
        </p:nvSpPr>
        <p:spPr bwMode="auto">
          <a:xfrm>
            <a:off x="7773988" y="568801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3" name="Line 153"/>
          <p:cNvSpPr>
            <a:spLocks noChangeShapeType="1"/>
          </p:cNvSpPr>
          <p:nvPr/>
        </p:nvSpPr>
        <p:spPr bwMode="auto">
          <a:xfrm>
            <a:off x="8347075" y="569277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4" name="Line 154"/>
          <p:cNvSpPr>
            <a:spLocks noChangeShapeType="1"/>
          </p:cNvSpPr>
          <p:nvPr/>
        </p:nvSpPr>
        <p:spPr bwMode="auto">
          <a:xfrm>
            <a:off x="8931275" y="571023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5" name="Line 155"/>
          <p:cNvSpPr>
            <a:spLocks noChangeShapeType="1"/>
          </p:cNvSpPr>
          <p:nvPr/>
        </p:nvSpPr>
        <p:spPr bwMode="auto">
          <a:xfrm>
            <a:off x="9475788" y="569753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6" name="Line 156"/>
          <p:cNvSpPr>
            <a:spLocks noChangeShapeType="1"/>
          </p:cNvSpPr>
          <p:nvPr/>
        </p:nvSpPr>
        <p:spPr bwMode="auto">
          <a:xfrm>
            <a:off x="10048875" y="572611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87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395" y="184500"/>
            <a:ext cx="8911687" cy="1280890"/>
          </a:xfrm>
        </p:spPr>
        <p:txBody>
          <a:bodyPr/>
          <a:lstStyle/>
          <a:p>
            <a:r>
              <a:rPr lang="en-US" dirty="0"/>
              <a:t>Merge Sort – Example </a:t>
            </a:r>
          </a:p>
        </p:txBody>
      </p:sp>
      <p:grpSp>
        <p:nvGrpSpPr>
          <p:cNvPr id="426226" name="Group 242"/>
          <p:cNvGrpSpPr>
            <a:grpSpLocks/>
          </p:cNvGrpSpPr>
          <p:nvPr/>
        </p:nvGrpSpPr>
        <p:grpSpPr bwMode="auto">
          <a:xfrm>
            <a:off x="1812925" y="1322390"/>
            <a:ext cx="4197350" cy="369888"/>
            <a:chOff x="182" y="833"/>
            <a:chExt cx="2644" cy="233"/>
          </a:xfrm>
        </p:grpSpPr>
        <p:sp>
          <p:nvSpPr>
            <p:cNvPr id="426015" name="Text Box 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16" name="Text Box 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17" name="Text Box 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18" name="Text Box 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19" name="Text Box 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20" name="Text Box 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21" name="Text Box 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22" name="Text Box 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</p:grpSp>
      <p:grpSp>
        <p:nvGrpSpPr>
          <p:cNvPr id="426227" name="Group 243"/>
          <p:cNvGrpSpPr>
            <a:grpSpLocks/>
          </p:cNvGrpSpPr>
          <p:nvPr/>
        </p:nvGrpSpPr>
        <p:grpSpPr bwMode="auto">
          <a:xfrm>
            <a:off x="1677989" y="1801814"/>
            <a:ext cx="2205037" cy="992188"/>
            <a:chOff x="97" y="1135"/>
            <a:chExt cx="1389" cy="625"/>
          </a:xfrm>
        </p:grpSpPr>
        <p:sp>
          <p:nvSpPr>
            <p:cNvPr id="426036" name="Text Box 52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37" name="Text Box 53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38" name="Text Box 54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39" name="Text Box 55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45" name="Line 61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8" name="Group 244"/>
          <p:cNvGrpSpPr>
            <a:grpSpLocks/>
          </p:cNvGrpSpPr>
          <p:nvPr/>
        </p:nvGrpSpPr>
        <p:grpSpPr bwMode="auto">
          <a:xfrm>
            <a:off x="3827464" y="1827214"/>
            <a:ext cx="2136775" cy="1127125"/>
            <a:chOff x="1451" y="1151"/>
            <a:chExt cx="1346" cy="710"/>
          </a:xfrm>
        </p:grpSpPr>
        <p:sp>
          <p:nvSpPr>
            <p:cNvPr id="426040" name="Text Box 5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41" name="Text Box 5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42" name="Text Box 5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43" name="Text Box 5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44" name="Line 6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46" name="Line 62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9" name="Group 245"/>
          <p:cNvGrpSpPr>
            <a:grpSpLocks/>
          </p:cNvGrpSpPr>
          <p:nvPr/>
        </p:nvGrpSpPr>
        <p:grpSpPr bwMode="auto">
          <a:xfrm>
            <a:off x="1608139" y="2914650"/>
            <a:ext cx="1089025" cy="1098550"/>
            <a:chOff x="53" y="1836"/>
            <a:chExt cx="686" cy="692"/>
          </a:xfrm>
        </p:grpSpPr>
        <p:sp>
          <p:nvSpPr>
            <p:cNvPr id="426059" name="Text Box 75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60" name="Text Box 76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63" name="Line 79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4" name="Line 80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0" name="Group 246"/>
          <p:cNvGrpSpPr>
            <a:grpSpLocks/>
          </p:cNvGrpSpPr>
          <p:nvPr/>
        </p:nvGrpSpPr>
        <p:grpSpPr bwMode="auto">
          <a:xfrm>
            <a:off x="2684464" y="2914649"/>
            <a:ext cx="1076325" cy="958850"/>
            <a:chOff x="731" y="1836"/>
            <a:chExt cx="678" cy="604"/>
          </a:xfrm>
        </p:grpSpPr>
        <p:sp>
          <p:nvSpPr>
            <p:cNvPr id="426061" name="Text Box 77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62" name="Text Box 78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65" name="Line 81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0" name="Group 286"/>
          <p:cNvGrpSpPr>
            <a:grpSpLocks/>
          </p:cNvGrpSpPr>
          <p:nvPr/>
        </p:nvGrpSpPr>
        <p:grpSpPr bwMode="auto">
          <a:xfrm>
            <a:off x="3841750" y="2889251"/>
            <a:ext cx="1079500" cy="1122363"/>
            <a:chOff x="1460" y="1820"/>
            <a:chExt cx="680" cy="707"/>
          </a:xfrm>
        </p:grpSpPr>
        <p:sp>
          <p:nvSpPr>
            <p:cNvPr id="426066" name="Line 82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7" name="Text Box 83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68" name="Text Box 84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71" name="Line 87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1" name="Group 287"/>
          <p:cNvGrpSpPr>
            <a:grpSpLocks/>
          </p:cNvGrpSpPr>
          <p:nvPr/>
        </p:nvGrpSpPr>
        <p:grpSpPr bwMode="auto">
          <a:xfrm>
            <a:off x="4933951" y="2914652"/>
            <a:ext cx="1046163" cy="960438"/>
            <a:chOff x="2148" y="1836"/>
            <a:chExt cx="659" cy="605"/>
          </a:xfrm>
        </p:grpSpPr>
        <p:sp>
          <p:nvSpPr>
            <p:cNvPr id="426069" name="Text Box 85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70" name="Text Box 86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72" name="Line 88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4" name="Group 250"/>
          <p:cNvGrpSpPr>
            <a:grpSpLocks/>
          </p:cNvGrpSpPr>
          <p:nvPr/>
        </p:nvGrpSpPr>
        <p:grpSpPr bwMode="auto">
          <a:xfrm>
            <a:off x="2128838" y="3951291"/>
            <a:ext cx="463550" cy="885825"/>
            <a:chOff x="381" y="2489"/>
            <a:chExt cx="292" cy="558"/>
          </a:xfrm>
        </p:grpSpPr>
        <p:sp>
          <p:nvSpPr>
            <p:cNvPr id="426103" name="Text Box 119"/>
            <p:cNvSpPr txBox="1">
              <a:spLocks noChangeArrowheads="1"/>
            </p:cNvSpPr>
            <p:nvPr/>
          </p:nvSpPr>
          <p:spPr bwMode="auto">
            <a:xfrm>
              <a:off x="409" y="2814"/>
              <a:ext cx="264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105" name="Line 121"/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3" name="Group 249"/>
          <p:cNvGrpSpPr>
            <a:grpSpLocks/>
          </p:cNvGrpSpPr>
          <p:nvPr/>
        </p:nvGrpSpPr>
        <p:grpSpPr bwMode="auto">
          <a:xfrm>
            <a:off x="1606550" y="3940176"/>
            <a:ext cx="522288" cy="1052513"/>
            <a:chOff x="52" y="2482"/>
            <a:chExt cx="329" cy="663"/>
          </a:xfrm>
        </p:grpSpPr>
        <p:sp>
          <p:nvSpPr>
            <p:cNvPr id="426102" name="Text Box 118"/>
            <p:cNvSpPr txBox="1">
              <a:spLocks noChangeArrowheads="1"/>
            </p:cNvSpPr>
            <p:nvPr/>
          </p:nvSpPr>
          <p:spPr bwMode="auto">
            <a:xfrm>
              <a:off x="52" y="2814"/>
              <a:ext cx="264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104" name="Line 120"/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06" name="Line 122"/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49" name="Group 265"/>
          <p:cNvGrpSpPr>
            <a:grpSpLocks/>
          </p:cNvGrpSpPr>
          <p:nvPr/>
        </p:nvGrpSpPr>
        <p:grpSpPr bwMode="auto">
          <a:xfrm>
            <a:off x="3241678" y="3951291"/>
            <a:ext cx="481013" cy="885825"/>
            <a:chOff x="1082" y="2489"/>
            <a:chExt cx="303" cy="558"/>
          </a:xfrm>
        </p:grpSpPr>
        <p:sp>
          <p:nvSpPr>
            <p:cNvPr id="426109" name="Text Box 125"/>
            <p:cNvSpPr txBox="1">
              <a:spLocks noChangeArrowheads="1"/>
            </p:cNvSpPr>
            <p:nvPr/>
          </p:nvSpPr>
          <p:spPr bwMode="auto">
            <a:xfrm>
              <a:off x="1128" y="2814"/>
              <a:ext cx="257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111" name="Line 127"/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3" name="Group 269"/>
          <p:cNvGrpSpPr>
            <a:grpSpLocks/>
          </p:cNvGrpSpPr>
          <p:nvPr/>
        </p:nvGrpSpPr>
        <p:grpSpPr bwMode="auto">
          <a:xfrm>
            <a:off x="2741613" y="3963988"/>
            <a:ext cx="487362" cy="1020762"/>
            <a:chOff x="767" y="2497"/>
            <a:chExt cx="307" cy="643"/>
          </a:xfrm>
        </p:grpSpPr>
        <p:sp>
          <p:nvSpPr>
            <p:cNvPr id="426108" name="Text Box 124"/>
            <p:cNvSpPr txBox="1">
              <a:spLocks noChangeArrowheads="1"/>
            </p:cNvSpPr>
            <p:nvPr/>
          </p:nvSpPr>
          <p:spPr bwMode="auto">
            <a:xfrm>
              <a:off x="767" y="2814"/>
              <a:ext cx="264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110" name="Line 126"/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2" name="Line 128"/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3" name="Group 289"/>
          <p:cNvGrpSpPr>
            <a:grpSpLocks/>
          </p:cNvGrpSpPr>
          <p:nvPr/>
        </p:nvGrpSpPr>
        <p:grpSpPr bwMode="auto">
          <a:xfrm>
            <a:off x="4352925" y="3989391"/>
            <a:ext cx="509588" cy="847725"/>
            <a:chOff x="1782" y="2513"/>
            <a:chExt cx="321" cy="534"/>
          </a:xfrm>
        </p:grpSpPr>
        <p:sp>
          <p:nvSpPr>
            <p:cNvPr id="425988" name="Text Box 4"/>
            <p:cNvSpPr txBox="1">
              <a:spLocks noChangeArrowheads="1"/>
            </p:cNvSpPr>
            <p:nvPr/>
          </p:nvSpPr>
          <p:spPr bwMode="auto">
            <a:xfrm>
              <a:off x="1839" y="2814"/>
              <a:ext cx="264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90" name="Line 106"/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2" name="Group 288"/>
          <p:cNvGrpSpPr>
            <a:grpSpLocks/>
          </p:cNvGrpSpPr>
          <p:nvPr/>
        </p:nvGrpSpPr>
        <p:grpSpPr bwMode="auto">
          <a:xfrm>
            <a:off x="3876675" y="3951289"/>
            <a:ext cx="490538" cy="1023937"/>
            <a:chOff x="1482" y="2489"/>
            <a:chExt cx="309" cy="645"/>
          </a:xfrm>
        </p:grpSpPr>
        <p:sp>
          <p:nvSpPr>
            <p:cNvPr id="425987" name="Text Box 3"/>
            <p:cNvSpPr txBox="1">
              <a:spLocks noChangeArrowheads="1"/>
            </p:cNvSpPr>
            <p:nvPr/>
          </p:nvSpPr>
          <p:spPr bwMode="auto">
            <a:xfrm>
              <a:off x="1482" y="2814"/>
              <a:ext cx="264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89" name="Line 105"/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4" name="Line 130"/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9" name="Group 305"/>
          <p:cNvGrpSpPr>
            <a:grpSpLocks/>
          </p:cNvGrpSpPr>
          <p:nvPr/>
        </p:nvGrpSpPr>
        <p:grpSpPr bwMode="auto">
          <a:xfrm>
            <a:off x="5502279" y="3989391"/>
            <a:ext cx="490538" cy="847725"/>
            <a:chOff x="2506" y="2513"/>
            <a:chExt cx="309" cy="534"/>
          </a:xfrm>
        </p:grpSpPr>
        <p:sp>
          <p:nvSpPr>
            <p:cNvPr id="425990" name="Text Box 6"/>
            <p:cNvSpPr txBox="1">
              <a:spLocks noChangeArrowheads="1"/>
            </p:cNvSpPr>
            <p:nvPr/>
          </p:nvSpPr>
          <p:spPr bwMode="auto">
            <a:xfrm>
              <a:off x="2558" y="2814"/>
              <a:ext cx="257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92" name="Line 108"/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23" name="Group 339"/>
          <p:cNvGrpSpPr>
            <a:grpSpLocks/>
          </p:cNvGrpSpPr>
          <p:nvPr/>
        </p:nvGrpSpPr>
        <p:grpSpPr bwMode="auto">
          <a:xfrm>
            <a:off x="5018089" y="3989388"/>
            <a:ext cx="490537" cy="1014412"/>
            <a:chOff x="2201" y="2513"/>
            <a:chExt cx="309" cy="639"/>
          </a:xfrm>
        </p:grpSpPr>
        <p:grpSp>
          <p:nvGrpSpPr>
            <p:cNvPr id="426288" name="Group 304"/>
            <p:cNvGrpSpPr>
              <a:grpSpLocks/>
            </p:cNvGrpSpPr>
            <p:nvPr/>
          </p:nvGrpSpPr>
          <p:grpSpPr bwMode="auto">
            <a:xfrm>
              <a:off x="2201" y="2513"/>
              <a:ext cx="290" cy="534"/>
              <a:chOff x="2201" y="2513"/>
              <a:chExt cx="290" cy="534"/>
            </a:xfrm>
          </p:grpSpPr>
          <p:sp>
            <p:nvSpPr>
              <p:cNvPr id="425989" name="Text Box 5"/>
              <p:cNvSpPr txBox="1">
                <a:spLocks noChangeArrowheads="1"/>
              </p:cNvSpPr>
              <p:nvPr/>
            </p:nvSpPr>
            <p:spPr bwMode="auto">
              <a:xfrm>
                <a:off x="2201" y="2814"/>
                <a:ext cx="257" cy="233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9 </a:t>
                </a:r>
              </a:p>
            </p:txBody>
          </p:sp>
          <p:sp>
            <p:nvSpPr>
              <p:cNvPr id="426091" name="Line 107"/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6116" name="Line 132"/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67" name="Group 183"/>
          <p:cNvGrpSpPr>
            <a:grpSpLocks/>
          </p:cNvGrpSpPr>
          <p:nvPr/>
        </p:nvGrpSpPr>
        <p:grpSpPr bwMode="auto">
          <a:xfrm>
            <a:off x="1568450" y="4954592"/>
            <a:ext cx="419100" cy="657225"/>
            <a:chOff x="28" y="3121"/>
            <a:chExt cx="264" cy="414"/>
          </a:xfrm>
        </p:grpSpPr>
        <p:sp>
          <p:nvSpPr>
            <p:cNvPr id="426135" name="Text Box 151"/>
            <p:cNvSpPr txBox="1">
              <a:spLocks noChangeArrowheads="1"/>
            </p:cNvSpPr>
            <p:nvPr/>
          </p:nvSpPr>
          <p:spPr bwMode="auto">
            <a:xfrm>
              <a:off x="28" y="3302"/>
              <a:ext cx="264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143" name="Line 159"/>
            <p:cNvSpPr>
              <a:spLocks noChangeShapeType="1"/>
            </p:cNvSpPr>
            <p:nvPr/>
          </p:nvSpPr>
          <p:spPr bwMode="auto">
            <a:xfrm>
              <a:off x="156" y="312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5" name="Group 251"/>
          <p:cNvGrpSpPr>
            <a:grpSpLocks/>
          </p:cNvGrpSpPr>
          <p:nvPr/>
        </p:nvGrpSpPr>
        <p:grpSpPr bwMode="auto">
          <a:xfrm>
            <a:off x="2138363" y="4959355"/>
            <a:ext cx="419100" cy="652463"/>
            <a:chOff x="387" y="3124"/>
            <a:chExt cx="264" cy="411"/>
          </a:xfrm>
        </p:grpSpPr>
        <p:sp>
          <p:nvSpPr>
            <p:cNvPr id="426136" name="Text Box 152"/>
            <p:cNvSpPr txBox="1">
              <a:spLocks noChangeArrowheads="1"/>
            </p:cNvSpPr>
            <p:nvPr/>
          </p:nvSpPr>
          <p:spPr bwMode="auto">
            <a:xfrm>
              <a:off x="387" y="3302"/>
              <a:ext cx="264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144" name="Line 160"/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0" name="Group 266"/>
          <p:cNvGrpSpPr>
            <a:grpSpLocks/>
          </p:cNvGrpSpPr>
          <p:nvPr/>
        </p:nvGrpSpPr>
        <p:grpSpPr bwMode="auto">
          <a:xfrm>
            <a:off x="2709863" y="4962529"/>
            <a:ext cx="419100" cy="649288"/>
            <a:chOff x="747" y="3126"/>
            <a:chExt cx="264" cy="409"/>
          </a:xfrm>
        </p:grpSpPr>
        <p:sp>
          <p:nvSpPr>
            <p:cNvPr id="426137" name="Text Box 153"/>
            <p:cNvSpPr txBox="1">
              <a:spLocks noChangeArrowheads="1"/>
            </p:cNvSpPr>
            <p:nvPr/>
          </p:nvSpPr>
          <p:spPr bwMode="auto">
            <a:xfrm>
              <a:off x="747" y="3302"/>
              <a:ext cx="264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145" name="Line 161"/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1" name="Group 267"/>
          <p:cNvGrpSpPr>
            <a:grpSpLocks/>
          </p:cNvGrpSpPr>
          <p:nvPr/>
        </p:nvGrpSpPr>
        <p:grpSpPr bwMode="auto">
          <a:xfrm>
            <a:off x="3287715" y="4941892"/>
            <a:ext cx="407988" cy="669925"/>
            <a:chOff x="1111" y="3113"/>
            <a:chExt cx="257" cy="422"/>
          </a:xfrm>
        </p:grpSpPr>
        <p:sp>
          <p:nvSpPr>
            <p:cNvPr id="426138" name="Text Box 154"/>
            <p:cNvSpPr txBox="1">
              <a:spLocks noChangeArrowheads="1"/>
            </p:cNvSpPr>
            <p:nvPr/>
          </p:nvSpPr>
          <p:spPr bwMode="auto">
            <a:xfrm>
              <a:off x="1111" y="3302"/>
              <a:ext cx="257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146" name="Line 162"/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4" name="Group 290"/>
          <p:cNvGrpSpPr>
            <a:grpSpLocks/>
          </p:cNvGrpSpPr>
          <p:nvPr/>
        </p:nvGrpSpPr>
        <p:grpSpPr bwMode="auto">
          <a:xfrm>
            <a:off x="3852863" y="4970466"/>
            <a:ext cx="419100" cy="641350"/>
            <a:chOff x="1467" y="3131"/>
            <a:chExt cx="264" cy="404"/>
          </a:xfrm>
        </p:grpSpPr>
        <p:sp>
          <p:nvSpPr>
            <p:cNvPr id="426139" name="Text Box 155"/>
            <p:cNvSpPr txBox="1">
              <a:spLocks noChangeArrowheads="1"/>
            </p:cNvSpPr>
            <p:nvPr/>
          </p:nvSpPr>
          <p:spPr bwMode="auto">
            <a:xfrm>
              <a:off x="1467" y="3302"/>
              <a:ext cx="264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147" name="Line 163"/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5" name="Group 291"/>
          <p:cNvGrpSpPr>
            <a:grpSpLocks/>
          </p:cNvGrpSpPr>
          <p:nvPr/>
        </p:nvGrpSpPr>
        <p:grpSpPr bwMode="auto">
          <a:xfrm>
            <a:off x="4424363" y="4949829"/>
            <a:ext cx="419100" cy="661988"/>
            <a:chOff x="1827" y="3118"/>
            <a:chExt cx="264" cy="417"/>
          </a:xfrm>
        </p:grpSpPr>
        <p:sp>
          <p:nvSpPr>
            <p:cNvPr id="426140" name="Text Box 156"/>
            <p:cNvSpPr txBox="1">
              <a:spLocks noChangeArrowheads="1"/>
            </p:cNvSpPr>
            <p:nvPr/>
          </p:nvSpPr>
          <p:spPr bwMode="auto">
            <a:xfrm>
              <a:off x="1827" y="3302"/>
              <a:ext cx="264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148" name="Line 164"/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6" name="Group 292"/>
          <p:cNvGrpSpPr>
            <a:grpSpLocks/>
          </p:cNvGrpSpPr>
          <p:nvPr/>
        </p:nvGrpSpPr>
        <p:grpSpPr bwMode="auto">
          <a:xfrm>
            <a:off x="5002217" y="4941892"/>
            <a:ext cx="407988" cy="669925"/>
            <a:chOff x="2191" y="3113"/>
            <a:chExt cx="257" cy="422"/>
          </a:xfrm>
        </p:grpSpPr>
        <p:sp>
          <p:nvSpPr>
            <p:cNvPr id="426141" name="Text Box 157"/>
            <p:cNvSpPr txBox="1">
              <a:spLocks noChangeArrowheads="1"/>
            </p:cNvSpPr>
            <p:nvPr/>
          </p:nvSpPr>
          <p:spPr bwMode="auto">
            <a:xfrm>
              <a:off x="2191" y="3302"/>
              <a:ext cx="257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149" name="Line 165"/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2" name="Group 268"/>
          <p:cNvGrpSpPr>
            <a:grpSpLocks/>
          </p:cNvGrpSpPr>
          <p:nvPr/>
        </p:nvGrpSpPr>
        <p:grpSpPr bwMode="auto">
          <a:xfrm>
            <a:off x="5573718" y="4957766"/>
            <a:ext cx="407988" cy="654050"/>
            <a:chOff x="2551" y="3123"/>
            <a:chExt cx="257" cy="412"/>
          </a:xfrm>
        </p:grpSpPr>
        <p:sp>
          <p:nvSpPr>
            <p:cNvPr id="426142" name="Text Box 158"/>
            <p:cNvSpPr txBox="1">
              <a:spLocks noChangeArrowheads="1"/>
            </p:cNvSpPr>
            <p:nvPr/>
          </p:nvSpPr>
          <p:spPr bwMode="auto">
            <a:xfrm>
              <a:off x="2551" y="3302"/>
              <a:ext cx="257" cy="23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150" name="Line 166"/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159" name="Text Box 175"/>
          <p:cNvSpPr txBox="1">
            <a:spLocks noChangeArrowheads="1"/>
          </p:cNvSpPr>
          <p:nvPr/>
        </p:nvSpPr>
        <p:spPr bwMode="auto">
          <a:xfrm>
            <a:off x="6205736" y="4457700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60" name="Text Box 176"/>
          <p:cNvSpPr txBox="1">
            <a:spLocks noChangeArrowheads="1"/>
          </p:cNvSpPr>
          <p:nvPr/>
        </p:nvSpPr>
        <p:spPr bwMode="auto">
          <a:xfrm>
            <a:off x="6775648" y="4457700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61" name="Text Box 177"/>
          <p:cNvSpPr txBox="1">
            <a:spLocks noChangeArrowheads="1"/>
          </p:cNvSpPr>
          <p:nvPr/>
        </p:nvSpPr>
        <p:spPr bwMode="auto">
          <a:xfrm>
            <a:off x="7347148" y="4457700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162" name="Text Box 178"/>
          <p:cNvSpPr txBox="1">
            <a:spLocks noChangeArrowheads="1"/>
          </p:cNvSpPr>
          <p:nvPr/>
        </p:nvSpPr>
        <p:spPr bwMode="auto">
          <a:xfrm>
            <a:off x="7924258" y="4457700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63" name="Text Box 179"/>
          <p:cNvSpPr txBox="1">
            <a:spLocks noChangeArrowheads="1"/>
          </p:cNvSpPr>
          <p:nvPr/>
        </p:nvSpPr>
        <p:spPr bwMode="auto">
          <a:xfrm>
            <a:off x="8445500" y="4457700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164" name="Text Box 180"/>
          <p:cNvSpPr txBox="1">
            <a:spLocks noChangeArrowheads="1"/>
          </p:cNvSpPr>
          <p:nvPr/>
        </p:nvSpPr>
        <p:spPr bwMode="auto">
          <a:xfrm>
            <a:off x="9061648" y="4457700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165" name="Text Box 181"/>
          <p:cNvSpPr txBox="1">
            <a:spLocks noChangeArrowheads="1"/>
          </p:cNvSpPr>
          <p:nvPr/>
        </p:nvSpPr>
        <p:spPr bwMode="auto">
          <a:xfrm>
            <a:off x="9638758" y="4457700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166" name="Text Box 182"/>
          <p:cNvSpPr txBox="1">
            <a:spLocks noChangeArrowheads="1"/>
          </p:cNvSpPr>
          <p:nvPr/>
        </p:nvSpPr>
        <p:spPr bwMode="auto">
          <a:xfrm>
            <a:off x="10210258" y="4457700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175" name="Text Box 191"/>
          <p:cNvSpPr txBox="1">
            <a:spLocks noChangeArrowheads="1"/>
          </p:cNvSpPr>
          <p:nvPr/>
        </p:nvSpPr>
        <p:spPr bwMode="auto">
          <a:xfrm>
            <a:off x="6285111" y="352107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76" name="Text Box 192"/>
          <p:cNvSpPr txBox="1">
            <a:spLocks noChangeArrowheads="1"/>
          </p:cNvSpPr>
          <p:nvPr/>
        </p:nvSpPr>
        <p:spPr bwMode="auto">
          <a:xfrm>
            <a:off x="6794698" y="352107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80" name="Text Box 196"/>
          <p:cNvSpPr txBox="1">
            <a:spLocks noChangeArrowheads="1"/>
          </p:cNvSpPr>
          <p:nvPr/>
        </p:nvSpPr>
        <p:spPr bwMode="auto">
          <a:xfrm>
            <a:off x="7896423" y="352107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181" name="Text Box 197"/>
          <p:cNvSpPr txBox="1">
            <a:spLocks noChangeArrowheads="1"/>
          </p:cNvSpPr>
          <p:nvPr/>
        </p:nvSpPr>
        <p:spPr bwMode="auto">
          <a:xfrm>
            <a:off x="7398796" y="3521075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84" name="Text Box 200"/>
          <p:cNvSpPr txBox="1">
            <a:spLocks noChangeArrowheads="1"/>
          </p:cNvSpPr>
          <p:nvPr/>
        </p:nvSpPr>
        <p:spPr bwMode="auto">
          <a:xfrm>
            <a:off x="8477251" y="3521075"/>
            <a:ext cx="582613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185" name="Text Box 201"/>
          <p:cNvSpPr txBox="1">
            <a:spLocks noChangeArrowheads="1"/>
          </p:cNvSpPr>
          <p:nvPr/>
        </p:nvSpPr>
        <p:spPr bwMode="auto">
          <a:xfrm>
            <a:off x="8993188" y="3521075"/>
            <a:ext cx="582612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188" name="Text Box 204"/>
          <p:cNvSpPr txBox="1">
            <a:spLocks noChangeArrowheads="1"/>
          </p:cNvSpPr>
          <p:nvPr/>
        </p:nvSpPr>
        <p:spPr bwMode="auto">
          <a:xfrm>
            <a:off x="9705433" y="3533775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189" name="Text Box 205"/>
          <p:cNvSpPr txBox="1">
            <a:spLocks noChangeArrowheads="1"/>
          </p:cNvSpPr>
          <p:nvPr/>
        </p:nvSpPr>
        <p:spPr bwMode="auto">
          <a:xfrm>
            <a:off x="10210258" y="3533775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195" name="Text Box 211"/>
          <p:cNvSpPr txBox="1">
            <a:spLocks noChangeArrowheads="1"/>
          </p:cNvSpPr>
          <p:nvPr/>
        </p:nvSpPr>
        <p:spPr bwMode="auto">
          <a:xfrm>
            <a:off x="6265321" y="2451100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96" name="Text Box 212"/>
          <p:cNvSpPr txBox="1">
            <a:spLocks noChangeArrowheads="1"/>
          </p:cNvSpPr>
          <p:nvPr/>
        </p:nvSpPr>
        <p:spPr bwMode="auto">
          <a:xfrm>
            <a:off x="6769298" y="2451100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97" name="Text Box 213"/>
          <p:cNvSpPr txBox="1">
            <a:spLocks noChangeArrowheads="1"/>
          </p:cNvSpPr>
          <p:nvPr/>
        </p:nvSpPr>
        <p:spPr bwMode="auto">
          <a:xfrm>
            <a:off x="7267773" y="2449513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98" name="Text Box 214"/>
          <p:cNvSpPr txBox="1">
            <a:spLocks noChangeArrowheads="1"/>
          </p:cNvSpPr>
          <p:nvPr/>
        </p:nvSpPr>
        <p:spPr bwMode="auto">
          <a:xfrm>
            <a:off x="7763073" y="2449513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grpSp>
        <p:nvGrpSpPr>
          <p:cNvPr id="426263" name="Group 279"/>
          <p:cNvGrpSpPr>
            <a:grpSpLocks/>
          </p:cNvGrpSpPr>
          <p:nvPr/>
        </p:nvGrpSpPr>
        <p:grpSpPr bwMode="auto">
          <a:xfrm>
            <a:off x="6689725" y="2905126"/>
            <a:ext cx="1098550" cy="506413"/>
            <a:chOff x="3254" y="1830"/>
            <a:chExt cx="692" cy="319"/>
          </a:xfrm>
        </p:grpSpPr>
        <p:sp>
          <p:nvSpPr>
            <p:cNvPr id="426199" name="Line 215"/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0" name="Line 216"/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1" name="Text Box 217"/>
          <p:cNvSpPr txBox="1">
            <a:spLocks noChangeArrowheads="1"/>
          </p:cNvSpPr>
          <p:nvPr/>
        </p:nvSpPr>
        <p:spPr bwMode="auto">
          <a:xfrm>
            <a:off x="8546558" y="2462213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02" name="Text Box 218"/>
          <p:cNvSpPr txBox="1">
            <a:spLocks noChangeArrowheads="1"/>
          </p:cNvSpPr>
          <p:nvPr/>
        </p:nvSpPr>
        <p:spPr bwMode="auto">
          <a:xfrm>
            <a:off x="9049796" y="2462213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03" name="Text Box 219"/>
          <p:cNvSpPr txBox="1">
            <a:spLocks noChangeArrowheads="1"/>
          </p:cNvSpPr>
          <p:nvPr/>
        </p:nvSpPr>
        <p:spPr bwMode="auto">
          <a:xfrm>
            <a:off x="9504363" y="2462213"/>
            <a:ext cx="582612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04" name="Text Box 220"/>
          <p:cNvSpPr txBox="1">
            <a:spLocks noChangeArrowheads="1"/>
          </p:cNvSpPr>
          <p:nvPr/>
        </p:nvSpPr>
        <p:spPr bwMode="auto">
          <a:xfrm>
            <a:off x="10047288" y="2462213"/>
            <a:ext cx="582612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grpSp>
        <p:nvGrpSpPr>
          <p:cNvPr id="426298" name="Group 314"/>
          <p:cNvGrpSpPr>
            <a:grpSpLocks/>
          </p:cNvGrpSpPr>
          <p:nvPr/>
        </p:nvGrpSpPr>
        <p:grpSpPr bwMode="auto">
          <a:xfrm>
            <a:off x="8993188" y="2908300"/>
            <a:ext cx="1060450" cy="495300"/>
            <a:chOff x="4705" y="1832"/>
            <a:chExt cx="668" cy="312"/>
          </a:xfrm>
        </p:grpSpPr>
        <p:sp>
          <p:nvSpPr>
            <p:cNvPr id="426205" name="Line 221"/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6" name="Line 222"/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7" name="Text Box 223"/>
          <p:cNvSpPr txBox="1">
            <a:spLocks noChangeArrowheads="1"/>
          </p:cNvSpPr>
          <p:nvPr/>
        </p:nvSpPr>
        <p:spPr bwMode="auto">
          <a:xfrm>
            <a:off x="6352633" y="1343025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08" name="Text Box 224"/>
          <p:cNvSpPr txBox="1">
            <a:spLocks noChangeArrowheads="1"/>
          </p:cNvSpPr>
          <p:nvPr/>
        </p:nvSpPr>
        <p:spPr bwMode="auto">
          <a:xfrm>
            <a:off x="6860633" y="1343025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209" name="Text Box 225"/>
          <p:cNvSpPr txBox="1">
            <a:spLocks noChangeArrowheads="1"/>
          </p:cNvSpPr>
          <p:nvPr/>
        </p:nvSpPr>
        <p:spPr bwMode="auto">
          <a:xfrm>
            <a:off x="7373396" y="1343025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10" name="Text Box 226"/>
          <p:cNvSpPr txBox="1">
            <a:spLocks noChangeArrowheads="1"/>
          </p:cNvSpPr>
          <p:nvPr/>
        </p:nvSpPr>
        <p:spPr bwMode="auto">
          <a:xfrm>
            <a:off x="7840663" y="1343025"/>
            <a:ext cx="582612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11" name="Text Box 227"/>
          <p:cNvSpPr txBox="1">
            <a:spLocks noChangeArrowheads="1"/>
          </p:cNvSpPr>
          <p:nvPr/>
        </p:nvSpPr>
        <p:spPr bwMode="auto">
          <a:xfrm>
            <a:off x="8466336" y="134302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12" name="Text Box 228"/>
          <p:cNvSpPr txBox="1">
            <a:spLocks noChangeArrowheads="1"/>
          </p:cNvSpPr>
          <p:nvPr/>
        </p:nvSpPr>
        <p:spPr bwMode="auto">
          <a:xfrm>
            <a:off x="8966398" y="134302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213" name="Text Box 229"/>
          <p:cNvSpPr txBox="1">
            <a:spLocks noChangeArrowheads="1"/>
          </p:cNvSpPr>
          <p:nvPr/>
        </p:nvSpPr>
        <p:spPr bwMode="auto">
          <a:xfrm>
            <a:off x="9474398" y="134302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14" name="Text Box 230"/>
          <p:cNvSpPr txBox="1">
            <a:spLocks noChangeArrowheads="1"/>
          </p:cNvSpPr>
          <p:nvPr/>
        </p:nvSpPr>
        <p:spPr bwMode="auto">
          <a:xfrm>
            <a:off x="9913938" y="1343025"/>
            <a:ext cx="582612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grpSp>
        <p:nvGrpSpPr>
          <p:cNvPr id="426306" name="Group 322"/>
          <p:cNvGrpSpPr>
            <a:grpSpLocks/>
          </p:cNvGrpSpPr>
          <p:nvPr/>
        </p:nvGrpSpPr>
        <p:grpSpPr bwMode="auto">
          <a:xfrm>
            <a:off x="7219950" y="1817688"/>
            <a:ext cx="2286000" cy="641350"/>
            <a:chOff x="3588" y="1145"/>
            <a:chExt cx="1440" cy="404"/>
          </a:xfrm>
        </p:grpSpPr>
        <p:sp>
          <p:nvSpPr>
            <p:cNvPr id="426215" name="Line 231"/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7" name="Line 233"/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6" name="Group 252"/>
          <p:cNvGrpSpPr>
            <a:grpSpLocks/>
          </p:cNvGrpSpPr>
          <p:nvPr/>
        </p:nvGrpSpPr>
        <p:grpSpPr bwMode="auto">
          <a:xfrm>
            <a:off x="6380164" y="4003675"/>
            <a:ext cx="617537" cy="457200"/>
            <a:chOff x="3059" y="2522"/>
            <a:chExt cx="389" cy="288"/>
          </a:xfrm>
        </p:grpSpPr>
        <p:sp>
          <p:nvSpPr>
            <p:cNvPr id="426218" name="Line 234"/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9" name="Line 235"/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8" name="Group 274"/>
          <p:cNvGrpSpPr>
            <a:grpSpLocks/>
          </p:cNvGrpSpPr>
          <p:nvPr/>
        </p:nvGrpSpPr>
        <p:grpSpPr bwMode="auto">
          <a:xfrm>
            <a:off x="7496175" y="3957638"/>
            <a:ext cx="628650" cy="469900"/>
            <a:chOff x="3762" y="2493"/>
            <a:chExt cx="396" cy="296"/>
          </a:xfrm>
        </p:grpSpPr>
        <p:sp>
          <p:nvSpPr>
            <p:cNvPr id="426220" name="Line 236"/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1" name="Line 237"/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1" name="Group 297"/>
          <p:cNvGrpSpPr>
            <a:grpSpLocks/>
          </p:cNvGrpSpPr>
          <p:nvPr/>
        </p:nvGrpSpPr>
        <p:grpSpPr bwMode="auto">
          <a:xfrm>
            <a:off x="8599488" y="3973514"/>
            <a:ext cx="666750" cy="484187"/>
            <a:chOff x="4457" y="2503"/>
            <a:chExt cx="420" cy="305"/>
          </a:xfrm>
        </p:grpSpPr>
        <p:sp>
          <p:nvSpPr>
            <p:cNvPr id="426222" name="Line 238"/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3" name="Line 239"/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2" name="Group 298"/>
          <p:cNvGrpSpPr>
            <a:grpSpLocks/>
          </p:cNvGrpSpPr>
          <p:nvPr/>
        </p:nvGrpSpPr>
        <p:grpSpPr bwMode="auto">
          <a:xfrm>
            <a:off x="9790113" y="3976689"/>
            <a:ext cx="628650" cy="498475"/>
            <a:chOff x="5207" y="2505"/>
            <a:chExt cx="396" cy="314"/>
          </a:xfrm>
        </p:grpSpPr>
        <p:sp>
          <p:nvSpPr>
            <p:cNvPr id="426224" name="Line 240"/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5" name="Line 241"/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37" name="Text Box 253"/>
          <p:cNvSpPr txBox="1">
            <a:spLocks noChangeArrowheads="1"/>
          </p:cNvSpPr>
          <p:nvPr/>
        </p:nvSpPr>
        <p:spPr bwMode="auto">
          <a:xfrm>
            <a:off x="1568648" y="5229225"/>
            <a:ext cx="41870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38" name="Text Box 254"/>
          <p:cNvSpPr txBox="1">
            <a:spLocks noChangeArrowheads="1"/>
          </p:cNvSpPr>
          <p:nvPr/>
        </p:nvSpPr>
        <p:spPr bwMode="auto">
          <a:xfrm>
            <a:off x="2146498" y="5229225"/>
            <a:ext cx="41870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239" name="Text Box 255"/>
          <p:cNvSpPr txBox="1">
            <a:spLocks noChangeArrowheads="1"/>
          </p:cNvSpPr>
          <p:nvPr/>
        </p:nvSpPr>
        <p:spPr bwMode="auto">
          <a:xfrm>
            <a:off x="1594048" y="4478338"/>
            <a:ext cx="41870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40" name="Text Box 256"/>
          <p:cNvSpPr txBox="1">
            <a:spLocks noChangeArrowheads="1"/>
          </p:cNvSpPr>
          <p:nvPr/>
        </p:nvSpPr>
        <p:spPr bwMode="auto">
          <a:xfrm>
            <a:off x="2176661" y="4467225"/>
            <a:ext cx="41870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grpSp>
        <p:nvGrpSpPr>
          <p:cNvPr id="426243" name="Group 259"/>
          <p:cNvGrpSpPr>
            <a:grpSpLocks/>
          </p:cNvGrpSpPr>
          <p:nvPr/>
        </p:nvGrpSpPr>
        <p:grpSpPr bwMode="auto">
          <a:xfrm>
            <a:off x="1624014" y="2906713"/>
            <a:ext cx="1089025" cy="1098550"/>
            <a:chOff x="53" y="1836"/>
            <a:chExt cx="686" cy="692"/>
          </a:xfrm>
        </p:grpSpPr>
        <p:sp>
          <p:nvSpPr>
            <p:cNvPr id="426244" name="Text Box 260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245" name="Text Box 261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246" name="Line 262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47" name="Line 263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54" name="Text Box 270"/>
          <p:cNvSpPr txBox="1">
            <a:spLocks noChangeArrowheads="1"/>
          </p:cNvSpPr>
          <p:nvPr/>
        </p:nvSpPr>
        <p:spPr bwMode="auto">
          <a:xfrm>
            <a:off x="2705298" y="5229225"/>
            <a:ext cx="41870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55" name="Text Box 271"/>
          <p:cNvSpPr txBox="1">
            <a:spLocks noChangeArrowheads="1"/>
          </p:cNvSpPr>
          <p:nvPr/>
        </p:nvSpPr>
        <p:spPr bwMode="auto">
          <a:xfrm>
            <a:off x="2743398" y="4473575"/>
            <a:ext cx="41870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56" name="Text Box 272"/>
          <p:cNvSpPr txBox="1">
            <a:spLocks noChangeArrowheads="1"/>
          </p:cNvSpPr>
          <p:nvPr/>
        </p:nvSpPr>
        <p:spPr bwMode="auto">
          <a:xfrm>
            <a:off x="3293521" y="5227638"/>
            <a:ext cx="40748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257" name="Text Box 273"/>
          <p:cNvSpPr txBox="1">
            <a:spLocks noChangeArrowheads="1"/>
          </p:cNvSpPr>
          <p:nvPr/>
        </p:nvSpPr>
        <p:spPr bwMode="auto">
          <a:xfrm>
            <a:off x="3318921" y="4475163"/>
            <a:ext cx="40748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grpSp>
        <p:nvGrpSpPr>
          <p:cNvPr id="426259" name="Group 275"/>
          <p:cNvGrpSpPr>
            <a:grpSpLocks/>
          </p:cNvGrpSpPr>
          <p:nvPr/>
        </p:nvGrpSpPr>
        <p:grpSpPr bwMode="auto">
          <a:xfrm>
            <a:off x="2676526" y="2919414"/>
            <a:ext cx="1076325" cy="958850"/>
            <a:chOff x="731" y="1836"/>
            <a:chExt cx="678" cy="604"/>
          </a:xfrm>
        </p:grpSpPr>
        <p:sp>
          <p:nvSpPr>
            <p:cNvPr id="426260" name="Text Box 276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261" name="Text Box 277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262" name="Line 278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64" name="Group 280"/>
          <p:cNvGrpSpPr>
            <a:grpSpLocks/>
          </p:cNvGrpSpPr>
          <p:nvPr/>
        </p:nvGrpSpPr>
        <p:grpSpPr bwMode="auto">
          <a:xfrm>
            <a:off x="1681164" y="1795464"/>
            <a:ext cx="2205037" cy="992188"/>
            <a:chOff x="97" y="1135"/>
            <a:chExt cx="1389" cy="625"/>
          </a:xfrm>
        </p:grpSpPr>
        <p:sp>
          <p:nvSpPr>
            <p:cNvPr id="426265" name="Text Box 281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266" name="Text Box 282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267" name="Text Box 283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268" name="Text Box 284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269" name="Line 285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77" name="Text Box 293"/>
          <p:cNvSpPr txBox="1">
            <a:spLocks noChangeArrowheads="1"/>
          </p:cNvSpPr>
          <p:nvPr/>
        </p:nvSpPr>
        <p:spPr bwMode="auto">
          <a:xfrm>
            <a:off x="3849886" y="5227638"/>
            <a:ext cx="41870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278" name="Text Box 294"/>
          <p:cNvSpPr txBox="1">
            <a:spLocks noChangeArrowheads="1"/>
          </p:cNvSpPr>
          <p:nvPr/>
        </p:nvSpPr>
        <p:spPr bwMode="auto">
          <a:xfrm>
            <a:off x="3878461" y="4478338"/>
            <a:ext cx="41870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279" name="Text Box 295"/>
          <p:cNvSpPr txBox="1">
            <a:spLocks noChangeArrowheads="1"/>
          </p:cNvSpPr>
          <p:nvPr/>
        </p:nvSpPr>
        <p:spPr bwMode="auto">
          <a:xfrm>
            <a:off x="4419798" y="5240338"/>
            <a:ext cx="41870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80" name="Text Box 296"/>
          <p:cNvSpPr txBox="1">
            <a:spLocks noChangeArrowheads="1"/>
          </p:cNvSpPr>
          <p:nvPr/>
        </p:nvSpPr>
        <p:spPr bwMode="auto">
          <a:xfrm>
            <a:off x="4445198" y="4462463"/>
            <a:ext cx="41870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grpSp>
        <p:nvGrpSpPr>
          <p:cNvPr id="426283" name="Group 299"/>
          <p:cNvGrpSpPr>
            <a:grpSpLocks/>
          </p:cNvGrpSpPr>
          <p:nvPr/>
        </p:nvGrpSpPr>
        <p:grpSpPr bwMode="auto">
          <a:xfrm>
            <a:off x="3859213" y="2881313"/>
            <a:ext cx="1079500" cy="1122362"/>
            <a:chOff x="1460" y="1820"/>
            <a:chExt cx="680" cy="707"/>
          </a:xfrm>
        </p:grpSpPr>
        <p:sp>
          <p:nvSpPr>
            <p:cNvPr id="426284" name="Line 300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85" name="Text Box 301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286" name="Text Box 302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287" name="Line 303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90" name="Text Box 306"/>
          <p:cNvSpPr txBox="1">
            <a:spLocks noChangeArrowheads="1"/>
          </p:cNvSpPr>
          <p:nvPr/>
        </p:nvSpPr>
        <p:spPr bwMode="auto">
          <a:xfrm>
            <a:off x="4996908" y="5240338"/>
            <a:ext cx="40748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91" name="Text Box 307"/>
          <p:cNvSpPr txBox="1">
            <a:spLocks noChangeArrowheads="1"/>
          </p:cNvSpPr>
          <p:nvPr/>
        </p:nvSpPr>
        <p:spPr bwMode="auto">
          <a:xfrm>
            <a:off x="5025483" y="4467225"/>
            <a:ext cx="40748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92" name="Text Box 308"/>
          <p:cNvSpPr txBox="1">
            <a:spLocks noChangeArrowheads="1"/>
          </p:cNvSpPr>
          <p:nvPr/>
        </p:nvSpPr>
        <p:spPr bwMode="auto">
          <a:xfrm>
            <a:off x="5577933" y="5229225"/>
            <a:ext cx="40748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93" name="Text Box 309"/>
          <p:cNvSpPr txBox="1">
            <a:spLocks noChangeArrowheads="1"/>
          </p:cNvSpPr>
          <p:nvPr/>
        </p:nvSpPr>
        <p:spPr bwMode="auto">
          <a:xfrm>
            <a:off x="5582696" y="4467225"/>
            <a:ext cx="40748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grpSp>
        <p:nvGrpSpPr>
          <p:cNvPr id="426294" name="Group 310"/>
          <p:cNvGrpSpPr>
            <a:grpSpLocks/>
          </p:cNvGrpSpPr>
          <p:nvPr/>
        </p:nvGrpSpPr>
        <p:grpSpPr bwMode="auto">
          <a:xfrm>
            <a:off x="4940301" y="2908302"/>
            <a:ext cx="1046163" cy="960438"/>
            <a:chOff x="2148" y="1836"/>
            <a:chExt cx="659" cy="605"/>
          </a:xfrm>
        </p:grpSpPr>
        <p:sp>
          <p:nvSpPr>
            <p:cNvPr id="426295" name="Text Box 311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296" name="Text Box 312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297" name="Line 313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99" name="Group 315"/>
          <p:cNvGrpSpPr>
            <a:grpSpLocks/>
          </p:cNvGrpSpPr>
          <p:nvPr/>
        </p:nvGrpSpPr>
        <p:grpSpPr bwMode="auto">
          <a:xfrm>
            <a:off x="3832226" y="1831976"/>
            <a:ext cx="2136775" cy="1127125"/>
            <a:chOff x="1451" y="1151"/>
            <a:chExt cx="1346" cy="710"/>
          </a:xfrm>
        </p:grpSpPr>
        <p:sp>
          <p:nvSpPr>
            <p:cNvPr id="426300" name="Text Box 31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301" name="Text Box 31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302" name="Text Box 31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303" name="Text Box 31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304" name="Line 32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305" name="Line 321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14" name="Group 330"/>
          <p:cNvGrpSpPr>
            <a:grpSpLocks/>
          </p:cNvGrpSpPr>
          <p:nvPr/>
        </p:nvGrpSpPr>
        <p:grpSpPr bwMode="auto">
          <a:xfrm>
            <a:off x="1817688" y="1327152"/>
            <a:ext cx="4197350" cy="369888"/>
            <a:chOff x="182" y="833"/>
            <a:chExt cx="2644" cy="233"/>
          </a:xfrm>
        </p:grpSpPr>
        <p:sp>
          <p:nvSpPr>
            <p:cNvPr id="426315" name="Text Box 3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316" name="Text Box 3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317" name="Text Box 3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318" name="Text Box 3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319" name="Text Box 3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320" name="Text Box 3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321" name="Text Box 3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322" name="Text Box 3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</p:grpSp>
      <p:sp>
        <p:nvSpPr>
          <p:cNvPr id="426325" name="Text Box 341"/>
          <p:cNvSpPr txBox="1">
            <a:spLocks noChangeArrowheads="1"/>
          </p:cNvSpPr>
          <p:nvPr/>
        </p:nvSpPr>
        <p:spPr bwMode="auto">
          <a:xfrm>
            <a:off x="6197798" y="4460875"/>
            <a:ext cx="41870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26" name="Text Box 342"/>
          <p:cNvSpPr txBox="1">
            <a:spLocks noChangeArrowheads="1"/>
          </p:cNvSpPr>
          <p:nvPr/>
        </p:nvSpPr>
        <p:spPr bwMode="auto">
          <a:xfrm>
            <a:off x="6767711" y="4449763"/>
            <a:ext cx="41870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27" name="Text Box 343"/>
          <p:cNvSpPr txBox="1">
            <a:spLocks noChangeArrowheads="1"/>
          </p:cNvSpPr>
          <p:nvPr/>
        </p:nvSpPr>
        <p:spPr bwMode="auto">
          <a:xfrm>
            <a:off x="7909971" y="4465638"/>
            <a:ext cx="40748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28" name="Text Box 344"/>
          <p:cNvSpPr txBox="1">
            <a:spLocks noChangeArrowheads="1"/>
          </p:cNvSpPr>
          <p:nvPr/>
        </p:nvSpPr>
        <p:spPr bwMode="auto">
          <a:xfrm>
            <a:off x="7356673" y="4451350"/>
            <a:ext cx="41870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29" name="Text Box 345"/>
          <p:cNvSpPr txBox="1">
            <a:spLocks noChangeArrowheads="1"/>
          </p:cNvSpPr>
          <p:nvPr/>
        </p:nvSpPr>
        <p:spPr bwMode="auto">
          <a:xfrm>
            <a:off x="7394033" y="3517900"/>
            <a:ext cx="40748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30" name="Text Box 346"/>
          <p:cNvSpPr txBox="1">
            <a:spLocks noChangeArrowheads="1"/>
          </p:cNvSpPr>
          <p:nvPr/>
        </p:nvSpPr>
        <p:spPr bwMode="auto">
          <a:xfrm>
            <a:off x="6791523" y="3516313"/>
            <a:ext cx="41870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31" name="Text Box 347"/>
          <p:cNvSpPr txBox="1">
            <a:spLocks noChangeArrowheads="1"/>
          </p:cNvSpPr>
          <p:nvPr/>
        </p:nvSpPr>
        <p:spPr bwMode="auto">
          <a:xfrm>
            <a:off x="7890073" y="3516313"/>
            <a:ext cx="41870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32" name="Text Box 348"/>
          <p:cNvSpPr txBox="1">
            <a:spLocks noChangeArrowheads="1"/>
          </p:cNvSpPr>
          <p:nvPr/>
        </p:nvSpPr>
        <p:spPr bwMode="auto">
          <a:xfrm>
            <a:off x="6291461" y="3517900"/>
            <a:ext cx="41870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33" name="Text Box 349"/>
          <p:cNvSpPr txBox="1">
            <a:spLocks noChangeArrowheads="1"/>
          </p:cNvSpPr>
          <p:nvPr/>
        </p:nvSpPr>
        <p:spPr bwMode="auto">
          <a:xfrm>
            <a:off x="9012238" y="4438650"/>
            <a:ext cx="533400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34" name="Text Box 350"/>
          <p:cNvSpPr txBox="1">
            <a:spLocks noChangeArrowheads="1"/>
          </p:cNvSpPr>
          <p:nvPr/>
        </p:nvSpPr>
        <p:spPr bwMode="auto">
          <a:xfrm>
            <a:off x="8426450" y="4462463"/>
            <a:ext cx="546100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35" name="Text Box 351"/>
          <p:cNvSpPr txBox="1">
            <a:spLocks noChangeArrowheads="1"/>
          </p:cNvSpPr>
          <p:nvPr/>
        </p:nvSpPr>
        <p:spPr bwMode="auto">
          <a:xfrm>
            <a:off x="10210258" y="4452938"/>
            <a:ext cx="40748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36" name="Text Box 352"/>
          <p:cNvSpPr txBox="1">
            <a:spLocks noChangeArrowheads="1"/>
          </p:cNvSpPr>
          <p:nvPr/>
        </p:nvSpPr>
        <p:spPr bwMode="auto">
          <a:xfrm>
            <a:off x="9643521" y="4464050"/>
            <a:ext cx="40748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37" name="Text Box 353"/>
          <p:cNvSpPr txBox="1">
            <a:spLocks noChangeArrowheads="1"/>
          </p:cNvSpPr>
          <p:nvPr/>
        </p:nvSpPr>
        <p:spPr bwMode="auto">
          <a:xfrm>
            <a:off x="9700671" y="3529013"/>
            <a:ext cx="40748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38" name="Text Box 354"/>
          <p:cNvSpPr txBox="1">
            <a:spLocks noChangeArrowheads="1"/>
          </p:cNvSpPr>
          <p:nvPr/>
        </p:nvSpPr>
        <p:spPr bwMode="auto">
          <a:xfrm>
            <a:off x="10210258" y="3529013"/>
            <a:ext cx="40748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39" name="Text Box 355"/>
          <p:cNvSpPr txBox="1">
            <a:spLocks noChangeArrowheads="1"/>
          </p:cNvSpPr>
          <p:nvPr/>
        </p:nvSpPr>
        <p:spPr bwMode="auto">
          <a:xfrm>
            <a:off x="8482013" y="3516313"/>
            <a:ext cx="582612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40" name="Text Box 356"/>
          <p:cNvSpPr txBox="1">
            <a:spLocks noChangeArrowheads="1"/>
          </p:cNvSpPr>
          <p:nvPr/>
        </p:nvSpPr>
        <p:spPr bwMode="auto">
          <a:xfrm>
            <a:off x="8997951" y="3517900"/>
            <a:ext cx="582613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41" name="Text Box 357"/>
          <p:cNvSpPr txBox="1">
            <a:spLocks noChangeArrowheads="1"/>
          </p:cNvSpPr>
          <p:nvPr/>
        </p:nvSpPr>
        <p:spPr bwMode="auto">
          <a:xfrm>
            <a:off x="8543383" y="2460625"/>
            <a:ext cx="40748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42" name="Text Box 358"/>
          <p:cNvSpPr txBox="1">
            <a:spLocks noChangeArrowheads="1"/>
          </p:cNvSpPr>
          <p:nvPr/>
        </p:nvSpPr>
        <p:spPr bwMode="auto">
          <a:xfrm>
            <a:off x="6271671" y="2446338"/>
            <a:ext cx="40748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43" name="Text Box 359"/>
          <p:cNvSpPr txBox="1">
            <a:spLocks noChangeArrowheads="1"/>
          </p:cNvSpPr>
          <p:nvPr/>
        </p:nvSpPr>
        <p:spPr bwMode="auto">
          <a:xfrm>
            <a:off x="9045033" y="2459038"/>
            <a:ext cx="40748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44" name="Text Box 360"/>
          <p:cNvSpPr txBox="1">
            <a:spLocks noChangeArrowheads="1"/>
          </p:cNvSpPr>
          <p:nvPr/>
        </p:nvSpPr>
        <p:spPr bwMode="auto">
          <a:xfrm>
            <a:off x="9501188" y="2459038"/>
            <a:ext cx="582612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45" name="Text Box 361"/>
          <p:cNvSpPr txBox="1">
            <a:spLocks noChangeArrowheads="1"/>
          </p:cNvSpPr>
          <p:nvPr/>
        </p:nvSpPr>
        <p:spPr bwMode="auto">
          <a:xfrm>
            <a:off x="6764536" y="2459038"/>
            <a:ext cx="41870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46" name="Text Box 362"/>
          <p:cNvSpPr txBox="1">
            <a:spLocks noChangeArrowheads="1"/>
          </p:cNvSpPr>
          <p:nvPr/>
        </p:nvSpPr>
        <p:spPr bwMode="auto">
          <a:xfrm>
            <a:off x="7264598" y="2447925"/>
            <a:ext cx="41870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47" name="Text Box 363"/>
          <p:cNvSpPr txBox="1">
            <a:spLocks noChangeArrowheads="1"/>
          </p:cNvSpPr>
          <p:nvPr/>
        </p:nvSpPr>
        <p:spPr bwMode="auto">
          <a:xfrm>
            <a:off x="7772598" y="2446338"/>
            <a:ext cx="418704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48" name="Text Box 364"/>
          <p:cNvSpPr txBox="1">
            <a:spLocks noChangeArrowheads="1"/>
          </p:cNvSpPr>
          <p:nvPr/>
        </p:nvSpPr>
        <p:spPr bwMode="auto">
          <a:xfrm>
            <a:off x="10085388" y="2460625"/>
            <a:ext cx="582612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49" name="Text Box 365"/>
          <p:cNvSpPr txBox="1">
            <a:spLocks noChangeArrowheads="1"/>
          </p:cNvSpPr>
          <p:nvPr/>
        </p:nvSpPr>
        <p:spPr bwMode="auto">
          <a:xfrm>
            <a:off x="2897135" y="794485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426350" name="Text Box 366"/>
          <p:cNvSpPr txBox="1">
            <a:spLocks noChangeArrowheads="1"/>
          </p:cNvSpPr>
          <p:nvPr/>
        </p:nvSpPr>
        <p:spPr bwMode="auto">
          <a:xfrm>
            <a:off x="7436683" y="755651"/>
            <a:ext cx="19484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CC3300"/>
                </a:solidFill>
              </a:rPr>
              <a:t>Sorted Sequence</a:t>
            </a:r>
          </a:p>
        </p:txBody>
      </p:sp>
    </p:spTree>
    <p:extLst>
      <p:ext uri="{BB962C8B-B14F-4D97-AF65-F5344CB8AC3E}">
        <p14:creationId xmlns:p14="http://schemas.microsoft.com/office/powerpoint/2010/main" val="308563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42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2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2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4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59" grpId="0" animBg="1" autoUpdateAnimBg="0"/>
      <p:bldP spid="426160" grpId="0" animBg="1" autoUpdateAnimBg="0"/>
      <p:bldP spid="426161" grpId="0" animBg="1" autoUpdateAnimBg="0"/>
      <p:bldP spid="426162" grpId="0" animBg="1" autoUpdateAnimBg="0"/>
      <p:bldP spid="426163" grpId="0" animBg="1" autoUpdateAnimBg="0"/>
      <p:bldP spid="426164" grpId="0" animBg="1" autoUpdateAnimBg="0"/>
      <p:bldP spid="426165" grpId="0" animBg="1" autoUpdateAnimBg="0"/>
      <p:bldP spid="426166" grpId="0" animBg="1" autoUpdateAnimBg="0"/>
      <p:bldP spid="426175" grpId="0" animBg="1" autoUpdateAnimBg="0"/>
      <p:bldP spid="426176" grpId="0" animBg="1" autoUpdateAnimBg="0"/>
      <p:bldP spid="426180" grpId="0" animBg="1" autoUpdateAnimBg="0"/>
      <p:bldP spid="426181" grpId="0" animBg="1" autoUpdateAnimBg="0"/>
      <p:bldP spid="426184" grpId="0" animBg="1" autoUpdateAnimBg="0"/>
      <p:bldP spid="426185" grpId="0" animBg="1" autoUpdateAnimBg="0"/>
      <p:bldP spid="426188" grpId="0" animBg="1" autoUpdateAnimBg="0"/>
      <p:bldP spid="426189" grpId="0" animBg="1" autoUpdateAnimBg="0"/>
      <p:bldP spid="426195" grpId="0" animBg="1" autoUpdateAnimBg="0"/>
      <p:bldP spid="426196" grpId="0" animBg="1" autoUpdateAnimBg="0"/>
      <p:bldP spid="426197" grpId="0" animBg="1" autoUpdateAnimBg="0"/>
      <p:bldP spid="426198" grpId="0" animBg="1" autoUpdateAnimBg="0"/>
      <p:bldP spid="426201" grpId="0" animBg="1" autoUpdateAnimBg="0"/>
      <p:bldP spid="426202" grpId="0" animBg="1" autoUpdateAnimBg="0"/>
      <p:bldP spid="426203" grpId="0" animBg="1" autoUpdateAnimBg="0"/>
      <p:bldP spid="426204" grpId="0" animBg="1" autoUpdateAnimBg="0"/>
      <p:bldP spid="426207" grpId="0" animBg="1" autoUpdateAnimBg="0"/>
      <p:bldP spid="426208" grpId="0" animBg="1" autoUpdateAnimBg="0"/>
      <p:bldP spid="426209" grpId="0" animBg="1" autoUpdateAnimBg="0"/>
      <p:bldP spid="426210" grpId="0" animBg="1" autoUpdateAnimBg="0"/>
      <p:bldP spid="426211" grpId="0" animBg="1" autoUpdateAnimBg="0"/>
      <p:bldP spid="426212" grpId="0" animBg="1" autoUpdateAnimBg="0"/>
      <p:bldP spid="426213" grpId="0" animBg="1" autoUpdateAnimBg="0"/>
      <p:bldP spid="426214" grpId="0" animBg="1" autoUpdateAnimBg="0"/>
      <p:bldP spid="426237" grpId="0" animBg="1" autoUpdateAnimBg="0"/>
      <p:bldP spid="426238" grpId="0" animBg="1" autoUpdateAnimBg="0"/>
      <p:bldP spid="426239" grpId="0" animBg="1" autoUpdateAnimBg="0"/>
      <p:bldP spid="426240" grpId="0" animBg="1" autoUpdateAnimBg="0"/>
      <p:bldP spid="426254" grpId="0" animBg="1" autoUpdateAnimBg="0"/>
      <p:bldP spid="426255" grpId="0" animBg="1" autoUpdateAnimBg="0"/>
      <p:bldP spid="426256" grpId="0" animBg="1" autoUpdateAnimBg="0"/>
      <p:bldP spid="426257" grpId="0" animBg="1" autoUpdateAnimBg="0"/>
      <p:bldP spid="426277" grpId="0" animBg="1" autoUpdateAnimBg="0"/>
      <p:bldP spid="426278" grpId="0" animBg="1" autoUpdateAnimBg="0"/>
      <p:bldP spid="426279" grpId="0" animBg="1" autoUpdateAnimBg="0"/>
      <p:bldP spid="426280" grpId="0" animBg="1" autoUpdateAnimBg="0"/>
      <p:bldP spid="426290" grpId="0" animBg="1" autoUpdateAnimBg="0"/>
      <p:bldP spid="426291" grpId="0" animBg="1" autoUpdateAnimBg="0"/>
      <p:bldP spid="426292" grpId="0" animBg="1" autoUpdateAnimBg="0"/>
      <p:bldP spid="426293" grpId="0" animBg="1" autoUpdateAnimBg="0"/>
      <p:bldP spid="426325" grpId="0" animBg="1" autoUpdateAnimBg="0"/>
      <p:bldP spid="426326" grpId="0" animBg="1" autoUpdateAnimBg="0"/>
      <p:bldP spid="426327" grpId="0" animBg="1" autoUpdateAnimBg="0"/>
      <p:bldP spid="426328" grpId="0" animBg="1" autoUpdateAnimBg="0"/>
      <p:bldP spid="426329" grpId="0" animBg="1" autoUpdateAnimBg="0"/>
      <p:bldP spid="426330" grpId="0" animBg="1" autoUpdateAnimBg="0"/>
      <p:bldP spid="426331" grpId="0" animBg="1" autoUpdateAnimBg="0"/>
      <p:bldP spid="426332" grpId="0" animBg="1" autoUpdateAnimBg="0"/>
      <p:bldP spid="426333" grpId="0" animBg="1" autoUpdateAnimBg="0"/>
      <p:bldP spid="426334" grpId="0" animBg="1" autoUpdateAnimBg="0"/>
      <p:bldP spid="426335" grpId="0" animBg="1" autoUpdateAnimBg="0"/>
      <p:bldP spid="426336" grpId="0" animBg="1" autoUpdateAnimBg="0"/>
      <p:bldP spid="426337" grpId="0" animBg="1" autoUpdateAnimBg="0"/>
      <p:bldP spid="426338" grpId="0" animBg="1" autoUpdateAnimBg="0"/>
      <p:bldP spid="426339" grpId="0" animBg="1" autoUpdateAnimBg="0"/>
      <p:bldP spid="426340" grpId="0" animBg="1" autoUpdateAnimBg="0"/>
      <p:bldP spid="426341" grpId="0" animBg="1" autoUpdateAnimBg="0"/>
      <p:bldP spid="426342" grpId="0" animBg="1" autoUpdateAnimBg="0"/>
      <p:bldP spid="426343" grpId="0" animBg="1" autoUpdateAnimBg="0"/>
      <p:bldP spid="426344" grpId="0" animBg="1" autoUpdateAnimBg="0"/>
      <p:bldP spid="426345" grpId="0" animBg="1" autoUpdateAnimBg="0"/>
      <p:bldP spid="426346" grpId="0" animBg="1" autoUpdateAnimBg="0"/>
      <p:bldP spid="426347" grpId="0" animBg="1" autoUpdateAnimBg="0"/>
      <p:bldP spid="42634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89212" y="246286"/>
            <a:ext cx="8911687" cy="1280890"/>
          </a:xfrm>
        </p:spPr>
        <p:txBody>
          <a:bodyPr/>
          <a:lstStyle/>
          <a:p>
            <a:r>
              <a:rPr lang="en-US" dirty="0"/>
              <a:t>Merge-Sort (A, p, r)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1955800" y="1008064"/>
            <a:ext cx="8343900" cy="10382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b="1">
                <a:solidFill>
                  <a:srgbClr val="CC3300"/>
                </a:solidFill>
              </a:rPr>
              <a:t>INPUT: </a:t>
            </a:r>
            <a:r>
              <a:rPr lang="en-US" b="1">
                <a:solidFill>
                  <a:schemeClr val="hlink"/>
                </a:solidFill>
              </a:rPr>
              <a:t>a sequence of 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 numbers stored in array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b="1">
                <a:solidFill>
                  <a:srgbClr val="CC3300"/>
                </a:solidFill>
              </a:rPr>
              <a:t>OUTPUT: </a:t>
            </a:r>
            <a:r>
              <a:rPr lang="en-US" b="1">
                <a:solidFill>
                  <a:schemeClr val="hlink"/>
                </a:solidFill>
              </a:rPr>
              <a:t>an ordered sequence of 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 numbers</a:t>
            </a:r>
            <a:endParaRPr lang="en-US">
              <a:solidFill>
                <a:schemeClr val="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sz="2000">
              <a:solidFill>
                <a:schemeClr val="hlink"/>
              </a:solidFill>
            </a:endParaRP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2074864" y="2217738"/>
            <a:ext cx="7858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2100264" y="2441576"/>
            <a:ext cx="7335837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en-US" b="1" i="1"/>
              <a:t>MergeSort </a:t>
            </a:r>
            <a:r>
              <a:rPr kumimoji="0" lang="en-US" b="1"/>
              <a:t>(</a:t>
            </a:r>
            <a:r>
              <a:rPr kumimoji="0" lang="en-US" b="1" i="1"/>
              <a:t>A</a:t>
            </a:r>
            <a:r>
              <a:rPr kumimoji="0" lang="en-US" b="1"/>
              <a:t>, </a:t>
            </a:r>
            <a:r>
              <a:rPr kumimoji="0" lang="en-US" b="1" i="1"/>
              <a:t>p</a:t>
            </a:r>
            <a:r>
              <a:rPr kumimoji="0" lang="en-US" b="1"/>
              <a:t>, </a:t>
            </a:r>
            <a:r>
              <a:rPr kumimoji="0" lang="en-US" b="1" i="1"/>
              <a:t>r</a:t>
            </a:r>
            <a:r>
              <a:rPr kumimoji="0" lang="en-US" b="1"/>
              <a:t>)   // </a:t>
            </a:r>
            <a:r>
              <a:rPr kumimoji="0" lang="en-US" sz="2000"/>
              <a:t>sort </a:t>
            </a:r>
            <a:r>
              <a:rPr kumimoji="0" lang="en-US" sz="2000" i="1"/>
              <a:t>A</a:t>
            </a:r>
            <a:r>
              <a:rPr kumimoji="0" lang="en-US" sz="2000"/>
              <a:t>[</a:t>
            </a:r>
            <a:r>
              <a:rPr kumimoji="0" lang="en-US" sz="2000" i="1"/>
              <a:t>p..r</a:t>
            </a:r>
            <a:r>
              <a:rPr kumimoji="0" lang="en-US" sz="2000"/>
              <a:t>] by divide &amp; conquer</a:t>
            </a:r>
          </a:p>
          <a:p>
            <a:pPr>
              <a:buFontTx/>
              <a:buAutoNum type="arabicPlain"/>
            </a:pPr>
            <a:r>
              <a:rPr kumimoji="0" lang="en-US" b="1"/>
              <a:t>if</a:t>
            </a:r>
            <a:r>
              <a:rPr kumimoji="0" lang="en-US" b="1" i="1"/>
              <a:t> </a:t>
            </a:r>
            <a:r>
              <a:rPr kumimoji="0" lang="en-US" i="1"/>
              <a:t>p</a:t>
            </a:r>
            <a:r>
              <a:rPr kumimoji="0" lang="en-US"/>
              <a:t> &lt; </a:t>
            </a:r>
            <a:r>
              <a:rPr kumimoji="0" lang="en-US" i="1"/>
              <a:t>r</a:t>
            </a:r>
          </a:p>
          <a:p>
            <a:pPr>
              <a:buFontTx/>
              <a:buAutoNum type="arabicPlain"/>
            </a:pPr>
            <a:r>
              <a:rPr kumimoji="0" lang="en-US" b="1"/>
              <a:t>    then</a:t>
            </a:r>
            <a:r>
              <a:rPr kumimoji="0" lang="en-US"/>
              <a:t> </a:t>
            </a:r>
            <a:r>
              <a:rPr kumimoji="0" lang="en-US" i="1"/>
              <a:t>q</a:t>
            </a:r>
            <a:r>
              <a:rPr kumimoji="0" lang="en-US"/>
              <a:t> </a:t>
            </a:r>
            <a:r>
              <a:rPr kumimoji="0" lang="en-US">
                <a:sym typeface="Symbol" panose="05050102010706020507" pitchFamily="18" charset="2"/>
              </a:rPr>
              <a:t> (</a:t>
            </a:r>
            <a:r>
              <a:rPr kumimoji="0" lang="en-US" i="1">
                <a:sym typeface="Symbol" panose="05050102010706020507" pitchFamily="18" charset="2"/>
              </a:rPr>
              <a:t>p</a:t>
            </a:r>
            <a:r>
              <a:rPr kumimoji="0" lang="en-US">
                <a:sym typeface="Symbol" panose="05050102010706020507" pitchFamily="18" charset="2"/>
              </a:rPr>
              <a:t>+</a:t>
            </a:r>
            <a:r>
              <a:rPr kumimoji="0" lang="en-US" i="1">
                <a:sym typeface="Symbol" panose="05050102010706020507" pitchFamily="18" charset="2"/>
              </a:rPr>
              <a:t>r</a:t>
            </a:r>
            <a:r>
              <a:rPr kumimoji="0" lang="en-US">
                <a:sym typeface="Symbol" panose="05050102010706020507" pitchFamily="18" charset="2"/>
              </a:rPr>
              <a:t>)/2</a:t>
            </a:r>
          </a:p>
          <a:p>
            <a:pPr>
              <a:buFontTx/>
              <a:buAutoNum type="arabicPlain"/>
            </a:pPr>
            <a:r>
              <a:rPr kumimoji="0" lang="en-US">
                <a:sym typeface="Symbol" panose="05050102010706020507" pitchFamily="18" charset="2"/>
              </a:rPr>
              <a:t>         </a:t>
            </a:r>
            <a:r>
              <a:rPr kumimoji="0" lang="en-US" i="1">
                <a:sym typeface="Symbol" panose="05050102010706020507" pitchFamily="18" charset="2"/>
              </a:rPr>
              <a:t>MergeSort</a:t>
            </a:r>
            <a:r>
              <a:rPr kumimoji="0" lang="en-US">
                <a:sym typeface="Symbol" panose="05050102010706020507" pitchFamily="18" charset="2"/>
              </a:rPr>
              <a:t> (</a:t>
            </a:r>
            <a:r>
              <a:rPr kumimoji="0" lang="en-US" i="1">
                <a:sym typeface="Symbol" panose="05050102010706020507" pitchFamily="18" charset="2"/>
              </a:rPr>
              <a:t>A</a:t>
            </a:r>
            <a:r>
              <a:rPr kumimoji="0" lang="en-US">
                <a:sym typeface="Symbol" panose="05050102010706020507" pitchFamily="18" charset="2"/>
              </a:rPr>
              <a:t>, </a:t>
            </a:r>
            <a:r>
              <a:rPr kumimoji="0" lang="en-US" i="1">
                <a:sym typeface="Symbol" panose="05050102010706020507" pitchFamily="18" charset="2"/>
              </a:rPr>
              <a:t>p</a:t>
            </a:r>
            <a:r>
              <a:rPr kumimoji="0" lang="en-US">
                <a:sym typeface="Symbol" panose="05050102010706020507" pitchFamily="18" charset="2"/>
              </a:rPr>
              <a:t>, </a:t>
            </a:r>
            <a:r>
              <a:rPr kumimoji="0" lang="en-US" i="1">
                <a:sym typeface="Symbol" panose="05050102010706020507" pitchFamily="18" charset="2"/>
              </a:rPr>
              <a:t>q</a:t>
            </a:r>
            <a:r>
              <a:rPr kumimoji="0" lang="en-US">
                <a:sym typeface="Symbol" panose="05050102010706020507" pitchFamily="18" charset="2"/>
              </a:rPr>
              <a:t>)</a:t>
            </a:r>
          </a:p>
          <a:p>
            <a:pPr>
              <a:buFontTx/>
              <a:buAutoNum type="arabicPlain"/>
            </a:pPr>
            <a:r>
              <a:rPr kumimoji="0" lang="en-US">
                <a:sym typeface="Symbol" panose="05050102010706020507" pitchFamily="18" charset="2"/>
              </a:rPr>
              <a:t>         </a:t>
            </a:r>
            <a:r>
              <a:rPr kumimoji="0" lang="en-US" i="1">
                <a:sym typeface="Symbol" panose="05050102010706020507" pitchFamily="18" charset="2"/>
              </a:rPr>
              <a:t>MergeSort</a:t>
            </a:r>
            <a:r>
              <a:rPr kumimoji="0" lang="en-US">
                <a:sym typeface="Symbol" panose="05050102010706020507" pitchFamily="18" charset="2"/>
              </a:rPr>
              <a:t> (</a:t>
            </a:r>
            <a:r>
              <a:rPr kumimoji="0" lang="en-US" i="1">
                <a:sym typeface="Symbol" panose="05050102010706020507" pitchFamily="18" charset="2"/>
              </a:rPr>
              <a:t>A</a:t>
            </a:r>
            <a:r>
              <a:rPr kumimoji="0" lang="en-US">
                <a:sym typeface="Symbol" panose="05050102010706020507" pitchFamily="18" charset="2"/>
              </a:rPr>
              <a:t>, </a:t>
            </a:r>
            <a:r>
              <a:rPr kumimoji="0" lang="en-US" i="1">
                <a:sym typeface="Symbol" panose="05050102010706020507" pitchFamily="18" charset="2"/>
              </a:rPr>
              <a:t>q</a:t>
            </a:r>
            <a:r>
              <a:rPr kumimoji="0" lang="en-US">
                <a:sym typeface="Symbol" panose="05050102010706020507" pitchFamily="18" charset="2"/>
              </a:rPr>
              <a:t>+1, </a:t>
            </a:r>
            <a:r>
              <a:rPr kumimoji="0" lang="en-US" i="1">
                <a:sym typeface="Symbol" panose="05050102010706020507" pitchFamily="18" charset="2"/>
              </a:rPr>
              <a:t>r</a:t>
            </a:r>
            <a:r>
              <a:rPr kumimoji="0" lang="en-US">
                <a:sym typeface="Symbol" panose="05050102010706020507" pitchFamily="18" charset="2"/>
              </a:rPr>
              <a:t>)</a:t>
            </a:r>
          </a:p>
          <a:p>
            <a:pPr>
              <a:buFontTx/>
              <a:buAutoNum type="arabicPlain"/>
            </a:pPr>
            <a:r>
              <a:rPr kumimoji="0" lang="en-US">
                <a:sym typeface="Symbol" panose="05050102010706020507" pitchFamily="18" charset="2"/>
              </a:rPr>
              <a:t>         </a:t>
            </a:r>
            <a:r>
              <a:rPr kumimoji="0" lang="en-US" i="1">
                <a:sym typeface="Symbol" panose="05050102010706020507" pitchFamily="18" charset="2"/>
              </a:rPr>
              <a:t>Merge</a:t>
            </a:r>
            <a:r>
              <a:rPr kumimoji="0" lang="en-US">
                <a:sym typeface="Symbol" panose="05050102010706020507" pitchFamily="18" charset="2"/>
              </a:rPr>
              <a:t> (</a:t>
            </a:r>
            <a:r>
              <a:rPr kumimoji="0" lang="en-US" i="1">
                <a:sym typeface="Symbol" panose="05050102010706020507" pitchFamily="18" charset="2"/>
              </a:rPr>
              <a:t>A</a:t>
            </a:r>
            <a:r>
              <a:rPr kumimoji="0" lang="en-US">
                <a:sym typeface="Symbol" panose="05050102010706020507" pitchFamily="18" charset="2"/>
              </a:rPr>
              <a:t>, </a:t>
            </a:r>
            <a:r>
              <a:rPr kumimoji="0" lang="en-US" i="1">
                <a:sym typeface="Symbol" panose="05050102010706020507" pitchFamily="18" charset="2"/>
              </a:rPr>
              <a:t>p</a:t>
            </a:r>
            <a:r>
              <a:rPr kumimoji="0" lang="en-US">
                <a:sym typeface="Symbol" panose="05050102010706020507" pitchFamily="18" charset="2"/>
              </a:rPr>
              <a:t>, </a:t>
            </a:r>
            <a:r>
              <a:rPr kumimoji="0" lang="en-US" i="1">
                <a:sym typeface="Symbol" panose="05050102010706020507" pitchFamily="18" charset="2"/>
              </a:rPr>
              <a:t>q</a:t>
            </a:r>
            <a:r>
              <a:rPr kumimoji="0" lang="en-US">
                <a:sym typeface="Symbol" panose="05050102010706020507" pitchFamily="18" charset="2"/>
              </a:rPr>
              <a:t>, </a:t>
            </a:r>
            <a:r>
              <a:rPr kumimoji="0" lang="en-US" i="1">
                <a:sym typeface="Symbol" panose="05050102010706020507" pitchFamily="18" charset="2"/>
              </a:rPr>
              <a:t>r</a:t>
            </a:r>
            <a:r>
              <a:rPr kumimoji="0" lang="en-US">
                <a:sym typeface="Symbol" panose="05050102010706020507" pitchFamily="18" charset="2"/>
              </a:rPr>
              <a:t>) // </a:t>
            </a:r>
            <a:r>
              <a:rPr kumimoji="0" lang="en-US" sz="2000">
                <a:sym typeface="Symbol" panose="05050102010706020507" pitchFamily="18" charset="2"/>
              </a:rPr>
              <a:t>merges </a:t>
            </a:r>
            <a:r>
              <a:rPr kumimoji="0" lang="en-US" sz="2000" i="1"/>
              <a:t>A</a:t>
            </a:r>
            <a:r>
              <a:rPr kumimoji="0" lang="en-US" sz="2000"/>
              <a:t>[</a:t>
            </a:r>
            <a:r>
              <a:rPr kumimoji="0" lang="en-US" sz="2000" i="1"/>
              <a:t>p..q</a:t>
            </a:r>
            <a:r>
              <a:rPr kumimoji="0" lang="en-US" sz="2000"/>
              <a:t>] with </a:t>
            </a:r>
            <a:r>
              <a:rPr kumimoji="0" lang="en-US" sz="2000" i="1"/>
              <a:t>A</a:t>
            </a:r>
            <a:r>
              <a:rPr kumimoji="0" lang="en-US" sz="2000"/>
              <a:t>[</a:t>
            </a:r>
            <a:r>
              <a:rPr kumimoji="0" lang="en-US" sz="2000" i="1"/>
              <a:t>q+1..r</a:t>
            </a:r>
            <a:r>
              <a:rPr kumimoji="0" lang="en-US" sz="2000"/>
              <a:t>] </a:t>
            </a:r>
          </a:p>
        </p:txBody>
      </p:sp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2138363" y="5160963"/>
            <a:ext cx="29463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Initial Call:</a:t>
            </a:r>
            <a:r>
              <a:rPr lang="en-US"/>
              <a:t> MergeSort(</a:t>
            </a:r>
            <a:r>
              <a:rPr lang="en-US" i="1"/>
              <a:t>A</a:t>
            </a:r>
            <a:r>
              <a:rPr lang="en-US"/>
              <a:t>, 1, </a:t>
            </a:r>
            <a:r>
              <a:rPr lang="en-US" i="1"/>
              <a:t>n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718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-179388"/>
            <a:ext cx="9142413" cy="914401"/>
          </a:xfrm>
        </p:spPr>
        <p:txBody>
          <a:bodyPr/>
          <a:lstStyle/>
          <a:p>
            <a:r>
              <a:rPr lang="en-US"/>
              <a:t>Procedure Merge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1812925" y="663576"/>
            <a:ext cx="3854450" cy="5732463"/>
          </a:xfr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609600" indent="-609600">
              <a:buNone/>
            </a:pPr>
            <a:r>
              <a:rPr lang="en-US" sz="2000" b="1">
                <a:solidFill>
                  <a:srgbClr val="FF3300"/>
                </a:solidFill>
              </a:rPr>
              <a:t>Merge(</a:t>
            </a:r>
            <a:r>
              <a:rPr lang="en-US" sz="2000" b="1" i="1">
                <a:solidFill>
                  <a:srgbClr val="FF3300"/>
                </a:solidFill>
              </a:rPr>
              <a:t>A</a:t>
            </a:r>
            <a:r>
              <a:rPr lang="en-US" sz="2000" b="1">
                <a:solidFill>
                  <a:srgbClr val="FF3300"/>
                </a:solidFill>
              </a:rPr>
              <a:t>, </a:t>
            </a:r>
            <a:r>
              <a:rPr lang="en-US" sz="2000" b="1" i="1">
                <a:solidFill>
                  <a:srgbClr val="FF3300"/>
                </a:solidFill>
              </a:rPr>
              <a:t>p</a:t>
            </a:r>
            <a:r>
              <a:rPr lang="en-US" sz="2000" b="1">
                <a:solidFill>
                  <a:srgbClr val="FF3300"/>
                </a:solidFill>
              </a:rPr>
              <a:t>, </a:t>
            </a:r>
            <a:r>
              <a:rPr lang="en-US" sz="2000" b="1" i="1">
                <a:solidFill>
                  <a:srgbClr val="FF3300"/>
                </a:solidFill>
              </a:rPr>
              <a:t>q</a:t>
            </a:r>
            <a:r>
              <a:rPr lang="en-US" sz="2000" b="1">
                <a:solidFill>
                  <a:srgbClr val="FF3300"/>
                </a:solidFill>
              </a:rPr>
              <a:t>, </a:t>
            </a:r>
            <a:r>
              <a:rPr lang="en-US" sz="2000" b="1" i="1">
                <a:solidFill>
                  <a:srgbClr val="FF3300"/>
                </a:solidFill>
              </a:rPr>
              <a:t>r</a:t>
            </a:r>
            <a:r>
              <a:rPr lang="en-US" sz="2000" b="1">
                <a:solidFill>
                  <a:srgbClr val="FF3300"/>
                </a:solidFill>
              </a:rPr>
              <a:t>)</a:t>
            </a:r>
          </a:p>
          <a:p>
            <a:pPr marL="609600" indent="-609600">
              <a:buNone/>
            </a:pPr>
            <a:r>
              <a:rPr lang="en-US" sz="2000"/>
              <a:t>1  </a:t>
            </a:r>
            <a:r>
              <a:rPr lang="en-US" sz="2000" i="1"/>
              <a:t>n</a:t>
            </a:r>
            <a:r>
              <a:rPr lang="en-US" sz="2000" baseline="-25000"/>
              <a:t>1</a:t>
            </a:r>
            <a:r>
              <a:rPr lang="en-US" sz="2000"/>
              <a:t> </a:t>
            </a:r>
            <a:r>
              <a:rPr lang="en-US" sz="2000">
                <a:sym typeface="Symbol" panose="05050102010706020507" pitchFamily="18" charset="2"/>
              </a:rPr>
              <a:t> </a:t>
            </a:r>
            <a:r>
              <a:rPr lang="en-US" sz="2000" i="1">
                <a:sym typeface="Symbol" panose="05050102010706020507" pitchFamily="18" charset="2"/>
              </a:rPr>
              <a:t>q </a:t>
            </a:r>
            <a:r>
              <a:rPr lang="en-US" sz="2000"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sz="2000" i="1">
                <a:sym typeface="Symbol" panose="05050102010706020507" pitchFamily="18" charset="2"/>
              </a:rPr>
              <a:t>p </a:t>
            </a:r>
            <a:r>
              <a:rPr lang="en-US" sz="2000">
                <a:sym typeface="Symbol" panose="05050102010706020507" pitchFamily="18" charset="2"/>
              </a:rPr>
              <a:t>+ 1</a:t>
            </a:r>
            <a:endParaRPr lang="en-US" sz="2000"/>
          </a:p>
          <a:p>
            <a:pPr marL="609600" indent="-609600">
              <a:buNone/>
            </a:pPr>
            <a:r>
              <a:rPr lang="en-US" sz="2000"/>
              <a:t>2  </a:t>
            </a:r>
            <a:r>
              <a:rPr lang="en-US" sz="2000" i="1"/>
              <a:t>n</a:t>
            </a:r>
            <a:r>
              <a:rPr lang="en-US" sz="2000" baseline="-25000"/>
              <a:t>2</a:t>
            </a:r>
            <a:r>
              <a:rPr lang="en-US" sz="2000"/>
              <a:t> </a:t>
            </a:r>
            <a:r>
              <a:rPr lang="en-US" sz="2000">
                <a:sym typeface="Symbol" panose="05050102010706020507" pitchFamily="18" charset="2"/>
              </a:rPr>
              <a:t> </a:t>
            </a:r>
            <a:r>
              <a:rPr lang="en-US" sz="2000" i="1">
                <a:sym typeface="Symbol" panose="05050102010706020507" pitchFamily="18" charset="2"/>
              </a:rPr>
              <a:t>r </a:t>
            </a:r>
            <a:r>
              <a:rPr lang="en-US" sz="200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sz="2000">
                <a:sym typeface="Symbol" panose="05050102010706020507" pitchFamily="18" charset="2"/>
              </a:rPr>
              <a:t> </a:t>
            </a:r>
            <a:r>
              <a:rPr lang="en-US" sz="2000" i="1">
                <a:sym typeface="Symbol" panose="05050102010706020507" pitchFamily="18" charset="2"/>
              </a:rPr>
              <a:t>q</a:t>
            </a:r>
            <a:endParaRPr lang="en-US" sz="2000" b="1" i="1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sz="2000" b="1">
                <a:solidFill>
                  <a:schemeClr val="hlink"/>
                </a:solidFill>
              </a:rPr>
              <a:t>for</a:t>
            </a:r>
            <a:r>
              <a:rPr lang="en-US" sz="2000"/>
              <a:t> </a:t>
            </a:r>
            <a:r>
              <a:rPr lang="en-US" sz="2000" i="1"/>
              <a:t>i </a:t>
            </a:r>
            <a:r>
              <a:rPr lang="en-US" sz="2000">
                <a:sym typeface="Symbol" panose="05050102010706020507" pitchFamily="18" charset="2"/>
              </a:rPr>
              <a:t></a:t>
            </a:r>
            <a:r>
              <a:rPr lang="en-US" sz="2000"/>
              <a:t> 1 </a:t>
            </a:r>
            <a:r>
              <a:rPr lang="en-US" sz="2000" b="1">
                <a:solidFill>
                  <a:schemeClr val="hlink"/>
                </a:solidFill>
              </a:rPr>
              <a:t>to</a:t>
            </a:r>
            <a:r>
              <a:rPr lang="en-US" sz="2000"/>
              <a:t> </a:t>
            </a:r>
            <a:r>
              <a:rPr lang="en-US" sz="2000" i="1"/>
              <a:t>n</a:t>
            </a:r>
            <a:r>
              <a:rPr lang="en-US" sz="2000" baseline="-25000"/>
              <a:t>1</a:t>
            </a:r>
            <a:r>
              <a:rPr lang="en-US" sz="2000"/>
              <a:t> 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sz="2000"/>
              <a:t>    </a:t>
            </a:r>
            <a:r>
              <a:rPr lang="en-US" sz="2000" b="1">
                <a:solidFill>
                  <a:schemeClr val="hlink"/>
                </a:solidFill>
              </a:rPr>
              <a:t>do</a:t>
            </a:r>
            <a:r>
              <a:rPr lang="en-US" sz="2000"/>
              <a:t> </a:t>
            </a:r>
            <a:r>
              <a:rPr lang="en-US" sz="2000" i="1"/>
              <a:t>L</a:t>
            </a:r>
            <a:r>
              <a:rPr lang="en-US" sz="2000"/>
              <a:t>[</a:t>
            </a:r>
            <a:r>
              <a:rPr lang="en-US" sz="2000" i="1"/>
              <a:t>i</a:t>
            </a:r>
            <a:r>
              <a:rPr lang="en-US" sz="2000"/>
              <a:t>] </a:t>
            </a:r>
            <a:r>
              <a:rPr lang="en-US" sz="2000">
                <a:sym typeface="Symbol" panose="05050102010706020507" pitchFamily="18" charset="2"/>
              </a:rPr>
              <a:t> </a:t>
            </a:r>
            <a:r>
              <a:rPr lang="en-US" sz="2000" i="1">
                <a:sym typeface="Symbol" panose="05050102010706020507" pitchFamily="18" charset="2"/>
              </a:rPr>
              <a:t>A</a:t>
            </a:r>
            <a:r>
              <a:rPr lang="en-US" sz="2000">
                <a:sym typeface="Symbol" panose="05050102010706020507" pitchFamily="18" charset="2"/>
              </a:rPr>
              <a:t>[</a:t>
            </a:r>
            <a:r>
              <a:rPr lang="en-US" sz="2000" i="1">
                <a:sym typeface="Symbol" panose="05050102010706020507" pitchFamily="18" charset="2"/>
              </a:rPr>
              <a:t>p </a:t>
            </a:r>
            <a:r>
              <a:rPr lang="en-US" sz="2000">
                <a:sym typeface="Symbol" panose="05050102010706020507" pitchFamily="18" charset="2"/>
              </a:rPr>
              <a:t>+ </a:t>
            </a:r>
            <a:r>
              <a:rPr lang="en-US" sz="2000" i="1">
                <a:sym typeface="Symbol" panose="05050102010706020507" pitchFamily="18" charset="2"/>
              </a:rPr>
              <a:t>i </a:t>
            </a:r>
            <a:r>
              <a:rPr lang="en-US" sz="200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sz="2000">
                <a:sym typeface="Symbol" panose="05050102010706020507" pitchFamily="18" charset="2"/>
              </a:rPr>
              <a:t> 1]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sz="2000" b="1">
                <a:solidFill>
                  <a:schemeClr val="hlink"/>
                </a:solidFill>
              </a:rPr>
              <a:t>for</a:t>
            </a:r>
            <a:r>
              <a:rPr lang="en-US" sz="2000"/>
              <a:t> </a:t>
            </a:r>
            <a:r>
              <a:rPr lang="en-US" sz="2000" i="1"/>
              <a:t>j </a:t>
            </a:r>
            <a:r>
              <a:rPr lang="en-US" sz="2000">
                <a:sym typeface="Symbol" panose="05050102010706020507" pitchFamily="18" charset="2"/>
              </a:rPr>
              <a:t></a:t>
            </a:r>
            <a:r>
              <a:rPr lang="en-US" sz="2000"/>
              <a:t> 1 </a:t>
            </a:r>
            <a:r>
              <a:rPr lang="en-US" sz="2000" b="1">
                <a:solidFill>
                  <a:schemeClr val="hlink"/>
                </a:solidFill>
              </a:rPr>
              <a:t>to</a:t>
            </a:r>
            <a:r>
              <a:rPr lang="en-US" sz="2000"/>
              <a:t> </a:t>
            </a:r>
            <a:r>
              <a:rPr lang="en-US" sz="2000" i="1"/>
              <a:t>n</a:t>
            </a:r>
            <a:r>
              <a:rPr lang="en-US" sz="2000" baseline="-25000"/>
              <a:t>2</a:t>
            </a:r>
            <a:r>
              <a:rPr lang="en-US" sz="2000"/>
              <a:t> 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sz="2000"/>
              <a:t>    </a:t>
            </a:r>
            <a:r>
              <a:rPr lang="en-US" sz="2000" b="1">
                <a:solidFill>
                  <a:schemeClr val="hlink"/>
                </a:solidFill>
              </a:rPr>
              <a:t>do</a:t>
            </a:r>
            <a:r>
              <a:rPr lang="en-US" sz="2000"/>
              <a:t> </a:t>
            </a:r>
            <a:r>
              <a:rPr lang="en-US" sz="2000" i="1"/>
              <a:t>R</a:t>
            </a:r>
            <a:r>
              <a:rPr lang="en-US" sz="2000"/>
              <a:t>[</a:t>
            </a:r>
            <a:r>
              <a:rPr lang="en-US" sz="2000" i="1"/>
              <a:t>j</a:t>
            </a:r>
            <a:r>
              <a:rPr lang="en-US" sz="2000"/>
              <a:t>] </a:t>
            </a:r>
            <a:r>
              <a:rPr lang="en-US" sz="2000">
                <a:sym typeface="Symbol" panose="05050102010706020507" pitchFamily="18" charset="2"/>
              </a:rPr>
              <a:t> </a:t>
            </a:r>
            <a:r>
              <a:rPr lang="en-US" sz="2000" i="1">
                <a:sym typeface="Symbol" panose="05050102010706020507" pitchFamily="18" charset="2"/>
              </a:rPr>
              <a:t>A</a:t>
            </a:r>
            <a:r>
              <a:rPr lang="en-US" sz="2000">
                <a:sym typeface="Symbol" panose="05050102010706020507" pitchFamily="18" charset="2"/>
              </a:rPr>
              <a:t>[</a:t>
            </a:r>
            <a:r>
              <a:rPr lang="en-US" sz="2000" i="1">
                <a:sym typeface="Symbol" panose="05050102010706020507" pitchFamily="18" charset="2"/>
              </a:rPr>
              <a:t>q </a:t>
            </a:r>
            <a:r>
              <a:rPr lang="en-US" sz="2000">
                <a:sym typeface="Symbol" panose="05050102010706020507" pitchFamily="18" charset="2"/>
              </a:rPr>
              <a:t>+ </a:t>
            </a:r>
            <a:r>
              <a:rPr lang="en-US" sz="2000" i="1">
                <a:sym typeface="Symbol" panose="05050102010706020507" pitchFamily="18" charset="2"/>
              </a:rPr>
              <a:t>j</a:t>
            </a:r>
            <a:r>
              <a:rPr lang="en-US" sz="2000">
                <a:sym typeface="Symbol" panose="05050102010706020507" pitchFamily="18" charset="2"/>
              </a:rPr>
              <a:t>]</a:t>
            </a:r>
            <a:endParaRPr lang="en-US" sz="2000" i="1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sz="2000" i="1">
                <a:sym typeface="Symbol" panose="05050102010706020507" pitchFamily="18" charset="2"/>
              </a:rPr>
              <a:t>L</a:t>
            </a:r>
            <a:r>
              <a:rPr lang="en-US" sz="2000">
                <a:sym typeface="Symbol" panose="05050102010706020507" pitchFamily="18" charset="2"/>
              </a:rPr>
              <a:t>[</a:t>
            </a:r>
            <a:r>
              <a:rPr lang="en-US" sz="2000" i="1"/>
              <a:t>n</a:t>
            </a:r>
            <a:r>
              <a:rPr lang="en-US" sz="2000" i="1" baseline="-25000"/>
              <a:t>1</a:t>
            </a:r>
            <a:r>
              <a:rPr lang="en-US" sz="2000"/>
              <a:t>+1] </a:t>
            </a:r>
            <a:r>
              <a:rPr lang="en-US" sz="200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sz="2000" i="1">
                <a:sym typeface="Symbol" panose="05050102010706020507" pitchFamily="18" charset="2"/>
              </a:rPr>
              <a:t>R</a:t>
            </a:r>
            <a:r>
              <a:rPr lang="en-US" sz="2000">
                <a:sym typeface="Symbol" panose="05050102010706020507" pitchFamily="18" charset="2"/>
              </a:rPr>
              <a:t>[</a:t>
            </a:r>
            <a:r>
              <a:rPr lang="en-US" sz="2000" i="1"/>
              <a:t>n</a:t>
            </a:r>
            <a:r>
              <a:rPr lang="en-US" sz="2000" i="1" baseline="-25000"/>
              <a:t>2</a:t>
            </a:r>
            <a:r>
              <a:rPr lang="en-US" sz="2000"/>
              <a:t>+1] </a:t>
            </a:r>
            <a:r>
              <a:rPr lang="en-US" sz="200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sz="2000" i="1">
                <a:sym typeface="Symbol" panose="05050102010706020507" pitchFamily="18" charset="2"/>
              </a:rPr>
              <a:t>i</a:t>
            </a:r>
            <a:r>
              <a:rPr lang="en-US" sz="200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sz="2000" i="1">
                <a:sym typeface="Symbol" panose="05050102010706020507" pitchFamily="18" charset="2"/>
              </a:rPr>
              <a:t>j</a:t>
            </a:r>
            <a:r>
              <a:rPr lang="en-US" sz="200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sz="2000" b="1">
                <a:solidFill>
                  <a:schemeClr val="hlink"/>
                </a:solidFill>
                <a:sym typeface="Symbol" panose="05050102010706020507" pitchFamily="18" charset="2"/>
              </a:rPr>
              <a:t>for</a:t>
            </a:r>
            <a:r>
              <a:rPr lang="en-US" sz="2000" b="1">
                <a:sym typeface="Symbol" panose="05050102010706020507" pitchFamily="18" charset="2"/>
              </a:rPr>
              <a:t> </a:t>
            </a:r>
            <a:r>
              <a:rPr lang="en-US" sz="2000" i="1">
                <a:sym typeface="Symbol" panose="05050102010706020507" pitchFamily="18" charset="2"/>
              </a:rPr>
              <a:t>k </a:t>
            </a:r>
            <a:r>
              <a:rPr lang="en-US" sz="2000">
                <a:sym typeface="Symbol" panose="05050102010706020507" pitchFamily="18" charset="2"/>
              </a:rPr>
              <a:t></a:t>
            </a:r>
            <a:r>
              <a:rPr lang="en-US" sz="2000" i="1">
                <a:sym typeface="Symbol" panose="05050102010706020507" pitchFamily="18" charset="2"/>
              </a:rPr>
              <a:t>p </a:t>
            </a:r>
            <a:r>
              <a:rPr lang="en-US" sz="2000" b="1">
                <a:solidFill>
                  <a:schemeClr val="hlink"/>
                </a:solidFill>
                <a:sym typeface="Symbol" panose="05050102010706020507" pitchFamily="18" charset="2"/>
              </a:rPr>
              <a:t>to</a:t>
            </a:r>
            <a:r>
              <a:rPr lang="en-US" sz="2000" b="1">
                <a:sym typeface="Symbol" panose="05050102010706020507" pitchFamily="18" charset="2"/>
              </a:rPr>
              <a:t> </a:t>
            </a:r>
            <a:r>
              <a:rPr lang="en-US" sz="2000" i="1">
                <a:sym typeface="Symbol" panose="05050102010706020507" pitchFamily="18" charset="2"/>
              </a:rPr>
              <a:t>r</a:t>
            </a:r>
            <a:endParaRPr lang="en-US" sz="200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sz="2000">
                <a:sym typeface="Symbol" panose="05050102010706020507" pitchFamily="18" charset="2"/>
              </a:rPr>
              <a:t>    </a:t>
            </a:r>
            <a:r>
              <a:rPr lang="en-US" sz="2000" b="1">
                <a:solidFill>
                  <a:schemeClr val="hlink"/>
                </a:solidFill>
                <a:sym typeface="Symbol" panose="05050102010706020507" pitchFamily="18" charset="2"/>
              </a:rPr>
              <a:t>do</a:t>
            </a:r>
            <a:r>
              <a:rPr lang="en-US" sz="2000" b="1">
                <a:sym typeface="Symbol" panose="05050102010706020507" pitchFamily="18" charset="2"/>
              </a:rPr>
              <a:t> </a:t>
            </a:r>
            <a:r>
              <a:rPr lang="en-US" sz="2000" b="1">
                <a:solidFill>
                  <a:schemeClr val="hlink"/>
                </a:solidFill>
                <a:sym typeface="Symbol" panose="05050102010706020507" pitchFamily="18" charset="2"/>
              </a:rPr>
              <a:t>if</a:t>
            </a:r>
            <a:r>
              <a:rPr lang="en-US" sz="2000" b="1">
                <a:sym typeface="Symbol" panose="05050102010706020507" pitchFamily="18" charset="2"/>
              </a:rPr>
              <a:t> </a:t>
            </a:r>
            <a:r>
              <a:rPr lang="en-US" sz="2000" i="1">
                <a:sym typeface="Symbol" panose="05050102010706020507" pitchFamily="18" charset="2"/>
              </a:rPr>
              <a:t>L</a:t>
            </a:r>
            <a:r>
              <a:rPr lang="en-US" sz="2000">
                <a:sym typeface="Symbol" panose="05050102010706020507" pitchFamily="18" charset="2"/>
              </a:rPr>
              <a:t>[</a:t>
            </a:r>
            <a:r>
              <a:rPr lang="en-US" sz="2000" i="1">
                <a:sym typeface="Symbol" panose="05050102010706020507" pitchFamily="18" charset="2"/>
              </a:rPr>
              <a:t>i</a:t>
            </a:r>
            <a:r>
              <a:rPr lang="en-US" sz="2000">
                <a:sym typeface="Symbol" panose="05050102010706020507" pitchFamily="18" charset="2"/>
              </a:rPr>
              <a:t>]  </a:t>
            </a:r>
            <a:r>
              <a:rPr lang="en-US" sz="2000" i="1">
                <a:sym typeface="Symbol" panose="05050102010706020507" pitchFamily="18" charset="2"/>
              </a:rPr>
              <a:t>R</a:t>
            </a:r>
            <a:r>
              <a:rPr lang="en-US" sz="2000">
                <a:sym typeface="Symbol" panose="05050102010706020507" pitchFamily="18" charset="2"/>
              </a:rPr>
              <a:t>[</a:t>
            </a:r>
            <a:r>
              <a:rPr lang="en-US" sz="2000" i="1">
                <a:sym typeface="Symbol" panose="05050102010706020507" pitchFamily="18" charset="2"/>
              </a:rPr>
              <a:t>j</a:t>
            </a:r>
            <a:r>
              <a:rPr lang="en-US" sz="2000">
                <a:sym typeface="Symbol" panose="05050102010706020507" pitchFamily="18" charset="2"/>
              </a:rPr>
              <a:t>]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sz="2000">
                <a:sym typeface="Symbol" panose="05050102010706020507" pitchFamily="18" charset="2"/>
              </a:rPr>
              <a:t>        </a:t>
            </a:r>
            <a:r>
              <a:rPr lang="en-US" sz="2000" b="1">
                <a:solidFill>
                  <a:schemeClr val="hlink"/>
                </a:solidFill>
                <a:sym typeface="Symbol" panose="05050102010706020507" pitchFamily="18" charset="2"/>
              </a:rPr>
              <a:t>then</a:t>
            </a:r>
            <a:r>
              <a:rPr lang="en-US" sz="2000">
                <a:sym typeface="Symbol" panose="05050102010706020507" pitchFamily="18" charset="2"/>
              </a:rPr>
              <a:t> </a:t>
            </a:r>
            <a:r>
              <a:rPr lang="en-US" sz="2000" i="1">
                <a:sym typeface="Symbol" panose="05050102010706020507" pitchFamily="18" charset="2"/>
              </a:rPr>
              <a:t>A</a:t>
            </a:r>
            <a:r>
              <a:rPr lang="en-US" sz="2000">
                <a:sym typeface="Symbol" panose="05050102010706020507" pitchFamily="18" charset="2"/>
              </a:rPr>
              <a:t>[</a:t>
            </a:r>
            <a:r>
              <a:rPr lang="en-US" sz="2000" i="1">
                <a:sym typeface="Symbol" panose="05050102010706020507" pitchFamily="18" charset="2"/>
              </a:rPr>
              <a:t>k</a:t>
            </a:r>
            <a:r>
              <a:rPr lang="en-US" sz="2000">
                <a:sym typeface="Symbol" panose="05050102010706020507" pitchFamily="18" charset="2"/>
              </a:rPr>
              <a:t>]  </a:t>
            </a:r>
            <a:r>
              <a:rPr lang="en-US" sz="2000" i="1">
                <a:sym typeface="Symbol" panose="05050102010706020507" pitchFamily="18" charset="2"/>
              </a:rPr>
              <a:t>L</a:t>
            </a:r>
            <a:r>
              <a:rPr lang="en-US" sz="2000">
                <a:sym typeface="Symbol" panose="05050102010706020507" pitchFamily="18" charset="2"/>
              </a:rPr>
              <a:t>[</a:t>
            </a:r>
            <a:r>
              <a:rPr lang="en-US" sz="2000" i="1">
                <a:sym typeface="Symbol" panose="05050102010706020507" pitchFamily="18" charset="2"/>
              </a:rPr>
              <a:t>i</a:t>
            </a:r>
            <a:r>
              <a:rPr lang="en-US" sz="2000">
                <a:sym typeface="Symbol" panose="05050102010706020507" pitchFamily="18" charset="2"/>
              </a:rPr>
              <a:t>]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sz="2000">
                <a:sym typeface="Symbol" panose="05050102010706020507" pitchFamily="18" charset="2"/>
              </a:rPr>
              <a:t>                 </a:t>
            </a:r>
            <a:r>
              <a:rPr lang="en-US" sz="2000" i="1">
                <a:sym typeface="Symbol" panose="05050102010706020507" pitchFamily="18" charset="2"/>
              </a:rPr>
              <a:t>i </a:t>
            </a:r>
            <a:r>
              <a:rPr lang="en-US" sz="2000">
                <a:sym typeface="Symbol" panose="05050102010706020507" pitchFamily="18" charset="2"/>
              </a:rPr>
              <a:t> </a:t>
            </a:r>
            <a:r>
              <a:rPr lang="en-US" sz="2000" i="1">
                <a:sym typeface="Symbol" panose="05050102010706020507" pitchFamily="18" charset="2"/>
              </a:rPr>
              <a:t>i</a:t>
            </a:r>
            <a:r>
              <a:rPr lang="en-US" sz="2000">
                <a:sym typeface="Symbol" panose="05050102010706020507" pitchFamily="18" charset="2"/>
              </a:rPr>
              <a:t> + 1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sz="2000">
                <a:sym typeface="Symbol" panose="05050102010706020507" pitchFamily="18" charset="2"/>
              </a:rPr>
              <a:t>        </a:t>
            </a:r>
            <a:r>
              <a:rPr lang="en-US" sz="2000" b="1">
                <a:solidFill>
                  <a:schemeClr val="hlink"/>
                </a:solidFill>
                <a:sym typeface="Symbol" panose="05050102010706020507" pitchFamily="18" charset="2"/>
              </a:rPr>
              <a:t>else</a:t>
            </a:r>
            <a:r>
              <a:rPr lang="en-US" sz="2000">
                <a:sym typeface="Symbol" panose="05050102010706020507" pitchFamily="18" charset="2"/>
              </a:rPr>
              <a:t> </a:t>
            </a:r>
            <a:r>
              <a:rPr lang="en-US" sz="2000" i="1">
                <a:sym typeface="Symbol" panose="05050102010706020507" pitchFamily="18" charset="2"/>
              </a:rPr>
              <a:t>A</a:t>
            </a:r>
            <a:r>
              <a:rPr lang="en-US" sz="1800">
                <a:sym typeface="Symbol" panose="05050102010706020507" pitchFamily="18" charset="2"/>
              </a:rPr>
              <a:t>[</a:t>
            </a:r>
            <a:r>
              <a:rPr lang="en-US" sz="1800" i="1">
                <a:sym typeface="Symbol" panose="05050102010706020507" pitchFamily="18" charset="2"/>
              </a:rPr>
              <a:t>k</a:t>
            </a:r>
            <a:r>
              <a:rPr lang="en-US" sz="1800">
                <a:sym typeface="Symbol" panose="05050102010706020507" pitchFamily="18" charset="2"/>
              </a:rPr>
              <a:t>] </a:t>
            </a:r>
            <a:r>
              <a:rPr lang="en-US" sz="2000">
                <a:sym typeface="Symbol" panose="05050102010706020507" pitchFamily="18" charset="2"/>
              </a:rPr>
              <a:t> </a:t>
            </a:r>
            <a:r>
              <a:rPr lang="en-US" sz="2000" i="1">
                <a:sym typeface="Symbol" panose="05050102010706020507" pitchFamily="18" charset="2"/>
              </a:rPr>
              <a:t>R</a:t>
            </a:r>
            <a:r>
              <a:rPr lang="en-US" sz="2000">
                <a:sym typeface="Symbol" panose="05050102010706020507" pitchFamily="18" charset="2"/>
              </a:rPr>
              <a:t>[</a:t>
            </a:r>
            <a:r>
              <a:rPr lang="en-US" sz="2000" i="1">
                <a:sym typeface="Symbol" panose="05050102010706020507" pitchFamily="18" charset="2"/>
              </a:rPr>
              <a:t>j</a:t>
            </a:r>
            <a:r>
              <a:rPr lang="en-US" sz="2000">
                <a:sym typeface="Symbol" panose="05050102010706020507" pitchFamily="18" charset="2"/>
              </a:rPr>
              <a:t>]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sz="2000">
                <a:sym typeface="Symbol" panose="05050102010706020507" pitchFamily="18" charset="2"/>
              </a:rPr>
              <a:t>                 </a:t>
            </a:r>
            <a:r>
              <a:rPr lang="en-US" sz="2000" i="1">
                <a:sym typeface="Symbol" panose="05050102010706020507" pitchFamily="18" charset="2"/>
              </a:rPr>
              <a:t>j </a:t>
            </a:r>
            <a:r>
              <a:rPr lang="en-US" sz="2000">
                <a:sym typeface="Symbol" panose="05050102010706020507" pitchFamily="18" charset="2"/>
              </a:rPr>
              <a:t> </a:t>
            </a:r>
            <a:r>
              <a:rPr lang="en-US" sz="2000" i="1">
                <a:sym typeface="Symbol" panose="05050102010706020507" pitchFamily="18" charset="2"/>
              </a:rPr>
              <a:t>j</a:t>
            </a:r>
            <a:r>
              <a:rPr lang="en-US" sz="2000">
                <a:sym typeface="Symbol" panose="05050102010706020507" pitchFamily="18" charset="2"/>
              </a:rPr>
              <a:t> + 1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endParaRPr lang="en-US" sz="200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endParaRPr lang="en-US" sz="2000" i="1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endParaRPr lang="en-US" sz="2000" b="1" i="1"/>
          </a:p>
          <a:p>
            <a:pPr marL="609600" indent="-609600">
              <a:buNone/>
            </a:pPr>
            <a:r>
              <a:rPr lang="en-US" sz="2000"/>
              <a:t>  </a:t>
            </a:r>
          </a:p>
        </p:txBody>
      </p:sp>
      <p:grpSp>
        <p:nvGrpSpPr>
          <p:cNvPr id="430091" name="Group 11"/>
          <p:cNvGrpSpPr>
            <a:grpSpLocks/>
          </p:cNvGrpSpPr>
          <p:nvPr/>
        </p:nvGrpSpPr>
        <p:grpSpPr bwMode="auto">
          <a:xfrm>
            <a:off x="3908425" y="3252789"/>
            <a:ext cx="5961063" cy="1946275"/>
            <a:chOff x="1502" y="2049"/>
            <a:chExt cx="3755" cy="1226"/>
          </a:xfrm>
        </p:grpSpPr>
        <p:sp>
          <p:nvSpPr>
            <p:cNvPr id="430084" name="Text Box 4"/>
            <p:cNvSpPr txBox="1">
              <a:spLocks noChangeArrowheads="1"/>
            </p:cNvSpPr>
            <p:nvPr/>
          </p:nvSpPr>
          <p:spPr bwMode="auto">
            <a:xfrm>
              <a:off x="3275" y="2693"/>
              <a:ext cx="1982" cy="5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C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Sentinels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to avoid having to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check if either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subarray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is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fully copied at </a:t>
              </a:r>
              <a:r>
                <a:rPr lang="en-US" dirty="0">
                  <a:solidFill>
                    <a:srgbClr val="CC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 step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0086" name="Freeform 6"/>
            <p:cNvSpPr>
              <a:spLocks/>
            </p:cNvSpPr>
            <p:nvPr/>
          </p:nvSpPr>
          <p:spPr bwMode="auto">
            <a:xfrm>
              <a:off x="1502" y="2049"/>
              <a:ext cx="1762" cy="840"/>
            </a:xfrm>
            <a:custGeom>
              <a:avLst/>
              <a:gdLst>
                <a:gd name="T0" fmla="*/ 1762 w 1762"/>
                <a:gd name="T1" fmla="*/ 840 h 840"/>
                <a:gd name="T2" fmla="*/ 0 w 1762"/>
                <a:gd name="T3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62" h="840">
                  <a:moveTo>
                    <a:pt x="1762" y="84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7" name="Freeform 7"/>
            <p:cNvSpPr>
              <a:spLocks/>
            </p:cNvSpPr>
            <p:nvPr/>
          </p:nvSpPr>
          <p:spPr bwMode="auto">
            <a:xfrm>
              <a:off x="1521" y="2238"/>
              <a:ext cx="1752" cy="669"/>
            </a:xfrm>
            <a:custGeom>
              <a:avLst/>
              <a:gdLst>
                <a:gd name="T0" fmla="*/ 1752 w 1752"/>
                <a:gd name="T1" fmla="*/ 669 h 669"/>
                <a:gd name="T2" fmla="*/ 0 w 1752"/>
                <a:gd name="T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52" h="669">
                  <a:moveTo>
                    <a:pt x="1752" y="66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8" name="Freeform 8"/>
            <p:cNvSpPr>
              <a:spLocks/>
            </p:cNvSpPr>
            <p:nvPr/>
          </p:nvSpPr>
          <p:spPr bwMode="auto">
            <a:xfrm>
              <a:off x="1814" y="3097"/>
              <a:ext cx="1459" cy="39"/>
            </a:xfrm>
            <a:custGeom>
              <a:avLst/>
              <a:gdLst>
                <a:gd name="T0" fmla="*/ 1459 w 1459"/>
                <a:gd name="T1" fmla="*/ 39 h 39"/>
                <a:gd name="T2" fmla="*/ 0 w 1459"/>
                <a:gd name="T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59" h="39">
                  <a:moveTo>
                    <a:pt x="1459" y="3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090" name="Text Box 10"/>
          <p:cNvSpPr txBox="1">
            <a:spLocks noChangeArrowheads="1"/>
          </p:cNvSpPr>
          <p:nvPr/>
        </p:nvSpPr>
        <p:spPr bwMode="auto">
          <a:xfrm>
            <a:off x="6589713" y="1131888"/>
            <a:ext cx="3395662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Array containing sorted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subarrays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p..q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and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q+1..r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Output: Merged sorted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subarray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p..r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769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9" y="57259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800" i="1" u="sng" dirty="0">
                <a:latin typeface="Courier New" panose="02070309020205020404" pitchFamily="49" charset="0"/>
              </a:rPr>
              <a:t>Merge</a:t>
            </a:r>
            <a:r>
              <a:rPr lang="en-US" dirty="0"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T1</a:t>
            </a:r>
            <a:r>
              <a:rPr lang="en-US" dirty="0">
                <a:latin typeface="Courier New" panose="02070309020205020404" pitchFamily="49" charset="0"/>
              </a:rPr>
              <a:t>[1..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T2</a:t>
            </a:r>
            <a:r>
              <a:rPr lang="en-US" dirty="0">
                <a:latin typeface="Courier New" panose="02070309020205020404" pitchFamily="49" charset="0"/>
              </a:rPr>
              <a:t>[1..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</a:rPr>
              <a:t>])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4" name="Text Box 9"/>
          <p:cNvSpPr txBox="1">
            <a:spLocks noGrp="1" noChangeArrowheads="1"/>
          </p:cNvSpPr>
          <p:nvPr>
            <p:ph idx="1"/>
          </p:nvPr>
        </p:nvSpPr>
        <p:spPr bwMode="auto">
          <a:xfrm>
            <a:off x="3812705" y="1853485"/>
            <a:ext cx="3416320" cy="4324261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i1</a:t>
            </a:r>
            <a:r>
              <a:rPr lang="en-US" sz="2000" dirty="0">
                <a:latin typeface="Courier New" panose="02070309020205020404" pitchFamily="49" charset="0"/>
              </a:rPr>
              <a:t>=1,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i2</a:t>
            </a:r>
            <a:r>
              <a:rPr lang="en-US" sz="2000" dirty="0">
                <a:latin typeface="Courier New" panose="02070309020205020404" pitchFamily="49" charset="0"/>
              </a:rPr>
              <a:t>=1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While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i1</a:t>
            </a:r>
            <a:r>
              <a:rPr lang="en-US" sz="2000" dirty="0"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n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i2</a:t>
            </a:r>
            <a:r>
              <a:rPr lang="en-US" sz="2000" dirty="0"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n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T1</a:t>
            </a:r>
            <a:r>
              <a:rPr lang="en-US" sz="2000" dirty="0"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i1</a:t>
            </a:r>
            <a:r>
              <a:rPr lang="en-US" sz="2000" dirty="0">
                <a:latin typeface="Courier New" panose="02070309020205020404" pitchFamily="49" charset="0"/>
              </a:rPr>
              <a:t>] &lt;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T2</a:t>
            </a:r>
            <a:r>
              <a:rPr lang="en-US" sz="2000" dirty="0"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i2</a:t>
            </a:r>
            <a:r>
              <a:rPr lang="en-US" sz="2000" dirty="0">
                <a:latin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	Next is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T1</a:t>
            </a:r>
            <a:r>
              <a:rPr lang="en-US" sz="2000" dirty="0"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i1</a:t>
            </a:r>
            <a:r>
              <a:rPr lang="en-US" sz="2000" dirty="0">
                <a:latin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i1</a:t>
            </a:r>
            <a:r>
              <a:rPr lang="en-US" sz="2000" dirty="0">
                <a:latin typeface="Courier New" panose="02070309020205020404" pitchFamily="49" charset="0"/>
              </a:rPr>
              <a:t>++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</a:rPr>
              <a:t>Else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	Next is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T2</a:t>
            </a:r>
            <a:r>
              <a:rPr lang="en-US" sz="2000" dirty="0"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i2</a:t>
            </a:r>
            <a:r>
              <a:rPr lang="en-US" sz="2000" dirty="0">
                <a:latin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i2</a:t>
            </a:r>
            <a:r>
              <a:rPr lang="en-US" sz="2000" dirty="0">
                <a:latin typeface="Courier New" panose="02070309020205020404" pitchFamily="49" charset="0"/>
              </a:rPr>
              <a:t>++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</a:rPr>
              <a:t>End If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281403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– Example </a:t>
            </a:r>
          </a:p>
        </p:txBody>
      </p:sp>
      <p:sp>
        <p:nvSpPr>
          <p:cNvPr id="431184" name="Text Box 80"/>
          <p:cNvSpPr txBox="1">
            <a:spLocks noChangeArrowheads="1"/>
          </p:cNvSpPr>
          <p:nvPr/>
        </p:nvSpPr>
        <p:spPr bwMode="auto">
          <a:xfrm>
            <a:off x="6400801" y="3827463"/>
            <a:ext cx="274796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j </a:t>
            </a:r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4060283" y="1343025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4568283" y="1343025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8 </a:t>
            </a:r>
          </a:p>
        </p:txBody>
      </p:sp>
      <p:sp>
        <p:nvSpPr>
          <p:cNvPr id="431110" name="Text Box 6"/>
          <p:cNvSpPr txBox="1">
            <a:spLocks noChangeArrowheads="1"/>
          </p:cNvSpPr>
          <p:nvPr/>
        </p:nvSpPr>
        <p:spPr bwMode="auto">
          <a:xfrm>
            <a:off x="5075436" y="134302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31111" name="Text Box 7"/>
          <p:cNvSpPr txBox="1">
            <a:spLocks noChangeArrowheads="1"/>
          </p:cNvSpPr>
          <p:nvPr/>
        </p:nvSpPr>
        <p:spPr bwMode="auto">
          <a:xfrm>
            <a:off x="5548313" y="1343025"/>
            <a:ext cx="582612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31112" name="Text Box 8"/>
          <p:cNvSpPr txBox="1">
            <a:spLocks noChangeArrowheads="1"/>
          </p:cNvSpPr>
          <p:nvPr/>
        </p:nvSpPr>
        <p:spPr bwMode="auto">
          <a:xfrm>
            <a:off x="6179596" y="1343025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31113" name="Text Box 9"/>
          <p:cNvSpPr txBox="1">
            <a:spLocks noChangeArrowheads="1"/>
          </p:cNvSpPr>
          <p:nvPr/>
        </p:nvSpPr>
        <p:spPr bwMode="auto">
          <a:xfrm>
            <a:off x="6679658" y="1343025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31114" name="Text Box 10"/>
          <p:cNvSpPr txBox="1">
            <a:spLocks noChangeArrowheads="1"/>
          </p:cNvSpPr>
          <p:nvPr/>
        </p:nvSpPr>
        <p:spPr bwMode="auto">
          <a:xfrm>
            <a:off x="7182048" y="1343025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431115" name="Text Box 11"/>
          <p:cNvSpPr txBox="1">
            <a:spLocks noChangeArrowheads="1"/>
          </p:cNvSpPr>
          <p:nvPr/>
        </p:nvSpPr>
        <p:spPr bwMode="auto">
          <a:xfrm>
            <a:off x="7621588" y="1343025"/>
            <a:ext cx="582612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31116" name="Text Box 12"/>
          <p:cNvSpPr txBox="1">
            <a:spLocks noChangeArrowheads="1"/>
          </p:cNvSpPr>
          <p:nvPr/>
        </p:nvSpPr>
        <p:spPr bwMode="auto">
          <a:xfrm>
            <a:off x="3816351" y="13985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1117" name="Text Box 13"/>
          <p:cNvSpPr txBox="1">
            <a:spLocks noChangeArrowheads="1"/>
          </p:cNvSpPr>
          <p:nvPr/>
        </p:nvSpPr>
        <p:spPr bwMode="auto">
          <a:xfrm>
            <a:off x="2917825" y="1343025"/>
            <a:ext cx="1100138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  …</a:t>
            </a:r>
          </a:p>
        </p:txBody>
      </p:sp>
      <p:sp>
        <p:nvSpPr>
          <p:cNvPr id="431118" name="Text Box 14"/>
          <p:cNvSpPr txBox="1">
            <a:spLocks noChangeArrowheads="1"/>
          </p:cNvSpPr>
          <p:nvPr/>
        </p:nvSpPr>
        <p:spPr bwMode="auto">
          <a:xfrm>
            <a:off x="8212139" y="1344613"/>
            <a:ext cx="1100137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  …</a:t>
            </a:r>
          </a:p>
        </p:txBody>
      </p:sp>
      <p:sp>
        <p:nvSpPr>
          <p:cNvPr id="431119" name="Text Box 15"/>
          <p:cNvSpPr txBox="1">
            <a:spLocks noChangeArrowheads="1"/>
          </p:cNvSpPr>
          <p:nvPr/>
        </p:nvSpPr>
        <p:spPr bwMode="auto">
          <a:xfrm>
            <a:off x="1985963" y="1285876"/>
            <a:ext cx="4219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</a:p>
        </p:txBody>
      </p:sp>
      <p:sp>
        <p:nvSpPr>
          <p:cNvPr id="431120" name="Text Box 16"/>
          <p:cNvSpPr txBox="1">
            <a:spLocks noChangeArrowheads="1"/>
          </p:cNvSpPr>
          <p:nvPr/>
        </p:nvSpPr>
        <p:spPr bwMode="auto">
          <a:xfrm>
            <a:off x="4040189" y="1952625"/>
            <a:ext cx="299312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k                                                   </a:t>
            </a:r>
          </a:p>
        </p:txBody>
      </p:sp>
      <p:sp>
        <p:nvSpPr>
          <p:cNvPr id="431121" name="Text Box 17"/>
          <p:cNvSpPr txBox="1">
            <a:spLocks noChangeArrowheads="1"/>
          </p:cNvSpPr>
          <p:nvPr/>
        </p:nvSpPr>
        <p:spPr bwMode="auto">
          <a:xfrm>
            <a:off x="3072858" y="3265488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31122" name="Text Box 18"/>
          <p:cNvSpPr txBox="1">
            <a:spLocks noChangeArrowheads="1"/>
          </p:cNvSpPr>
          <p:nvPr/>
        </p:nvSpPr>
        <p:spPr bwMode="auto">
          <a:xfrm>
            <a:off x="3580858" y="3265488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8 </a:t>
            </a:r>
          </a:p>
        </p:txBody>
      </p:sp>
      <p:sp>
        <p:nvSpPr>
          <p:cNvPr id="431123" name="Text Box 19"/>
          <p:cNvSpPr txBox="1">
            <a:spLocks noChangeArrowheads="1"/>
          </p:cNvSpPr>
          <p:nvPr/>
        </p:nvSpPr>
        <p:spPr bwMode="auto">
          <a:xfrm>
            <a:off x="4088011" y="326548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31124" name="Text Box 20"/>
          <p:cNvSpPr txBox="1">
            <a:spLocks noChangeArrowheads="1"/>
          </p:cNvSpPr>
          <p:nvPr/>
        </p:nvSpPr>
        <p:spPr bwMode="auto">
          <a:xfrm>
            <a:off x="4560888" y="3265488"/>
            <a:ext cx="582612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31125" name="Text Box 21"/>
          <p:cNvSpPr txBox="1">
            <a:spLocks noChangeArrowheads="1"/>
          </p:cNvSpPr>
          <p:nvPr/>
        </p:nvSpPr>
        <p:spPr bwMode="auto">
          <a:xfrm>
            <a:off x="6452646" y="3278188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31126" name="Text Box 22"/>
          <p:cNvSpPr txBox="1">
            <a:spLocks noChangeArrowheads="1"/>
          </p:cNvSpPr>
          <p:nvPr/>
        </p:nvSpPr>
        <p:spPr bwMode="auto">
          <a:xfrm>
            <a:off x="6952708" y="3278188"/>
            <a:ext cx="40748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31127" name="Text Box 23"/>
          <p:cNvSpPr txBox="1">
            <a:spLocks noChangeArrowheads="1"/>
          </p:cNvSpPr>
          <p:nvPr/>
        </p:nvSpPr>
        <p:spPr bwMode="auto">
          <a:xfrm>
            <a:off x="7455098" y="3278188"/>
            <a:ext cx="418704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431128" name="Text Box 24"/>
          <p:cNvSpPr txBox="1">
            <a:spLocks noChangeArrowheads="1"/>
          </p:cNvSpPr>
          <p:nvPr/>
        </p:nvSpPr>
        <p:spPr bwMode="auto">
          <a:xfrm>
            <a:off x="7894638" y="3278188"/>
            <a:ext cx="582612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4117976" y="1952625"/>
            <a:ext cx="299312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k                                            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3940176" y="1952625"/>
            <a:ext cx="304602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k                                     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4092576" y="1952625"/>
            <a:ext cx="288732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k                            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3940176" y="1952625"/>
            <a:ext cx="336342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k                            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3940176" y="1952625"/>
            <a:ext cx="336342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      k                      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3940176" y="1952625"/>
            <a:ext cx="346921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             k                 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3940175" y="1952625"/>
            <a:ext cx="362791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                    k             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3021013" y="3827463"/>
            <a:ext cx="161614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i                          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3021014" y="3827463"/>
            <a:ext cx="203934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i                          </a:t>
            </a:r>
          </a:p>
        </p:txBody>
      </p:sp>
      <p:sp>
        <p:nvSpPr>
          <p:cNvPr id="431141" name="Text Box 37"/>
          <p:cNvSpPr txBox="1">
            <a:spLocks noChangeArrowheads="1"/>
          </p:cNvSpPr>
          <p:nvPr/>
        </p:nvSpPr>
        <p:spPr bwMode="auto">
          <a:xfrm>
            <a:off x="3021013" y="3827463"/>
            <a:ext cx="161614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i           </a:t>
            </a:r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3021013" y="3827463"/>
            <a:ext cx="156324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i   </a:t>
            </a:r>
          </a:p>
        </p:txBody>
      </p:sp>
      <p:sp>
        <p:nvSpPr>
          <p:cNvPr id="431150" name="Text Box 46"/>
          <p:cNvSpPr txBox="1">
            <a:spLocks noChangeArrowheads="1"/>
          </p:cNvSpPr>
          <p:nvPr/>
        </p:nvSpPr>
        <p:spPr bwMode="auto">
          <a:xfrm>
            <a:off x="5138738" y="3265488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/>
              <a:t> </a:t>
            </a:r>
            <a:r>
              <a:rPr lang="en-US" b="1">
                <a:sym typeface="Symbol" panose="05050102010706020507" pitchFamily="18" charset="2"/>
              </a:rPr>
              <a:t></a:t>
            </a:r>
            <a:r>
              <a:rPr lang="en-US" b="1"/>
              <a:t> </a:t>
            </a:r>
          </a:p>
        </p:txBody>
      </p:sp>
      <p:sp>
        <p:nvSpPr>
          <p:cNvPr id="431151" name="Text Box 47"/>
          <p:cNvSpPr txBox="1">
            <a:spLocks noChangeArrowheads="1"/>
          </p:cNvSpPr>
          <p:nvPr/>
        </p:nvSpPr>
        <p:spPr bwMode="auto">
          <a:xfrm>
            <a:off x="8501063" y="3278188"/>
            <a:ext cx="508000" cy="36933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/>
              <a:t> </a:t>
            </a:r>
            <a:r>
              <a:rPr lang="en-US" b="1">
                <a:sym typeface="Symbol" panose="05050102010706020507" pitchFamily="18" charset="2"/>
              </a:rPr>
              <a:t></a:t>
            </a:r>
            <a:r>
              <a:rPr lang="en-US" b="1"/>
              <a:t> </a:t>
            </a:r>
          </a:p>
        </p:txBody>
      </p:sp>
      <p:sp>
        <p:nvSpPr>
          <p:cNvPr id="431152" name="Text Box 48"/>
          <p:cNvSpPr txBox="1">
            <a:spLocks noChangeArrowheads="1"/>
          </p:cNvSpPr>
          <p:nvPr/>
        </p:nvSpPr>
        <p:spPr bwMode="auto">
          <a:xfrm>
            <a:off x="3173413" y="3827463"/>
            <a:ext cx="18277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i   </a:t>
            </a:r>
          </a:p>
        </p:txBody>
      </p:sp>
      <p:sp>
        <p:nvSpPr>
          <p:cNvPr id="431147" name="Text Box 43"/>
          <p:cNvSpPr txBox="1">
            <a:spLocks noChangeArrowheads="1"/>
          </p:cNvSpPr>
          <p:nvPr/>
        </p:nvSpPr>
        <p:spPr bwMode="auto">
          <a:xfrm>
            <a:off x="6365875" y="3827463"/>
            <a:ext cx="183095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j                      </a:t>
            </a:r>
          </a:p>
        </p:txBody>
      </p:sp>
      <p:sp>
        <p:nvSpPr>
          <p:cNvPr id="431148" name="Text Box 44"/>
          <p:cNvSpPr txBox="1">
            <a:spLocks noChangeArrowheads="1"/>
          </p:cNvSpPr>
          <p:nvPr/>
        </p:nvSpPr>
        <p:spPr bwMode="auto">
          <a:xfrm>
            <a:off x="6365875" y="3827463"/>
            <a:ext cx="161935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j           </a:t>
            </a:r>
          </a:p>
        </p:txBody>
      </p:sp>
      <p:sp>
        <p:nvSpPr>
          <p:cNvPr id="431149" name="Text Box 45"/>
          <p:cNvSpPr txBox="1">
            <a:spLocks noChangeArrowheads="1"/>
          </p:cNvSpPr>
          <p:nvPr/>
        </p:nvSpPr>
        <p:spPr bwMode="auto">
          <a:xfrm>
            <a:off x="6365875" y="3827463"/>
            <a:ext cx="156645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j   </a:t>
            </a:r>
          </a:p>
        </p:txBody>
      </p:sp>
      <p:sp>
        <p:nvSpPr>
          <p:cNvPr id="431153" name="Text Box 49"/>
          <p:cNvSpPr txBox="1">
            <a:spLocks noChangeArrowheads="1"/>
          </p:cNvSpPr>
          <p:nvPr/>
        </p:nvSpPr>
        <p:spPr bwMode="auto">
          <a:xfrm>
            <a:off x="6248401" y="3827463"/>
            <a:ext cx="274796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j </a:t>
            </a:r>
          </a:p>
        </p:txBody>
      </p:sp>
      <p:sp>
        <p:nvSpPr>
          <p:cNvPr id="431157" name="Text Box 53"/>
          <p:cNvSpPr txBox="1">
            <a:spLocks noChangeArrowheads="1"/>
          </p:cNvSpPr>
          <p:nvPr/>
        </p:nvSpPr>
        <p:spPr bwMode="auto">
          <a:xfrm>
            <a:off x="3074446" y="3267075"/>
            <a:ext cx="40748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31158" name="Text Box 54"/>
          <p:cNvSpPr txBox="1">
            <a:spLocks noChangeArrowheads="1"/>
          </p:cNvSpPr>
          <p:nvPr/>
        </p:nvSpPr>
        <p:spPr bwMode="auto">
          <a:xfrm>
            <a:off x="3582446" y="3267075"/>
            <a:ext cx="40748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8 </a:t>
            </a:r>
          </a:p>
        </p:txBody>
      </p:sp>
      <p:sp>
        <p:nvSpPr>
          <p:cNvPr id="431159" name="Text Box 55"/>
          <p:cNvSpPr txBox="1">
            <a:spLocks noChangeArrowheads="1"/>
          </p:cNvSpPr>
          <p:nvPr/>
        </p:nvSpPr>
        <p:spPr bwMode="auto">
          <a:xfrm>
            <a:off x="4089598" y="3267075"/>
            <a:ext cx="41870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31160" name="Text Box 56"/>
          <p:cNvSpPr txBox="1">
            <a:spLocks noChangeArrowheads="1"/>
          </p:cNvSpPr>
          <p:nvPr/>
        </p:nvSpPr>
        <p:spPr bwMode="auto">
          <a:xfrm>
            <a:off x="4562476" y="3267075"/>
            <a:ext cx="582613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31164" name="Text Box 60"/>
          <p:cNvSpPr txBox="1">
            <a:spLocks noChangeArrowheads="1"/>
          </p:cNvSpPr>
          <p:nvPr/>
        </p:nvSpPr>
        <p:spPr bwMode="auto">
          <a:xfrm>
            <a:off x="6439946" y="3281363"/>
            <a:ext cx="40748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31165" name="Text Box 61"/>
          <p:cNvSpPr txBox="1">
            <a:spLocks noChangeArrowheads="1"/>
          </p:cNvSpPr>
          <p:nvPr/>
        </p:nvSpPr>
        <p:spPr bwMode="auto">
          <a:xfrm>
            <a:off x="6940008" y="3281363"/>
            <a:ext cx="40748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31166" name="Text Box 62"/>
          <p:cNvSpPr txBox="1">
            <a:spLocks noChangeArrowheads="1"/>
          </p:cNvSpPr>
          <p:nvPr/>
        </p:nvSpPr>
        <p:spPr bwMode="auto">
          <a:xfrm>
            <a:off x="7442398" y="3281363"/>
            <a:ext cx="418704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431167" name="Text Box 63"/>
          <p:cNvSpPr txBox="1">
            <a:spLocks noChangeArrowheads="1"/>
          </p:cNvSpPr>
          <p:nvPr/>
        </p:nvSpPr>
        <p:spPr bwMode="auto">
          <a:xfrm>
            <a:off x="7881938" y="3281363"/>
            <a:ext cx="582612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31170" name="Text Box 66"/>
          <p:cNvSpPr txBox="1">
            <a:spLocks noChangeArrowheads="1"/>
          </p:cNvSpPr>
          <p:nvPr/>
        </p:nvSpPr>
        <p:spPr bwMode="auto">
          <a:xfrm>
            <a:off x="4063458" y="1346200"/>
            <a:ext cx="407484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31171" name="Text Box 67"/>
          <p:cNvSpPr txBox="1">
            <a:spLocks noChangeArrowheads="1"/>
          </p:cNvSpPr>
          <p:nvPr/>
        </p:nvSpPr>
        <p:spPr bwMode="auto">
          <a:xfrm>
            <a:off x="4571458" y="1346200"/>
            <a:ext cx="407484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31172" name="Text Box 68"/>
          <p:cNvSpPr txBox="1">
            <a:spLocks noChangeArrowheads="1"/>
          </p:cNvSpPr>
          <p:nvPr/>
        </p:nvSpPr>
        <p:spPr bwMode="auto">
          <a:xfrm>
            <a:off x="5084221" y="1346200"/>
            <a:ext cx="407484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8 </a:t>
            </a:r>
          </a:p>
        </p:txBody>
      </p:sp>
      <p:sp>
        <p:nvSpPr>
          <p:cNvPr id="431173" name="Text Box 69"/>
          <p:cNvSpPr txBox="1">
            <a:spLocks noChangeArrowheads="1"/>
          </p:cNvSpPr>
          <p:nvPr/>
        </p:nvSpPr>
        <p:spPr bwMode="auto">
          <a:xfrm>
            <a:off x="5551488" y="1346200"/>
            <a:ext cx="582612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31174" name="Text Box 70"/>
          <p:cNvSpPr txBox="1">
            <a:spLocks noChangeArrowheads="1"/>
          </p:cNvSpPr>
          <p:nvPr/>
        </p:nvSpPr>
        <p:spPr bwMode="auto">
          <a:xfrm>
            <a:off x="6177161" y="1346200"/>
            <a:ext cx="418704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31175" name="Text Box 71"/>
          <p:cNvSpPr txBox="1">
            <a:spLocks noChangeArrowheads="1"/>
          </p:cNvSpPr>
          <p:nvPr/>
        </p:nvSpPr>
        <p:spPr bwMode="auto">
          <a:xfrm>
            <a:off x="6677223" y="1346200"/>
            <a:ext cx="418704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31176" name="Text Box 72"/>
          <p:cNvSpPr txBox="1">
            <a:spLocks noChangeArrowheads="1"/>
          </p:cNvSpPr>
          <p:nvPr/>
        </p:nvSpPr>
        <p:spPr bwMode="auto">
          <a:xfrm>
            <a:off x="7185223" y="1346200"/>
            <a:ext cx="418704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431177" name="Text Box 73"/>
          <p:cNvSpPr txBox="1">
            <a:spLocks noChangeArrowheads="1"/>
          </p:cNvSpPr>
          <p:nvPr/>
        </p:nvSpPr>
        <p:spPr bwMode="auto">
          <a:xfrm>
            <a:off x="7624763" y="1346200"/>
            <a:ext cx="582612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31180" name="Text Box 76"/>
          <p:cNvSpPr txBox="1">
            <a:spLocks noChangeArrowheads="1"/>
          </p:cNvSpPr>
          <p:nvPr/>
        </p:nvSpPr>
        <p:spPr bwMode="auto">
          <a:xfrm>
            <a:off x="3868739" y="1952625"/>
            <a:ext cx="53609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                           k             </a:t>
            </a:r>
          </a:p>
        </p:txBody>
      </p:sp>
      <p:sp>
        <p:nvSpPr>
          <p:cNvPr id="431182" name="Text Box 78"/>
          <p:cNvSpPr txBox="1">
            <a:spLocks noChangeArrowheads="1"/>
          </p:cNvSpPr>
          <p:nvPr/>
        </p:nvSpPr>
        <p:spPr bwMode="auto">
          <a:xfrm>
            <a:off x="2586038" y="3190876"/>
            <a:ext cx="3577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L</a:t>
            </a:r>
          </a:p>
        </p:txBody>
      </p:sp>
      <p:sp>
        <p:nvSpPr>
          <p:cNvPr id="431183" name="Text Box 79"/>
          <p:cNvSpPr txBox="1">
            <a:spLocks noChangeArrowheads="1"/>
          </p:cNvSpPr>
          <p:nvPr/>
        </p:nvSpPr>
        <p:spPr bwMode="auto">
          <a:xfrm>
            <a:off x="5978525" y="3238501"/>
            <a:ext cx="4074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0983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32" grpId="0" animBg="1" autoUpdateAnimBg="0"/>
      <p:bldP spid="431133" grpId="0" animBg="1" autoUpdateAnimBg="0"/>
      <p:bldP spid="431134" grpId="0" animBg="1" autoUpdateAnimBg="0"/>
      <p:bldP spid="431135" grpId="0" animBg="1" autoUpdateAnimBg="0"/>
      <p:bldP spid="431136" grpId="0" animBg="1" autoUpdateAnimBg="0"/>
      <p:bldP spid="431137" grpId="0" animBg="1" autoUpdateAnimBg="0"/>
      <p:bldP spid="431138" grpId="0" animBg="1" autoUpdateAnimBg="0"/>
      <p:bldP spid="431140" grpId="0" animBg="1" autoUpdateAnimBg="0"/>
      <p:bldP spid="431141" grpId="0" animBg="1" autoUpdateAnimBg="0"/>
      <p:bldP spid="431142" grpId="0" animBg="1" autoUpdateAnimBg="0"/>
      <p:bldP spid="431152" grpId="0" animBg="1" autoUpdateAnimBg="0"/>
      <p:bldP spid="431147" grpId="0" animBg="1" autoUpdateAnimBg="0"/>
      <p:bldP spid="431148" grpId="0" animBg="1" autoUpdateAnimBg="0"/>
      <p:bldP spid="431149" grpId="0" animBg="1" autoUpdateAnimBg="0"/>
      <p:bldP spid="431153" grpId="0" animBg="1" autoUpdateAnimBg="0"/>
      <p:bldP spid="431157" grpId="0" animBg="1" autoUpdateAnimBg="0"/>
      <p:bldP spid="431158" grpId="0" animBg="1" autoUpdateAnimBg="0"/>
      <p:bldP spid="431159" grpId="0" animBg="1" autoUpdateAnimBg="0"/>
      <p:bldP spid="431160" grpId="0" animBg="1" autoUpdateAnimBg="0"/>
      <p:bldP spid="431164" grpId="0" animBg="1" autoUpdateAnimBg="0"/>
      <p:bldP spid="431165" grpId="0" animBg="1" autoUpdateAnimBg="0"/>
      <p:bldP spid="431166" grpId="0" animBg="1" autoUpdateAnimBg="0"/>
      <p:bldP spid="431167" grpId="0" animBg="1" autoUpdateAnimBg="0"/>
      <p:bldP spid="431170" grpId="0" animBg="1" autoUpdateAnimBg="0"/>
      <p:bldP spid="431171" grpId="0" animBg="1" autoUpdateAnimBg="0"/>
      <p:bldP spid="431172" grpId="0" animBg="1" autoUpdateAnimBg="0"/>
      <p:bldP spid="431173" grpId="0" animBg="1" autoUpdateAnimBg="0"/>
      <p:bldP spid="431174" grpId="0" animBg="1" autoUpdateAnimBg="0"/>
      <p:bldP spid="431175" grpId="0" animBg="1" autoUpdateAnimBg="0"/>
      <p:bldP spid="431176" grpId="0" animBg="1" autoUpdateAnimBg="0"/>
      <p:bldP spid="431177" grpId="0" animBg="1" autoUpdateAnimBg="0"/>
      <p:bldP spid="431180" grpId="0" animBg="1" autoUpdateAnimBg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5FEC36C53FC345AA40E34205FA6FFC" ma:contentTypeVersion="6" ma:contentTypeDescription="Create a new document." ma:contentTypeScope="" ma:versionID="a7d18268d20083bef74e4f2ba7c71876">
  <xsd:schema xmlns:xsd="http://www.w3.org/2001/XMLSchema" xmlns:xs="http://www.w3.org/2001/XMLSchema" xmlns:p="http://schemas.microsoft.com/office/2006/metadata/properties" xmlns:ns2="8ce5ce21-77e4-4abd-bff0-c0dc08e82b7c" targetNamespace="http://schemas.microsoft.com/office/2006/metadata/properties" ma:root="true" ma:fieldsID="886d4c0d0e916d5a1be7f5fa9c1242eb" ns2:_="">
    <xsd:import namespace="8ce5ce21-77e4-4abd-bff0-c0dc08e82b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5ce21-77e4-4abd-bff0-c0dc08e82b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827F18-F904-4157-8FFD-80CECC6B7236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1D4BAA83-9EF8-47AF-8704-4CA4F26E11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7843DE-EC99-423E-927D-5494465ECBD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ce5ce21-77e4-4abd-bff0-c0dc08e82b7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2203</Words>
  <Application>Microsoft Office PowerPoint</Application>
  <PresentationFormat>Widescreen</PresentationFormat>
  <Paragraphs>600</Paragraphs>
  <Slides>26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Wisp</vt:lpstr>
      <vt:lpstr>Merge Sort </vt:lpstr>
      <vt:lpstr>Divide and Conquer</vt:lpstr>
      <vt:lpstr>An Example:  Merge Sort</vt:lpstr>
      <vt:lpstr>Merge Sort – Example </vt:lpstr>
      <vt:lpstr>Merge Sort – Example </vt:lpstr>
      <vt:lpstr>Merge-Sort (A, p, r)</vt:lpstr>
      <vt:lpstr>Procedure Merge</vt:lpstr>
      <vt:lpstr>Merge (T1[1..n],T2[1..n]) </vt:lpstr>
      <vt:lpstr>Merge – Example </vt:lpstr>
      <vt:lpstr>Analysis of Merge Sort</vt:lpstr>
      <vt:lpstr>Recurrences – I</vt:lpstr>
      <vt:lpstr>Recurrence Relations</vt:lpstr>
      <vt:lpstr>Substitution Method</vt:lpstr>
      <vt:lpstr>Example – Exact Function</vt:lpstr>
      <vt:lpstr>Recursion-tree Method</vt:lpstr>
      <vt:lpstr>Recursion Tree – Example </vt:lpstr>
      <vt:lpstr>Recursion Tree for Merge Sort</vt:lpstr>
      <vt:lpstr>Recursion Tree for Merge Sort</vt:lpstr>
      <vt:lpstr>Recursion Tree for Merge Sort</vt:lpstr>
      <vt:lpstr>Other Examples</vt:lpstr>
      <vt:lpstr>Recursion Trees – Caution Note</vt:lpstr>
      <vt:lpstr>The Master Method</vt:lpstr>
      <vt:lpstr>Cont…</vt:lpstr>
      <vt:lpstr>(Cont…)</vt:lpstr>
      <vt:lpstr>Master Method – Examples </vt:lpstr>
      <vt:lpstr>Master Method – 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 (Merge Sort)</dc:title>
  <dc:creator>Windows User</dc:creator>
  <cp:lastModifiedBy>Mamoona Malik</cp:lastModifiedBy>
  <cp:revision>31</cp:revision>
  <dcterms:created xsi:type="dcterms:W3CDTF">2020-03-03T07:55:39Z</dcterms:created>
  <dcterms:modified xsi:type="dcterms:W3CDTF">2020-11-02T08:29:49Z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0x010100845FEC36C53FC345AA40E34205FA6FFC</vt:lpwstr>
  </property>
</Properties>
</file>