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8" r:id="rId10"/>
    <p:sldId id="269" r:id="rId11"/>
    <p:sldId id="265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A66D3-3061-45AF-A416-8426B3B369A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45F78-45AC-40DA-A48E-6205A4C2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CDF17-5841-4B08-B5C7-A241F55BA160}" type="slidenum">
              <a:rPr lang="en-US"/>
              <a:pPr/>
              <a:t>12</a:t>
            </a:fld>
            <a:endParaRPr lang="en-US"/>
          </a:p>
        </p:txBody>
      </p:sp>
      <p:sp>
        <p:nvSpPr>
          <p:cNvPr id="9707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457200" y="720725"/>
            <a:ext cx="6402388" cy="360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07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8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742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0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8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BD0F-A299-4E24-A1A0-824EDB947088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AA674C-5A46-4C11-8268-5858539E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2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 for Best-case Partition</a:t>
            </a:r>
          </a:p>
        </p:txBody>
      </p:sp>
      <p:grpSp>
        <p:nvGrpSpPr>
          <p:cNvPr id="439311" name="Group 15"/>
          <p:cNvGrpSpPr>
            <a:grpSpLocks/>
          </p:cNvGrpSpPr>
          <p:nvPr/>
        </p:nvGrpSpPr>
        <p:grpSpPr bwMode="auto">
          <a:xfrm>
            <a:off x="2525714" y="1268413"/>
            <a:ext cx="3444875" cy="4743450"/>
            <a:chOff x="659" y="978"/>
            <a:chExt cx="2170" cy="2988"/>
          </a:xfrm>
        </p:grpSpPr>
        <p:sp>
          <p:nvSpPr>
            <p:cNvPr id="439312" name="Text Box 16"/>
            <p:cNvSpPr txBox="1">
              <a:spLocks noChangeArrowheads="1"/>
            </p:cNvSpPr>
            <p:nvPr/>
          </p:nvSpPr>
          <p:spPr bwMode="auto">
            <a:xfrm>
              <a:off x="1596" y="978"/>
              <a:ext cx="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439313" name="Line 17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4" name="Line 18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5" name="Text Box 19"/>
            <p:cNvSpPr txBox="1">
              <a:spLocks noChangeArrowheads="1"/>
            </p:cNvSpPr>
            <p:nvPr/>
          </p:nvSpPr>
          <p:spPr bwMode="auto">
            <a:xfrm>
              <a:off x="1182" y="1913"/>
              <a:ext cx="4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439316" name="Text Box 20"/>
            <p:cNvSpPr txBox="1">
              <a:spLocks noChangeArrowheads="1"/>
            </p:cNvSpPr>
            <p:nvPr/>
          </p:nvSpPr>
          <p:spPr bwMode="auto">
            <a:xfrm>
              <a:off x="1947" y="1894"/>
              <a:ext cx="4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439317" name="Line 21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Line 22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9" name="Line 23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0" name="Line 24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1" name="Text Box 25"/>
            <p:cNvSpPr txBox="1">
              <a:spLocks noChangeArrowheads="1"/>
            </p:cNvSpPr>
            <p:nvPr/>
          </p:nvSpPr>
          <p:spPr bwMode="auto">
            <a:xfrm>
              <a:off x="746" y="2700"/>
              <a:ext cx="4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39322" name="Text Box 26"/>
            <p:cNvSpPr txBox="1">
              <a:spLocks noChangeArrowheads="1"/>
            </p:cNvSpPr>
            <p:nvPr/>
          </p:nvSpPr>
          <p:spPr bwMode="auto">
            <a:xfrm>
              <a:off x="1399" y="2711"/>
              <a:ext cx="4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1786" y="2711"/>
              <a:ext cx="4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39324" name="Text Box 28"/>
            <p:cNvSpPr txBox="1">
              <a:spLocks noChangeArrowheads="1"/>
            </p:cNvSpPr>
            <p:nvPr/>
          </p:nvSpPr>
          <p:spPr bwMode="auto">
            <a:xfrm>
              <a:off x="2325" y="2711"/>
              <a:ext cx="4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439325" name="Line 29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6" name="Line 30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7" name="Line 31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8" name="Line 32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9" name="Line 33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0" name="Line 34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Line 35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Line 36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3" name="Line 37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4" name="Line 38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5" name="Line 39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Line 40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Line 41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8" name="Line 42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9" name="Line 43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0" name="Text Box 44"/>
            <p:cNvSpPr txBox="1">
              <a:spLocks noChangeArrowheads="1"/>
            </p:cNvSpPr>
            <p:nvPr/>
          </p:nvSpPr>
          <p:spPr bwMode="auto">
            <a:xfrm>
              <a:off x="659" y="3733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39341" name="Text Box 45"/>
            <p:cNvSpPr txBox="1">
              <a:spLocks noChangeArrowheads="1"/>
            </p:cNvSpPr>
            <p:nvPr/>
          </p:nvSpPr>
          <p:spPr bwMode="auto">
            <a:xfrm>
              <a:off x="982" y="3733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39342" name="Text Box 46"/>
            <p:cNvSpPr txBox="1">
              <a:spLocks noChangeArrowheads="1"/>
            </p:cNvSpPr>
            <p:nvPr/>
          </p:nvSpPr>
          <p:spPr bwMode="auto">
            <a:xfrm>
              <a:off x="1305" y="3733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39343" name="Text Box 47"/>
            <p:cNvSpPr txBox="1">
              <a:spLocks noChangeArrowheads="1"/>
            </p:cNvSpPr>
            <p:nvPr/>
          </p:nvSpPr>
          <p:spPr bwMode="auto">
            <a:xfrm>
              <a:off x="2345" y="3733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39344" name="Text Box 48"/>
            <p:cNvSpPr txBox="1">
              <a:spLocks noChangeArrowheads="1"/>
            </p:cNvSpPr>
            <p:nvPr/>
          </p:nvSpPr>
          <p:spPr bwMode="auto">
            <a:xfrm>
              <a:off x="2138" y="3733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39345" name="Text Box 49"/>
            <p:cNvSpPr txBox="1">
              <a:spLocks noChangeArrowheads="1"/>
            </p:cNvSpPr>
            <p:nvPr/>
          </p:nvSpPr>
          <p:spPr bwMode="auto">
            <a:xfrm>
              <a:off x="2620" y="3733"/>
              <a:ext cx="2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439346" name="Text Box 50"/>
          <p:cNvSpPr txBox="1">
            <a:spLocks noChangeArrowheads="1"/>
          </p:cNvSpPr>
          <p:nvPr/>
        </p:nvSpPr>
        <p:spPr bwMode="auto">
          <a:xfrm>
            <a:off x="5599114" y="1579563"/>
            <a:ext cx="4725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9347" name="Line 51"/>
          <p:cNvSpPr>
            <a:spLocks noChangeShapeType="1"/>
          </p:cNvSpPr>
          <p:nvPr/>
        </p:nvSpPr>
        <p:spPr bwMode="auto">
          <a:xfrm>
            <a:off x="4746625" y="1576388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48" name="Line 52"/>
          <p:cNvSpPr>
            <a:spLocks noChangeShapeType="1"/>
          </p:cNvSpPr>
          <p:nvPr/>
        </p:nvSpPr>
        <p:spPr bwMode="auto">
          <a:xfrm>
            <a:off x="5513388" y="2959100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49" name="Line 53"/>
          <p:cNvSpPr>
            <a:spLocks noChangeShapeType="1"/>
          </p:cNvSpPr>
          <p:nvPr/>
        </p:nvSpPr>
        <p:spPr bwMode="auto">
          <a:xfrm>
            <a:off x="5919788" y="4192589"/>
            <a:ext cx="2908300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0" name="Line 54"/>
          <p:cNvSpPr>
            <a:spLocks noChangeShapeType="1"/>
          </p:cNvSpPr>
          <p:nvPr/>
        </p:nvSpPr>
        <p:spPr bwMode="auto">
          <a:xfrm flipV="1">
            <a:off x="6223001" y="5856289"/>
            <a:ext cx="2638425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1" name="Text Box 55"/>
          <p:cNvSpPr txBox="1">
            <a:spLocks noChangeArrowheads="1"/>
          </p:cNvSpPr>
          <p:nvPr/>
        </p:nvSpPr>
        <p:spPr bwMode="auto">
          <a:xfrm>
            <a:off x="1716089" y="3482975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lg </a:t>
            </a:r>
            <a:r>
              <a:rPr lang="en-US" b="1" i="1">
                <a:solidFill>
                  <a:srgbClr val="CC3300"/>
                </a:solidFill>
              </a:rPr>
              <a:t>n</a:t>
            </a:r>
            <a:endParaRPr lang="en-US" b="1">
              <a:solidFill>
                <a:srgbClr val="CC3300"/>
              </a:solidFill>
            </a:endParaRPr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 flipV="1">
            <a:off x="2032000" y="1438276"/>
            <a:ext cx="0" cy="1858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Line 57"/>
          <p:cNvSpPr>
            <a:spLocks noChangeShapeType="1"/>
          </p:cNvSpPr>
          <p:nvPr/>
        </p:nvSpPr>
        <p:spPr bwMode="auto">
          <a:xfrm flipH="1">
            <a:off x="2047875" y="4137026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9091613" y="2735263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39355" name="Text Box 59"/>
          <p:cNvSpPr txBox="1">
            <a:spLocks noChangeArrowheads="1"/>
          </p:cNvSpPr>
          <p:nvPr/>
        </p:nvSpPr>
        <p:spPr bwMode="auto">
          <a:xfrm>
            <a:off x="9091613" y="3995738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39356" name="Text Box 60"/>
          <p:cNvSpPr txBox="1">
            <a:spLocks noChangeArrowheads="1"/>
          </p:cNvSpPr>
          <p:nvPr/>
        </p:nvSpPr>
        <p:spPr bwMode="auto">
          <a:xfrm>
            <a:off x="9091613" y="5616575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39357" name="Text Box 61"/>
          <p:cNvSpPr txBox="1">
            <a:spLocks noChangeArrowheads="1"/>
          </p:cNvSpPr>
          <p:nvPr/>
        </p:nvSpPr>
        <p:spPr bwMode="auto">
          <a:xfrm>
            <a:off x="7158038" y="6046788"/>
            <a:ext cx="2531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Total           : </a:t>
            </a:r>
            <a:r>
              <a:rPr lang="en-US" i="1">
                <a:solidFill>
                  <a:srgbClr val="FF3300"/>
                </a:solidFill>
              </a:rPr>
              <a:t>O</a:t>
            </a:r>
            <a:r>
              <a:rPr lang="en-US">
                <a:solidFill>
                  <a:srgbClr val="FF3300"/>
                </a:solidFill>
              </a:rPr>
              <a:t>(</a:t>
            </a:r>
            <a:r>
              <a:rPr lang="en-US" i="1">
                <a:solidFill>
                  <a:srgbClr val="FF3300"/>
                </a:solidFill>
              </a:rPr>
              <a:t>n </a:t>
            </a:r>
            <a:r>
              <a:rPr lang="en-US">
                <a:solidFill>
                  <a:srgbClr val="FF3300"/>
                </a:solidFill>
              </a:rPr>
              <a:t>lg </a:t>
            </a:r>
            <a:r>
              <a:rPr lang="en-US" i="1">
                <a:solidFill>
                  <a:srgbClr val="FF3300"/>
                </a:solidFill>
              </a:rPr>
              <a:t>n</a:t>
            </a:r>
            <a:r>
              <a:rPr lang="en-US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439358" name="Text Box 62"/>
          <p:cNvSpPr txBox="1">
            <a:spLocks noChangeArrowheads="1"/>
          </p:cNvSpPr>
          <p:nvPr/>
        </p:nvSpPr>
        <p:spPr bwMode="auto">
          <a:xfrm>
            <a:off x="9091613" y="1309688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</p:spTree>
    <p:extLst>
      <p:ext uri="{BB962C8B-B14F-4D97-AF65-F5344CB8AC3E}">
        <p14:creationId xmlns:p14="http://schemas.microsoft.com/office/powerpoint/2010/main" val="17607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7D-6BBC-458B-A0F0-5D965D8D0B9D}" type="slidenum">
              <a:rPr lang="en-US"/>
              <a:pPr/>
              <a:t>11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Slow QuickSorts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Randomly choose pivot</a:t>
            </a:r>
          </a:p>
          <a:p>
            <a:pPr lvl="1"/>
            <a:r>
              <a:rPr lang="en-US" sz="1800" dirty="0"/>
              <a:t>Good theoretically and practically, but call to random number generator can be expensive</a:t>
            </a:r>
          </a:p>
          <a:p>
            <a:r>
              <a:rPr lang="en-US" dirty="0"/>
              <a:t>Pick pivot cleverly</a:t>
            </a:r>
          </a:p>
          <a:p>
            <a:pPr lvl="1"/>
            <a:r>
              <a:rPr lang="en-US" sz="1800" dirty="0"/>
              <a:t>“Median-of-3” rule takes Median(first, middle, last element elements).  Also works well.</a:t>
            </a:r>
          </a:p>
        </p:txBody>
      </p:sp>
    </p:spTree>
    <p:extLst>
      <p:ext uri="{BB962C8B-B14F-4D97-AF65-F5344CB8AC3E}">
        <p14:creationId xmlns:p14="http://schemas.microsoft.com/office/powerpoint/2010/main" val="32623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Picking the Pivot (contd.)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9967" y="1399504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  <a:r>
              <a:rPr lang="en-US" dirty="0">
                <a:solidFill>
                  <a:srgbClr val="0000FF"/>
                </a:solidFill>
              </a:rPr>
              <a:t>Median-of-three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Partitioning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Let input </a:t>
            </a:r>
            <a:r>
              <a:rPr lang="en-US" sz="1800" b="1" dirty="0"/>
              <a:t>S = {6, 1, 4, 9, 0, 3, 5, 2, 7, 8}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left=0</a:t>
            </a:r>
            <a:r>
              <a:rPr lang="en-US" sz="1800" dirty="0"/>
              <a:t> and </a:t>
            </a:r>
            <a:r>
              <a:rPr lang="en-US" sz="1800" b="1" dirty="0"/>
              <a:t>S[left] = 6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right=9</a:t>
            </a:r>
            <a:r>
              <a:rPr lang="en-US" sz="1800" dirty="0"/>
              <a:t> and </a:t>
            </a:r>
            <a:r>
              <a:rPr lang="en-US" sz="1800" b="1" dirty="0"/>
              <a:t>S[right] = 8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center = (</a:t>
            </a:r>
            <a:r>
              <a:rPr lang="en-US" sz="1800" b="1" dirty="0" err="1"/>
              <a:t>left+right</a:t>
            </a:r>
            <a:r>
              <a:rPr lang="en-US" sz="1800" b="1" dirty="0"/>
              <a:t>)/2 = 4</a:t>
            </a:r>
            <a:r>
              <a:rPr lang="en-US" sz="1800" dirty="0"/>
              <a:t> and </a:t>
            </a:r>
            <a:r>
              <a:rPr lang="en-US" sz="1800" b="1" dirty="0"/>
              <a:t>S[center] = 0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Pivot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= Median of </a:t>
            </a:r>
            <a:r>
              <a:rPr lang="en-US" sz="1800" b="1" dirty="0"/>
              <a:t>S[left], S[right],</a:t>
            </a:r>
            <a:r>
              <a:rPr lang="en-US" sz="1800" dirty="0"/>
              <a:t> and </a:t>
            </a:r>
            <a:r>
              <a:rPr lang="en-US" sz="1800" b="1" dirty="0"/>
              <a:t>S[center]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= median of 6, 8, and 0</a:t>
            </a:r>
          </a:p>
          <a:p>
            <a:pPr lvl="2">
              <a:lnSpc>
                <a:spcPct val="90000"/>
              </a:lnSpc>
            </a:pPr>
            <a:r>
              <a:rPr lang="en-US" sz="1800" b="1" dirty="0"/>
              <a:t>= S[left] = 6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1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27" y="1378263"/>
            <a:ext cx="5217262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81" y="939621"/>
            <a:ext cx="5972175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81" y="5892621"/>
            <a:ext cx="58864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5DE1-188D-4254-86CC-3C06FFE01276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772400" cy="1143000"/>
          </a:xfrm>
        </p:spPr>
        <p:txBody>
          <a:bodyPr/>
          <a:lstStyle/>
          <a:p>
            <a:r>
              <a:rPr lang="en-US"/>
              <a:t>QuickSort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415519"/>
              </p:ext>
            </p:extLst>
          </p:nvPr>
        </p:nvGraphicFramePr>
        <p:xfrm>
          <a:off x="4038600" y="1447800"/>
          <a:ext cx="35052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6095520" imgH="4064040" progId="Visio.Drawing.5">
                  <p:embed/>
                </p:oleObj>
              </mc:Choice>
              <mc:Fallback>
                <p:oleObj name="VISIO" r:id="rId3" imgW="6095520" imgH="4064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0"/>
                        <a:ext cx="35052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362200" y="3810000"/>
            <a:ext cx="6858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/>
              <a:t>Pick a “pivot”.  </a:t>
            </a:r>
          </a:p>
          <a:p>
            <a:pPr eaLnBrk="1" hangingPunct="1">
              <a:buFontTx/>
              <a:buAutoNum type="arabicPeriod"/>
            </a:pPr>
            <a:r>
              <a:rPr lang="en-US"/>
              <a:t>Divide list into two lists:</a:t>
            </a:r>
          </a:p>
          <a:p>
            <a:pPr lvl="1" eaLnBrk="1" hangingPunct="1">
              <a:buFontTx/>
              <a:buChar char="•"/>
            </a:pPr>
            <a:r>
              <a:rPr lang="en-US"/>
              <a:t>One less-than-or-equal-to pivot value</a:t>
            </a:r>
          </a:p>
          <a:p>
            <a:pPr lvl="1" eaLnBrk="1" hangingPunct="1">
              <a:buFontTx/>
              <a:buChar char="•"/>
            </a:pPr>
            <a:r>
              <a:rPr lang="en-US"/>
              <a:t>One greater than pivot </a:t>
            </a:r>
          </a:p>
          <a:p>
            <a:pPr eaLnBrk="1" hangingPunct="1">
              <a:buFontTx/>
              <a:buAutoNum type="arabicPeriod"/>
            </a:pPr>
            <a:r>
              <a:rPr lang="en-US"/>
              <a:t>Sort each sub-problem recursively</a:t>
            </a:r>
          </a:p>
          <a:p>
            <a:pPr eaLnBrk="1" hangingPunct="1">
              <a:buFontTx/>
              <a:buAutoNum type="arabicPeriod"/>
            </a:pPr>
            <a:r>
              <a:rPr lang="en-US"/>
              <a:t>Answer is the concatenation of the two solutions</a:t>
            </a:r>
          </a:p>
        </p:txBody>
      </p:sp>
    </p:spTree>
    <p:extLst>
      <p:ext uri="{BB962C8B-B14F-4D97-AF65-F5344CB8AC3E}">
        <p14:creationId xmlns:p14="http://schemas.microsoft.com/office/powerpoint/2010/main" val="32479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E80F-17BC-41D8-A233-5080E89AF8FE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QuickSort: Array-Based Version</a:t>
            </a:r>
          </a:p>
        </p:txBody>
      </p:sp>
      <p:graphicFrame>
        <p:nvGraphicFramePr>
          <p:cNvPr id="16409" name="Group 25"/>
          <p:cNvGraphicFramePr>
            <a:graphicFrameLocks noGrp="1"/>
          </p:cNvGraphicFramePr>
          <p:nvPr/>
        </p:nvGraphicFramePr>
        <p:xfrm>
          <a:off x="4495800" y="1752600"/>
          <a:ext cx="4267200" cy="533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514600" y="1752600"/>
            <a:ext cx="1321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Pick pivot: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2590800" y="2667001"/>
            <a:ext cx="1465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</a:t>
            </a:r>
          </a:p>
          <a:p>
            <a:r>
              <a:rPr lang="en-US"/>
              <a:t>with cursors</a:t>
            </a:r>
          </a:p>
        </p:txBody>
      </p:sp>
      <p:graphicFrame>
        <p:nvGraphicFramePr>
          <p:cNvPr id="16411" name="Group 27"/>
          <p:cNvGraphicFramePr>
            <a:graphicFrameLocks noGrp="1"/>
          </p:cNvGraphicFramePr>
          <p:nvPr/>
        </p:nvGraphicFramePr>
        <p:xfrm>
          <a:off x="4495800" y="2743200"/>
          <a:ext cx="4267200" cy="533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9" name="Line 45"/>
          <p:cNvSpPr>
            <a:spLocks noChangeShapeType="1"/>
          </p:cNvSpPr>
          <p:nvPr/>
        </p:nvSpPr>
        <p:spPr bwMode="auto">
          <a:xfrm>
            <a:off x="5105400" y="3352800"/>
            <a:ext cx="0" cy="228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4876800" y="350520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&lt;</a:t>
            </a:r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>
            <a:off x="8763000" y="3352800"/>
            <a:ext cx="0" cy="228600"/>
          </a:xfrm>
          <a:prstGeom prst="line">
            <a:avLst/>
          </a:prstGeom>
          <a:noFill/>
          <a:ln w="38100">
            <a:solidFill>
              <a:srgbClr val="166A3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8534400" y="350520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166A30"/>
                </a:solidFill>
              </a:rPr>
              <a:t>&gt;</a:t>
            </a:r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2803526" y="40036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6456" name="Group 72"/>
          <p:cNvGraphicFramePr>
            <a:graphicFrameLocks noGrp="1"/>
          </p:cNvGraphicFramePr>
          <p:nvPr/>
        </p:nvGraphicFramePr>
        <p:xfrm>
          <a:off x="4495800" y="4191000"/>
          <a:ext cx="4267200" cy="533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52" name="Line 68"/>
          <p:cNvSpPr>
            <a:spLocks noChangeShapeType="1"/>
          </p:cNvSpPr>
          <p:nvPr/>
        </p:nvSpPr>
        <p:spPr bwMode="auto">
          <a:xfrm>
            <a:off x="5715000" y="4800600"/>
            <a:ext cx="0" cy="228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3" name="Text Box 69"/>
          <p:cNvSpPr txBox="1">
            <a:spLocks noChangeArrowheads="1"/>
          </p:cNvSpPr>
          <p:nvPr/>
        </p:nvSpPr>
        <p:spPr bwMode="auto">
          <a:xfrm>
            <a:off x="5486400" y="495300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&lt;</a:t>
            </a:r>
          </a:p>
        </p:txBody>
      </p:sp>
      <p:sp>
        <p:nvSpPr>
          <p:cNvPr id="16454" name="Line 70"/>
          <p:cNvSpPr>
            <a:spLocks noChangeShapeType="1"/>
          </p:cNvSpPr>
          <p:nvPr/>
        </p:nvSpPr>
        <p:spPr bwMode="auto">
          <a:xfrm>
            <a:off x="8763000" y="4800600"/>
            <a:ext cx="0" cy="228600"/>
          </a:xfrm>
          <a:prstGeom prst="line">
            <a:avLst/>
          </a:prstGeom>
          <a:noFill/>
          <a:ln w="38100">
            <a:solidFill>
              <a:srgbClr val="166A3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534400" y="495300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166A30"/>
                </a:solidFill>
              </a:rPr>
              <a:t>&gt;</a:t>
            </a:r>
          </a:p>
        </p:txBody>
      </p:sp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2651125" y="4156076"/>
            <a:ext cx="1217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goes to</a:t>
            </a:r>
          </a:p>
          <a:p>
            <a:r>
              <a:rPr lang="en-US"/>
              <a:t>less-than</a:t>
            </a:r>
          </a:p>
        </p:txBody>
      </p:sp>
    </p:spTree>
    <p:extLst>
      <p:ext uri="{BB962C8B-B14F-4D97-AF65-F5344CB8AC3E}">
        <p14:creationId xmlns:p14="http://schemas.microsoft.com/office/powerpoint/2010/main" val="25569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D320-C827-4D12-821D-9DE3D70FBE15}" type="slidenum">
              <a:rPr lang="en-US"/>
              <a:pPr/>
              <a:t>4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/>
              <a:t>QuickSort Partition (cont’d)</a:t>
            </a: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2879726" y="13366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7478" name="Group 70"/>
          <p:cNvGraphicFramePr>
            <a:graphicFrameLocks noGrp="1"/>
          </p:cNvGraphicFramePr>
          <p:nvPr/>
        </p:nvGraphicFramePr>
        <p:xfrm>
          <a:off x="4572000" y="1524000"/>
          <a:ext cx="4267200" cy="533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6A30"/>
                    </a:solidFill>
                  </a:tcPr>
                </a:tc>
              </a:tr>
            </a:tbl>
          </a:graphicData>
        </a:graphic>
      </p:graphicFrame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6400800" y="2133600"/>
            <a:ext cx="0" cy="228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3" name="Text Box 65"/>
          <p:cNvSpPr txBox="1">
            <a:spLocks noChangeArrowheads="1"/>
          </p:cNvSpPr>
          <p:nvPr/>
        </p:nvSpPr>
        <p:spPr bwMode="auto">
          <a:xfrm>
            <a:off x="6172200" y="228600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&lt;</a:t>
            </a:r>
          </a:p>
        </p:txBody>
      </p:sp>
      <p:sp>
        <p:nvSpPr>
          <p:cNvPr id="17474" name="Line 66"/>
          <p:cNvSpPr>
            <a:spLocks noChangeShapeType="1"/>
          </p:cNvSpPr>
          <p:nvPr/>
        </p:nvSpPr>
        <p:spPr bwMode="auto">
          <a:xfrm>
            <a:off x="8229600" y="2133600"/>
            <a:ext cx="0" cy="228600"/>
          </a:xfrm>
          <a:prstGeom prst="line">
            <a:avLst/>
          </a:prstGeom>
          <a:noFill/>
          <a:ln w="38100">
            <a:solidFill>
              <a:srgbClr val="166A3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5" name="Text Box 67"/>
          <p:cNvSpPr txBox="1">
            <a:spLocks noChangeArrowheads="1"/>
          </p:cNvSpPr>
          <p:nvPr/>
        </p:nvSpPr>
        <p:spPr bwMode="auto">
          <a:xfrm>
            <a:off x="8001000" y="228600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166A30"/>
                </a:solidFill>
              </a:rPr>
              <a:t>&gt;</a:t>
            </a:r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2362201" y="1447801"/>
            <a:ext cx="20874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6, 8 swap</a:t>
            </a:r>
          </a:p>
          <a:p>
            <a:r>
              <a:rPr lang="en-US"/>
              <a:t>less/greater-than</a:t>
            </a:r>
          </a:p>
        </p:txBody>
      </p:sp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2879726" y="29368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7504" name="Group 96"/>
          <p:cNvGraphicFramePr>
            <a:graphicFrameLocks noGrp="1"/>
          </p:cNvGraphicFramePr>
          <p:nvPr/>
        </p:nvGraphicFramePr>
        <p:xfrm>
          <a:off x="4572000" y="3124200"/>
          <a:ext cx="4267200" cy="533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6A3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6A30"/>
                    </a:solidFill>
                  </a:tcPr>
                </a:tc>
              </a:tr>
            </a:tbl>
          </a:graphicData>
        </a:graphic>
      </p:graphicFrame>
      <p:sp>
        <p:nvSpPr>
          <p:cNvPr id="17502" name="Text Box 94"/>
          <p:cNvSpPr txBox="1">
            <a:spLocks noChangeArrowheads="1"/>
          </p:cNvSpPr>
          <p:nvPr/>
        </p:nvSpPr>
        <p:spPr bwMode="auto">
          <a:xfrm>
            <a:off x="2362200" y="3048001"/>
            <a:ext cx="18020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3,5 less-than</a:t>
            </a:r>
          </a:p>
          <a:p>
            <a:r>
              <a:rPr lang="en-US"/>
              <a:t>9 greater-than</a:t>
            </a:r>
          </a:p>
        </p:txBody>
      </p:sp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4572000" y="4724400"/>
          <a:ext cx="4267200" cy="533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6A3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6A30"/>
                    </a:solidFill>
                  </a:tcPr>
                </a:tc>
              </a:tr>
            </a:tbl>
          </a:graphicData>
        </a:graphic>
      </p:graphicFrame>
      <p:sp>
        <p:nvSpPr>
          <p:cNvPr id="17523" name="Line 115"/>
          <p:cNvSpPr>
            <a:spLocks noChangeShapeType="1"/>
          </p:cNvSpPr>
          <p:nvPr/>
        </p:nvSpPr>
        <p:spPr bwMode="auto">
          <a:xfrm>
            <a:off x="7620000" y="4191000"/>
            <a:ext cx="0" cy="1752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4" name="Text Box 116"/>
          <p:cNvSpPr txBox="1">
            <a:spLocks noChangeArrowheads="1"/>
          </p:cNvSpPr>
          <p:nvPr/>
        </p:nvSpPr>
        <p:spPr bwMode="auto">
          <a:xfrm>
            <a:off x="2422525" y="4460875"/>
            <a:ext cx="18181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done.</a:t>
            </a:r>
          </a:p>
        </p:txBody>
      </p:sp>
    </p:spTree>
    <p:extLst>
      <p:ext uri="{BB962C8B-B14F-4D97-AF65-F5344CB8AC3E}">
        <p14:creationId xmlns:p14="http://schemas.microsoft.com/office/powerpoint/2010/main" val="13551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195E-2416-410F-9B91-7A357BE3963A}" type="slidenum">
              <a:rPr lang="en-US"/>
              <a:pPr/>
              <a:t>5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/>
              <a:t>QuickSort Partition (cont’d)</a:t>
            </a:r>
          </a:p>
        </p:txBody>
      </p:sp>
      <p:sp>
        <p:nvSpPr>
          <p:cNvPr id="68656" name="Rectangle 48"/>
          <p:cNvSpPr>
            <a:spLocks noChangeArrowheads="1"/>
          </p:cNvSpPr>
          <p:nvPr/>
        </p:nvSpPr>
        <p:spPr bwMode="auto">
          <a:xfrm>
            <a:off x="8229600" y="4724400"/>
            <a:ext cx="609600" cy="533400"/>
          </a:xfrm>
          <a:prstGeom prst="rect">
            <a:avLst/>
          </a:prstGeom>
          <a:solidFill>
            <a:srgbClr val="166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657" name="Rectangle 49"/>
          <p:cNvSpPr>
            <a:spLocks noChangeArrowheads="1"/>
          </p:cNvSpPr>
          <p:nvPr/>
        </p:nvSpPr>
        <p:spPr bwMode="auto">
          <a:xfrm>
            <a:off x="7620000" y="4724400"/>
            <a:ext cx="609600" cy="533400"/>
          </a:xfrm>
          <a:prstGeom prst="rect">
            <a:avLst/>
          </a:prstGeom>
          <a:solidFill>
            <a:srgbClr val="166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8658" name="Rectangle 50"/>
          <p:cNvSpPr>
            <a:spLocks noChangeArrowheads="1"/>
          </p:cNvSpPr>
          <p:nvPr/>
        </p:nvSpPr>
        <p:spPr bwMode="auto">
          <a:xfrm>
            <a:off x="7010400" y="4724400"/>
            <a:ext cx="609600" cy="533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8659" name="Rectangle 51"/>
          <p:cNvSpPr>
            <a:spLocks noChangeArrowheads="1"/>
          </p:cNvSpPr>
          <p:nvPr/>
        </p:nvSpPr>
        <p:spPr bwMode="auto">
          <a:xfrm>
            <a:off x="6400800" y="4724400"/>
            <a:ext cx="609600" cy="5334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660" name="Rectangle 52"/>
          <p:cNvSpPr>
            <a:spLocks noChangeArrowheads="1"/>
          </p:cNvSpPr>
          <p:nvPr/>
        </p:nvSpPr>
        <p:spPr bwMode="auto">
          <a:xfrm>
            <a:off x="5791200" y="4724400"/>
            <a:ext cx="609600" cy="5334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8661" name="Rectangle 53"/>
          <p:cNvSpPr>
            <a:spLocks noChangeArrowheads="1"/>
          </p:cNvSpPr>
          <p:nvPr/>
        </p:nvSpPr>
        <p:spPr bwMode="auto">
          <a:xfrm>
            <a:off x="5181600" y="4724400"/>
            <a:ext cx="609600" cy="5334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662" name="Rectangle 54"/>
          <p:cNvSpPr>
            <a:spLocks noChangeArrowheads="1"/>
          </p:cNvSpPr>
          <p:nvPr/>
        </p:nvSpPr>
        <p:spPr bwMode="auto">
          <a:xfrm>
            <a:off x="4572000" y="4724400"/>
            <a:ext cx="609600" cy="5334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663" name="Line 55"/>
          <p:cNvSpPr>
            <a:spLocks noChangeShapeType="1"/>
          </p:cNvSpPr>
          <p:nvPr/>
        </p:nvSpPr>
        <p:spPr bwMode="auto">
          <a:xfrm>
            <a:off x="4572000" y="4724400"/>
            <a:ext cx="426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4" name="Line 56"/>
          <p:cNvSpPr>
            <a:spLocks noChangeShapeType="1"/>
          </p:cNvSpPr>
          <p:nvPr/>
        </p:nvSpPr>
        <p:spPr bwMode="auto">
          <a:xfrm>
            <a:off x="4572000" y="5257800"/>
            <a:ext cx="426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5" name="Line 57"/>
          <p:cNvSpPr>
            <a:spLocks noChangeShapeType="1"/>
          </p:cNvSpPr>
          <p:nvPr/>
        </p:nvSpPr>
        <p:spPr bwMode="auto">
          <a:xfrm>
            <a:off x="4572000" y="4724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6" name="Line 58"/>
          <p:cNvSpPr>
            <a:spLocks noChangeShapeType="1"/>
          </p:cNvSpPr>
          <p:nvPr/>
        </p:nvSpPr>
        <p:spPr bwMode="auto">
          <a:xfrm>
            <a:off x="5181600" y="472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7" name="Line 59"/>
          <p:cNvSpPr>
            <a:spLocks noChangeShapeType="1"/>
          </p:cNvSpPr>
          <p:nvPr/>
        </p:nvSpPr>
        <p:spPr bwMode="auto">
          <a:xfrm>
            <a:off x="5791200" y="472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8" name="Line 60"/>
          <p:cNvSpPr>
            <a:spLocks noChangeShapeType="1"/>
          </p:cNvSpPr>
          <p:nvPr/>
        </p:nvSpPr>
        <p:spPr bwMode="auto">
          <a:xfrm>
            <a:off x="6400800" y="472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>
            <a:off x="7010400" y="472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>
            <a:off x="7620000" y="472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1" name="Line 63"/>
          <p:cNvSpPr>
            <a:spLocks noChangeShapeType="1"/>
          </p:cNvSpPr>
          <p:nvPr/>
        </p:nvSpPr>
        <p:spPr bwMode="auto">
          <a:xfrm>
            <a:off x="8229600" y="472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>
            <a:off x="8839200" y="4724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3" name="Line 65"/>
          <p:cNvSpPr>
            <a:spLocks noChangeShapeType="1"/>
          </p:cNvSpPr>
          <p:nvPr/>
        </p:nvSpPr>
        <p:spPr bwMode="auto">
          <a:xfrm>
            <a:off x="7620000" y="4191000"/>
            <a:ext cx="0" cy="1752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4" name="Text Box 66"/>
          <p:cNvSpPr txBox="1">
            <a:spLocks noChangeArrowheads="1"/>
          </p:cNvSpPr>
          <p:nvPr/>
        </p:nvSpPr>
        <p:spPr bwMode="auto">
          <a:xfrm>
            <a:off x="2422525" y="4460876"/>
            <a:ext cx="18085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</a:p>
          <a:p>
            <a:r>
              <a:rPr lang="en-US"/>
              <a:t>sort each side.</a:t>
            </a:r>
          </a:p>
        </p:txBody>
      </p:sp>
      <p:sp>
        <p:nvSpPr>
          <p:cNvPr id="68676" name="Rectangle 68"/>
          <p:cNvSpPr>
            <a:spLocks noChangeArrowheads="1"/>
          </p:cNvSpPr>
          <p:nvPr/>
        </p:nvSpPr>
        <p:spPr bwMode="auto">
          <a:xfrm>
            <a:off x="8382000" y="2133600"/>
            <a:ext cx="609600" cy="533400"/>
          </a:xfrm>
          <a:prstGeom prst="rect">
            <a:avLst/>
          </a:prstGeom>
          <a:solidFill>
            <a:srgbClr val="166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8677" name="Rectangle 69"/>
          <p:cNvSpPr>
            <a:spLocks noChangeArrowheads="1"/>
          </p:cNvSpPr>
          <p:nvPr/>
        </p:nvSpPr>
        <p:spPr bwMode="auto">
          <a:xfrm>
            <a:off x="7772400" y="2133600"/>
            <a:ext cx="609600" cy="533400"/>
          </a:xfrm>
          <a:prstGeom prst="rect">
            <a:avLst/>
          </a:prstGeom>
          <a:solidFill>
            <a:srgbClr val="166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678" name="Rectangle 70"/>
          <p:cNvSpPr>
            <a:spLocks noChangeArrowheads="1"/>
          </p:cNvSpPr>
          <p:nvPr/>
        </p:nvSpPr>
        <p:spPr bwMode="auto">
          <a:xfrm>
            <a:off x="7162800" y="2133600"/>
            <a:ext cx="609600" cy="533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8679" name="Rectangle 71"/>
          <p:cNvSpPr>
            <a:spLocks noChangeArrowheads="1"/>
          </p:cNvSpPr>
          <p:nvPr/>
        </p:nvSpPr>
        <p:spPr bwMode="auto">
          <a:xfrm>
            <a:off x="6553200" y="2133600"/>
            <a:ext cx="609600" cy="5334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680" name="Rectangle 72"/>
          <p:cNvSpPr>
            <a:spLocks noChangeArrowheads="1"/>
          </p:cNvSpPr>
          <p:nvPr/>
        </p:nvSpPr>
        <p:spPr bwMode="auto">
          <a:xfrm>
            <a:off x="5943600" y="2133600"/>
            <a:ext cx="609600" cy="5334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681" name="Rectangle 73"/>
          <p:cNvSpPr>
            <a:spLocks noChangeArrowheads="1"/>
          </p:cNvSpPr>
          <p:nvPr/>
        </p:nvSpPr>
        <p:spPr bwMode="auto">
          <a:xfrm>
            <a:off x="5334000" y="2133600"/>
            <a:ext cx="609600" cy="5334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682" name="Rectangle 74"/>
          <p:cNvSpPr>
            <a:spLocks noChangeArrowheads="1"/>
          </p:cNvSpPr>
          <p:nvPr/>
        </p:nvSpPr>
        <p:spPr bwMode="auto">
          <a:xfrm>
            <a:off x="4724400" y="2133600"/>
            <a:ext cx="609600" cy="5334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8683" name="Line 75"/>
          <p:cNvSpPr>
            <a:spLocks noChangeShapeType="1"/>
          </p:cNvSpPr>
          <p:nvPr/>
        </p:nvSpPr>
        <p:spPr bwMode="auto">
          <a:xfrm>
            <a:off x="4724400" y="2133600"/>
            <a:ext cx="426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4" name="Line 76"/>
          <p:cNvSpPr>
            <a:spLocks noChangeShapeType="1"/>
          </p:cNvSpPr>
          <p:nvPr/>
        </p:nvSpPr>
        <p:spPr bwMode="auto">
          <a:xfrm>
            <a:off x="4724400" y="2667000"/>
            <a:ext cx="426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5" name="Line 77"/>
          <p:cNvSpPr>
            <a:spLocks noChangeShapeType="1"/>
          </p:cNvSpPr>
          <p:nvPr/>
        </p:nvSpPr>
        <p:spPr bwMode="auto">
          <a:xfrm>
            <a:off x="4724400" y="21336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6" name="Line 78"/>
          <p:cNvSpPr>
            <a:spLocks noChangeShapeType="1"/>
          </p:cNvSpPr>
          <p:nvPr/>
        </p:nvSpPr>
        <p:spPr bwMode="auto">
          <a:xfrm>
            <a:off x="5334000" y="2133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7" name="Line 79"/>
          <p:cNvSpPr>
            <a:spLocks noChangeShapeType="1"/>
          </p:cNvSpPr>
          <p:nvPr/>
        </p:nvSpPr>
        <p:spPr bwMode="auto">
          <a:xfrm>
            <a:off x="5943600" y="2133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8" name="Line 80"/>
          <p:cNvSpPr>
            <a:spLocks noChangeShapeType="1"/>
          </p:cNvSpPr>
          <p:nvPr/>
        </p:nvSpPr>
        <p:spPr bwMode="auto">
          <a:xfrm>
            <a:off x="6553200" y="2133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9" name="Line 81"/>
          <p:cNvSpPr>
            <a:spLocks noChangeShapeType="1"/>
          </p:cNvSpPr>
          <p:nvPr/>
        </p:nvSpPr>
        <p:spPr bwMode="auto">
          <a:xfrm>
            <a:off x="7162800" y="2133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90" name="Line 82"/>
          <p:cNvSpPr>
            <a:spLocks noChangeShapeType="1"/>
          </p:cNvSpPr>
          <p:nvPr/>
        </p:nvSpPr>
        <p:spPr bwMode="auto">
          <a:xfrm>
            <a:off x="7772400" y="2133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91" name="Line 83"/>
          <p:cNvSpPr>
            <a:spLocks noChangeShapeType="1"/>
          </p:cNvSpPr>
          <p:nvPr/>
        </p:nvSpPr>
        <p:spPr bwMode="auto">
          <a:xfrm>
            <a:off x="8382000" y="2133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92" name="Line 84"/>
          <p:cNvSpPr>
            <a:spLocks noChangeShapeType="1"/>
          </p:cNvSpPr>
          <p:nvPr/>
        </p:nvSpPr>
        <p:spPr bwMode="auto">
          <a:xfrm>
            <a:off x="8991600" y="21336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93" name="Line 85"/>
          <p:cNvSpPr>
            <a:spLocks noChangeShapeType="1"/>
          </p:cNvSpPr>
          <p:nvPr/>
        </p:nvSpPr>
        <p:spPr bwMode="auto">
          <a:xfrm>
            <a:off x="7772400" y="1600200"/>
            <a:ext cx="0" cy="1752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94" name="Text Box 86"/>
          <p:cNvSpPr txBox="1">
            <a:spLocks noChangeArrowheads="1"/>
          </p:cNvSpPr>
          <p:nvPr/>
        </p:nvSpPr>
        <p:spPr bwMode="auto">
          <a:xfrm>
            <a:off x="2574925" y="1870075"/>
            <a:ext cx="1165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Put pivot</a:t>
            </a:r>
          </a:p>
          <a:p>
            <a:r>
              <a:rPr lang="en-US"/>
              <a:t>into final</a:t>
            </a:r>
          </a:p>
          <a:p>
            <a:r>
              <a:rPr lang="en-US"/>
              <a:t>position.</a:t>
            </a:r>
          </a:p>
        </p:txBody>
      </p:sp>
    </p:spTree>
    <p:extLst>
      <p:ext uri="{BB962C8B-B14F-4D97-AF65-F5344CB8AC3E}">
        <p14:creationId xmlns:p14="http://schemas.microsoft.com/office/powerpoint/2010/main" val="29615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2775-5FC5-44E5-B443-B6EEF955E120}" type="slidenum">
              <a:rPr lang="en-US"/>
              <a:pPr/>
              <a:t>6</a:t>
            </a:fld>
            <a:endParaRPr lang="en-US"/>
          </a:p>
        </p:txBody>
      </p:sp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QuickSort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Picking pivot: constant time</a:t>
            </a:r>
          </a:p>
          <a:p>
            <a:pPr>
              <a:lnSpc>
                <a:spcPct val="90000"/>
              </a:lnSpc>
            </a:pPr>
            <a:r>
              <a:rPr lang="en-US" dirty="0"/>
              <a:t>Partitioning: linear time</a:t>
            </a:r>
          </a:p>
          <a:p>
            <a:pPr>
              <a:lnSpc>
                <a:spcPct val="90000"/>
              </a:lnSpc>
            </a:pPr>
            <a:r>
              <a:rPr lang="en-US" dirty="0"/>
              <a:t>Recursion: time for sorting </a:t>
            </a:r>
            <a:r>
              <a:rPr lang="en-US" dirty="0">
                <a:solidFill>
                  <a:schemeClr val="accent2"/>
                </a:solidFill>
              </a:rPr>
              <a:t>left</a:t>
            </a:r>
            <a:r>
              <a:rPr lang="en-US" dirty="0"/>
              <a:t> partition (say of size </a:t>
            </a:r>
            <a:r>
              <a:rPr lang="en-US" dirty="0" err="1"/>
              <a:t>i</a:t>
            </a:r>
            <a:r>
              <a:rPr lang="en-US" dirty="0"/>
              <a:t>) + time for </a:t>
            </a:r>
            <a:r>
              <a:rPr lang="en-US" dirty="0">
                <a:solidFill>
                  <a:schemeClr val="accent2"/>
                </a:solidFill>
              </a:rPr>
              <a:t>right</a:t>
            </a:r>
            <a:r>
              <a:rPr lang="en-US" dirty="0"/>
              <a:t> (size N-i-1) + time to combine solutions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T(1) = 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T(N)  =  T(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)  +  T(N-i-1)  + </a:t>
            </a:r>
            <a:r>
              <a:rPr lang="en-US" dirty="0" err="1">
                <a:solidFill>
                  <a:schemeClr val="accent2"/>
                </a:solidFill>
              </a:rPr>
              <a:t>cN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sz="2000" dirty="0"/>
              <a:t>where </a:t>
            </a:r>
            <a:r>
              <a:rPr lang="en-US" sz="2000" dirty="0" err="1"/>
              <a:t>i</a:t>
            </a:r>
            <a:r>
              <a:rPr lang="en-US" sz="2000" dirty="0"/>
              <a:t> is the number of elements </a:t>
            </a:r>
            <a:r>
              <a:rPr lang="en-US" sz="2000" dirty="0">
                <a:solidFill>
                  <a:schemeClr val="accent2"/>
                </a:solidFill>
              </a:rPr>
              <a:t>smaller</a:t>
            </a:r>
            <a:r>
              <a:rPr lang="en-US" sz="2000" dirty="0"/>
              <a:t> than the pivot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1438" y="4842544"/>
            <a:ext cx="841196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if input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sorted, or even mostly sorted?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remaining elements would go into either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Terrible performance!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95A-1768-4AF8-BAE3-E99B0F9E920E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</a:t>
            </a:r>
            <a:br>
              <a:rPr lang="en-US"/>
            </a:br>
            <a:r>
              <a:rPr lang="en-US"/>
              <a:t>Worst case</a:t>
            </a:r>
          </a:p>
        </p:txBody>
      </p:sp>
      <p:pic>
        <p:nvPicPr>
          <p:cNvPr id="12292" name="Picture 4" descr="Z:\zasha\uwash\cse326\sorting\WL00064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09601"/>
            <a:ext cx="19812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590800" y="2209800"/>
            <a:ext cx="7467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739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739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739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739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739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Pivot is always </a:t>
            </a:r>
            <a:r>
              <a:rPr lang="en-US" dirty="0">
                <a:solidFill>
                  <a:schemeClr val="accent2"/>
                </a:solidFill>
              </a:rPr>
              <a:t>smallest</a:t>
            </a:r>
            <a:r>
              <a:rPr lang="en-US" dirty="0"/>
              <a:t> element, so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=0</a:t>
            </a:r>
            <a:r>
              <a:rPr lang="en-US" dirty="0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T(N) = T(</a:t>
            </a:r>
            <a:r>
              <a:rPr lang="en-US" dirty="0" err="1"/>
              <a:t>i</a:t>
            </a:r>
            <a:r>
              <a:rPr lang="en-US" dirty="0"/>
              <a:t>) + T(N-i-1) + </a:t>
            </a:r>
            <a:r>
              <a:rPr lang="en-US" dirty="0" err="1"/>
              <a:t>cN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T(N)	= T(N-1) + </a:t>
            </a:r>
            <a:r>
              <a:rPr lang="en-US" dirty="0" err="1">
                <a:solidFill>
                  <a:schemeClr val="accent2"/>
                </a:solidFill>
              </a:rPr>
              <a:t>cN</a:t>
            </a:r>
            <a:endParaRPr 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	= T(N-2) + c(N-1) + </a:t>
            </a:r>
            <a:r>
              <a:rPr lang="en-US" dirty="0" err="1"/>
              <a:t>cN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	= T(N-k) +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	= </a:t>
            </a:r>
            <a:r>
              <a:rPr lang="en-US" dirty="0">
                <a:solidFill>
                  <a:srgbClr val="FF0000"/>
                </a:solidFill>
              </a:rPr>
              <a:t>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800601" y="4267200"/>
          <a:ext cx="1255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267200"/>
                        <a:ext cx="1255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7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Partition Analysis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1639" y="1933575"/>
            <a:ext cx="5940425" cy="32210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CC3300"/>
                </a:solidFill>
              </a:rPr>
              <a:t>    Running time for worst-case partitions at each recursive level: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i="1">
                <a:solidFill>
                  <a:schemeClr val="tx2"/>
                </a:solidFill>
              </a:rPr>
              <a:t>T</a:t>
            </a:r>
            <a:r>
              <a:rPr lang="en-US" sz="2400">
                <a:solidFill>
                  <a:schemeClr val="tx2"/>
                </a:solidFill>
              </a:rPr>
              <a:t>(</a:t>
            </a:r>
            <a:r>
              <a:rPr lang="en-US" sz="2400" i="1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) = </a:t>
            </a:r>
            <a:r>
              <a:rPr lang="en-US" sz="2400" i="1">
                <a:solidFill>
                  <a:schemeClr val="tx2"/>
                </a:solidFill>
              </a:rPr>
              <a:t>T</a:t>
            </a:r>
            <a:r>
              <a:rPr lang="en-US" sz="2400">
                <a:solidFill>
                  <a:schemeClr val="tx2"/>
                </a:solidFill>
              </a:rPr>
              <a:t>(</a:t>
            </a:r>
            <a:r>
              <a:rPr lang="en-US" sz="2400" i="1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 – 1) + </a:t>
            </a:r>
            <a:r>
              <a:rPr lang="en-US" sz="2400" i="1">
                <a:solidFill>
                  <a:schemeClr val="tx2"/>
                </a:solidFill>
              </a:rPr>
              <a:t>T</a:t>
            </a:r>
            <a:r>
              <a:rPr lang="en-US" sz="2400">
                <a:solidFill>
                  <a:schemeClr val="tx2"/>
                </a:solidFill>
              </a:rPr>
              <a:t>(0) + PartitionTime(</a:t>
            </a:r>
            <a:r>
              <a:rPr lang="en-US" sz="2400" i="1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         = </a:t>
            </a:r>
            <a:r>
              <a:rPr lang="en-US" sz="2400" i="1">
                <a:solidFill>
                  <a:schemeClr val="tx2"/>
                </a:solidFill>
              </a:rPr>
              <a:t>T</a:t>
            </a:r>
            <a:r>
              <a:rPr lang="en-US" sz="2400">
                <a:solidFill>
                  <a:schemeClr val="tx2"/>
                </a:solidFill>
              </a:rPr>
              <a:t>(</a:t>
            </a:r>
            <a:r>
              <a:rPr lang="en-US" sz="2400" i="1">
                <a:solidFill>
                  <a:schemeClr val="tx2"/>
                </a:solidFill>
              </a:rPr>
              <a:t>n </a:t>
            </a:r>
            <a:r>
              <a:rPr lang="en-US" sz="2400">
                <a:solidFill>
                  <a:schemeClr val="tx2"/>
                </a:solidFill>
              </a:rPr>
              <a:t>– 1) + </a:t>
            </a:r>
            <a:r>
              <a:rPr lang="en-US" sz="2400">
                <a:solidFill>
                  <a:schemeClr val="tx2"/>
                </a:solidFill>
                <a:sym typeface="Symbol" panose="05050102010706020507" pitchFamily="18" charset="2"/>
              </a:rPr>
              <a:t>(</a:t>
            </a:r>
            <a:r>
              <a:rPr lang="en-US" sz="2400" i="1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sz="240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tx2"/>
                </a:solidFill>
                <a:sym typeface="Symbol" panose="05050102010706020507" pitchFamily="18" charset="2"/>
              </a:rPr>
              <a:t>         </a:t>
            </a:r>
            <a:r>
              <a:rPr lang="en-US" sz="2400">
                <a:solidFill>
                  <a:schemeClr val="tx2"/>
                </a:solidFill>
              </a:rPr>
              <a:t>= </a:t>
            </a:r>
            <a:r>
              <a:rPr lang="en-US" sz="2400">
                <a:solidFill>
                  <a:schemeClr val="tx2"/>
                </a:solidFill>
                <a:sym typeface="Symbol" panose="05050102010706020507" pitchFamily="18" charset="2"/>
              </a:rPr>
              <a:t></a:t>
            </a:r>
            <a:r>
              <a:rPr lang="en-US" sz="2000" i="1" baseline="-25000">
                <a:solidFill>
                  <a:schemeClr val="tx2"/>
                </a:solidFill>
                <a:sym typeface="Symbol" panose="05050102010706020507" pitchFamily="18" charset="2"/>
              </a:rPr>
              <a:t>k</a:t>
            </a:r>
            <a:r>
              <a:rPr lang="en-US" sz="2000" baseline="-25000">
                <a:solidFill>
                  <a:schemeClr val="tx2"/>
                </a:solidFill>
                <a:sym typeface="Symbol" panose="05050102010706020507" pitchFamily="18" charset="2"/>
              </a:rPr>
              <a:t>=1 to </a:t>
            </a:r>
            <a:r>
              <a:rPr lang="en-US" sz="2000" i="1" baseline="-2500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sz="2400">
                <a:solidFill>
                  <a:schemeClr val="tx2"/>
                </a:solidFill>
                <a:sym typeface="Symbol" panose="05050102010706020507" pitchFamily="18" charset="2"/>
              </a:rPr>
              <a:t></a:t>
            </a:r>
            <a:r>
              <a:rPr lang="en-US" sz="2400">
                <a:solidFill>
                  <a:schemeClr val="tx2"/>
                </a:solidFill>
              </a:rPr>
              <a:t>(</a:t>
            </a:r>
            <a:r>
              <a:rPr lang="en-US" sz="2400" i="1">
                <a:solidFill>
                  <a:schemeClr val="tx2"/>
                </a:solidFill>
              </a:rPr>
              <a:t>k</a:t>
            </a:r>
            <a:r>
              <a:rPr lang="en-US" sz="2400">
                <a:solidFill>
                  <a:schemeClr val="tx2"/>
                </a:solidFill>
              </a:rPr>
              <a:t>)</a:t>
            </a:r>
            <a:endParaRPr lang="en-US" sz="240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tx2"/>
                </a:solidFill>
                <a:sym typeface="Symbol" panose="05050102010706020507" pitchFamily="18" charset="2"/>
              </a:rPr>
              <a:t>         </a:t>
            </a:r>
            <a:r>
              <a:rPr lang="en-US" sz="2400">
                <a:solidFill>
                  <a:schemeClr val="tx2"/>
                </a:solidFill>
              </a:rPr>
              <a:t>= </a:t>
            </a:r>
            <a:r>
              <a:rPr lang="en-US" sz="2400">
                <a:solidFill>
                  <a:schemeClr val="tx2"/>
                </a:solidFill>
                <a:sym typeface="Symbol" panose="05050102010706020507" pitchFamily="18" charset="2"/>
              </a:rPr>
              <a:t></a:t>
            </a:r>
            <a:r>
              <a:rPr lang="en-US" sz="2400">
                <a:solidFill>
                  <a:schemeClr val="tx2"/>
                </a:solidFill>
              </a:rPr>
              <a:t>(</a:t>
            </a:r>
            <a:r>
              <a:rPr lang="en-US" sz="2400">
                <a:solidFill>
                  <a:schemeClr val="tx2"/>
                </a:solidFill>
                <a:sym typeface="Symbol" panose="05050102010706020507" pitchFamily="18" charset="2"/>
              </a:rPr>
              <a:t></a:t>
            </a:r>
            <a:r>
              <a:rPr lang="en-US" sz="2000" i="1" baseline="-25000">
                <a:solidFill>
                  <a:schemeClr val="tx2"/>
                </a:solidFill>
                <a:sym typeface="Symbol" panose="05050102010706020507" pitchFamily="18" charset="2"/>
              </a:rPr>
              <a:t>k</a:t>
            </a:r>
            <a:r>
              <a:rPr lang="en-US" sz="2000" baseline="-25000">
                <a:solidFill>
                  <a:schemeClr val="tx2"/>
                </a:solidFill>
                <a:sym typeface="Symbol" panose="05050102010706020507" pitchFamily="18" charset="2"/>
              </a:rPr>
              <a:t>=1 to </a:t>
            </a:r>
            <a:r>
              <a:rPr lang="en-US" sz="2000" i="1" baseline="-2500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sz="240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sz="2400" i="1">
                <a:solidFill>
                  <a:schemeClr val="tx2"/>
                </a:solidFill>
              </a:rPr>
              <a:t>k </a:t>
            </a:r>
            <a:r>
              <a:rPr lang="en-US" sz="240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         = </a:t>
            </a:r>
            <a:r>
              <a:rPr lang="en-US" sz="2400">
                <a:solidFill>
                  <a:srgbClr val="CC3300"/>
                </a:solidFill>
                <a:sym typeface="Symbol" panose="05050102010706020507" pitchFamily="18" charset="2"/>
              </a:rPr>
              <a:t></a:t>
            </a:r>
            <a:r>
              <a:rPr lang="en-US" sz="2400">
                <a:solidFill>
                  <a:srgbClr val="CC3300"/>
                </a:solidFill>
              </a:rPr>
              <a:t>(</a:t>
            </a:r>
            <a:r>
              <a:rPr lang="en-US" sz="2400" i="1">
                <a:solidFill>
                  <a:srgbClr val="CC3300"/>
                </a:solidFill>
              </a:rPr>
              <a:t>n</a:t>
            </a:r>
            <a:r>
              <a:rPr lang="en-US" sz="2400" i="1" baseline="30000">
                <a:solidFill>
                  <a:srgbClr val="CC3300"/>
                </a:solidFill>
              </a:rPr>
              <a:t>2</a:t>
            </a:r>
            <a:r>
              <a:rPr lang="en-US" sz="2400">
                <a:solidFill>
                  <a:srgbClr val="CC3300"/>
                </a:solidFill>
              </a:rPr>
              <a:t>)</a:t>
            </a:r>
            <a:endParaRPr lang="en-US" sz="240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2770188" y="1419225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n</a:t>
            </a:r>
          </a:p>
        </p:txBody>
      </p:sp>
      <p:sp>
        <p:nvSpPr>
          <p:cNvPr id="437253" name="Line 5"/>
          <p:cNvSpPr>
            <a:spLocks noChangeShapeType="1"/>
          </p:cNvSpPr>
          <p:nvPr/>
        </p:nvSpPr>
        <p:spPr bwMode="auto">
          <a:xfrm>
            <a:off x="2941638" y="1841501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2590801" y="2338388"/>
            <a:ext cx="8242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n – </a:t>
            </a:r>
            <a:r>
              <a:rPr lang="en-US" sz="2000"/>
              <a:t>1 </a:t>
            </a:r>
            <a:endParaRPr lang="en-US" sz="2000" i="1"/>
          </a:p>
        </p:txBody>
      </p:sp>
      <p:sp>
        <p:nvSpPr>
          <p:cNvPr id="437258" name="Line 10"/>
          <p:cNvSpPr>
            <a:spLocks noChangeShapeType="1"/>
          </p:cNvSpPr>
          <p:nvPr/>
        </p:nvSpPr>
        <p:spPr bwMode="auto">
          <a:xfrm>
            <a:off x="2962275" y="27352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59" name="Text Box 11"/>
          <p:cNvSpPr txBox="1">
            <a:spLocks noChangeArrowheads="1"/>
          </p:cNvSpPr>
          <p:nvPr/>
        </p:nvSpPr>
        <p:spPr bwMode="auto">
          <a:xfrm>
            <a:off x="2611439" y="3232150"/>
            <a:ext cx="8242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n – </a:t>
            </a:r>
            <a:r>
              <a:rPr lang="en-US" sz="2000"/>
              <a:t>2 </a:t>
            </a:r>
            <a:endParaRPr lang="en-US" sz="2000" i="1"/>
          </a:p>
        </p:txBody>
      </p:sp>
      <p:sp>
        <p:nvSpPr>
          <p:cNvPr id="437260" name="Line 12"/>
          <p:cNvSpPr>
            <a:spLocks noChangeShapeType="1"/>
          </p:cNvSpPr>
          <p:nvPr/>
        </p:nvSpPr>
        <p:spPr bwMode="auto">
          <a:xfrm>
            <a:off x="2949575" y="3571876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2598739" y="4068763"/>
            <a:ext cx="8242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n – </a:t>
            </a:r>
            <a:r>
              <a:rPr lang="en-US" sz="2000"/>
              <a:t>3 </a:t>
            </a:r>
            <a:endParaRPr lang="en-US" sz="2000" i="1"/>
          </a:p>
        </p:txBody>
      </p:sp>
      <p:sp>
        <p:nvSpPr>
          <p:cNvPr id="437262" name="Line 14"/>
          <p:cNvSpPr>
            <a:spLocks noChangeShapeType="1"/>
          </p:cNvSpPr>
          <p:nvPr/>
        </p:nvSpPr>
        <p:spPr bwMode="auto">
          <a:xfrm flipH="1">
            <a:off x="2968625" y="4452938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63" name="Text Box 15"/>
          <p:cNvSpPr txBox="1">
            <a:spLocks noChangeArrowheads="1"/>
          </p:cNvSpPr>
          <p:nvPr/>
        </p:nvSpPr>
        <p:spPr bwMode="auto">
          <a:xfrm>
            <a:off x="2632075" y="5029200"/>
            <a:ext cx="609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   </a:t>
            </a:r>
            <a:r>
              <a:rPr lang="en-US" sz="2000"/>
              <a:t>2 </a:t>
            </a:r>
            <a:endParaRPr lang="en-US" sz="2000" i="1"/>
          </a:p>
        </p:txBody>
      </p:sp>
      <p:sp>
        <p:nvSpPr>
          <p:cNvPr id="437264" name="Line 16"/>
          <p:cNvSpPr>
            <a:spLocks noChangeShapeType="1"/>
          </p:cNvSpPr>
          <p:nvPr/>
        </p:nvSpPr>
        <p:spPr bwMode="auto">
          <a:xfrm>
            <a:off x="2974975" y="5427664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65" name="Text Box 17"/>
          <p:cNvSpPr txBox="1">
            <a:spLocks noChangeArrowheads="1"/>
          </p:cNvSpPr>
          <p:nvPr/>
        </p:nvSpPr>
        <p:spPr bwMode="auto">
          <a:xfrm>
            <a:off x="2836863" y="5899150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 </a:t>
            </a:r>
            <a:endParaRPr lang="en-US" sz="2000" i="1"/>
          </a:p>
        </p:txBody>
      </p:sp>
      <p:sp>
        <p:nvSpPr>
          <p:cNvPr id="437266" name="AutoShape 18"/>
          <p:cNvSpPr>
            <a:spLocks/>
          </p:cNvSpPr>
          <p:nvPr/>
        </p:nvSpPr>
        <p:spPr bwMode="auto">
          <a:xfrm>
            <a:off x="2054225" y="1670051"/>
            <a:ext cx="317500" cy="4398963"/>
          </a:xfrm>
          <a:prstGeom prst="leftBrace">
            <a:avLst>
              <a:gd name="adj1" fmla="val 11545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67" name="Text Box 19"/>
          <p:cNvSpPr txBox="1">
            <a:spLocks noChangeArrowheads="1"/>
          </p:cNvSpPr>
          <p:nvPr/>
        </p:nvSpPr>
        <p:spPr bwMode="auto">
          <a:xfrm>
            <a:off x="1617663" y="355600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</p:txBody>
      </p:sp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3315538" y="5361128"/>
            <a:ext cx="26196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C3300"/>
                </a:solidFill>
              </a:rPr>
              <a:t>Recursion tree for</a:t>
            </a:r>
          </a:p>
          <a:p>
            <a:r>
              <a:rPr lang="en-US" sz="2000" dirty="0">
                <a:solidFill>
                  <a:srgbClr val="CC3300"/>
                </a:solidFill>
              </a:rPr>
              <a:t>worst-case partition</a:t>
            </a:r>
          </a:p>
        </p:txBody>
      </p:sp>
    </p:spTree>
    <p:extLst>
      <p:ext uri="{BB962C8B-B14F-4D97-AF65-F5344CB8AC3E}">
        <p14:creationId xmlns:p14="http://schemas.microsoft.com/office/powerpoint/2010/main" val="42118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Best-case Partitioning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599955"/>
            <a:ext cx="8458200" cy="5049837"/>
          </a:xfrm>
        </p:spPr>
        <p:txBody>
          <a:bodyPr/>
          <a:lstStyle/>
          <a:p>
            <a:r>
              <a:rPr lang="en-US" dirty="0"/>
              <a:t>Size of 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/2.</a:t>
            </a:r>
          </a:p>
          <a:p>
            <a:pPr lvl="1"/>
            <a:r>
              <a:rPr lang="en-US" dirty="0"/>
              <a:t>One of the </a:t>
            </a:r>
            <a:r>
              <a:rPr lang="en-US" dirty="0" err="1"/>
              <a:t>subproblems</a:t>
            </a:r>
            <a:r>
              <a:rPr lang="en-US" dirty="0"/>
              <a:t> is of size </a:t>
            </a:r>
            <a:r>
              <a:rPr lang="en-US" dirty="0">
                <a:sym typeface="Symbol" panose="05050102010706020507" pitchFamily="18" charset="2"/>
              </a:rPr>
              <a:t>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/2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 other is of size 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/2 1. </a:t>
            </a:r>
          </a:p>
          <a:p>
            <a:r>
              <a:rPr lang="en-US" dirty="0"/>
              <a:t>Recurrence for running time</a:t>
            </a:r>
          </a:p>
          <a:p>
            <a:pPr lvl="1"/>
            <a:r>
              <a:rPr lang="en-US" sz="2400" i="1" dirty="0">
                <a:solidFill>
                  <a:schemeClr val="tx2"/>
                </a:solidFill>
              </a:rPr>
              <a:t>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n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sz="2400" dirty="0">
                <a:solidFill>
                  <a:schemeClr val="tx2"/>
                </a:solidFill>
              </a:rPr>
              <a:t> 2</a:t>
            </a:r>
            <a:r>
              <a:rPr lang="en-US" sz="2400" i="1" dirty="0">
                <a:solidFill>
                  <a:schemeClr val="tx2"/>
                </a:solidFill>
              </a:rPr>
              <a:t>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n</a:t>
            </a:r>
            <a:r>
              <a:rPr lang="en-US" sz="2400" dirty="0">
                <a:solidFill>
                  <a:schemeClr val="tx2"/>
                </a:solidFill>
              </a:rPr>
              <a:t>/2) + </a:t>
            </a:r>
            <a:r>
              <a:rPr lang="en-US" sz="2400" dirty="0" err="1">
                <a:solidFill>
                  <a:schemeClr val="tx2"/>
                </a:solidFill>
              </a:rPr>
              <a:t>PartitionTime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n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            = 2</a:t>
            </a:r>
            <a:r>
              <a:rPr lang="en-US" sz="2400" i="1" dirty="0">
                <a:solidFill>
                  <a:schemeClr val="tx2"/>
                </a:solidFill>
              </a:rPr>
              <a:t>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n</a:t>
            </a:r>
            <a:r>
              <a:rPr lang="en-US" sz="2400" dirty="0">
                <a:solidFill>
                  <a:schemeClr val="tx2"/>
                </a:solidFill>
              </a:rPr>
              <a:t>/2) + </a:t>
            </a:r>
            <a:r>
              <a:rPr 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(</a:t>
            </a:r>
            <a:r>
              <a:rPr lang="en-US" sz="2400" i="1" dirty="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</a:p>
          <a:p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b="1" i="1" dirty="0">
                <a:solidFill>
                  <a:srgbClr val="CC3300"/>
                </a:solidFill>
                <a:sym typeface="Symbol" panose="05050102010706020507" pitchFamily="18" charset="2"/>
              </a:rPr>
              <a:t>T</a:t>
            </a:r>
            <a:r>
              <a:rPr lang="en-US" sz="2800" b="1" dirty="0">
                <a:solidFill>
                  <a:srgbClr val="CC3300"/>
                </a:solidFill>
                <a:sym typeface="Symbol" panose="05050102010706020507" pitchFamily="18" charset="2"/>
              </a:rPr>
              <a:t>(</a:t>
            </a:r>
            <a:r>
              <a:rPr lang="en-US" sz="2800" b="1" i="1" dirty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sz="2800" b="1" dirty="0">
                <a:solidFill>
                  <a:srgbClr val="CC3300"/>
                </a:solidFill>
                <a:sym typeface="Symbol" panose="05050102010706020507" pitchFamily="18" charset="2"/>
              </a:rPr>
              <a:t>) = (</a:t>
            </a:r>
            <a:r>
              <a:rPr lang="en-US" sz="2800" b="1" i="1" dirty="0">
                <a:solidFill>
                  <a:srgbClr val="CC3300"/>
                </a:solidFill>
                <a:sym typeface="Symbol" panose="05050102010706020507" pitchFamily="18" charset="2"/>
              </a:rPr>
              <a:t>n </a:t>
            </a:r>
            <a:r>
              <a:rPr lang="en-US" sz="2800" b="1" dirty="0" err="1">
                <a:solidFill>
                  <a:srgbClr val="CC3300"/>
                </a:solidFill>
                <a:sym typeface="Symbol" panose="05050102010706020507" pitchFamily="18" charset="2"/>
              </a:rPr>
              <a:t>lg</a:t>
            </a:r>
            <a:r>
              <a:rPr lang="en-US" sz="2800" b="1" dirty="0">
                <a:solidFill>
                  <a:srgbClr val="CC3300"/>
                </a:solidFill>
                <a:sym typeface="Symbol" panose="05050102010706020507" pitchFamily="18" charset="2"/>
              </a:rPr>
              <a:t> </a:t>
            </a:r>
            <a:r>
              <a:rPr lang="en-US" sz="2800" b="1" i="1" dirty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sz="2800" b="1" dirty="0">
                <a:solidFill>
                  <a:srgbClr val="CC3300"/>
                </a:solidFill>
                <a:sym typeface="Symbol" panose="05050102010706020507" pitchFamily="18" charset="2"/>
              </a:rPr>
              <a:t>)</a:t>
            </a:r>
          </a:p>
          <a:p>
            <a:pPr lvl="1"/>
            <a:endParaRPr lang="en-US" sz="24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54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43CC806814D4FB4F5A20039FC21D7" ma:contentTypeVersion="0" ma:contentTypeDescription="Create a new document." ma:contentTypeScope="" ma:versionID="90b6d494581bc5c678564ab2ff6ca4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F65BA6-8F8A-4E53-BE71-B12C35B4E336}"/>
</file>

<file path=customXml/itemProps2.xml><?xml version="1.0" encoding="utf-8"?>
<ds:datastoreItem xmlns:ds="http://schemas.openxmlformats.org/officeDocument/2006/customXml" ds:itemID="{577FF7D9-8BA1-416C-A6BA-ABDD2688E302}"/>
</file>

<file path=customXml/itemProps3.xml><?xml version="1.0" encoding="utf-8"?>
<ds:datastoreItem xmlns:ds="http://schemas.openxmlformats.org/officeDocument/2006/customXml" ds:itemID="{5AD38464-93BA-4BB3-A7B9-50B6F6938716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570</Words>
  <Application>Microsoft Office PowerPoint</Application>
  <PresentationFormat>Widescreen</PresentationFormat>
  <Paragraphs>182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VISIO</vt:lpstr>
      <vt:lpstr>Equation</vt:lpstr>
      <vt:lpstr>Quick Sort</vt:lpstr>
      <vt:lpstr>QuickSort</vt:lpstr>
      <vt:lpstr>QuickSort: Array-Based Version</vt:lpstr>
      <vt:lpstr>QuickSort Partition (cont’d)</vt:lpstr>
      <vt:lpstr>QuickSort Partition (cont’d)</vt:lpstr>
      <vt:lpstr>Analyzing QuickSort</vt:lpstr>
      <vt:lpstr>QuickSort  Worst case</vt:lpstr>
      <vt:lpstr>Worst-case Partition Analysis</vt:lpstr>
      <vt:lpstr>Best-case Partitioning</vt:lpstr>
      <vt:lpstr>Recursion Tree for Best-case Partition</vt:lpstr>
      <vt:lpstr>Dealing with Slow QuickSorts</vt:lpstr>
      <vt:lpstr>Picking the Pivot (contd.)</vt:lpstr>
      <vt:lpstr>Pseudo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Windows User</dc:creator>
  <cp:lastModifiedBy>Windows User</cp:lastModifiedBy>
  <cp:revision>10</cp:revision>
  <dcterms:created xsi:type="dcterms:W3CDTF">2020-03-11T07:44:25Z</dcterms:created>
  <dcterms:modified xsi:type="dcterms:W3CDTF">2020-03-11T08:11:38Z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0x010100E2543CC806814D4FB4F5A20039FC21D7</vt:lpwstr>
  </property>
</Properties>
</file>