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321" r:id="rId27"/>
    <p:sldId id="322" r:id="rId28"/>
    <p:sldId id="323" r:id="rId29"/>
    <p:sldId id="324" r:id="rId30"/>
    <p:sldId id="325" r:id="rId31"/>
    <p:sldId id="279" r:id="rId32"/>
    <p:sldId id="326" r:id="rId33"/>
    <p:sldId id="327" r:id="rId34"/>
    <p:sldId id="328" r:id="rId35"/>
    <p:sldId id="32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C4C08-5953-46C7-91CF-CE89E602B1AA}" v="1" dt="2021-01-11T07:06:58.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HBAH RIAZ" userId="S::sp19-bcs-103@isbstudent.comsats.edu.pk::e7e37937-885d-4254-ae51-e073030c6647" providerId="AD" clId="Web-{3FBC4C08-5953-46C7-91CF-CE89E602B1AA}"/>
    <pc:docChg chg="modSld">
      <pc:chgData name="ALISHBAH RIAZ" userId="S::sp19-bcs-103@isbstudent.comsats.edu.pk::e7e37937-885d-4254-ae51-e073030c6647" providerId="AD" clId="Web-{3FBC4C08-5953-46C7-91CF-CE89E602B1AA}" dt="2021-01-11T07:06:58.335" v="0" actId="1076"/>
      <pc:docMkLst>
        <pc:docMk/>
      </pc:docMkLst>
      <pc:sldChg chg="modSp">
        <pc:chgData name="ALISHBAH RIAZ" userId="S::sp19-bcs-103@isbstudent.comsats.edu.pk::e7e37937-885d-4254-ae51-e073030c6647" providerId="AD" clId="Web-{3FBC4C08-5953-46C7-91CF-CE89E602B1AA}" dt="2021-01-11T07:06:58.335" v="0" actId="1076"/>
        <pc:sldMkLst>
          <pc:docMk/>
          <pc:sldMk cId="1847989857" sldId="260"/>
        </pc:sldMkLst>
        <pc:spChg chg="mod">
          <ac:chgData name="ALISHBAH RIAZ" userId="S::sp19-bcs-103@isbstudent.comsats.edu.pk::e7e37937-885d-4254-ae51-e073030c6647" providerId="AD" clId="Web-{3FBC4C08-5953-46C7-91CF-CE89E602B1AA}" dt="2021-01-11T07:06:58.335" v="0" actId="1076"/>
          <ac:spMkLst>
            <pc:docMk/>
            <pc:sldMk cId="1847989857" sldId="260"/>
            <ac:spMk id="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6ED8F-3834-48CB-8A58-FA72762215EB}"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013BC-1F33-4AFE-9BB7-BC3C9AEB242A}" type="slidenum">
              <a:rPr lang="en-US" smtClean="0"/>
              <a:t>‹#›</a:t>
            </a:fld>
            <a:endParaRPr lang="en-US"/>
          </a:p>
        </p:txBody>
      </p:sp>
    </p:spTree>
    <p:extLst>
      <p:ext uri="{BB962C8B-B14F-4D97-AF65-F5344CB8AC3E}">
        <p14:creationId xmlns:p14="http://schemas.microsoft.com/office/powerpoint/2010/main" val="385693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look at broader</a:t>
            </a:r>
            <a:r>
              <a:rPr lang="en-US" baseline="0" dirty="0"/>
              <a:t> categories</a:t>
            </a:r>
            <a:endParaRPr lang="en-US" dirty="0"/>
          </a:p>
        </p:txBody>
      </p:sp>
      <p:sp>
        <p:nvSpPr>
          <p:cNvPr id="4" name="Slide Number Placeholder 3"/>
          <p:cNvSpPr>
            <a:spLocks noGrp="1"/>
          </p:cNvSpPr>
          <p:nvPr>
            <p:ph type="sldNum" sz="quarter" idx="10"/>
          </p:nvPr>
        </p:nvSpPr>
        <p:spPr/>
        <p:txBody>
          <a:bodyPr/>
          <a:lstStyle/>
          <a:p>
            <a:fld id="{1D1C1D82-B653-3647-8619-A21CB6B38A55}" type="slidenum">
              <a:rPr lang="en-US" smtClean="0"/>
              <a:t>2</a:t>
            </a:fld>
            <a:endParaRPr lang="en-US"/>
          </a:p>
        </p:txBody>
      </p:sp>
    </p:spTree>
    <p:extLst>
      <p:ext uri="{BB962C8B-B14F-4D97-AF65-F5344CB8AC3E}">
        <p14:creationId xmlns:p14="http://schemas.microsoft.com/office/powerpoint/2010/main" val="54751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397644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115841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7096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121303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9559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917666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2923585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86603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33101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7B909-D2B8-49A5-889A-355C10CD9930}"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144793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27B909-D2B8-49A5-889A-355C10CD9930}"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302300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27B909-D2B8-49A5-889A-355C10CD9930}" type="datetimeFigureOut">
              <a:rPr lang="en-US" smtClean="0"/>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225865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7B909-D2B8-49A5-889A-355C10CD9930}" type="datetimeFigureOut">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425694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B909-D2B8-49A5-889A-355C10CD9930}" type="datetimeFigureOut">
              <a:rPr lang="en-US" smtClean="0"/>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397342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7B909-D2B8-49A5-889A-355C10CD9930}"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272721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7B909-D2B8-49A5-889A-355C10CD9930}"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253C5-C01A-4DFC-872E-87B048856CF7}" type="slidenum">
              <a:rPr lang="en-US" smtClean="0"/>
              <a:t>‹#›</a:t>
            </a:fld>
            <a:endParaRPr lang="en-US"/>
          </a:p>
        </p:txBody>
      </p:sp>
    </p:spTree>
    <p:extLst>
      <p:ext uri="{BB962C8B-B14F-4D97-AF65-F5344CB8AC3E}">
        <p14:creationId xmlns:p14="http://schemas.microsoft.com/office/powerpoint/2010/main" val="181954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7B909-D2B8-49A5-889A-355C10CD9930}" type="datetimeFigureOut">
              <a:rPr lang="en-US" smtClean="0"/>
              <a:t>1/10/2021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4253C5-C01A-4DFC-872E-87B048856CF7}" type="slidenum">
              <a:rPr lang="en-US" smtClean="0"/>
              <a:t>‹#›</a:t>
            </a:fld>
            <a:endParaRPr lang="en-US"/>
          </a:p>
        </p:txBody>
      </p:sp>
    </p:spTree>
    <p:extLst>
      <p:ext uri="{BB962C8B-B14F-4D97-AF65-F5344CB8AC3E}">
        <p14:creationId xmlns:p14="http://schemas.microsoft.com/office/powerpoint/2010/main" val="22983570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write-a-c-program-to-print-all-permutations-of-a-given-str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mage1.slideserve.com/2734354/slide6-l.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NP-Complete problems</a:t>
            </a:r>
          </a:p>
        </p:txBody>
      </p:sp>
    </p:spTree>
    <p:extLst>
      <p:ext uri="{BB962C8B-B14F-4D97-AF65-F5344CB8AC3E}">
        <p14:creationId xmlns:p14="http://schemas.microsoft.com/office/powerpoint/2010/main" val="725051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a:xfrm>
            <a:off x="2136649" y="1600201"/>
            <a:ext cx="7864193" cy="925399"/>
          </a:xfrm>
        </p:spPr>
        <p:txBody>
          <a:bodyPr/>
          <a:lstStyle/>
          <a:p>
            <a:pPr marL="0" indent="0">
              <a:buNone/>
            </a:pPr>
            <a:r>
              <a:rPr lang="en-US" dirty="0"/>
              <a:t>Given n integers, sort them from smallest to largest.</a:t>
            </a:r>
          </a:p>
        </p:txBody>
      </p:sp>
      <p:sp>
        <p:nvSpPr>
          <p:cNvPr id="4" name="TextBox 3"/>
          <p:cNvSpPr txBox="1"/>
          <p:nvPr/>
        </p:nvSpPr>
        <p:spPr>
          <a:xfrm>
            <a:off x="2459866" y="3067818"/>
            <a:ext cx="5457444" cy="1569660"/>
          </a:xfrm>
          <a:prstGeom prst="rect">
            <a:avLst/>
          </a:prstGeom>
          <a:noFill/>
        </p:spPr>
        <p:txBody>
          <a:bodyPr wrap="square" rtlCol="0">
            <a:spAutoFit/>
          </a:bodyPr>
          <a:lstStyle/>
          <a:p>
            <a:r>
              <a:rPr lang="en-US" sz="3200" dirty="0">
                <a:solidFill>
                  <a:srgbClr val="0000FF"/>
                </a:solidFill>
              </a:rPr>
              <a:t>Solvable and tractable:</a:t>
            </a:r>
          </a:p>
          <a:p>
            <a:r>
              <a:rPr lang="en-US" sz="3200" dirty="0" err="1">
                <a:solidFill>
                  <a:srgbClr val="0000FF"/>
                </a:solidFill>
              </a:rPr>
              <a:t>Mergesort</a:t>
            </a:r>
            <a:r>
              <a:rPr lang="en-US" sz="3200" dirty="0">
                <a:solidFill>
                  <a:srgbClr val="0000FF"/>
                </a:solidFill>
              </a:rPr>
              <a:t>: </a:t>
            </a:r>
            <a:r>
              <a:rPr lang="el-GR" sz="3200" dirty="0">
                <a:solidFill>
                  <a:srgbClr val="0000FF"/>
                </a:solidFill>
                <a:cs typeface="Arial" charset="0"/>
              </a:rPr>
              <a:t>Θ</a:t>
            </a:r>
            <a:r>
              <a:rPr lang="en-US" sz="3200" dirty="0">
                <a:solidFill>
                  <a:srgbClr val="0000FF"/>
                </a:solidFill>
                <a:cs typeface="Arial" charset="0"/>
              </a:rPr>
              <a:t>(</a:t>
            </a:r>
            <a:r>
              <a:rPr lang="en-US" sz="3200" i="1" dirty="0">
                <a:solidFill>
                  <a:srgbClr val="0000FF"/>
                </a:solidFill>
                <a:cs typeface="Arial" charset="0"/>
              </a:rPr>
              <a:t>n</a:t>
            </a:r>
            <a:r>
              <a:rPr lang="en-US" sz="3200" dirty="0">
                <a:solidFill>
                  <a:srgbClr val="0000FF"/>
                </a:solidFill>
                <a:cs typeface="Arial" charset="0"/>
              </a:rPr>
              <a:t> log </a:t>
            </a:r>
            <a:r>
              <a:rPr lang="en-US" sz="3200" i="1" dirty="0">
                <a:solidFill>
                  <a:srgbClr val="0000FF"/>
                </a:solidFill>
                <a:cs typeface="Arial" charset="0"/>
              </a:rPr>
              <a:t>n </a:t>
            </a:r>
            <a:r>
              <a:rPr lang="en-US" sz="3200" dirty="0">
                <a:solidFill>
                  <a:srgbClr val="0000FF"/>
                </a:solidFill>
                <a:cs typeface="Arial" charset="0"/>
              </a:rPr>
              <a:t>)</a:t>
            </a:r>
            <a:endParaRPr lang="el-GR" sz="3200" i="1" dirty="0">
              <a:solidFill>
                <a:srgbClr val="0000FF"/>
              </a:solidFill>
              <a:cs typeface="Arial" charset="0"/>
            </a:endParaRPr>
          </a:p>
          <a:p>
            <a:endParaRPr lang="en-US" sz="3200" dirty="0">
              <a:solidFill>
                <a:srgbClr val="0000FF"/>
              </a:solidFill>
            </a:endParaRPr>
          </a:p>
        </p:txBody>
      </p:sp>
    </p:spTree>
    <p:extLst>
      <p:ext uri="{BB962C8B-B14F-4D97-AF65-F5344CB8AC3E}">
        <p14:creationId xmlns:p14="http://schemas.microsoft.com/office/powerpoint/2010/main" val="541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Enumerating all subsets</a:t>
            </a:r>
          </a:p>
        </p:txBody>
      </p:sp>
      <p:sp>
        <p:nvSpPr>
          <p:cNvPr id="3" name="Content Placeholder 2"/>
          <p:cNvSpPr>
            <a:spLocks noGrp="1"/>
          </p:cNvSpPr>
          <p:nvPr>
            <p:ph idx="1"/>
          </p:nvPr>
        </p:nvSpPr>
        <p:spPr>
          <a:xfrm>
            <a:off x="2136649" y="1600201"/>
            <a:ext cx="7864193" cy="925399"/>
          </a:xfrm>
        </p:spPr>
        <p:txBody>
          <a:bodyPr>
            <a:normAutofit/>
          </a:bodyPr>
          <a:lstStyle/>
          <a:p>
            <a:pPr marL="0" indent="0">
              <a:buNone/>
            </a:pPr>
            <a:r>
              <a:rPr lang="en-US" dirty="0"/>
              <a:t>Given a set of n items, enumerate all possible subsets.</a:t>
            </a:r>
          </a:p>
        </p:txBody>
      </p:sp>
      <p:sp>
        <p:nvSpPr>
          <p:cNvPr id="4" name="TextBox 3"/>
          <p:cNvSpPr txBox="1"/>
          <p:nvPr/>
        </p:nvSpPr>
        <p:spPr>
          <a:xfrm>
            <a:off x="3151520" y="3067818"/>
            <a:ext cx="3840314" cy="1569660"/>
          </a:xfrm>
          <a:prstGeom prst="rect">
            <a:avLst/>
          </a:prstGeom>
          <a:noFill/>
        </p:spPr>
        <p:txBody>
          <a:bodyPr wrap="none" rtlCol="0">
            <a:spAutoFit/>
          </a:bodyPr>
          <a:lstStyle/>
          <a:p>
            <a:r>
              <a:rPr lang="en-US" sz="3200" dirty="0">
                <a:solidFill>
                  <a:srgbClr val="FF0000"/>
                </a:solidFill>
              </a:rPr>
              <a:t>Tractable/intractable?</a:t>
            </a:r>
          </a:p>
          <a:p>
            <a:endParaRPr lang="en-US" sz="3200" dirty="0">
              <a:solidFill>
                <a:srgbClr val="FF0000"/>
              </a:solidFill>
            </a:endParaRPr>
          </a:p>
          <a:p>
            <a:r>
              <a:rPr lang="en-US" sz="3200" dirty="0">
                <a:solidFill>
                  <a:srgbClr val="FF0000"/>
                </a:solidFill>
              </a:rPr>
              <a:t>Solvable/unsolvable?</a:t>
            </a:r>
          </a:p>
        </p:txBody>
      </p:sp>
    </p:spTree>
    <p:extLst>
      <p:ext uri="{BB962C8B-B14F-4D97-AF65-F5344CB8AC3E}">
        <p14:creationId xmlns:p14="http://schemas.microsoft.com/office/powerpoint/2010/main" val="61799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Enumerating all subsets</a:t>
            </a:r>
          </a:p>
        </p:txBody>
      </p:sp>
      <p:sp>
        <p:nvSpPr>
          <p:cNvPr id="3" name="Content Placeholder 2"/>
          <p:cNvSpPr>
            <a:spLocks noGrp="1"/>
          </p:cNvSpPr>
          <p:nvPr>
            <p:ph idx="1"/>
          </p:nvPr>
        </p:nvSpPr>
        <p:spPr>
          <a:xfrm>
            <a:off x="2136649" y="1600201"/>
            <a:ext cx="7864193" cy="925399"/>
          </a:xfrm>
        </p:spPr>
        <p:txBody>
          <a:bodyPr>
            <a:normAutofit/>
          </a:bodyPr>
          <a:lstStyle/>
          <a:p>
            <a:pPr marL="0" indent="0">
              <a:buNone/>
            </a:pPr>
            <a:r>
              <a:rPr lang="en-US" dirty="0"/>
              <a:t>Given a set of n items, enumerate all possible subsets.</a:t>
            </a:r>
          </a:p>
        </p:txBody>
      </p:sp>
      <p:sp>
        <p:nvSpPr>
          <p:cNvPr id="5" name="TextBox 4"/>
          <p:cNvSpPr txBox="1"/>
          <p:nvPr/>
        </p:nvSpPr>
        <p:spPr>
          <a:xfrm>
            <a:off x="1588730" y="3400649"/>
            <a:ext cx="7864192" cy="1569660"/>
          </a:xfrm>
          <a:prstGeom prst="rect">
            <a:avLst/>
          </a:prstGeom>
          <a:noFill/>
        </p:spPr>
        <p:txBody>
          <a:bodyPr wrap="square" rtlCol="0">
            <a:spAutoFit/>
          </a:bodyPr>
          <a:lstStyle/>
          <a:p>
            <a:r>
              <a:rPr lang="en-US" sz="3200" dirty="0">
                <a:solidFill>
                  <a:srgbClr val="0000FF"/>
                </a:solidFill>
              </a:rPr>
              <a:t>Solvable, but intractable: </a:t>
            </a:r>
            <a:r>
              <a:rPr lang="el-GR" sz="3200" dirty="0">
                <a:solidFill>
                  <a:srgbClr val="0000FF"/>
                </a:solidFill>
                <a:cs typeface="Arial" charset="0"/>
              </a:rPr>
              <a:t>Θ</a:t>
            </a:r>
            <a:r>
              <a:rPr lang="en-US" sz="3200" dirty="0">
                <a:solidFill>
                  <a:srgbClr val="0000FF"/>
                </a:solidFill>
                <a:cs typeface="Arial" charset="0"/>
              </a:rPr>
              <a:t>(</a:t>
            </a:r>
            <a:r>
              <a:rPr lang="en-US" sz="3200" i="1" dirty="0">
                <a:solidFill>
                  <a:srgbClr val="0000FF"/>
                </a:solidFill>
                <a:cs typeface="Arial" charset="0"/>
              </a:rPr>
              <a:t>2</a:t>
            </a:r>
            <a:r>
              <a:rPr lang="en-US" sz="3200" i="1" baseline="30000" dirty="0">
                <a:solidFill>
                  <a:srgbClr val="0000FF"/>
                </a:solidFill>
                <a:cs typeface="Arial" charset="0"/>
              </a:rPr>
              <a:t>n</a:t>
            </a:r>
            <a:r>
              <a:rPr lang="en-US" sz="3200" dirty="0">
                <a:solidFill>
                  <a:srgbClr val="0000FF"/>
                </a:solidFill>
                <a:cs typeface="Arial" charset="0"/>
              </a:rPr>
              <a:t>) subsets</a:t>
            </a:r>
          </a:p>
          <a:p>
            <a:endParaRPr lang="en-US" sz="3200" dirty="0">
              <a:solidFill>
                <a:srgbClr val="0000FF"/>
              </a:solidFill>
              <a:cs typeface="Arial" charset="0"/>
            </a:endParaRPr>
          </a:p>
          <a:p>
            <a:r>
              <a:rPr lang="en-US" sz="3200" dirty="0">
                <a:solidFill>
                  <a:srgbClr val="0000FF"/>
                </a:solidFill>
                <a:cs typeface="Arial" charset="0"/>
              </a:rPr>
              <a:t>For large n this will take a very, very long time</a:t>
            </a:r>
            <a:endParaRPr lang="el-GR" sz="3200" dirty="0">
              <a:solidFill>
                <a:srgbClr val="0000FF"/>
              </a:solidFill>
              <a:cs typeface="Arial" charset="0"/>
            </a:endParaRPr>
          </a:p>
        </p:txBody>
      </p:sp>
    </p:spTree>
    <p:extLst>
      <p:ext uri="{BB962C8B-B14F-4D97-AF65-F5344CB8AC3E}">
        <p14:creationId xmlns:p14="http://schemas.microsoft.com/office/powerpoint/2010/main" val="1570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problem</a:t>
            </a:r>
          </a:p>
        </p:txBody>
      </p:sp>
      <p:sp>
        <p:nvSpPr>
          <p:cNvPr id="4" name="TextBox 3"/>
          <p:cNvSpPr txBox="1"/>
          <p:nvPr/>
        </p:nvSpPr>
        <p:spPr>
          <a:xfrm>
            <a:off x="1530796" y="1930400"/>
            <a:ext cx="7906010" cy="954107"/>
          </a:xfrm>
          <a:prstGeom prst="rect">
            <a:avLst/>
          </a:prstGeom>
          <a:noFill/>
        </p:spPr>
        <p:txBody>
          <a:bodyPr wrap="square" rtlCol="0">
            <a:spAutoFit/>
          </a:bodyPr>
          <a:lstStyle/>
          <a:p>
            <a:r>
              <a:rPr lang="en-US" sz="2800" dirty="0"/>
              <a:t>Given an arbitrary algorithm/program and a particular input, will the program terminate?</a:t>
            </a:r>
          </a:p>
        </p:txBody>
      </p:sp>
      <p:sp>
        <p:nvSpPr>
          <p:cNvPr id="6" name="TextBox 5"/>
          <p:cNvSpPr txBox="1"/>
          <p:nvPr/>
        </p:nvSpPr>
        <p:spPr>
          <a:xfrm>
            <a:off x="3055511" y="3869289"/>
            <a:ext cx="3840314" cy="1569660"/>
          </a:xfrm>
          <a:prstGeom prst="rect">
            <a:avLst/>
          </a:prstGeom>
          <a:noFill/>
        </p:spPr>
        <p:txBody>
          <a:bodyPr wrap="none" rtlCol="0">
            <a:spAutoFit/>
          </a:bodyPr>
          <a:lstStyle/>
          <a:p>
            <a:r>
              <a:rPr lang="en-US" sz="3200" dirty="0">
                <a:solidFill>
                  <a:srgbClr val="FF0000"/>
                </a:solidFill>
              </a:rPr>
              <a:t>Tractable/intractable?</a:t>
            </a:r>
          </a:p>
          <a:p>
            <a:endParaRPr lang="en-US" sz="3200" dirty="0">
              <a:solidFill>
                <a:srgbClr val="FF0000"/>
              </a:solidFill>
            </a:endParaRPr>
          </a:p>
          <a:p>
            <a:r>
              <a:rPr lang="en-US" sz="3200" dirty="0">
                <a:solidFill>
                  <a:srgbClr val="FF0000"/>
                </a:solidFill>
              </a:rPr>
              <a:t>Solvable/unsolvable?</a:t>
            </a:r>
          </a:p>
        </p:txBody>
      </p:sp>
    </p:spTree>
    <p:extLst>
      <p:ext uri="{BB962C8B-B14F-4D97-AF65-F5344CB8AC3E}">
        <p14:creationId xmlns:p14="http://schemas.microsoft.com/office/powerpoint/2010/main" val="224053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problem</a:t>
            </a:r>
          </a:p>
        </p:txBody>
      </p:sp>
      <p:sp>
        <p:nvSpPr>
          <p:cNvPr id="4" name="TextBox 3"/>
          <p:cNvSpPr txBox="1"/>
          <p:nvPr/>
        </p:nvSpPr>
        <p:spPr>
          <a:xfrm>
            <a:off x="1613404" y="1941848"/>
            <a:ext cx="7906010" cy="954107"/>
          </a:xfrm>
          <a:prstGeom prst="rect">
            <a:avLst/>
          </a:prstGeom>
          <a:noFill/>
        </p:spPr>
        <p:txBody>
          <a:bodyPr wrap="square" rtlCol="0">
            <a:spAutoFit/>
          </a:bodyPr>
          <a:lstStyle/>
          <a:p>
            <a:r>
              <a:rPr lang="en-US" sz="2800" dirty="0"/>
              <a:t>Given an arbitrary algorithm/program and a particular input, will the program terminate?</a:t>
            </a:r>
          </a:p>
        </p:txBody>
      </p:sp>
      <p:sp>
        <p:nvSpPr>
          <p:cNvPr id="3" name="TextBox 2"/>
          <p:cNvSpPr txBox="1"/>
          <p:nvPr/>
        </p:nvSpPr>
        <p:spPr>
          <a:xfrm>
            <a:off x="4192636" y="4099411"/>
            <a:ext cx="2747547" cy="646331"/>
          </a:xfrm>
          <a:prstGeom prst="rect">
            <a:avLst/>
          </a:prstGeom>
          <a:noFill/>
        </p:spPr>
        <p:txBody>
          <a:bodyPr wrap="none" rtlCol="0">
            <a:spAutoFit/>
          </a:bodyPr>
          <a:lstStyle/>
          <a:p>
            <a:r>
              <a:rPr lang="en-US" sz="3600" dirty="0">
                <a:solidFill>
                  <a:srgbClr val="0000FF"/>
                </a:solidFill>
              </a:rPr>
              <a:t>Unsolvable </a:t>
            </a:r>
            <a:r>
              <a:rPr lang="en-US" sz="3600" dirty="0">
                <a:solidFill>
                  <a:srgbClr val="0000FF"/>
                </a:solidFill>
                <a:sym typeface="Wingdings"/>
              </a:rPr>
              <a:t></a:t>
            </a:r>
            <a:endParaRPr lang="en-US" sz="3600" dirty="0">
              <a:solidFill>
                <a:srgbClr val="0000FF"/>
              </a:solidFill>
            </a:endParaRPr>
          </a:p>
        </p:txBody>
      </p:sp>
    </p:spTree>
    <p:extLst>
      <p:ext uri="{BB962C8B-B14F-4D97-AF65-F5344CB8AC3E}">
        <p14:creationId xmlns:p14="http://schemas.microsoft.com/office/powerpoint/2010/main" val="170089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solution?</a:t>
            </a:r>
          </a:p>
        </p:txBody>
      </p:sp>
      <p:sp>
        <p:nvSpPr>
          <p:cNvPr id="4" name="TextBox 3"/>
          <p:cNvSpPr txBox="1"/>
          <p:nvPr/>
        </p:nvSpPr>
        <p:spPr>
          <a:xfrm>
            <a:off x="1367992" y="1786714"/>
            <a:ext cx="7906010" cy="954107"/>
          </a:xfrm>
          <a:prstGeom prst="rect">
            <a:avLst/>
          </a:prstGeom>
          <a:noFill/>
        </p:spPr>
        <p:txBody>
          <a:bodyPr wrap="square" rtlCol="0">
            <a:spAutoFit/>
          </a:bodyPr>
          <a:lstStyle/>
          <a:p>
            <a:r>
              <a:rPr lang="en-US" sz="2800" dirty="0"/>
              <a:t>Given a polynomial equation, are there </a:t>
            </a:r>
            <a:r>
              <a:rPr lang="en-US" sz="2800" i="1" dirty="0">
                <a:solidFill>
                  <a:srgbClr val="008000"/>
                </a:solidFill>
              </a:rPr>
              <a:t>integer</a:t>
            </a:r>
            <a:r>
              <a:rPr lang="en-US" sz="2800" dirty="0"/>
              <a:t> values of the variables such that the equation is true?</a:t>
            </a:r>
          </a:p>
        </p:txBody>
      </p:sp>
      <p:sp>
        <p:nvSpPr>
          <p:cNvPr id="5" name="TextBox 4"/>
          <p:cNvSpPr txBox="1"/>
          <p:nvPr/>
        </p:nvSpPr>
        <p:spPr>
          <a:xfrm>
            <a:off x="3338945" y="4262711"/>
            <a:ext cx="3840314" cy="1569660"/>
          </a:xfrm>
          <a:prstGeom prst="rect">
            <a:avLst/>
          </a:prstGeom>
          <a:noFill/>
        </p:spPr>
        <p:txBody>
          <a:bodyPr wrap="none" rtlCol="0">
            <a:spAutoFit/>
          </a:bodyPr>
          <a:lstStyle/>
          <a:p>
            <a:r>
              <a:rPr lang="en-US" sz="3200" dirty="0">
                <a:solidFill>
                  <a:srgbClr val="FF0000"/>
                </a:solidFill>
              </a:rPr>
              <a:t>Tractable/intractable?</a:t>
            </a:r>
          </a:p>
          <a:p>
            <a:endParaRPr lang="en-US" sz="3200" dirty="0">
              <a:solidFill>
                <a:srgbClr val="FF0000"/>
              </a:solidFill>
            </a:endParaRPr>
          </a:p>
          <a:p>
            <a:r>
              <a:rPr lang="en-US" sz="3200" dirty="0">
                <a:solidFill>
                  <a:srgbClr val="FF0000"/>
                </a:solidFill>
              </a:rPr>
              <a:t>Solvable/unsolvable?</a:t>
            </a:r>
          </a:p>
        </p:txBody>
      </p:sp>
      <p:graphicFrame>
        <p:nvGraphicFramePr>
          <p:cNvPr id="6" name="Object 5"/>
          <p:cNvGraphicFramePr>
            <a:graphicFrameLocks noChangeAspect="1"/>
          </p:cNvGraphicFramePr>
          <p:nvPr>
            <p:extLst>
              <p:ext uri="{D42A27DB-BD31-4B8C-83A1-F6EECF244321}">
                <p14:modId xmlns:p14="http://schemas.microsoft.com/office/powerpoint/2010/main" val="3362836068"/>
              </p:ext>
            </p:extLst>
          </p:nvPr>
        </p:nvGraphicFramePr>
        <p:xfrm>
          <a:off x="3462735" y="3213415"/>
          <a:ext cx="3716524" cy="576702"/>
        </p:xfrm>
        <a:graphic>
          <a:graphicData uri="http://schemas.openxmlformats.org/presentationml/2006/ole">
            <mc:AlternateContent xmlns:mc="http://schemas.openxmlformats.org/markup-compatibility/2006">
              <mc:Choice xmlns:v="urn:schemas-microsoft-com:vml" Requires="v">
                <p:oleObj spid="_x0000_s1060" name="Equation" r:id="rId3" imgW="1473200" imgH="228600" progId="Equation.3">
                  <p:embed/>
                </p:oleObj>
              </mc:Choice>
              <mc:Fallback>
                <p:oleObj name="Equation" r:id="rId3" imgW="1473200" imgH="228600" progId="Equation.3">
                  <p:embed/>
                  <p:pic>
                    <p:nvPicPr>
                      <p:cNvPr id="0" name=""/>
                      <p:cNvPicPr/>
                      <p:nvPr/>
                    </p:nvPicPr>
                    <p:blipFill>
                      <a:blip r:embed="rId4"/>
                      <a:stretch>
                        <a:fillRect/>
                      </a:stretch>
                    </p:blipFill>
                    <p:spPr>
                      <a:xfrm>
                        <a:off x="3462735" y="3213415"/>
                        <a:ext cx="3716524" cy="576702"/>
                      </a:xfrm>
                      <a:prstGeom prst="rect">
                        <a:avLst/>
                      </a:prstGeom>
                    </p:spPr>
                  </p:pic>
                </p:oleObj>
              </mc:Fallback>
            </mc:AlternateContent>
          </a:graphicData>
        </a:graphic>
      </p:graphicFrame>
    </p:spTree>
    <p:extLst>
      <p:ext uri="{BB962C8B-B14F-4D97-AF65-F5344CB8AC3E}">
        <p14:creationId xmlns:p14="http://schemas.microsoft.com/office/powerpoint/2010/main" val="280054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solution?</a:t>
            </a:r>
          </a:p>
        </p:txBody>
      </p:sp>
      <p:sp>
        <p:nvSpPr>
          <p:cNvPr id="4" name="TextBox 3"/>
          <p:cNvSpPr txBox="1"/>
          <p:nvPr/>
        </p:nvSpPr>
        <p:spPr>
          <a:xfrm>
            <a:off x="1505583" y="1726572"/>
            <a:ext cx="7906010" cy="954107"/>
          </a:xfrm>
          <a:prstGeom prst="rect">
            <a:avLst/>
          </a:prstGeom>
          <a:noFill/>
        </p:spPr>
        <p:txBody>
          <a:bodyPr wrap="square" rtlCol="0">
            <a:spAutoFit/>
          </a:bodyPr>
          <a:lstStyle/>
          <a:p>
            <a:r>
              <a:rPr lang="en-US" sz="2800" dirty="0"/>
              <a:t>Given a polynomial equation, are there </a:t>
            </a:r>
            <a:r>
              <a:rPr lang="en-US" sz="2800" i="1" dirty="0">
                <a:solidFill>
                  <a:srgbClr val="008000"/>
                </a:solidFill>
              </a:rPr>
              <a:t>integer</a:t>
            </a:r>
            <a:r>
              <a:rPr lang="en-US" sz="2800" dirty="0"/>
              <a:t> values of the variables such that the equation is true?</a:t>
            </a:r>
          </a:p>
        </p:txBody>
      </p:sp>
      <p:graphicFrame>
        <p:nvGraphicFramePr>
          <p:cNvPr id="6" name="Object 5"/>
          <p:cNvGraphicFramePr>
            <a:graphicFrameLocks noChangeAspect="1"/>
          </p:cNvGraphicFramePr>
          <p:nvPr/>
        </p:nvGraphicFramePr>
        <p:xfrm>
          <a:off x="3932321" y="2976259"/>
          <a:ext cx="3716524" cy="576702"/>
        </p:xfrm>
        <a:graphic>
          <a:graphicData uri="http://schemas.openxmlformats.org/presentationml/2006/ole">
            <mc:AlternateContent xmlns:mc="http://schemas.openxmlformats.org/markup-compatibility/2006">
              <mc:Choice xmlns:v="urn:schemas-microsoft-com:vml" Requires="v">
                <p:oleObj spid="_x0000_s2084" name="Equation" r:id="rId3" imgW="1473200" imgH="228600" progId="Equation.3">
                  <p:embed/>
                </p:oleObj>
              </mc:Choice>
              <mc:Fallback>
                <p:oleObj name="Equation" r:id="rId3" imgW="1473200" imgH="228600" progId="Equation.3">
                  <p:embed/>
                  <p:pic>
                    <p:nvPicPr>
                      <p:cNvPr id="0" name=""/>
                      <p:cNvPicPr/>
                      <p:nvPr/>
                    </p:nvPicPr>
                    <p:blipFill>
                      <a:blip r:embed="rId4"/>
                      <a:stretch>
                        <a:fillRect/>
                      </a:stretch>
                    </p:blipFill>
                    <p:spPr>
                      <a:xfrm>
                        <a:off x="3932321" y="2976259"/>
                        <a:ext cx="3716524" cy="576702"/>
                      </a:xfrm>
                      <a:prstGeom prst="rect">
                        <a:avLst/>
                      </a:prstGeom>
                    </p:spPr>
                  </p:pic>
                </p:oleObj>
              </mc:Fallback>
            </mc:AlternateContent>
          </a:graphicData>
        </a:graphic>
      </p:graphicFrame>
      <p:sp>
        <p:nvSpPr>
          <p:cNvPr id="7" name="TextBox 6"/>
          <p:cNvSpPr txBox="1"/>
          <p:nvPr/>
        </p:nvSpPr>
        <p:spPr>
          <a:xfrm>
            <a:off x="4192636" y="4099411"/>
            <a:ext cx="2747547" cy="646331"/>
          </a:xfrm>
          <a:prstGeom prst="rect">
            <a:avLst/>
          </a:prstGeom>
          <a:noFill/>
        </p:spPr>
        <p:txBody>
          <a:bodyPr wrap="none" rtlCol="0">
            <a:spAutoFit/>
          </a:bodyPr>
          <a:lstStyle/>
          <a:p>
            <a:r>
              <a:rPr lang="en-US" sz="3600" dirty="0">
                <a:solidFill>
                  <a:srgbClr val="0000FF"/>
                </a:solidFill>
              </a:rPr>
              <a:t>Unsolvable </a:t>
            </a:r>
            <a:r>
              <a:rPr lang="en-US" sz="3600" dirty="0">
                <a:solidFill>
                  <a:srgbClr val="0000FF"/>
                </a:solidFill>
                <a:sym typeface="Wingdings"/>
              </a:rPr>
              <a:t></a:t>
            </a:r>
            <a:endParaRPr lang="en-US" sz="3600" dirty="0">
              <a:solidFill>
                <a:srgbClr val="0000FF"/>
              </a:solidFill>
            </a:endParaRPr>
          </a:p>
        </p:txBody>
      </p:sp>
    </p:spTree>
    <p:extLst>
      <p:ext uri="{BB962C8B-B14F-4D97-AF65-F5344CB8AC3E}">
        <p14:creationId xmlns:p14="http://schemas.microsoft.com/office/powerpoint/2010/main" val="375426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a:t>
            </a:r>
          </a:p>
        </p:txBody>
      </p:sp>
      <p:sp>
        <p:nvSpPr>
          <p:cNvPr id="4" name="TextBox 3"/>
          <p:cNvSpPr txBox="1"/>
          <p:nvPr/>
        </p:nvSpPr>
        <p:spPr>
          <a:xfrm>
            <a:off x="830354" y="1784874"/>
            <a:ext cx="8828221" cy="954107"/>
          </a:xfrm>
          <a:prstGeom prst="rect">
            <a:avLst/>
          </a:prstGeom>
          <a:noFill/>
        </p:spPr>
        <p:txBody>
          <a:bodyPr wrap="square" rtlCol="0">
            <a:spAutoFit/>
          </a:bodyPr>
          <a:lstStyle/>
          <a:p>
            <a:r>
              <a:rPr lang="en-US" sz="2800" dirty="0"/>
              <a:t>Given an undirected graph G=(V, E), a </a:t>
            </a:r>
            <a:r>
              <a:rPr lang="en-US" sz="2800" dirty="0" err="1"/>
              <a:t>hamiltonian</a:t>
            </a:r>
            <a:r>
              <a:rPr lang="en-US" sz="2800" dirty="0"/>
              <a:t> cycle is a cycle that visits every vertex V exactly once</a:t>
            </a:r>
          </a:p>
        </p:txBody>
      </p:sp>
      <p:grpSp>
        <p:nvGrpSpPr>
          <p:cNvPr id="5" name="Group 6"/>
          <p:cNvGrpSpPr>
            <a:grpSpLocks/>
          </p:cNvGrpSpPr>
          <p:nvPr/>
        </p:nvGrpSpPr>
        <p:grpSpPr bwMode="auto">
          <a:xfrm>
            <a:off x="4787265" y="4156769"/>
            <a:ext cx="533400" cy="533400"/>
            <a:chOff x="1824" y="2736"/>
            <a:chExt cx="336" cy="336"/>
          </a:xfrm>
        </p:grpSpPr>
        <p:sp>
          <p:nvSpPr>
            <p:cNvPr id="6" name="Oval 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7" name="Text Box 4"/>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a:t>
              </a:r>
            </a:p>
          </p:txBody>
        </p:sp>
      </p:grpSp>
      <p:grpSp>
        <p:nvGrpSpPr>
          <p:cNvPr id="8" name="Group 7"/>
          <p:cNvGrpSpPr>
            <a:grpSpLocks/>
          </p:cNvGrpSpPr>
          <p:nvPr/>
        </p:nvGrpSpPr>
        <p:grpSpPr bwMode="auto">
          <a:xfrm>
            <a:off x="2691765" y="5147763"/>
            <a:ext cx="533400" cy="533400"/>
            <a:chOff x="1824" y="2736"/>
            <a:chExt cx="336" cy="336"/>
          </a:xfrm>
        </p:grpSpPr>
        <p:sp>
          <p:nvSpPr>
            <p:cNvPr id="9" name="Oval 8"/>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 name="Text Box 9"/>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B</a:t>
              </a:r>
            </a:p>
          </p:txBody>
        </p:sp>
      </p:grpSp>
      <p:grpSp>
        <p:nvGrpSpPr>
          <p:cNvPr id="14" name="Group 13"/>
          <p:cNvGrpSpPr>
            <a:grpSpLocks/>
          </p:cNvGrpSpPr>
          <p:nvPr/>
        </p:nvGrpSpPr>
        <p:grpSpPr bwMode="auto">
          <a:xfrm>
            <a:off x="6958965" y="6214563"/>
            <a:ext cx="533400" cy="533400"/>
            <a:chOff x="1824" y="2736"/>
            <a:chExt cx="336" cy="336"/>
          </a:xfrm>
        </p:grpSpPr>
        <p:sp>
          <p:nvSpPr>
            <p:cNvPr id="15" name="Oval 1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 name="Text Box 15"/>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E</a:t>
              </a:r>
            </a:p>
          </p:txBody>
        </p:sp>
      </p:grpSp>
      <p:grpSp>
        <p:nvGrpSpPr>
          <p:cNvPr id="17" name="Group 16"/>
          <p:cNvGrpSpPr>
            <a:grpSpLocks/>
          </p:cNvGrpSpPr>
          <p:nvPr/>
        </p:nvGrpSpPr>
        <p:grpSpPr bwMode="auto">
          <a:xfrm>
            <a:off x="4977765" y="5757363"/>
            <a:ext cx="533400" cy="533400"/>
            <a:chOff x="1824" y="2736"/>
            <a:chExt cx="336" cy="336"/>
          </a:xfrm>
        </p:grpSpPr>
        <p:sp>
          <p:nvSpPr>
            <p:cNvPr id="18" name="Oval 17"/>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9" name="Text Box 18"/>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a:t>
              </a:r>
            </a:p>
          </p:txBody>
        </p:sp>
      </p:grpSp>
      <p:grpSp>
        <p:nvGrpSpPr>
          <p:cNvPr id="20" name="Group 19"/>
          <p:cNvGrpSpPr>
            <a:grpSpLocks/>
          </p:cNvGrpSpPr>
          <p:nvPr/>
        </p:nvGrpSpPr>
        <p:grpSpPr bwMode="auto">
          <a:xfrm>
            <a:off x="8406765" y="5300163"/>
            <a:ext cx="533400" cy="533400"/>
            <a:chOff x="1824" y="2736"/>
            <a:chExt cx="336" cy="336"/>
          </a:xfrm>
        </p:grpSpPr>
        <p:sp>
          <p:nvSpPr>
            <p:cNvPr id="21" name="Oval 2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2" name="Text Box 21"/>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F</a:t>
              </a:r>
            </a:p>
          </p:txBody>
        </p:sp>
      </p:grpSp>
      <p:sp>
        <p:nvSpPr>
          <p:cNvPr id="26" name="Line 25"/>
          <p:cNvSpPr>
            <a:spLocks noChangeShapeType="1"/>
          </p:cNvSpPr>
          <p:nvPr/>
        </p:nvSpPr>
        <p:spPr bwMode="auto">
          <a:xfrm flipV="1">
            <a:off x="3225165" y="4538163"/>
            <a:ext cx="15240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Line 26"/>
          <p:cNvSpPr>
            <a:spLocks noChangeShapeType="1"/>
          </p:cNvSpPr>
          <p:nvPr/>
        </p:nvSpPr>
        <p:spPr bwMode="auto">
          <a:xfrm>
            <a:off x="3225165" y="5528763"/>
            <a:ext cx="1752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Line 27"/>
          <p:cNvSpPr>
            <a:spLocks noChangeShapeType="1"/>
          </p:cNvSpPr>
          <p:nvPr/>
        </p:nvSpPr>
        <p:spPr bwMode="auto">
          <a:xfrm flipH="1" flipV="1">
            <a:off x="5130165" y="4690563"/>
            <a:ext cx="76200" cy="1066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Line 30"/>
          <p:cNvSpPr>
            <a:spLocks noChangeShapeType="1"/>
          </p:cNvSpPr>
          <p:nvPr/>
        </p:nvSpPr>
        <p:spPr bwMode="auto">
          <a:xfrm>
            <a:off x="5511165" y="6062163"/>
            <a:ext cx="14478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Line 31"/>
          <p:cNvSpPr>
            <a:spLocks noChangeShapeType="1"/>
          </p:cNvSpPr>
          <p:nvPr/>
        </p:nvSpPr>
        <p:spPr bwMode="auto">
          <a:xfrm flipV="1">
            <a:off x="7492365" y="5757363"/>
            <a:ext cx="990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 name="Line 31"/>
          <p:cNvSpPr>
            <a:spLocks noChangeShapeType="1"/>
          </p:cNvSpPr>
          <p:nvPr/>
        </p:nvSpPr>
        <p:spPr bwMode="auto">
          <a:xfrm>
            <a:off x="5320665" y="4538163"/>
            <a:ext cx="3086100" cy="914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9253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a:t>
            </a:r>
          </a:p>
        </p:txBody>
      </p:sp>
      <p:sp>
        <p:nvSpPr>
          <p:cNvPr id="4" name="TextBox 3"/>
          <p:cNvSpPr txBox="1"/>
          <p:nvPr/>
        </p:nvSpPr>
        <p:spPr>
          <a:xfrm>
            <a:off x="798491" y="1755075"/>
            <a:ext cx="9072920" cy="954107"/>
          </a:xfrm>
          <a:prstGeom prst="rect">
            <a:avLst/>
          </a:prstGeom>
          <a:noFill/>
        </p:spPr>
        <p:txBody>
          <a:bodyPr wrap="square" rtlCol="0">
            <a:spAutoFit/>
          </a:bodyPr>
          <a:lstStyle/>
          <a:p>
            <a:r>
              <a:rPr lang="en-US" sz="2800" dirty="0"/>
              <a:t>Given an undirected graph G=(V, E), a </a:t>
            </a:r>
            <a:r>
              <a:rPr lang="en-US" sz="2800" dirty="0" err="1"/>
              <a:t>hamiltonian</a:t>
            </a:r>
            <a:r>
              <a:rPr lang="en-US" sz="2800" dirty="0"/>
              <a:t> cycle is a cycle that visits every vertex V exactly once</a:t>
            </a:r>
          </a:p>
        </p:txBody>
      </p:sp>
      <p:grpSp>
        <p:nvGrpSpPr>
          <p:cNvPr id="5" name="Group 6"/>
          <p:cNvGrpSpPr>
            <a:grpSpLocks/>
          </p:cNvGrpSpPr>
          <p:nvPr/>
        </p:nvGrpSpPr>
        <p:grpSpPr bwMode="auto">
          <a:xfrm>
            <a:off x="4787265" y="4156769"/>
            <a:ext cx="533400" cy="533400"/>
            <a:chOff x="1824" y="2736"/>
            <a:chExt cx="336" cy="336"/>
          </a:xfrm>
        </p:grpSpPr>
        <p:sp>
          <p:nvSpPr>
            <p:cNvPr id="6" name="Oval 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7" name="Text Box 4"/>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a:t>
              </a:r>
            </a:p>
          </p:txBody>
        </p:sp>
      </p:grpSp>
      <p:grpSp>
        <p:nvGrpSpPr>
          <p:cNvPr id="8" name="Group 7"/>
          <p:cNvGrpSpPr>
            <a:grpSpLocks/>
          </p:cNvGrpSpPr>
          <p:nvPr/>
        </p:nvGrpSpPr>
        <p:grpSpPr bwMode="auto">
          <a:xfrm>
            <a:off x="2691765" y="5147763"/>
            <a:ext cx="533400" cy="533400"/>
            <a:chOff x="1824" y="2736"/>
            <a:chExt cx="336" cy="336"/>
          </a:xfrm>
        </p:grpSpPr>
        <p:sp>
          <p:nvSpPr>
            <p:cNvPr id="9" name="Oval 8"/>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 name="Text Box 9"/>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B</a:t>
              </a:r>
            </a:p>
          </p:txBody>
        </p:sp>
      </p:grpSp>
      <p:grpSp>
        <p:nvGrpSpPr>
          <p:cNvPr id="14" name="Group 13"/>
          <p:cNvGrpSpPr>
            <a:grpSpLocks/>
          </p:cNvGrpSpPr>
          <p:nvPr/>
        </p:nvGrpSpPr>
        <p:grpSpPr bwMode="auto">
          <a:xfrm>
            <a:off x="6958965" y="6214563"/>
            <a:ext cx="533400" cy="533400"/>
            <a:chOff x="1824" y="2736"/>
            <a:chExt cx="336" cy="336"/>
          </a:xfrm>
        </p:grpSpPr>
        <p:sp>
          <p:nvSpPr>
            <p:cNvPr id="15" name="Oval 1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 name="Text Box 15"/>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E</a:t>
              </a:r>
            </a:p>
          </p:txBody>
        </p:sp>
      </p:grpSp>
      <p:grpSp>
        <p:nvGrpSpPr>
          <p:cNvPr id="17" name="Group 16"/>
          <p:cNvGrpSpPr>
            <a:grpSpLocks/>
          </p:cNvGrpSpPr>
          <p:nvPr/>
        </p:nvGrpSpPr>
        <p:grpSpPr bwMode="auto">
          <a:xfrm>
            <a:off x="4977765" y="5757363"/>
            <a:ext cx="533400" cy="533400"/>
            <a:chOff x="1824" y="2736"/>
            <a:chExt cx="336" cy="336"/>
          </a:xfrm>
        </p:grpSpPr>
        <p:sp>
          <p:nvSpPr>
            <p:cNvPr id="18" name="Oval 17"/>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9" name="Text Box 18"/>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a:t>
              </a:r>
            </a:p>
          </p:txBody>
        </p:sp>
      </p:grpSp>
      <p:grpSp>
        <p:nvGrpSpPr>
          <p:cNvPr id="20" name="Group 19"/>
          <p:cNvGrpSpPr>
            <a:grpSpLocks/>
          </p:cNvGrpSpPr>
          <p:nvPr/>
        </p:nvGrpSpPr>
        <p:grpSpPr bwMode="auto">
          <a:xfrm>
            <a:off x="8406765" y="5300163"/>
            <a:ext cx="533400" cy="533400"/>
            <a:chOff x="1824" y="2736"/>
            <a:chExt cx="336" cy="336"/>
          </a:xfrm>
        </p:grpSpPr>
        <p:sp>
          <p:nvSpPr>
            <p:cNvPr id="21" name="Oval 2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2" name="Text Box 21"/>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F</a:t>
              </a:r>
            </a:p>
          </p:txBody>
        </p:sp>
      </p:grpSp>
      <p:sp>
        <p:nvSpPr>
          <p:cNvPr id="26" name="Line 25"/>
          <p:cNvSpPr>
            <a:spLocks noChangeShapeType="1"/>
          </p:cNvSpPr>
          <p:nvPr/>
        </p:nvSpPr>
        <p:spPr bwMode="auto">
          <a:xfrm flipV="1">
            <a:off x="3225165" y="4538163"/>
            <a:ext cx="1524000" cy="76200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Line 26"/>
          <p:cNvSpPr>
            <a:spLocks noChangeShapeType="1"/>
          </p:cNvSpPr>
          <p:nvPr/>
        </p:nvSpPr>
        <p:spPr bwMode="auto">
          <a:xfrm>
            <a:off x="3225165" y="5528763"/>
            <a:ext cx="1752600" cy="38100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Line 27"/>
          <p:cNvSpPr>
            <a:spLocks noChangeShapeType="1"/>
          </p:cNvSpPr>
          <p:nvPr/>
        </p:nvSpPr>
        <p:spPr bwMode="auto">
          <a:xfrm flipH="1" flipV="1">
            <a:off x="5130165" y="4690563"/>
            <a:ext cx="76200" cy="1066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Line 30"/>
          <p:cNvSpPr>
            <a:spLocks noChangeShapeType="1"/>
          </p:cNvSpPr>
          <p:nvPr/>
        </p:nvSpPr>
        <p:spPr bwMode="auto">
          <a:xfrm>
            <a:off x="5511165" y="6062163"/>
            <a:ext cx="1447800" cy="38100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Line 31"/>
          <p:cNvSpPr>
            <a:spLocks noChangeShapeType="1"/>
          </p:cNvSpPr>
          <p:nvPr/>
        </p:nvSpPr>
        <p:spPr bwMode="auto">
          <a:xfrm flipV="1">
            <a:off x="7492365" y="5757363"/>
            <a:ext cx="990600" cy="60960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 name="Line 31"/>
          <p:cNvSpPr>
            <a:spLocks noChangeShapeType="1"/>
          </p:cNvSpPr>
          <p:nvPr/>
        </p:nvSpPr>
        <p:spPr bwMode="auto">
          <a:xfrm>
            <a:off x="5320665" y="4538163"/>
            <a:ext cx="3086100" cy="91440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8568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a:t>
            </a:r>
          </a:p>
        </p:txBody>
      </p:sp>
      <p:sp>
        <p:nvSpPr>
          <p:cNvPr id="4" name="TextBox 3"/>
          <p:cNvSpPr txBox="1"/>
          <p:nvPr/>
        </p:nvSpPr>
        <p:spPr>
          <a:xfrm>
            <a:off x="1223493" y="1755075"/>
            <a:ext cx="8647917" cy="1384995"/>
          </a:xfrm>
          <a:prstGeom prst="rect">
            <a:avLst/>
          </a:prstGeom>
          <a:noFill/>
        </p:spPr>
        <p:txBody>
          <a:bodyPr wrap="square" rtlCol="0">
            <a:spAutoFit/>
          </a:bodyPr>
          <a:lstStyle/>
          <a:p>
            <a:r>
              <a:rPr lang="en-US" sz="2800" dirty="0"/>
              <a:t>Given an undirected graph G=(V, E), a </a:t>
            </a:r>
            <a:r>
              <a:rPr lang="en-US" sz="2800" dirty="0" err="1"/>
              <a:t>hamiltonian</a:t>
            </a:r>
            <a:r>
              <a:rPr lang="en-US" sz="2800" dirty="0"/>
              <a:t> cycle is a cycle that visits every vertex V exactly once</a:t>
            </a:r>
          </a:p>
        </p:txBody>
      </p:sp>
      <p:grpSp>
        <p:nvGrpSpPr>
          <p:cNvPr id="5" name="Group 6"/>
          <p:cNvGrpSpPr>
            <a:grpSpLocks/>
          </p:cNvGrpSpPr>
          <p:nvPr/>
        </p:nvGrpSpPr>
        <p:grpSpPr bwMode="auto">
          <a:xfrm>
            <a:off x="4787265" y="4156769"/>
            <a:ext cx="533400" cy="533400"/>
            <a:chOff x="1824" y="2736"/>
            <a:chExt cx="336" cy="336"/>
          </a:xfrm>
        </p:grpSpPr>
        <p:sp>
          <p:nvSpPr>
            <p:cNvPr id="6" name="Oval 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7" name="Text Box 4"/>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a:t>
              </a:r>
            </a:p>
          </p:txBody>
        </p:sp>
      </p:grpSp>
      <p:grpSp>
        <p:nvGrpSpPr>
          <p:cNvPr id="8" name="Group 7"/>
          <p:cNvGrpSpPr>
            <a:grpSpLocks/>
          </p:cNvGrpSpPr>
          <p:nvPr/>
        </p:nvGrpSpPr>
        <p:grpSpPr bwMode="auto">
          <a:xfrm>
            <a:off x="2691765" y="5147763"/>
            <a:ext cx="533400" cy="533400"/>
            <a:chOff x="1824" y="2736"/>
            <a:chExt cx="336" cy="336"/>
          </a:xfrm>
        </p:grpSpPr>
        <p:sp>
          <p:nvSpPr>
            <p:cNvPr id="9" name="Oval 8"/>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 name="Text Box 9"/>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B</a:t>
              </a:r>
            </a:p>
          </p:txBody>
        </p:sp>
      </p:grpSp>
      <p:grpSp>
        <p:nvGrpSpPr>
          <p:cNvPr id="14" name="Group 13"/>
          <p:cNvGrpSpPr>
            <a:grpSpLocks/>
          </p:cNvGrpSpPr>
          <p:nvPr/>
        </p:nvGrpSpPr>
        <p:grpSpPr bwMode="auto">
          <a:xfrm>
            <a:off x="6958965" y="6214563"/>
            <a:ext cx="533400" cy="533400"/>
            <a:chOff x="1824" y="2736"/>
            <a:chExt cx="336" cy="336"/>
          </a:xfrm>
        </p:grpSpPr>
        <p:sp>
          <p:nvSpPr>
            <p:cNvPr id="15" name="Oval 1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 name="Text Box 15"/>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E</a:t>
              </a:r>
            </a:p>
          </p:txBody>
        </p:sp>
      </p:grpSp>
      <p:grpSp>
        <p:nvGrpSpPr>
          <p:cNvPr id="17" name="Group 16"/>
          <p:cNvGrpSpPr>
            <a:grpSpLocks/>
          </p:cNvGrpSpPr>
          <p:nvPr/>
        </p:nvGrpSpPr>
        <p:grpSpPr bwMode="auto">
          <a:xfrm>
            <a:off x="4977765" y="5757363"/>
            <a:ext cx="533400" cy="533400"/>
            <a:chOff x="1824" y="2736"/>
            <a:chExt cx="336" cy="336"/>
          </a:xfrm>
        </p:grpSpPr>
        <p:sp>
          <p:nvSpPr>
            <p:cNvPr id="18" name="Oval 17"/>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9" name="Text Box 18"/>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a:t>
              </a:r>
            </a:p>
          </p:txBody>
        </p:sp>
      </p:grpSp>
      <p:grpSp>
        <p:nvGrpSpPr>
          <p:cNvPr id="20" name="Group 19"/>
          <p:cNvGrpSpPr>
            <a:grpSpLocks/>
          </p:cNvGrpSpPr>
          <p:nvPr/>
        </p:nvGrpSpPr>
        <p:grpSpPr bwMode="auto">
          <a:xfrm>
            <a:off x="8406765" y="5300163"/>
            <a:ext cx="533400" cy="533400"/>
            <a:chOff x="1824" y="2736"/>
            <a:chExt cx="336" cy="336"/>
          </a:xfrm>
        </p:grpSpPr>
        <p:sp>
          <p:nvSpPr>
            <p:cNvPr id="21" name="Oval 2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2" name="Text Box 21"/>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F</a:t>
              </a:r>
            </a:p>
          </p:txBody>
        </p:sp>
      </p:grpSp>
      <p:sp>
        <p:nvSpPr>
          <p:cNvPr id="26" name="Line 25"/>
          <p:cNvSpPr>
            <a:spLocks noChangeShapeType="1"/>
          </p:cNvSpPr>
          <p:nvPr/>
        </p:nvSpPr>
        <p:spPr bwMode="auto">
          <a:xfrm flipV="1">
            <a:off x="3225165" y="4538163"/>
            <a:ext cx="15240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Line 26"/>
          <p:cNvSpPr>
            <a:spLocks noChangeShapeType="1"/>
          </p:cNvSpPr>
          <p:nvPr/>
        </p:nvSpPr>
        <p:spPr bwMode="auto">
          <a:xfrm>
            <a:off x="3225165" y="5528763"/>
            <a:ext cx="1752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Line 27"/>
          <p:cNvSpPr>
            <a:spLocks noChangeShapeType="1"/>
          </p:cNvSpPr>
          <p:nvPr/>
        </p:nvSpPr>
        <p:spPr bwMode="auto">
          <a:xfrm flipH="1" flipV="1">
            <a:off x="5130165" y="4690563"/>
            <a:ext cx="76200" cy="1066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Line 30"/>
          <p:cNvSpPr>
            <a:spLocks noChangeShapeType="1"/>
          </p:cNvSpPr>
          <p:nvPr/>
        </p:nvSpPr>
        <p:spPr bwMode="auto">
          <a:xfrm>
            <a:off x="5511165" y="6062163"/>
            <a:ext cx="14478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Line 31"/>
          <p:cNvSpPr>
            <a:spLocks noChangeShapeType="1"/>
          </p:cNvSpPr>
          <p:nvPr/>
        </p:nvSpPr>
        <p:spPr bwMode="auto">
          <a:xfrm flipV="1">
            <a:off x="7492365" y="5757363"/>
            <a:ext cx="990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 name="Line 31"/>
          <p:cNvSpPr>
            <a:spLocks noChangeShapeType="1"/>
          </p:cNvSpPr>
          <p:nvPr/>
        </p:nvSpPr>
        <p:spPr bwMode="auto">
          <a:xfrm flipV="1">
            <a:off x="5511165" y="5452563"/>
            <a:ext cx="28956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5800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analysis</a:t>
            </a:r>
          </a:p>
        </p:txBody>
      </p:sp>
      <p:sp>
        <p:nvSpPr>
          <p:cNvPr id="3" name="Content Placeholder 2"/>
          <p:cNvSpPr>
            <a:spLocks noGrp="1"/>
          </p:cNvSpPr>
          <p:nvPr>
            <p:ph idx="1"/>
          </p:nvPr>
        </p:nvSpPr>
        <p:spPr/>
        <p:txBody>
          <a:bodyPr>
            <a:normAutofit/>
          </a:bodyPr>
          <a:lstStyle/>
          <a:p>
            <a:r>
              <a:rPr lang="en-US" dirty="0">
                <a:solidFill>
                  <a:srgbClr val="000000"/>
                </a:solidFill>
              </a:rPr>
              <a:t>We’ve spent a lot of time in this class putting algorithms into specific run-time categories:</a:t>
            </a:r>
          </a:p>
          <a:p>
            <a:pPr lvl="1"/>
            <a:r>
              <a:rPr lang="en-US" dirty="0">
                <a:solidFill>
                  <a:srgbClr val="000000"/>
                </a:solidFill>
              </a:rPr>
              <a:t>O(log n)</a:t>
            </a:r>
          </a:p>
          <a:p>
            <a:pPr lvl="1"/>
            <a:r>
              <a:rPr lang="en-US" dirty="0">
                <a:solidFill>
                  <a:srgbClr val="000000"/>
                </a:solidFill>
              </a:rPr>
              <a:t>O(n)</a:t>
            </a:r>
          </a:p>
          <a:p>
            <a:pPr lvl="1"/>
            <a:r>
              <a:rPr lang="en-US" dirty="0">
                <a:solidFill>
                  <a:srgbClr val="000000"/>
                </a:solidFill>
              </a:rPr>
              <a:t>O(n log n)</a:t>
            </a:r>
          </a:p>
          <a:p>
            <a:pPr lvl="1"/>
            <a:r>
              <a:rPr lang="en-US" dirty="0">
                <a:solidFill>
                  <a:srgbClr val="000000"/>
                </a:solidFill>
              </a:rPr>
              <a:t>O(n</a:t>
            </a:r>
            <a:r>
              <a:rPr lang="en-US" baseline="30000" dirty="0">
                <a:solidFill>
                  <a:srgbClr val="000000"/>
                </a:solidFill>
              </a:rPr>
              <a:t>2</a:t>
            </a:r>
            <a:r>
              <a:rPr lang="en-US" dirty="0">
                <a:solidFill>
                  <a:srgbClr val="000000"/>
                </a:solidFill>
              </a:rPr>
              <a:t>)</a:t>
            </a:r>
          </a:p>
          <a:p>
            <a:pPr lvl="1"/>
            <a:r>
              <a:rPr lang="en-US" dirty="0">
                <a:solidFill>
                  <a:srgbClr val="000000"/>
                </a:solidFill>
              </a:rPr>
              <a:t>O(n log log n)</a:t>
            </a:r>
          </a:p>
          <a:p>
            <a:pPr lvl="1"/>
            <a:r>
              <a:rPr lang="en-US" dirty="0">
                <a:solidFill>
                  <a:srgbClr val="000000"/>
                </a:solidFill>
              </a:rPr>
              <a:t>O(n</a:t>
            </a:r>
            <a:r>
              <a:rPr lang="en-US" baseline="30000" dirty="0">
                <a:solidFill>
                  <a:srgbClr val="000000"/>
                </a:solidFill>
              </a:rPr>
              <a:t>1.67</a:t>
            </a:r>
            <a:r>
              <a:rPr lang="en-US" dirty="0">
                <a:solidFill>
                  <a:srgbClr val="000000"/>
                </a:solidFill>
              </a:rPr>
              <a:t>)</a:t>
            </a:r>
          </a:p>
          <a:p>
            <a:pPr lvl="1"/>
            <a:r>
              <a:rPr lang="en-US" dirty="0">
                <a:solidFill>
                  <a:srgbClr val="000000"/>
                </a:solidFill>
              </a:rPr>
              <a:t>…</a:t>
            </a:r>
          </a:p>
          <a:p>
            <a:r>
              <a:rPr lang="en-US" dirty="0">
                <a:solidFill>
                  <a:srgbClr val="FF0000"/>
                </a:solidFill>
              </a:rPr>
              <a:t>Polynomial time = in terms of </a:t>
            </a:r>
            <a:r>
              <a:rPr lang="en-US" dirty="0" err="1">
                <a:solidFill>
                  <a:srgbClr val="FF0000"/>
                </a:solidFill>
              </a:rPr>
              <a:t>n</a:t>
            </a:r>
            <a:r>
              <a:rPr lang="en-US" baseline="30000" dirty="0" err="1">
                <a:solidFill>
                  <a:srgbClr val="FF0000"/>
                </a:solidFill>
              </a:rPr>
              <a:t>k</a:t>
            </a:r>
            <a:r>
              <a:rPr lang="en-US" dirty="0">
                <a:solidFill>
                  <a:srgbClr val="FF0000"/>
                </a:solidFill>
              </a:rPr>
              <a:t>  (where n is input size) </a:t>
            </a:r>
          </a:p>
          <a:p>
            <a:endParaRPr lang="en-US" dirty="0">
              <a:solidFill>
                <a:srgbClr val="FF0000"/>
              </a:solidFill>
            </a:endParaRPr>
          </a:p>
          <a:p>
            <a:endParaRPr lang="en-US" dirty="0"/>
          </a:p>
        </p:txBody>
      </p:sp>
    </p:spTree>
    <p:extLst>
      <p:ext uri="{BB962C8B-B14F-4D97-AF65-F5344CB8AC3E}">
        <p14:creationId xmlns:p14="http://schemas.microsoft.com/office/powerpoint/2010/main" val="4023421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a:t>
            </a:r>
          </a:p>
        </p:txBody>
      </p:sp>
      <p:sp>
        <p:nvSpPr>
          <p:cNvPr id="4" name="TextBox 3"/>
          <p:cNvSpPr txBox="1"/>
          <p:nvPr/>
        </p:nvSpPr>
        <p:spPr>
          <a:xfrm>
            <a:off x="1009585" y="1771500"/>
            <a:ext cx="8622159" cy="1384995"/>
          </a:xfrm>
          <a:prstGeom prst="rect">
            <a:avLst/>
          </a:prstGeom>
          <a:noFill/>
        </p:spPr>
        <p:txBody>
          <a:bodyPr wrap="square" rtlCol="0">
            <a:spAutoFit/>
          </a:bodyPr>
          <a:lstStyle/>
          <a:p>
            <a:r>
              <a:rPr lang="en-US" sz="2800" dirty="0"/>
              <a:t>Given an undirected graph G=(V, E), a </a:t>
            </a:r>
            <a:r>
              <a:rPr lang="en-US" sz="2800" dirty="0" err="1"/>
              <a:t>hamiltonian</a:t>
            </a:r>
            <a:r>
              <a:rPr lang="en-US" sz="2800" dirty="0"/>
              <a:t> cycle is a cycle that visits every vertex V exactly once</a:t>
            </a:r>
          </a:p>
        </p:txBody>
      </p:sp>
      <p:grpSp>
        <p:nvGrpSpPr>
          <p:cNvPr id="5" name="Group 6"/>
          <p:cNvGrpSpPr>
            <a:grpSpLocks/>
          </p:cNvGrpSpPr>
          <p:nvPr/>
        </p:nvGrpSpPr>
        <p:grpSpPr bwMode="auto">
          <a:xfrm>
            <a:off x="4787265" y="4156769"/>
            <a:ext cx="533400" cy="533400"/>
            <a:chOff x="1824" y="2736"/>
            <a:chExt cx="336" cy="336"/>
          </a:xfrm>
        </p:grpSpPr>
        <p:sp>
          <p:nvSpPr>
            <p:cNvPr id="6" name="Oval 5"/>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7" name="Text Box 4"/>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a:t>
              </a:r>
            </a:p>
          </p:txBody>
        </p:sp>
      </p:grpSp>
      <p:grpSp>
        <p:nvGrpSpPr>
          <p:cNvPr id="8" name="Group 7"/>
          <p:cNvGrpSpPr>
            <a:grpSpLocks/>
          </p:cNvGrpSpPr>
          <p:nvPr/>
        </p:nvGrpSpPr>
        <p:grpSpPr bwMode="auto">
          <a:xfrm>
            <a:off x="2691765" y="5147763"/>
            <a:ext cx="533400" cy="533400"/>
            <a:chOff x="1824" y="2736"/>
            <a:chExt cx="336" cy="336"/>
          </a:xfrm>
        </p:grpSpPr>
        <p:sp>
          <p:nvSpPr>
            <p:cNvPr id="9" name="Oval 8"/>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 name="Text Box 9"/>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B</a:t>
              </a:r>
            </a:p>
          </p:txBody>
        </p:sp>
      </p:grpSp>
      <p:grpSp>
        <p:nvGrpSpPr>
          <p:cNvPr id="14" name="Group 13"/>
          <p:cNvGrpSpPr>
            <a:grpSpLocks/>
          </p:cNvGrpSpPr>
          <p:nvPr/>
        </p:nvGrpSpPr>
        <p:grpSpPr bwMode="auto">
          <a:xfrm>
            <a:off x="6958965" y="6214563"/>
            <a:ext cx="533400" cy="533400"/>
            <a:chOff x="1824" y="2736"/>
            <a:chExt cx="336" cy="336"/>
          </a:xfrm>
        </p:grpSpPr>
        <p:sp>
          <p:nvSpPr>
            <p:cNvPr id="15" name="Oval 14"/>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 name="Text Box 15"/>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E</a:t>
              </a:r>
            </a:p>
          </p:txBody>
        </p:sp>
      </p:grpSp>
      <p:grpSp>
        <p:nvGrpSpPr>
          <p:cNvPr id="17" name="Group 16"/>
          <p:cNvGrpSpPr>
            <a:grpSpLocks/>
          </p:cNvGrpSpPr>
          <p:nvPr/>
        </p:nvGrpSpPr>
        <p:grpSpPr bwMode="auto">
          <a:xfrm>
            <a:off x="4977765" y="5757363"/>
            <a:ext cx="533400" cy="533400"/>
            <a:chOff x="1824" y="2736"/>
            <a:chExt cx="336" cy="336"/>
          </a:xfrm>
        </p:grpSpPr>
        <p:sp>
          <p:nvSpPr>
            <p:cNvPr id="18" name="Oval 17"/>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9" name="Text Box 18"/>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a:t>
              </a:r>
            </a:p>
          </p:txBody>
        </p:sp>
      </p:grpSp>
      <p:grpSp>
        <p:nvGrpSpPr>
          <p:cNvPr id="20" name="Group 19"/>
          <p:cNvGrpSpPr>
            <a:grpSpLocks/>
          </p:cNvGrpSpPr>
          <p:nvPr/>
        </p:nvGrpSpPr>
        <p:grpSpPr bwMode="auto">
          <a:xfrm>
            <a:off x="8406765" y="5300163"/>
            <a:ext cx="533400" cy="533400"/>
            <a:chOff x="1824" y="2736"/>
            <a:chExt cx="336" cy="336"/>
          </a:xfrm>
        </p:grpSpPr>
        <p:sp>
          <p:nvSpPr>
            <p:cNvPr id="21" name="Oval 20"/>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2" name="Text Box 21"/>
            <p:cNvSpPr txBox="1">
              <a:spLocks noChangeArrowheads="1"/>
            </p:cNvSpPr>
            <p:nvPr/>
          </p:nvSpPr>
          <p:spPr bwMode="auto">
            <a:xfrm>
              <a:off x="1872" y="2736"/>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F</a:t>
              </a:r>
            </a:p>
          </p:txBody>
        </p:sp>
      </p:grpSp>
      <p:sp>
        <p:nvSpPr>
          <p:cNvPr id="26" name="Line 25"/>
          <p:cNvSpPr>
            <a:spLocks noChangeShapeType="1"/>
          </p:cNvSpPr>
          <p:nvPr/>
        </p:nvSpPr>
        <p:spPr bwMode="auto">
          <a:xfrm flipV="1">
            <a:off x="3225165" y="4538163"/>
            <a:ext cx="15240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Line 26"/>
          <p:cNvSpPr>
            <a:spLocks noChangeShapeType="1"/>
          </p:cNvSpPr>
          <p:nvPr/>
        </p:nvSpPr>
        <p:spPr bwMode="auto">
          <a:xfrm>
            <a:off x="3225165" y="5528763"/>
            <a:ext cx="1752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Line 27"/>
          <p:cNvSpPr>
            <a:spLocks noChangeShapeType="1"/>
          </p:cNvSpPr>
          <p:nvPr/>
        </p:nvSpPr>
        <p:spPr bwMode="auto">
          <a:xfrm flipH="1" flipV="1">
            <a:off x="5130165" y="4690563"/>
            <a:ext cx="76200" cy="1066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Line 30"/>
          <p:cNvSpPr>
            <a:spLocks noChangeShapeType="1"/>
          </p:cNvSpPr>
          <p:nvPr/>
        </p:nvSpPr>
        <p:spPr bwMode="auto">
          <a:xfrm>
            <a:off x="5511165" y="6062163"/>
            <a:ext cx="14478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Line 31"/>
          <p:cNvSpPr>
            <a:spLocks noChangeShapeType="1"/>
          </p:cNvSpPr>
          <p:nvPr/>
        </p:nvSpPr>
        <p:spPr bwMode="auto">
          <a:xfrm flipV="1">
            <a:off x="7492365" y="5757363"/>
            <a:ext cx="990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 name="Line 31"/>
          <p:cNvSpPr>
            <a:spLocks noChangeShapeType="1"/>
          </p:cNvSpPr>
          <p:nvPr/>
        </p:nvSpPr>
        <p:spPr bwMode="auto">
          <a:xfrm flipV="1">
            <a:off x="5511165" y="5452563"/>
            <a:ext cx="28956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Line 25"/>
          <p:cNvSpPr>
            <a:spLocks noChangeShapeType="1"/>
          </p:cNvSpPr>
          <p:nvPr/>
        </p:nvSpPr>
        <p:spPr bwMode="auto">
          <a:xfrm>
            <a:off x="3263265" y="4537769"/>
            <a:ext cx="5324769" cy="1905394"/>
          </a:xfrm>
          <a:prstGeom prst="line">
            <a:avLst/>
          </a:prstGeom>
          <a:noFill/>
          <a:ln w="38100" cmpd="sng">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Line 25"/>
          <p:cNvSpPr>
            <a:spLocks noChangeShapeType="1"/>
          </p:cNvSpPr>
          <p:nvPr/>
        </p:nvSpPr>
        <p:spPr bwMode="auto">
          <a:xfrm flipV="1">
            <a:off x="3263265" y="4613969"/>
            <a:ext cx="5324769" cy="1935466"/>
          </a:xfrm>
          <a:prstGeom prst="line">
            <a:avLst/>
          </a:prstGeom>
          <a:noFill/>
          <a:ln w="38100" cmpd="sng">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9394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a:t>
            </a:r>
          </a:p>
        </p:txBody>
      </p:sp>
      <p:sp>
        <p:nvSpPr>
          <p:cNvPr id="4" name="TextBox 3"/>
          <p:cNvSpPr txBox="1"/>
          <p:nvPr/>
        </p:nvSpPr>
        <p:spPr>
          <a:xfrm>
            <a:off x="1107583" y="1729318"/>
            <a:ext cx="8329223" cy="954107"/>
          </a:xfrm>
          <a:prstGeom prst="rect">
            <a:avLst/>
          </a:prstGeom>
          <a:noFill/>
        </p:spPr>
        <p:txBody>
          <a:bodyPr wrap="square" rtlCol="0">
            <a:spAutoFit/>
          </a:bodyPr>
          <a:lstStyle/>
          <a:p>
            <a:r>
              <a:rPr lang="en-US" sz="2800" dirty="0"/>
              <a:t>Given an undirected graph, does it contain a </a:t>
            </a:r>
            <a:r>
              <a:rPr lang="en-US" sz="2800" dirty="0" err="1"/>
              <a:t>hamiltonian</a:t>
            </a:r>
            <a:r>
              <a:rPr lang="en-US" sz="2800" dirty="0"/>
              <a:t> cycle?</a:t>
            </a:r>
          </a:p>
        </p:txBody>
      </p:sp>
      <p:sp>
        <p:nvSpPr>
          <p:cNvPr id="5" name="TextBox 4"/>
          <p:cNvSpPr txBox="1"/>
          <p:nvPr/>
        </p:nvSpPr>
        <p:spPr>
          <a:xfrm>
            <a:off x="3190157" y="3803143"/>
            <a:ext cx="3840314" cy="1569660"/>
          </a:xfrm>
          <a:prstGeom prst="rect">
            <a:avLst/>
          </a:prstGeom>
          <a:noFill/>
        </p:spPr>
        <p:txBody>
          <a:bodyPr wrap="none" rtlCol="0">
            <a:spAutoFit/>
          </a:bodyPr>
          <a:lstStyle/>
          <a:p>
            <a:r>
              <a:rPr lang="en-US" sz="3200" dirty="0">
                <a:solidFill>
                  <a:srgbClr val="FF0000"/>
                </a:solidFill>
              </a:rPr>
              <a:t>Tractable/intractable?</a:t>
            </a:r>
          </a:p>
          <a:p>
            <a:endParaRPr lang="en-US" sz="3200" dirty="0">
              <a:solidFill>
                <a:srgbClr val="FF0000"/>
              </a:solidFill>
            </a:endParaRPr>
          </a:p>
          <a:p>
            <a:r>
              <a:rPr lang="en-US" sz="3200" dirty="0">
                <a:solidFill>
                  <a:srgbClr val="FF0000"/>
                </a:solidFill>
              </a:rPr>
              <a:t>Solvable/unsolvable?</a:t>
            </a:r>
          </a:p>
        </p:txBody>
      </p:sp>
    </p:spTree>
    <p:extLst>
      <p:ext uri="{BB962C8B-B14F-4D97-AF65-F5344CB8AC3E}">
        <p14:creationId xmlns:p14="http://schemas.microsoft.com/office/powerpoint/2010/main" val="204816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a:t>
            </a:r>
          </a:p>
        </p:txBody>
      </p:sp>
      <p:sp>
        <p:nvSpPr>
          <p:cNvPr id="4" name="TextBox 3"/>
          <p:cNvSpPr txBox="1"/>
          <p:nvPr/>
        </p:nvSpPr>
        <p:spPr>
          <a:xfrm>
            <a:off x="1290755" y="1730497"/>
            <a:ext cx="7906010" cy="954107"/>
          </a:xfrm>
          <a:prstGeom prst="rect">
            <a:avLst/>
          </a:prstGeom>
          <a:noFill/>
        </p:spPr>
        <p:txBody>
          <a:bodyPr wrap="square" rtlCol="0">
            <a:spAutoFit/>
          </a:bodyPr>
          <a:lstStyle/>
          <a:p>
            <a:r>
              <a:rPr lang="en-US" sz="2800" dirty="0"/>
              <a:t>Given an undirected graph, does it contain a </a:t>
            </a:r>
            <a:r>
              <a:rPr lang="en-US" sz="2800" dirty="0" err="1"/>
              <a:t>hamiltonian</a:t>
            </a:r>
            <a:r>
              <a:rPr lang="en-US" sz="2800" dirty="0"/>
              <a:t> cycle?</a:t>
            </a:r>
          </a:p>
        </p:txBody>
      </p:sp>
      <p:sp>
        <p:nvSpPr>
          <p:cNvPr id="5" name="TextBox 4"/>
          <p:cNvSpPr txBox="1"/>
          <p:nvPr/>
        </p:nvSpPr>
        <p:spPr>
          <a:xfrm>
            <a:off x="1429555" y="3438810"/>
            <a:ext cx="8314413" cy="1569660"/>
          </a:xfrm>
          <a:prstGeom prst="rect">
            <a:avLst/>
          </a:prstGeom>
          <a:noFill/>
        </p:spPr>
        <p:txBody>
          <a:bodyPr wrap="square" rtlCol="0">
            <a:spAutoFit/>
          </a:bodyPr>
          <a:lstStyle/>
          <a:p>
            <a:r>
              <a:rPr lang="en-US" sz="3200" dirty="0">
                <a:solidFill>
                  <a:srgbClr val="0000FF"/>
                </a:solidFill>
              </a:rPr>
              <a:t>Solvable:  Enumerate all possible paths (i.e. include an edge or don’t) check if it’s a </a:t>
            </a:r>
            <a:r>
              <a:rPr lang="en-US" sz="3200" dirty="0" err="1">
                <a:solidFill>
                  <a:srgbClr val="0000FF"/>
                </a:solidFill>
              </a:rPr>
              <a:t>hamiltonian</a:t>
            </a:r>
            <a:r>
              <a:rPr lang="en-US" sz="3200" dirty="0">
                <a:solidFill>
                  <a:srgbClr val="0000FF"/>
                </a:solidFill>
              </a:rPr>
              <a:t> cycle</a:t>
            </a:r>
          </a:p>
        </p:txBody>
      </p:sp>
      <p:cxnSp>
        <p:nvCxnSpPr>
          <p:cNvPr id="7" name="Straight Connector 6"/>
          <p:cNvCxnSpPr/>
          <p:nvPr/>
        </p:nvCxnSpPr>
        <p:spPr>
          <a:xfrm>
            <a:off x="6618667" y="4451903"/>
            <a:ext cx="2097804"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447022" y="5003912"/>
            <a:ext cx="2787381"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859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Classification of Problems</a:t>
            </a:r>
          </a:p>
        </p:txBody>
      </p:sp>
    </p:spTree>
    <p:extLst>
      <p:ext uri="{BB962C8B-B14F-4D97-AF65-F5344CB8AC3E}">
        <p14:creationId xmlns:p14="http://schemas.microsoft.com/office/powerpoint/2010/main" val="421677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and NP </a:t>
            </a:r>
          </a:p>
        </p:txBody>
      </p:sp>
      <p:sp>
        <p:nvSpPr>
          <p:cNvPr id="3" name="Content Placeholder 2"/>
          <p:cNvSpPr>
            <a:spLocks noGrp="1"/>
          </p:cNvSpPr>
          <p:nvPr>
            <p:ph idx="1"/>
          </p:nvPr>
        </p:nvSpPr>
        <p:spPr>
          <a:xfrm>
            <a:off x="677334" y="1455313"/>
            <a:ext cx="8596668" cy="4355860"/>
          </a:xfrm>
        </p:spPr>
        <p:txBody>
          <a:bodyPr>
            <a:normAutofit/>
          </a:bodyPr>
          <a:lstStyle/>
          <a:p>
            <a:r>
              <a:rPr lang="en-US" dirty="0"/>
              <a:t>Class P is a class of decision problems that can be solved in polynomial time by deterministic algorithms  </a:t>
            </a:r>
          </a:p>
          <a:p>
            <a:r>
              <a:rPr lang="en-US" dirty="0"/>
              <a:t>Deterministic algorithms • an algorithm which, in informal terms, behaves predictably. </a:t>
            </a:r>
          </a:p>
          <a:p>
            <a:pPr marL="0" indent="0">
              <a:buNone/>
            </a:pPr>
            <a:r>
              <a:rPr lang="en-US" dirty="0"/>
              <a:t>      Sorting problem belongs to the P class and can be solved by </a:t>
            </a:r>
          </a:p>
          <a:p>
            <a:pPr marL="0" indent="0">
              <a:buNone/>
            </a:pPr>
            <a:r>
              <a:rPr lang="en-US" dirty="0"/>
              <a:t>                         insertion or merge sort </a:t>
            </a:r>
          </a:p>
          <a:p>
            <a:pPr marL="0" indent="0">
              <a:buNone/>
            </a:pPr>
            <a:endParaRPr lang="en-US" dirty="0"/>
          </a:p>
          <a:p>
            <a:r>
              <a:rPr lang="en-US" dirty="0"/>
              <a:t>Class NP is the class of decision problems that can be solved in super polynomial time by nondeterministic algorithms. </a:t>
            </a:r>
          </a:p>
          <a:p>
            <a:pPr marL="0" indent="0">
              <a:buNone/>
            </a:pPr>
            <a:r>
              <a:rPr lang="en-US" dirty="0"/>
              <a:t>          Traveling salesman problem belongs to NP class and can be solved by a non-deterministic algorithm </a:t>
            </a:r>
          </a:p>
          <a:p>
            <a:pPr marL="0" indent="0">
              <a:buNone/>
            </a:pPr>
            <a:r>
              <a:rPr lang="en-US" dirty="0"/>
              <a:t> </a:t>
            </a:r>
          </a:p>
        </p:txBody>
      </p:sp>
      <p:sp>
        <p:nvSpPr>
          <p:cNvPr id="4" name="Rectangle 3"/>
          <p:cNvSpPr/>
          <p:nvPr/>
        </p:nvSpPr>
        <p:spPr>
          <a:xfrm>
            <a:off x="1708597" y="5488007"/>
            <a:ext cx="6096000" cy="646331"/>
          </a:xfrm>
          <a:prstGeom prst="rect">
            <a:avLst/>
          </a:prstGeom>
        </p:spPr>
        <p:txBody>
          <a:bodyPr>
            <a:spAutoFit/>
          </a:bodyPr>
          <a:lstStyle/>
          <a:p>
            <a:r>
              <a:rPr lang="en-US" dirty="0"/>
              <a:t> (NP is an abbreviation for non-deterministic polynomial time)</a:t>
            </a:r>
          </a:p>
        </p:txBody>
      </p:sp>
    </p:spTree>
    <p:extLst>
      <p:ext uri="{BB962C8B-B14F-4D97-AF65-F5344CB8AC3E}">
        <p14:creationId xmlns:p14="http://schemas.microsoft.com/office/powerpoint/2010/main" val="4901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VS Non. Deterministic</a:t>
            </a:r>
          </a:p>
        </p:txBody>
      </p:sp>
      <p:pic>
        <p:nvPicPr>
          <p:cNvPr id="4" name="Content Placeholder 3"/>
          <p:cNvPicPr>
            <a:picLocks noGrp="1" noChangeAspect="1"/>
          </p:cNvPicPr>
          <p:nvPr>
            <p:ph idx="1"/>
          </p:nvPr>
        </p:nvPicPr>
        <p:blipFill>
          <a:blip r:embed="rId2"/>
          <a:stretch>
            <a:fillRect/>
          </a:stretch>
        </p:blipFill>
        <p:spPr>
          <a:xfrm>
            <a:off x="677334" y="1733002"/>
            <a:ext cx="4619625" cy="3629025"/>
          </a:xfrm>
          <a:prstGeom prst="rect">
            <a:avLst/>
          </a:prstGeom>
        </p:spPr>
      </p:pic>
      <p:pic>
        <p:nvPicPr>
          <p:cNvPr id="5" name="Picture 4"/>
          <p:cNvPicPr>
            <a:picLocks noChangeAspect="1"/>
          </p:cNvPicPr>
          <p:nvPr/>
        </p:nvPicPr>
        <p:blipFill>
          <a:blip r:embed="rId3"/>
          <a:stretch>
            <a:fillRect/>
          </a:stretch>
        </p:blipFill>
        <p:spPr>
          <a:xfrm>
            <a:off x="5509407" y="2513191"/>
            <a:ext cx="6467945" cy="2599722"/>
          </a:xfrm>
          <a:prstGeom prst="rect">
            <a:avLst/>
          </a:prstGeom>
        </p:spPr>
      </p:pic>
    </p:spTree>
    <p:extLst>
      <p:ext uri="{BB962C8B-B14F-4D97-AF65-F5344CB8AC3E}">
        <p14:creationId xmlns:p14="http://schemas.microsoft.com/office/powerpoint/2010/main" val="2519348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problems </a:t>
            </a:r>
          </a:p>
        </p:txBody>
      </p:sp>
      <p:sp>
        <p:nvSpPr>
          <p:cNvPr id="3" name="Content Placeholder 2"/>
          <p:cNvSpPr>
            <a:spLocks noGrp="1"/>
          </p:cNvSpPr>
          <p:nvPr>
            <p:ph idx="1"/>
          </p:nvPr>
        </p:nvSpPr>
        <p:spPr/>
        <p:txBody>
          <a:bodyPr/>
          <a:lstStyle/>
          <a:p>
            <a:r>
              <a:rPr lang="en-US" b="1" dirty="0"/>
              <a:t>R</a:t>
            </a:r>
            <a:r>
              <a:rPr lang="en-US" dirty="0"/>
              <a:t> is the class of decision problems solvable by a Turing machine.</a:t>
            </a:r>
          </a:p>
          <a:p>
            <a:pPr marL="0" indent="0">
              <a:buNone/>
            </a:pPr>
            <a:endParaRPr lang="en-US" dirty="0"/>
          </a:p>
        </p:txBody>
      </p:sp>
    </p:spTree>
    <p:extLst>
      <p:ext uri="{BB962C8B-B14F-4D97-AF65-F5344CB8AC3E}">
        <p14:creationId xmlns:p14="http://schemas.microsoft.com/office/powerpoint/2010/main" val="191757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and NP</a:t>
            </a:r>
          </a:p>
        </p:txBody>
      </p:sp>
      <p:sp>
        <p:nvSpPr>
          <p:cNvPr id="4" name="Oval 3"/>
          <p:cNvSpPr/>
          <p:nvPr/>
        </p:nvSpPr>
        <p:spPr>
          <a:xfrm>
            <a:off x="2099273" y="3019206"/>
            <a:ext cx="1679644" cy="1502487"/>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682767" y="1991650"/>
            <a:ext cx="2504162" cy="2785625"/>
          </a:xfrm>
          <a:prstGeom prst="ellipse">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869271" y="3633050"/>
            <a:ext cx="370614" cy="523220"/>
          </a:xfrm>
          <a:prstGeom prst="rect">
            <a:avLst/>
          </a:prstGeom>
          <a:noFill/>
        </p:spPr>
        <p:txBody>
          <a:bodyPr wrap="none" rtlCol="0">
            <a:spAutoFit/>
          </a:bodyPr>
          <a:lstStyle/>
          <a:p>
            <a:r>
              <a:rPr lang="en-US" sz="2800" dirty="0"/>
              <a:t>P</a:t>
            </a:r>
          </a:p>
        </p:txBody>
      </p:sp>
      <p:sp>
        <p:nvSpPr>
          <p:cNvPr id="7" name="TextBox 6"/>
          <p:cNvSpPr txBox="1"/>
          <p:nvPr/>
        </p:nvSpPr>
        <p:spPr>
          <a:xfrm>
            <a:off x="2567421" y="2434790"/>
            <a:ext cx="603701" cy="523220"/>
          </a:xfrm>
          <a:prstGeom prst="rect">
            <a:avLst/>
          </a:prstGeom>
          <a:noFill/>
        </p:spPr>
        <p:txBody>
          <a:bodyPr wrap="none" rtlCol="0">
            <a:spAutoFit/>
          </a:bodyPr>
          <a:lstStyle/>
          <a:p>
            <a:r>
              <a:rPr lang="en-US" sz="2800" dirty="0"/>
              <a:t>NP</a:t>
            </a:r>
          </a:p>
        </p:txBody>
      </p:sp>
      <p:sp>
        <p:nvSpPr>
          <p:cNvPr id="8" name="TextBox 7"/>
          <p:cNvSpPr txBox="1"/>
          <p:nvPr/>
        </p:nvSpPr>
        <p:spPr>
          <a:xfrm>
            <a:off x="4956927" y="2230300"/>
            <a:ext cx="5068332" cy="2308324"/>
          </a:xfrm>
          <a:prstGeom prst="rect">
            <a:avLst/>
          </a:prstGeom>
          <a:noFill/>
        </p:spPr>
        <p:txBody>
          <a:bodyPr wrap="square" rtlCol="0">
            <a:spAutoFit/>
          </a:bodyPr>
          <a:lstStyle/>
          <a:p>
            <a:r>
              <a:rPr lang="en-US" sz="2400" dirty="0"/>
              <a:t>Big-O allowed us to group algorithms by run-time</a:t>
            </a:r>
          </a:p>
          <a:p>
            <a:endParaRPr lang="en-US" sz="2400" dirty="0"/>
          </a:p>
          <a:p>
            <a:r>
              <a:rPr lang="en-US" sz="2400" dirty="0"/>
              <a:t>Today, we’re talking about sets of problems grouped by how easy they are to solve</a:t>
            </a:r>
          </a:p>
        </p:txBody>
      </p:sp>
    </p:spTree>
    <p:extLst>
      <p:ext uri="{BB962C8B-B14F-4D97-AF65-F5344CB8AC3E}">
        <p14:creationId xmlns:p14="http://schemas.microsoft.com/office/powerpoint/2010/main" val="419587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NP-Complete problems</a:t>
            </a:r>
          </a:p>
        </p:txBody>
      </p:sp>
      <p:sp>
        <p:nvSpPr>
          <p:cNvPr id="3" name="Content Placeholder 2"/>
          <p:cNvSpPr>
            <a:spLocks noGrp="1"/>
          </p:cNvSpPr>
          <p:nvPr>
            <p:ph idx="1"/>
          </p:nvPr>
        </p:nvSpPr>
        <p:spPr>
          <a:xfrm>
            <a:off x="732374" y="1600200"/>
            <a:ext cx="8486588" cy="5049117"/>
          </a:xfrm>
        </p:spPr>
        <p:txBody>
          <a:bodyPr>
            <a:normAutofit/>
          </a:bodyPr>
          <a:lstStyle/>
          <a:p>
            <a:pPr marL="0" indent="0">
              <a:buNone/>
            </a:pPr>
            <a:endParaRPr lang="en-US" dirty="0"/>
          </a:p>
          <a:p>
            <a:pPr marL="0" indent="0">
              <a:buNone/>
            </a:pPr>
            <a:r>
              <a:rPr lang="en-US" dirty="0"/>
              <a:t>NP is the set of </a:t>
            </a:r>
            <a:r>
              <a:rPr lang="en-US" dirty="0">
                <a:solidFill>
                  <a:srgbClr val="FF6600"/>
                </a:solidFill>
              </a:rPr>
              <a:t>problems</a:t>
            </a:r>
            <a:r>
              <a:rPr lang="en-US" dirty="0"/>
              <a:t> that can be </a:t>
            </a:r>
            <a:r>
              <a:rPr lang="en-US" i="1" dirty="0">
                <a:solidFill>
                  <a:srgbClr val="008000"/>
                </a:solidFill>
              </a:rPr>
              <a:t>verified</a:t>
            </a:r>
            <a:r>
              <a:rPr lang="en-US" dirty="0">
                <a:solidFill>
                  <a:srgbClr val="008000"/>
                </a:solidFill>
              </a:rPr>
              <a:t> </a:t>
            </a:r>
            <a:r>
              <a:rPr lang="en-US" dirty="0"/>
              <a:t>in polynomial time</a:t>
            </a:r>
          </a:p>
          <a:p>
            <a:endParaRPr lang="en-US" dirty="0"/>
          </a:p>
          <a:p>
            <a:pPr marL="0" indent="0">
              <a:buNone/>
            </a:pPr>
            <a:r>
              <a:rPr lang="en-US" dirty="0"/>
              <a:t>A problem can be verified in polynomial time if you can check that a given solution is correct in polynomial time</a:t>
            </a:r>
          </a:p>
          <a:p>
            <a:pPr marL="0" indent="0">
              <a:buNone/>
            </a:pPr>
            <a:endParaRPr lang="en-US" dirty="0"/>
          </a:p>
          <a:p>
            <a:pPr marL="0" indent="0">
              <a:buNone/>
            </a:pPr>
            <a:endParaRPr lang="en-US" dirty="0"/>
          </a:p>
          <a:p>
            <a:pPr marL="0" indent="0">
              <a:buNone/>
            </a:pPr>
            <a:r>
              <a:rPr lang="en-US" sz="2400" dirty="0">
                <a:solidFill>
                  <a:schemeClr val="accent4"/>
                </a:solidFill>
              </a:rPr>
              <a:t>NP-Complete Problems</a:t>
            </a:r>
            <a:endParaRPr lang="en-US" dirty="0"/>
          </a:p>
          <a:p>
            <a:r>
              <a:rPr lang="en-US" dirty="0"/>
              <a:t>A problem is </a:t>
            </a:r>
            <a:r>
              <a:rPr lang="en-US" i="1" dirty="0">
                <a:solidFill>
                  <a:srgbClr val="008000"/>
                </a:solidFill>
              </a:rPr>
              <a:t>NP-complete </a:t>
            </a:r>
            <a:r>
              <a:rPr lang="en-US" dirty="0"/>
              <a:t>if:</a:t>
            </a:r>
          </a:p>
          <a:p>
            <a:pPr marL="880110" lvl="1" indent="-514350">
              <a:buAutoNum type="arabicPeriod"/>
            </a:pPr>
            <a:r>
              <a:rPr lang="en-US" dirty="0"/>
              <a:t>it can be verified in polynomial time (i.e. in NP)</a:t>
            </a:r>
          </a:p>
          <a:p>
            <a:pPr marL="880110" lvl="1" indent="-514350">
              <a:buAutoNum type="arabicPeriod"/>
            </a:pPr>
            <a:r>
              <a:rPr lang="en-US" i="1" dirty="0"/>
              <a:t>any</a:t>
            </a:r>
            <a:r>
              <a:rPr lang="en-US" dirty="0"/>
              <a:t> NP-complete problem can be reduced to the problem in polynomial time </a:t>
            </a:r>
          </a:p>
          <a:p>
            <a:pPr marL="880110" lvl="1" indent="-514350">
              <a:buAutoNum type="arabicPeriod"/>
            </a:pPr>
            <a:r>
              <a:rPr lang="en-US" dirty="0"/>
              <a:t>Travelling salesperson problem is NP-complete</a:t>
            </a:r>
          </a:p>
          <a:p>
            <a:pPr marL="0" indent="0">
              <a:buNone/>
            </a:pPr>
            <a:endParaRPr lang="en-US" dirty="0"/>
          </a:p>
        </p:txBody>
      </p:sp>
    </p:spTree>
    <p:extLst>
      <p:ext uri="{BB962C8B-B14F-4D97-AF65-F5344CB8AC3E}">
        <p14:creationId xmlns:p14="http://schemas.microsoft.com/office/powerpoint/2010/main" val="245005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Travelling salesperson Problem</a:t>
            </a:r>
          </a:p>
        </p:txBody>
      </p:sp>
      <p:sp>
        <p:nvSpPr>
          <p:cNvPr id="3" name="Content Placeholder 2"/>
          <p:cNvSpPr>
            <a:spLocks noGrp="1"/>
          </p:cNvSpPr>
          <p:nvPr>
            <p:ph idx="1"/>
          </p:nvPr>
        </p:nvSpPr>
        <p:spPr>
          <a:xfrm>
            <a:off x="677334" y="1930401"/>
            <a:ext cx="8596668" cy="4110962"/>
          </a:xfrm>
        </p:spPr>
        <p:txBody>
          <a:bodyPr/>
          <a:lstStyle/>
          <a:p>
            <a:pPr algn="just">
              <a:lnSpc>
                <a:spcPct val="150000"/>
              </a:lnSpc>
            </a:pPr>
            <a:r>
              <a:rPr lang="en-US" b="1" dirty="0"/>
              <a:t>Travelling Salesman Problem (TSP):</a:t>
            </a:r>
            <a:r>
              <a:rPr lang="en-US" dirty="0"/>
              <a:t> Given a set of cities and distance between every pair of cities, the problem is to find the shortest possible route that visits every city exactly once and returns to the starting point.</a:t>
            </a:r>
          </a:p>
        </p:txBody>
      </p:sp>
      <p:pic>
        <p:nvPicPr>
          <p:cNvPr id="6146" name="Picture 2" descr="https://media.geeksforgeeks.org/wp-content/cdn-uploads/Euler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321" y="3637172"/>
            <a:ext cx="2976075" cy="2236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3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Tractable vs. intractable problems</a:t>
            </a:r>
          </a:p>
        </p:txBody>
      </p:sp>
      <p:pic>
        <p:nvPicPr>
          <p:cNvPr id="4" name="Picture 3"/>
          <p:cNvPicPr>
            <a:picLocks noChangeAspect="1"/>
          </p:cNvPicPr>
          <p:nvPr/>
        </p:nvPicPr>
        <p:blipFill>
          <a:blip r:embed="rId2"/>
          <a:stretch>
            <a:fillRect/>
          </a:stretch>
        </p:blipFill>
        <p:spPr>
          <a:xfrm>
            <a:off x="1848673" y="1828103"/>
            <a:ext cx="6005540" cy="1603964"/>
          </a:xfrm>
          <a:prstGeom prst="rect">
            <a:avLst/>
          </a:prstGeom>
        </p:spPr>
      </p:pic>
      <p:sp>
        <p:nvSpPr>
          <p:cNvPr id="5" name="TextBox 4"/>
          <p:cNvSpPr txBox="1"/>
          <p:nvPr/>
        </p:nvSpPr>
        <p:spPr>
          <a:xfrm>
            <a:off x="1848673" y="4650570"/>
            <a:ext cx="5334713" cy="584776"/>
          </a:xfrm>
          <a:prstGeom prst="rect">
            <a:avLst/>
          </a:prstGeom>
          <a:noFill/>
        </p:spPr>
        <p:txBody>
          <a:bodyPr wrap="none" rtlCol="0">
            <a:spAutoFit/>
          </a:bodyPr>
          <a:lstStyle/>
          <a:p>
            <a:r>
              <a:rPr lang="en-US" sz="3200" dirty="0">
                <a:solidFill>
                  <a:srgbClr val="FF0000"/>
                </a:solidFill>
              </a:rPr>
              <a:t>What is a “tractable” problem?</a:t>
            </a:r>
          </a:p>
        </p:txBody>
      </p:sp>
    </p:spTree>
    <p:extLst>
      <p:ext uri="{BB962C8B-B14F-4D97-AF65-F5344CB8AC3E}">
        <p14:creationId xmlns:p14="http://schemas.microsoft.com/office/powerpoint/2010/main" val="3598465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solution</a:t>
            </a:r>
          </a:p>
        </p:txBody>
      </p:sp>
      <p:sp>
        <p:nvSpPr>
          <p:cNvPr id="3" name="Content Placeholder 2"/>
          <p:cNvSpPr>
            <a:spLocks noGrp="1"/>
          </p:cNvSpPr>
          <p:nvPr>
            <p:ph idx="1"/>
          </p:nvPr>
        </p:nvSpPr>
        <p:spPr/>
        <p:txBody>
          <a:bodyPr/>
          <a:lstStyle/>
          <a:p>
            <a:pPr fontAlgn="base"/>
            <a:r>
              <a:rPr lang="en-US" b="1" dirty="0"/>
              <a:t>Naive Solution:</a:t>
            </a:r>
            <a:br>
              <a:rPr lang="en-US" dirty="0"/>
            </a:br>
            <a:r>
              <a:rPr lang="en-US" dirty="0"/>
              <a:t>1) Consider city 1 as the starting and ending point.</a:t>
            </a:r>
            <a:br>
              <a:rPr lang="en-US" dirty="0"/>
            </a:br>
            <a:r>
              <a:rPr lang="en-US" dirty="0"/>
              <a:t>2) Generate all (n-1)! </a:t>
            </a:r>
            <a:r>
              <a:rPr lang="en-US" dirty="0">
                <a:hlinkClick r:id="rId2"/>
              </a:rPr>
              <a:t>Permutations </a:t>
            </a:r>
            <a:r>
              <a:rPr lang="en-US" dirty="0"/>
              <a:t>of cities.</a:t>
            </a:r>
            <a:br>
              <a:rPr lang="en-US" dirty="0"/>
            </a:br>
            <a:r>
              <a:rPr lang="en-US" dirty="0"/>
              <a:t>3) Calculate cost of every permutation and keep track of minimum cost permutation.</a:t>
            </a:r>
            <a:br>
              <a:rPr lang="en-US" dirty="0"/>
            </a:br>
            <a:r>
              <a:rPr lang="en-US" dirty="0"/>
              <a:t>4) Return the permutation with minimum cost.</a:t>
            </a:r>
          </a:p>
          <a:p>
            <a:pPr fontAlgn="base"/>
            <a:r>
              <a:rPr lang="en-US" dirty="0"/>
              <a:t>Time Complexity: Θ(n!)</a:t>
            </a:r>
          </a:p>
          <a:p>
            <a:pPr marL="0" indent="0">
              <a:buNone/>
            </a:pPr>
            <a:endParaRPr lang="en-US" dirty="0"/>
          </a:p>
        </p:txBody>
      </p:sp>
    </p:spTree>
    <p:extLst>
      <p:ext uri="{BB962C8B-B14F-4D97-AF65-F5344CB8AC3E}">
        <p14:creationId xmlns:p14="http://schemas.microsoft.com/office/powerpoint/2010/main" val="3760504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 Solution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1930400"/>
            <a:ext cx="8596312" cy="3843948"/>
          </a:xfrm>
        </p:spPr>
      </p:pic>
    </p:spTree>
    <p:extLst>
      <p:ext uri="{BB962C8B-B14F-4D97-AF65-F5344CB8AC3E}">
        <p14:creationId xmlns:p14="http://schemas.microsoft.com/office/powerpoint/2010/main" val="3222527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862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Tractable vs. intractable problems</a:t>
            </a:r>
          </a:p>
        </p:txBody>
      </p:sp>
      <p:pic>
        <p:nvPicPr>
          <p:cNvPr id="4" name="Picture 3"/>
          <p:cNvPicPr>
            <a:picLocks noChangeAspect="1"/>
          </p:cNvPicPr>
          <p:nvPr/>
        </p:nvPicPr>
        <p:blipFill>
          <a:blip r:embed="rId2"/>
          <a:stretch>
            <a:fillRect/>
          </a:stretch>
        </p:blipFill>
        <p:spPr>
          <a:xfrm>
            <a:off x="1979292" y="1660678"/>
            <a:ext cx="6005540" cy="1603964"/>
          </a:xfrm>
          <a:prstGeom prst="rect">
            <a:avLst/>
          </a:prstGeom>
        </p:spPr>
      </p:pic>
      <p:sp>
        <p:nvSpPr>
          <p:cNvPr id="5" name="TextBox 4"/>
          <p:cNvSpPr txBox="1"/>
          <p:nvPr/>
        </p:nvSpPr>
        <p:spPr>
          <a:xfrm>
            <a:off x="850006" y="3942072"/>
            <a:ext cx="8264113" cy="1569660"/>
          </a:xfrm>
          <a:prstGeom prst="rect">
            <a:avLst/>
          </a:prstGeom>
          <a:noFill/>
        </p:spPr>
        <p:txBody>
          <a:bodyPr wrap="square" rtlCol="0">
            <a:spAutoFit/>
          </a:bodyPr>
          <a:lstStyle/>
          <a:p>
            <a:r>
              <a:rPr lang="en-US" sz="3200" dirty="0">
                <a:solidFill>
                  <a:srgbClr val="0000FF"/>
                </a:solidFill>
              </a:rPr>
              <a:t>Tractable problems can be solved in  a polynomial time and considered practically feasible</a:t>
            </a:r>
          </a:p>
        </p:txBody>
      </p:sp>
    </p:spTree>
    <p:extLst>
      <p:ext uri="{BB962C8B-B14F-4D97-AF65-F5344CB8AC3E}">
        <p14:creationId xmlns:p14="http://schemas.microsoft.com/office/powerpoint/2010/main" val="184798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Tractable vs. intractable problems</a:t>
            </a:r>
          </a:p>
        </p:txBody>
      </p:sp>
      <p:sp>
        <p:nvSpPr>
          <p:cNvPr id="3" name="Content Placeholder 2"/>
          <p:cNvSpPr>
            <a:spLocks noGrp="1"/>
          </p:cNvSpPr>
          <p:nvPr>
            <p:ph idx="1"/>
          </p:nvPr>
        </p:nvSpPr>
        <p:spPr/>
        <p:txBody>
          <a:bodyPr/>
          <a:lstStyle/>
          <a:p>
            <a:pPr marL="0" indent="0">
              <a:buNone/>
            </a:pPr>
            <a:r>
              <a:rPr lang="en-US" dirty="0"/>
              <a:t>Super polynomial time is any time which grows faster than polynomial </a:t>
            </a:r>
          </a:p>
          <a:p>
            <a:r>
              <a:rPr lang="en-US" i="1" dirty="0"/>
              <a:t>O</a:t>
            </a:r>
            <a:r>
              <a:rPr lang="en-US" dirty="0"/>
              <a:t>(2</a:t>
            </a:r>
            <a:r>
              <a:rPr lang="en-US" baseline="30000" dirty="0"/>
              <a:t>n</a:t>
            </a:r>
            <a:r>
              <a:rPr lang="en-US" dirty="0"/>
              <a:t>)</a:t>
            </a:r>
            <a:r>
              <a:rPr lang="en-US" baseline="30000" dirty="0"/>
              <a:t> </a:t>
            </a:r>
            <a:endParaRPr lang="en-US" dirty="0"/>
          </a:p>
          <a:p>
            <a:r>
              <a:rPr lang="en-US" i="1" dirty="0"/>
              <a:t>O</a:t>
            </a:r>
            <a:r>
              <a:rPr lang="en-US" dirty="0"/>
              <a:t>(n!)</a:t>
            </a:r>
          </a:p>
          <a:p>
            <a:r>
              <a:rPr lang="en-US" i="1" dirty="0"/>
              <a:t>O</a:t>
            </a:r>
            <a:r>
              <a:rPr lang="en-US" dirty="0"/>
              <a:t>(</a:t>
            </a:r>
            <a:r>
              <a:rPr lang="en-US" dirty="0" err="1"/>
              <a:t>n</a:t>
            </a:r>
            <a:r>
              <a:rPr lang="en-US" baseline="30000" dirty="0" err="1"/>
              <a:t>n</a:t>
            </a:r>
            <a:r>
              <a:rPr lang="en-US" dirty="0"/>
              <a:t>)</a:t>
            </a:r>
          </a:p>
          <a:p>
            <a:pPr marL="0" indent="0">
              <a:buNone/>
            </a:pPr>
            <a:endParaRPr lang="en-US" dirty="0"/>
          </a:p>
          <a:p>
            <a:pPr marL="0" indent="0">
              <a:buNone/>
            </a:pPr>
            <a:r>
              <a:rPr lang="en-US" sz="2400" dirty="0">
                <a:solidFill>
                  <a:srgbClr val="FF0000"/>
                </a:solidFill>
              </a:rPr>
              <a:t>Intractable problems take super polynomial time and considered impractical and hard.  </a:t>
            </a:r>
          </a:p>
        </p:txBody>
      </p:sp>
    </p:spTree>
    <p:extLst>
      <p:ext uri="{BB962C8B-B14F-4D97-AF65-F5344CB8AC3E}">
        <p14:creationId xmlns:p14="http://schemas.microsoft.com/office/powerpoint/2010/main" val="386237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697" y="1516646"/>
            <a:ext cx="8596668" cy="3880773"/>
          </a:xfrm>
        </p:spPr>
        <p:txBody>
          <a:bodyPr/>
          <a:lstStyle/>
          <a:p>
            <a:endParaRPr lang="en-US" b="1" dirty="0">
              <a:hlinkClick r:id="" action="ppaction://noaction"/>
            </a:endParaRPr>
          </a:p>
          <a:p>
            <a:pPr>
              <a:lnSpc>
                <a:spcPct val="150000"/>
              </a:lnSpc>
            </a:pPr>
            <a:r>
              <a:rPr lang="en-US" sz="2400" b="1" dirty="0">
                <a:hlinkClick r:id="" action="ppaction://noaction"/>
              </a:rPr>
              <a:t>Generally</a:t>
            </a:r>
            <a:r>
              <a:rPr lang="en-US" sz="2400" b="1" dirty="0">
                <a:hlinkClick r:id="rId2" tooltip="slide6"/>
              </a:rPr>
              <a:t>, we think of problems that are solvable by</a:t>
            </a:r>
            <a:r>
              <a:rPr lang="en-US" sz="2400" dirty="0"/>
              <a:t> </a:t>
            </a:r>
          </a:p>
          <a:p>
            <a:pPr marL="0" indent="0">
              <a:lnSpc>
                <a:spcPct val="150000"/>
              </a:lnSpc>
              <a:buNone/>
            </a:pPr>
            <a:r>
              <a:rPr lang="en-US" sz="2400" dirty="0"/>
              <a:t>polynomial-time algorithms are being tractable, and problems that requires super polynomial time are being intractable. </a:t>
            </a:r>
          </a:p>
        </p:txBody>
      </p:sp>
    </p:spTree>
    <p:extLst>
      <p:ext uri="{BB962C8B-B14F-4D97-AF65-F5344CB8AC3E}">
        <p14:creationId xmlns:p14="http://schemas.microsoft.com/office/powerpoint/2010/main" val="382292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Solvable vs. unsolvable problems</a:t>
            </a:r>
          </a:p>
        </p:txBody>
      </p:sp>
      <p:pic>
        <p:nvPicPr>
          <p:cNvPr id="4" name="Picture 3"/>
          <p:cNvPicPr>
            <a:picLocks noChangeAspect="1"/>
          </p:cNvPicPr>
          <p:nvPr/>
        </p:nvPicPr>
        <p:blipFill>
          <a:blip r:embed="rId2"/>
          <a:stretch>
            <a:fillRect/>
          </a:stretch>
        </p:blipFill>
        <p:spPr>
          <a:xfrm>
            <a:off x="2344646" y="1761889"/>
            <a:ext cx="5805286" cy="1204288"/>
          </a:xfrm>
          <a:prstGeom prst="rect">
            <a:avLst/>
          </a:prstGeom>
        </p:spPr>
      </p:pic>
      <p:sp>
        <p:nvSpPr>
          <p:cNvPr id="5" name="TextBox 4"/>
          <p:cNvSpPr txBox="1"/>
          <p:nvPr/>
        </p:nvSpPr>
        <p:spPr>
          <a:xfrm>
            <a:off x="1990342" y="4064177"/>
            <a:ext cx="5198659" cy="584776"/>
          </a:xfrm>
          <a:prstGeom prst="rect">
            <a:avLst/>
          </a:prstGeom>
          <a:noFill/>
        </p:spPr>
        <p:txBody>
          <a:bodyPr wrap="none" rtlCol="0">
            <a:spAutoFit/>
          </a:bodyPr>
          <a:lstStyle/>
          <a:p>
            <a:r>
              <a:rPr lang="en-US" sz="3200" dirty="0">
                <a:solidFill>
                  <a:srgbClr val="FF0000"/>
                </a:solidFill>
              </a:rPr>
              <a:t>What is a “solvable” problem?</a:t>
            </a:r>
          </a:p>
        </p:txBody>
      </p:sp>
    </p:spTree>
    <p:extLst>
      <p:ext uri="{BB962C8B-B14F-4D97-AF65-F5344CB8AC3E}">
        <p14:creationId xmlns:p14="http://schemas.microsoft.com/office/powerpoint/2010/main" val="421750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Solvable vs. unsolvable problems</a:t>
            </a:r>
          </a:p>
        </p:txBody>
      </p:sp>
      <p:pic>
        <p:nvPicPr>
          <p:cNvPr id="4" name="Picture 3"/>
          <p:cNvPicPr>
            <a:picLocks noChangeAspect="1"/>
          </p:cNvPicPr>
          <p:nvPr/>
        </p:nvPicPr>
        <p:blipFill>
          <a:blip r:embed="rId2"/>
          <a:stretch>
            <a:fillRect/>
          </a:stretch>
        </p:blipFill>
        <p:spPr>
          <a:xfrm>
            <a:off x="2512072" y="1787647"/>
            <a:ext cx="5805286" cy="1204288"/>
          </a:xfrm>
          <a:prstGeom prst="rect">
            <a:avLst/>
          </a:prstGeom>
        </p:spPr>
      </p:pic>
      <p:sp>
        <p:nvSpPr>
          <p:cNvPr id="5" name="TextBox 4"/>
          <p:cNvSpPr txBox="1"/>
          <p:nvPr/>
        </p:nvSpPr>
        <p:spPr>
          <a:xfrm>
            <a:off x="1170986" y="3554570"/>
            <a:ext cx="8732867" cy="1077218"/>
          </a:xfrm>
          <a:prstGeom prst="rect">
            <a:avLst/>
          </a:prstGeom>
          <a:noFill/>
        </p:spPr>
        <p:txBody>
          <a:bodyPr wrap="square" rtlCol="0">
            <a:spAutoFit/>
          </a:bodyPr>
          <a:lstStyle/>
          <a:p>
            <a:r>
              <a:rPr lang="en-US" sz="3200" dirty="0">
                <a:solidFill>
                  <a:srgbClr val="0000FF"/>
                </a:solidFill>
              </a:rPr>
              <a:t>A problem is solvable if given enough (i.e. finite) time you could solve it</a:t>
            </a:r>
          </a:p>
        </p:txBody>
      </p:sp>
    </p:spTree>
    <p:extLst>
      <p:ext uri="{BB962C8B-B14F-4D97-AF65-F5344CB8AC3E}">
        <p14:creationId xmlns:p14="http://schemas.microsoft.com/office/powerpoint/2010/main" val="353585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a:xfrm>
            <a:off x="2136649" y="1600201"/>
            <a:ext cx="7864193" cy="925399"/>
          </a:xfrm>
        </p:spPr>
        <p:txBody>
          <a:bodyPr/>
          <a:lstStyle/>
          <a:p>
            <a:pPr marL="0" indent="0">
              <a:buNone/>
            </a:pPr>
            <a:r>
              <a:rPr lang="en-US" dirty="0"/>
              <a:t>Given n integers, sort them from smallest to largest.</a:t>
            </a:r>
          </a:p>
        </p:txBody>
      </p:sp>
      <p:sp>
        <p:nvSpPr>
          <p:cNvPr id="4" name="TextBox 3"/>
          <p:cNvSpPr txBox="1"/>
          <p:nvPr/>
        </p:nvSpPr>
        <p:spPr>
          <a:xfrm>
            <a:off x="2945458" y="3054939"/>
            <a:ext cx="3840314" cy="1569660"/>
          </a:xfrm>
          <a:prstGeom prst="rect">
            <a:avLst/>
          </a:prstGeom>
          <a:noFill/>
        </p:spPr>
        <p:txBody>
          <a:bodyPr wrap="none" rtlCol="0">
            <a:spAutoFit/>
          </a:bodyPr>
          <a:lstStyle/>
          <a:p>
            <a:r>
              <a:rPr lang="en-US" sz="3200" dirty="0">
                <a:solidFill>
                  <a:srgbClr val="FF0000"/>
                </a:solidFill>
              </a:rPr>
              <a:t>Tractable/intractable?</a:t>
            </a:r>
          </a:p>
          <a:p>
            <a:endParaRPr lang="en-US" sz="3200" dirty="0">
              <a:solidFill>
                <a:srgbClr val="FF0000"/>
              </a:solidFill>
            </a:endParaRPr>
          </a:p>
          <a:p>
            <a:r>
              <a:rPr lang="en-US" sz="3200" dirty="0">
                <a:solidFill>
                  <a:srgbClr val="FF0000"/>
                </a:solidFill>
              </a:rPr>
              <a:t>Solvable/unsolvable?</a:t>
            </a:r>
          </a:p>
        </p:txBody>
      </p:sp>
    </p:spTree>
    <p:extLst>
      <p:ext uri="{BB962C8B-B14F-4D97-AF65-F5344CB8AC3E}">
        <p14:creationId xmlns:p14="http://schemas.microsoft.com/office/powerpoint/2010/main" val="1934345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93C27AFCF8D14F8C7EA148905CC029" ma:contentTypeVersion="10" ma:contentTypeDescription="Create a new document." ma:contentTypeScope="" ma:versionID="7b7f2348b9595e37bdb0cf34a5c51627">
  <xsd:schema xmlns:xsd="http://www.w3.org/2001/XMLSchema" xmlns:xs="http://www.w3.org/2001/XMLSchema" xmlns:p="http://schemas.microsoft.com/office/2006/metadata/properties" xmlns:ns2="b80cef12-35f9-4a5a-adf7-d4b4305aa23d" targetNamespace="http://schemas.microsoft.com/office/2006/metadata/properties" ma:root="true" ma:fieldsID="be3378a4f934360ca1b05f1bc48ef50b" ns2:_="">
    <xsd:import namespace="b80cef12-35f9-4a5a-adf7-d4b4305aa2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cef12-35f9-4a5a-adf7-d4b4305aa2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C11C4E-AB6F-443B-AB1C-5DB6EBD197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AFDC2CE-DE00-4030-92FA-8279235D57FE}">
  <ds:schemaRefs>
    <ds:schemaRef ds:uri="http://schemas.microsoft.com/sharepoint/v3/contenttype/forms"/>
  </ds:schemaRefs>
</ds:datastoreItem>
</file>

<file path=customXml/itemProps3.xml><?xml version="1.0" encoding="utf-8"?>
<ds:datastoreItem xmlns:ds="http://schemas.openxmlformats.org/officeDocument/2006/customXml" ds:itemID="{733F48A6-7F28-417D-842C-0D7D5B759536}"/>
</file>

<file path=docProps/app.xml><?xml version="1.0" encoding="utf-8"?>
<Properties xmlns="http://schemas.openxmlformats.org/officeDocument/2006/extended-properties" xmlns:vt="http://schemas.openxmlformats.org/officeDocument/2006/docPropsVTypes">
  <TotalTime>267</TotalTime>
  <Words>759</Words>
  <Application>Microsoft Office PowerPoint</Application>
  <PresentationFormat>Widescreen</PresentationFormat>
  <Paragraphs>140</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NP-Complete problems</vt:lpstr>
      <vt:lpstr>Run-time analysis</vt:lpstr>
      <vt:lpstr>Tractable vs. intractable problems</vt:lpstr>
      <vt:lpstr>Tractable vs. intractable problems</vt:lpstr>
      <vt:lpstr>Tractable vs. intractable problems</vt:lpstr>
      <vt:lpstr>PowerPoint Presentation</vt:lpstr>
      <vt:lpstr>Solvable vs. unsolvable problems</vt:lpstr>
      <vt:lpstr>Solvable vs. unsolvable problems</vt:lpstr>
      <vt:lpstr>Sorting</vt:lpstr>
      <vt:lpstr>Sorting</vt:lpstr>
      <vt:lpstr>Enumerating all subsets</vt:lpstr>
      <vt:lpstr>Enumerating all subsets</vt:lpstr>
      <vt:lpstr>Halting problem</vt:lpstr>
      <vt:lpstr>Halting problem</vt:lpstr>
      <vt:lpstr>Integer solution?</vt:lpstr>
      <vt:lpstr>Integer solution?</vt:lpstr>
      <vt:lpstr>Hamiltonian cycle</vt:lpstr>
      <vt:lpstr>Hamiltonian cycle</vt:lpstr>
      <vt:lpstr>Hamiltonian cycle</vt:lpstr>
      <vt:lpstr>Hamiltonian cycle</vt:lpstr>
      <vt:lpstr>Hamiltonian cycle</vt:lpstr>
      <vt:lpstr>Hamiltonian cycle</vt:lpstr>
      <vt:lpstr>Classification of Problems</vt:lpstr>
      <vt:lpstr>P and NP </vt:lpstr>
      <vt:lpstr>Deterministic VS Non. Deterministic</vt:lpstr>
      <vt:lpstr>R problems </vt:lpstr>
      <vt:lpstr>P and NP</vt:lpstr>
      <vt:lpstr>NP-Complete problems</vt:lpstr>
      <vt:lpstr>Travelling salesperson Problem</vt:lpstr>
      <vt:lpstr>Recursive solution</vt:lpstr>
      <vt:lpstr>Dynamic Programming Solution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NP-Complete problems</dc:title>
  <dc:creator>Mamoona Malik</dc:creator>
  <cp:lastModifiedBy>Mamoona Malik</cp:lastModifiedBy>
  <cp:revision>33</cp:revision>
  <dcterms:created xsi:type="dcterms:W3CDTF">2020-06-04T06:28:20Z</dcterms:created>
  <dcterms:modified xsi:type="dcterms:W3CDTF">2021-01-11T07:06:58Z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0x010100EC93C27AFCF8D14F8C7EA148905CC029</vt:lpwstr>
  </property>
</Properties>
</file>