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  <p:sldMasterId id="2147483737" r:id="rId3"/>
  </p:sldMasterIdLst>
  <p:notesMasterIdLst>
    <p:notesMasterId r:id="rId21"/>
  </p:notesMasterIdLst>
  <p:sldIdLst>
    <p:sldId id="455" r:id="rId4"/>
    <p:sldId id="456" r:id="rId5"/>
    <p:sldId id="396" r:id="rId6"/>
    <p:sldId id="440" r:id="rId7"/>
    <p:sldId id="442" r:id="rId8"/>
    <p:sldId id="443" r:id="rId9"/>
    <p:sldId id="444" r:id="rId10"/>
    <p:sldId id="445" r:id="rId11"/>
    <p:sldId id="446" r:id="rId12"/>
    <p:sldId id="457" r:id="rId13"/>
    <p:sldId id="449" r:id="rId14"/>
    <p:sldId id="450" r:id="rId15"/>
    <p:sldId id="451" r:id="rId16"/>
    <p:sldId id="452" r:id="rId17"/>
    <p:sldId id="458" r:id="rId18"/>
    <p:sldId id="453" r:id="rId19"/>
    <p:sldId id="454" r:id="rId20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8E8"/>
    <a:srgbClr val="2F5395"/>
    <a:srgbClr val="FFFFB3"/>
    <a:srgbClr val="7F9ED7"/>
    <a:srgbClr val="FAE9E2"/>
    <a:srgbClr val="FFFFCC"/>
    <a:srgbClr val="FDF1ED"/>
    <a:srgbClr val="FBDFD5"/>
    <a:srgbClr val="FFFF99"/>
    <a:srgbClr val="B9D9A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7" autoAdjust="0"/>
    <p:restoredTop sz="94660"/>
  </p:normalViewPr>
  <p:slideViewPr>
    <p:cSldViewPr>
      <p:cViewPr varScale="1">
        <p:scale>
          <a:sx n="104" d="100"/>
          <a:sy n="104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51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9716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46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550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681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820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555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2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81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84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67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45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51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67461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7944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0797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6367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15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2453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217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320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220032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131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416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0513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8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Candara" panose="020E0502030303020204" pitchFamily="34" charset="0"/>
              </a:rPr>
              <a:t>HUM111 </a:t>
            </a:r>
            <a:br>
              <a:rPr lang="en-US" sz="4800" dirty="0">
                <a:latin typeface="Candara" panose="020E0502030303020204" pitchFamily="34" charset="0"/>
              </a:rPr>
            </a:br>
            <a:r>
              <a:rPr lang="en-US" sz="48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6096000" y="838200"/>
            <a:ext cx="2232195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Lecture 01</a:t>
            </a:r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5328856"/>
            <a:ext cx="3153030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04350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130425"/>
            <a:ext cx="60198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Ideology of Pakistan</a:t>
            </a:r>
          </a:p>
        </p:txBody>
      </p:sp>
      <p:grpSp>
        <p:nvGrpSpPr>
          <p:cNvPr id="3" name="Group 2"/>
          <p:cNvGrpSpPr/>
          <p:nvPr/>
        </p:nvGrpSpPr>
        <p:grpSpPr>
          <a:xfrm rot="10800000" flipV="1">
            <a:off x="1219200" y="990600"/>
            <a:ext cx="6037811" cy="45719"/>
            <a:chOff x="0" y="5791200"/>
            <a:chExt cx="8084345" cy="330200"/>
          </a:xfrm>
        </p:grpSpPr>
        <p:sp>
          <p:nvSpPr>
            <p:cNvPr id="4" name="Rectangle 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 flipV="1">
            <a:off x="1219200" y="5486400"/>
            <a:ext cx="6037811" cy="45719"/>
            <a:chOff x="0" y="5791200"/>
            <a:chExt cx="8084345" cy="330200"/>
          </a:xfrm>
        </p:grpSpPr>
        <p:sp>
          <p:nvSpPr>
            <p:cNvPr id="13" name="Rectangle 1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7327053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Ideology [1/4]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Definitions</a:t>
            </a:r>
          </a:p>
          <a:p>
            <a:pPr lvl="0" algn="just"/>
            <a:endParaRPr lang="en-US" sz="2400" dirty="0">
              <a:latin typeface="Candara" pitchFamily="34" charset="0"/>
              <a:cs typeface="Arial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“</a:t>
            </a:r>
            <a:r>
              <a:rPr lang="en-US" sz="2400" i="1" dirty="0">
                <a:latin typeface="Candara" pitchFamily="34" charset="0"/>
                <a:cs typeface="Arial" pitchFamily="34" charset="0"/>
              </a:rPr>
              <a:t>Science of ideas, visionary speculations, manner of thinking, characteristics of a class or individual ideas on the basis of some economic, social or political theory or system.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”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Candara" pitchFamily="34" charset="0"/>
                <a:cs typeface="Arial" pitchFamily="34" charset="0"/>
              </a:rPr>
              <a:t>“Body of ideas concerning economic, social and political values with positive action program for attaining these goals.”</a:t>
            </a:r>
            <a:endParaRPr lang="cy-GB" sz="2400" i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6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281" y="156471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494" y="2377663"/>
            <a:ext cx="1075171" cy="62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8" y="3849219"/>
            <a:ext cx="1075171" cy="62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731325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Ideology [2/4]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Constitutes a system of human life including theories, objectives and assertions of life.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Individuals should ideally share common ideology in a society.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An ideology offers an interpretation of the past, an explanation of the present and a vision of the future.</a:t>
            </a:r>
            <a:endParaRPr lang="cy-GB" sz="24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7" name="Rectangle 1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8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281" y="156471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885" y="2302072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884" y="3039426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403436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Ideology [3/4]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Emerges when</a:t>
            </a:r>
          </a:p>
          <a:p>
            <a:pPr algn="just"/>
            <a:endParaRPr lang="en-US" sz="2400" dirty="0">
              <a:latin typeface="Candara" pitchFamily="34" charset="0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people feel strongly they are being mistreated under an existing order.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their status is threatened by fundamental changes occurring in the society.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the prevailing ideology no longer satisfies them.</a:t>
            </a:r>
            <a:endParaRPr lang="cy-GB" sz="24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7" name="Rectangle 1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8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281" y="156471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494" y="2377663"/>
            <a:ext cx="1075171" cy="62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8" y="3849219"/>
            <a:ext cx="1075171" cy="62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7" y="3113441"/>
            <a:ext cx="1075171" cy="62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813945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Ideology [4/4]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Basis of Ideology of Pakistan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Ideals of the Islamic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Reaction to the Hindu and British exploitation of the Muslims of the subcontinent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A revolt against then prevailing system in order to save it from annihilation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Muslim nationalism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281" y="156471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Image result for arrow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14550"/>
            <a:ext cx="10287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arrow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04" y="2478675"/>
            <a:ext cx="10287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arrow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059" y="3240921"/>
            <a:ext cx="10287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age result for arrow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65443"/>
            <a:ext cx="10287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836871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133600"/>
            <a:ext cx="60198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Nationalism</a:t>
            </a:r>
          </a:p>
        </p:txBody>
      </p:sp>
      <p:grpSp>
        <p:nvGrpSpPr>
          <p:cNvPr id="3" name="Group 2"/>
          <p:cNvGrpSpPr/>
          <p:nvPr/>
        </p:nvGrpSpPr>
        <p:grpSpPr>
          <a:xfrm rot="10800000" flipV="1">
            <a:off x="1219200" y="990600"/>
            <a:ext cx="6037811" cy="45719"/>
            <a:chOff x="0" y="5791200"/>
            <a:chExt cx="8084345" cy="330200"/>
          </a:xfrm>
        </p:grpSpPr>
        <p:sp>
          <p:nvSpPr>
            <p:cNvPr id="4" name="Rectangle 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 flipV="1">
            <a:off x="1219200" y="5486400"/>
            <a:ext cx="6037811" cy="45719"/>
            <a:chOff x="0" y="5791200"/>
            <a:chExt cx="8084345" cy="330200"/>
          </a:xfrm>
        </p:grpSpPr>
        <p:sp>
          <p:nvSpPr>
            <p:cNvPr id="13" name="Rectangle 1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0975685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Nationalism [1/5]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2286000"/>
            <a:ext cx="8020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Difficult to define!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Essentially European concept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A consciousness, a sentiment or a sympathy which binds a group of people together.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OR The desire of a group of individuals, who are already united by certain ties, to live together and, if necessary, to die together.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OR The wish of people who feel that they are one, to go on living as 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7279" y="1719475"/>
            <a:ext cx="802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What is Nationalism?</a:t>
            </a:r>
          </a:p>
        </p:txBody>
      </p:sp>
      <p:pic>
        <p:nvPicPr>
          <p:cNvPr id="49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837" y="2166463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837" y="2625455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838" y="3078464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840" y="3993660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839" y="491751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29003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Nationalism [2/5]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841480"/>
            <a:ext cx="8020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During the medieval times, group of student from one country studying in a European university was called “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nation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”.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Modern Nationalism is made up of thirteen conditions or beliefs.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884" y="1644316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885" y="2743200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16107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60198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Course Outline and Information</a:t>
            </a:r>
          </a:p>
        </p:txBody>
      </p:sp>
      <p:grpSp>
        <p:nvGrpSpPr>
          <p:cNvPr id="3" name="Group 2"/>
          <p:cNvGrpSpPr/>
          <p:nvPr/>
        </p:nvGrpSpPr>
        <p:grpSpPr>
          <a:xfrm rot="10800000" flipV="1">
            <a:off x="1219200" y="990600"/>
            <a:ext cx="6037811" cy="45719"/>
            <a:chOff x="0" y="5791200"/>
            <a:chExt cx="8084345" cy="330200"/>
          </a:xfrm>
        </p:grpSpPr>
        <p:sp>
          <p:nvSpPr>
            <p:cNvPr id="4" name="Rectangle 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 flipV="1">
            <a:off x="1219200" y="5486400"/>
            <a:ext cx="6037811" cy="45719"/>
            <a:chOff x="0" y="5791200"/>
            <a:chExt cx="8084345" cy="330200"/>
          </a:xfrm>
        </p:grpSpPr>
        <p:sp>
          <p:nvSpPr>
            <p:cNvPr id="13" name="Rectangle 1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0067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Multidisciplinary subject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y-GB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3(3,0) credit hour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Compulsory course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prior completion of course work is mandatory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No pre-requisites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87005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Aims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Enhancing students' knowledge about history, culture and geography of Pakistan.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inculcate patriotism in the hearts of students by underscoring the importance of national integration.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Inculcating awareness about the current affairs and important pillars of Pakistan’s political system.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 provide an in-depth understanding of Pakistan.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23368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Teaching 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600200"/>
            <a:ext cx="80200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acquaint students with the significance of Pakistan Studies as a compulsory subject.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familiarize students with the basic concepts of Pakistan’s ideology.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familiarize students with Pakistan movement and historical events that led to the creation of Pakistan. 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develop sense of belongingness to homeland.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make students aware about their basic rights and responsibilities as citizens of Pakistan.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familiarize students with the current affairs and important pillars of Pakistan’s foreign policy.</a:t>
            </a:r>
            <a:endParaRPr lang="en-GB" sz="2000" dirty="0">
              <a:solidFill>
                <a:schemeClr val="tx2">
                  <a:lumMod val="50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40162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877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Teaching and Learning Methodologies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600200"/>
            <a:ext cx="8020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Lectures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Presentations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Classroom discussions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Learning will not be limited to the combination of textbook readings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Students will be involved in the activities of solving problems, attempting quizzes, projects and exams.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652" y="1551279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652" y="2092882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926" y="2630817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926" y="3172420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857600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877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Learning Outcomes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600200"/>
            <a:ext cx="8020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understand and describe the dynamics of history and modern day Pakistan.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analyse the social, cultural and political variables of society.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take best decision in political, cultural and multi-ethnic contexts.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To critically review the history of Pakistan and subcontinent.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652" y="1551279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652" y="484131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926" y="2630817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red tick mar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652" y="3733800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619991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877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My Teaching Philosophy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600200"/>
            <a:ext cx="802002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Faith in Students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7305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877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Assessment Scheme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9424108"/>
              </p:ext>
            </p:extLst>
          </p:nvPr>
        </p:nvGraphicFramePr>
        <p:xfrm>
          <a:off x="964629" y="2050300"/>
          <a:ext cx="7046158" cy="405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389">
                  <a:extLst>
                    <a:ext uri="{9D8B030D-6E8A-4147-A177-3AD203B41FA5}">
                      <a16:colId xmlns:a16="http://schemas.microsoft.com/office/drawing/2014/main" xmlns="" val="3481014757"/>
                    </a:ext>
                  </a:extLst>
                </a:gridCol>
                <a:gridCol w="2755769">
                  <a:extLst>
                    <a:ext uri="{9D8B030D-6E8A-4147-A177-3AD203B41FA5}">
                      <a16:colId xmlns:a16="http://schemas.microsoft.com/office/drawing/2014/main" xmlns="" val="3043500650"/>
                    </a:ext>
                  </a:extLst>
                </a:gridCol>
              </a:tblGrid>
              <a:tr h="39300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Assessment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Weightage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122847"/>
                  </a:ext>
                </a:extLst>
              </a:tr>
              <a:tr h="35283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04 Quizzes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4515719"/>
                  </a:ext>
                </a:extLst>
              </a:tr>
              <a:tr h="63509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03 Assignments and 01 Project Report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089903"/>
                  </a:ext>
                </a:extLst>
              </a:tr>
              <a:tr h="9173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Mid-term Examination (Sessional 1)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728623"/>
                  </a:ext>
                </a:extLst>
              </a:tr>
              <a:tr h="9173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Mid-term Examination (Sessional 2)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8726821"/>
                  </a:ext>
                </a:extLst>
              </a:tr>
              <a:tr h="39300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Final Examination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7930536"/>
                  </a:ext>
                </a:extLst>
              </a:tr>
              <a:tr h="39300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100 marks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274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68080934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4608</TotalTime>
  <Words>624</Words>
  <Application>Microsoft Office PowerPoint</Application>
  <PresentationFormat>On-screen Show (4:3)</PresentationFormat>
  <Paragraphs>109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HDOfficeLightV0</vt:lpstr>
      <vt:lpstr>Crop</vt:lpstr>
      <vt:lpstr>Office Theme</vt:lpstr>
      <vt:lpstr>HUM111  Pakistan Studies</vt:lpstr>
      <vt:lpstr>Course Outline and Information</vt:lpstr>
      <vt:lpstr>Slide 3</vt:lpstr>
      <vt:lpstr>Slide 4</vt:lpstr>
      <vt:lpstr>Slide 5</vt:lpstr>
      <vt:lpstr>Slide 6</vt:lpstr>
      <vt:lpstr>Slide 7</vt:lpstr>
      <vt:lpstr>Slide 8</vt:lpstr>
      <vt:lpstr>Slide 9</vt:lpstr>
      <vt:lpstr>Ideology of Pakistan</vt:lpstr>
      <vt:lpstr>Slide 11</vt:lpstr>
      <vt:lpstr>Slide 12</vt:lpstr>
      <vt:lpstr>Slide 13</vt:lpstr>
      <vt:lpstr>Slide 14</vt:lpstr>
      <vt:lpstr>Nationalism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Saima</cp:lastModifiedBy>
  <cp:revision>348</cp:revision>
  <dcterms:created xsi:type="dcterms:W3CDTF">2015-07-28T10:20:14Z</dcterms:created>
  <dcterms:modified xsi:type="dcterms:W3CDTF">2018-09-27T05:07:52Z</dcterms:modified>
</cp:coreProperties>
</file>