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282" r:id="rId4"/>
    <p:sldId id="256" r:id="rId5"/>
    <p:sldId id="258" r:id="rId6"/>
    <p:sldId id="259" r:id="rId7"/>
    <p:sldId id="260" r:id="rId8"/>
    <p:sldId id="270" r:id="rId9"/>
    <p:sldId id="271" r:id="rId10"/>
    <p:sldId id="272" r:id="rId11"/>
    <p:sldId id="280" r:id="rId12"/>
    <p:sldId id="281" r:id="rId13"/>
    <p:sldId id="275" r:id="rId14"/>
    <p:sldId id="274"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3" autoAdjust="0"/>
    <p:restoredTop sz="94660"/>
  </p:normalViewPr>
  <p:slideViewPr>
    <p:cSldViewPr>
      <p:cViewPr varScale="1">
        <p:scale>
          <a:sx n="85" d="100"/>
          <a:sy n="85" d="100"/>
        </p:scale>
        <p:origin x="50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AE9E6-95E8-4B84-BCD9-9E44E9E9359A}" type="datetimeFigureOut">
              <a:rPr lang="en-US" smtClean="0"/>
              <a:t>05-Sep-18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3D882-17A9-474A-A82B-BB549D1DCCC7}" type="slidenum">
              <a:rPr lang="en-US" smtClean="0"/>
              <a:t>‹#›</a:t>
            </a:fld>
            <a:endParaRPr lang="en-US"/>
          </a:p>
        </p:txBody>
      </p:sp>
    </p:spTree>
    <p:extLst>
      <p:ext uri="{BB962C8B-B14F-4D97-AF65-F5344CB8AC3E}">
        <p14:creationId xmlns:p14="http://schemas.microsoft.com/office/powerpoint/2010/main" val="173607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448D81-7B12-46D2-AC3D-02B3D3820BA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223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448D81-7B12-46D2-AC3D-02B3D3820BA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588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448D81-7B12-46D2-AC3D-02B3D3820BA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974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88208022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79543569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71376501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1876904902"/>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05-Sep-18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16072335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05-Sep-18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370890956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05-Sep-18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9672180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249691576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5936947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56611147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048876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05-Sep-18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3434493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1752734379"/>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05-Sep-18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393076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77848430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05-Sep-18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145231500"/>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05-Sep-18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393194020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05-Sep-18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2798394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05-Sep-18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294272653"/>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05-Sep-18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4950888"/>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864936142"/>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05-Sep-18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7652167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05-Sep-18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4100629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05-Sep-18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9861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1000" b="0" i="0" u="none" strike="noStrike" kern="1200" cap="none" spc="0" normalizeH="0" baseline="0" noProof="0" smtClean="0">
                <a:ln>
                  <a:noFill/>
                </a:ln>
                <a:solidFill>
                  <a:srgbClr val="1F497D"/>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srgbClr val="1F497D"/>
              </a:solidFill>
              <a:effectLst/>
              <a:uLnTx/>
              <a:uFillTx/>
              <a:latin typeface="Franklin Gothic Book"/>
              <a:ea typeface="+mn-ea"/>
              <a:cs typeface="+mn-cs"/>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pPr marL="0" marR="0" lvl="0" indent="0" algn="ctr" defTabSz="6858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Lecture 02</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2060"/>
                </a:solidFill>
                <a:latin typeface="Candara" panose="020E0502030303020204" pitchFamily="34" charset="0"/>
              </a:rPr>
              <a:t>Two Nation Theory</a:t>
            </a:r>
            <a:endParaRPr lang="en-US" dirty="0"/>
          </a:p>
        </p:txBody>
      </p:sp>
      <p:sp>
        <p:nvSpPr>
          <p:cNvPr id="3" name="Content Placeholder 2"/>
          <p:cNvSpPr>
            <a:spLocks noGrp="1"/>
          </p:cNvSpPr>
          <p:nvPr>
            <p:ph idx="1"/>
          </p:nvPr>
        </p:nvSpPr>
        <p:spPr/>
        <p:txBody>
          <a:bodyPr/>
          <a:lstStyle/>
          <a:p>
            <a:r>
              <a:rPr lang="en-US" sz="2800" dirty="0"/>
              <a:t>Initiated by Sir Syed, supported by the philosophy of Iqbal, the idea was finally materialized by Jinnah and His colleagues.</a:t>
            </a:r>
          </a:p>
          <a:p>
            <a:r>
              <a:rPr lang="en-US" sz="2800" dirty="0"/>
              <a:t>Constituent Assembly of Pakistan, by passing Objective resolution in March 1949, gave it a legal sanction. </a:t>
            </a:r>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10</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38787891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Candara" panose="020E0502030303020204" pitchFamily="34" charset="0"/>
              </a:rPr>
              <a:t>Jinnah in Lahore Resolution</a:t>
            </a:r>
          </a:p>
        </p:txBody>
      </p:sp>
      <p:sp>
        <p:nvSpPr>
          <p:cNvPr id="3" name="Content Placeholder 2"/>
          <p:cNvSpPr>
            <a:spLocks noGrp="1"/>
          </p:cNvSpPr>
          <p:nvPr>
            <p:ph idx="1"/>
          </p:nvPr>
        </p:nvSpPr>
        <p:spPr/>
        <p:txBody>
          <a:bodyPr/>
          <a:lstStyle/>
          <a:p>
            <a:r>
              <a:rPr lang="en-US" dirty="0"/>
              <a:t>Notwithstanding [a] thousand years of close contact, nationalities which are as divergent today as ever, cannot at any time be expected to transform themselves into one nation merely by means of subjecting them to a democratic constitution and holding them forcibly together by unnatural and artificial methods of British Parliamentary statutes.</a:t>
            </a:r>
          </a:p>
          <a:p>
            <a:endParaRPr lang="en-US" dirty="0"/>
          </a:p>
          <a:p>
            <a:r>
              <a:rPr lang="en-US" dirty="0"/>
              <a:t>Muslims are a Nation according to any definition of nation and they must have their homeland, their territory and their state. </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11</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216036345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Candara" panose="020E0502030303020204" pitchFamily="34" charset="0"/>
              </a:rPr>
              <a:t>External Evidence</a:t>
            </a:r>
            <a:endParaRPr lang="en-US" dirty="0"/>
          </a:p>
        </p:txBody>
      </p:sp>
      <p:sp>
        <p:nvSpPr>
          <p:cNvPr id="3" name="Content Placeholder 2"/>
          <p:cNvSpPr>
            <a:spLocks noGrp="1"/>
          </p:cNvSpPr>
          <p:nvPr>
            <p:ph idx="1"/>
          </p:nvPr>
        </p:nvSpPr>
        <p:spPr/>
        <p:txBody>
          <a:bodyPr/>
          <a:lstStyle/>
          <a:p>
            <a:r>
              <a:rPr lang="en-US" i="1" dirty="0"/>
              <a:t>“India is the land of nations”.</a:t>
            </a:r>
          </a:p>
          <a:p>
            <a:pPr marL="0" indent="0">
              <a:buNone/>
            </a:pPr>
            <a:r>
              <a:rPr lang="en-US" dirty="0">
                <a:latin typeface="Baskerville Old Face" panose="02020602080505020303" pitchFamily="18" charset="0"/>
                <a:cs typeface="Arabic Typesetting" panose="03020402040406030203" pitchFamily="66" charset="-78"/>
              </a:rPr>
              <a:t>                                                               _ B. K. Krishna, 1939</a:t>
            </a:r>
          </a:p>
          <a:p>
            <a:endParaRPr lang="en-US" dirty="0"/>
          </a:p>
          <a:p>
            <a:r>
              <a:rPr lang="en-US" i="1" dirty="0"/>
              <a:t>“The reality is that Muslim Population in India go millions, with its own system of law and social organization, its own distinct language, its own historical traditions proves to be separate nation”. </a:t>
            </a:r>
          </a:p>
          <a:p>
            <a:endParaRPr lang="en-US" i="1" dirty="0"/>
          </a:p>
          <a:p>
            <a:endParaRPr lang="en-US" dirty="0">
              <a:latin typeface="Baskerville Old Face" panose="02020602080505020303" pitchFamily="18" charset="0"/>
            </a:endParaRPr>
          </a:p>
          <a:p>
            <a:pPr marL="2743200" lvl="8" indent="0">
              <a:buNone/>
            </a:pPr>
            <a:r>
              <a:rPr lang="en-US" dirty="0">
                <a:latin typeface="Baskerville Old Face" panose="02020602080505020303" pitchFamily="18" charset="0"/>
              </a:rPr>
              <a:t>		</a:t>
            </a:r>
            <a:r>
              <a:rPr lang="en-US" sz="2000" b="1" dirty="0">
                <a:latin typeface="Baskerville Old Face" panose="02020602080505020303" pitchFamily="18" charset="0"/>
                <a:cs typeface="Andalus" panose="02020603050405020304" pitchFamily="18" charset="-78"/>
              </a:rPr>
              <a:t>-The Economist, 1946</a:t>
            </a:r>
            <a:endParaRPr lang="en-US" b="1" dirty="0">
              <a:latin typeface="Baskerville Old Face" panose="02020602080505020303" pitchFamily="18" charset="0"/>
              <a:cs typeface="Andalus" panose="02020603050405020304" pitchFamily="18" charset="-78"/>
            </a:endParaRPr>
          </a:p>
        </p:txBody>
      </p:sp>
      <p:sp>
        <p:nvSpPr>
          <p:cNvPr id="4" name="Slide Number Placeholder 3"/>
          <p:cNvSpPr>
            <a:spLocks noGrp="1"/>
          </p:cNvSpPr>
          <p:nvPr>
            <p:ph type="sldNum" sz="quarter" idx="12"/>
          </p:nvPr>
        </p:nvSpPr>
        <p:spPr/>
        <p:txBody>
          <a:bodyPr/>
          <a:lstStyle/>
          <a:p>
            <a:fld id="{08A8661F-1CDE-4F7E-AE93-7F9785FD6839}" type="slidenum">
              <a:rPr lang="en-US" smtClean="0"/>
              <a:pPr/>
              <a:t>12</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101688832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latin typeface="Candara" panose="020E0502030303020204" pitchFamily="34" charset="0"/>
              </a:rPr>
              <a:t>Mandate of Two Nation Theory</a:t>
            </a:r>
          </a:p>
        </p:txBody>
      </p:sp>
      <p:sp>
        <p:nvSpPr>
          <p:cNvPr id="3" name="Content Placeholder 2"/>
          <p:cNvSpPr>
            <a:spLocks noGrp="1"/>
          </p:cNvSpPr>
          <p:nvPr>
            <p:ph idx="1"/>
          </p:nvPr>
        </p:nvSpPr>
        <p:spPr>
          <a:xfrm>
            <a:off x="633845" y="1828801"/>
            <a:ext cx="6986155" cy="4351337"/>
          </a:xfrm>
        </p:spPr>
        <p:txBody>
          <a:bodyPr/>
          <a:lstStyle/>
          <a:p>
            <a:endParaRPr lang="en-US" dirty="0"/>
          </a:p>
          <a:p>
            <a:r>
              <a:rPr lang="en-US" dirty="0"/>
              <a:t>The demand for SE was a manifestation of Muslim  feelings of separateness.</a:t>
            </a:r>
          </a:p>
          <a:p>
            <a:r>
              <a:rPr lang="en-US" dirty="0"/>
              <a:t>Six years before his death, Sir Syed for the first time demanded for a separate electorate in 1892.</a:t>
            </a:r>
          </a:p>
          <a:p>
            <a:r>
              <a:rPr lang="en-US" dirty="0"/>
              <a:t>Because of the minority status in British India, it was difficult for Muslim candidates to be elected in general elections. </a:t>
            </a:r>
          </a:p>
          <a:p>
            <a:r>
              <a:rPr lang="en-US" dirty="0"/>
              <a:t>If the two communities were not kept apart at polls, every election would result in riots.</a:t>
            </a:r>
          </a:p>
          <a:p>
            <a:r>
              <a:rPr lang="en-US" dirty="0"/>
              <a:t>Wherever S.E had been introduced, it secured peace.</a:t>
            </a:r>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13</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20970037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latin typeface="Candara" panose="020E0502030303020204" pitchFamily="34" charset="0"/>
              </a:rPr>
              <a:t>Congress Attitude towards S.E</a:t>
            </a:r>
          </a:p>
        </p:txBody>
      </p:sp>
      <p:sp>
        <p:nvSpPr>
          <p:cNvPr id="3" name="Content Placeholder 2"/>
          <p:cNvSpPr>
            <a:spLocks noGrp="1"/>
          </p:cNvSpPr>
          <p:nvPr>
            <p:ph idx="1"/>
          </p:nvPr>
        </p:nvSpPr>
        <p:spPr>
          <a:xfrm>
            <a:off x="633845" y="1828801"/>
            <a:ext cx="6605155" cy="4351337"/>
          </a:xfrm>
        </p:spPr>
        <p:txBody>
          <a:bodyPr/>
          <a:lstStyle/>
          <a:p>
            <a:r>
              <a:rPr lang="en-US" sz="2800" b="1" dirty="0">
                <a:solidFill>
                  <a:srgbClr val="002060"/>
                </a:solidFill>
              </a:rPr>
              <a:t>Separate Electorate</a:t>
            </a:r>
          </a:p>
          <a:p>
            <a:pPr marL="0" indent="0">
              <a:buNone/>
            </a:pPr>
            <a:endParaRPr lang="en-US" sz="2800" b="1" dirty="0">
              <a:solidFill>
                <a:srgbClr val="002060"/>
              </a:solidFill>
            </a:endParaRPr>
          </a:p>
          <a:p>
            <a:r>
              <a:rPr lang="en-US" sz="2400" dirty="0"/>
              <a:t>Congress attitude towards S.E was irritating.</a:t>
            </a:r>
          </a:p>
          <a:p>
            <a:r>
              <a:rPr lang="en-US" sz="2400" dirty="0"/>
              <a:t>It could, by no means, compromise with this formula.</a:t>
            </a:r>
          </a:p>
          <a:p>
            <a:r>
              <a:rPr lang="en-US" sz="2400" dirty="0"/>
              <a:t>Congress attitude further pushed the Muslims towards Separatism.</a:t>
            </a:r>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14</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323388362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latin typeface="Candara" panose="020E0502030303020204" pitchFamily="34" charset="0"/>
              </a:rPr>
              <a:t>Factors Responsible for the </a:t>
            </a:r>
            <a:br>
              <a:rPr lang="en-US" sz="3200" b="1" dirty="0">
                <a:solidFill>
                  <a:srgbClr val="002060"/>
                </a:solidFill>
                <a:latin typeface="Candara" panose="020E0502030303020204" pitchFamily="34" charset="0"/>
              </a:rPr>
            </a:br>
            <a:r>
              <a:rPr lang="en-US" sz="3200" b="1" dirty="0">
                <a:solidFill>
                  <a:srgbClr val="002060"/>
                </a:solidFill>
                <a:latin typeface="Candara" panose="020E0502030303020204" pitchFamily="34" charset="0"/>
              </a:rPr>
              <a:t>Creation of Muslim Nationhood</a:t>
            </a:r>
          </a:p>
        </p:txBody>
      </p:sp>
      <p:sp>
        <p:nvSpPr>
          <p:cNvPr id="3" name="Content Placeholder 2"/>
          <p:cNvSpPr>
            <a:spLocks noGrp="1"/>
          </p:cNvSpPr>
          <p:nvPr>
            <p:ph idx="1"/>
          </p:nvPr>
        </p:nvSpPr>
        <p:spPr/>
        <p:txBody>
          <a:bodyPr/>
          <a:lstStyle/>
          <a:p>
            <a:r>
              <a:rPr lang="en-US" dirty="0"/>
              <a:t>Historical</a:t>
            </a:r>
          </a:p>
          <a:p>
            <a:r>
              <a:rPr lang="en-US" dirty="0"/>
              <a:t>Political</a:t>
            </a:r>
          </a:p>
          <a:p>
            <a:r>
              <a:rPr lang="en-US" dirty="0"/>
              <a:t>Religious</a:t>
            </a:r>
          </a:p>
          <a:p>
            <a:r>
              <a:rPr lang="en-US" dirty="0"/>
              <a:t>Cultural</a:t>
            </a:r>
          </a:p>
          <a:p>
            <a:r>
              <a:rPr lang="en-US" dirty="0"/>
              <a:t>Education</a:t>
            </a:r>
          </a:p>
          <a:p>
            <a:r>
              <a:rPr lang="en-US" dirty="0"/>
              <a:t>Literature</a:t>
            </a:r>
          </a:p>
          <a:p>
            <a:r>
              <a:rPr lang="en-US" dirty="0"/>
              <a:t>Philosophy</a:t>
            </a:r>
          </a:p>
          <a:p>
            <a:r>
              <a:rPr lang="en-US" dirty="0"/>
              <a:t>Art</a:t>
            </a:r>
          </a:p>
          <a:p>
            <a:r>
              <a:rPr lang="en-US" dirty="0"/>
              <a:t>Psychological</a:t>
            </a:r>
          </a:p>
          <a:p>
            <a:r>
              <a:rPr lang="en-US" dirty="0"/>
              <a:t>National Consciousness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15</a:t>
            </a:fld>
            <a:endParaRPr lang="en-US"/>
          </a:p>
        </p:txBody>
      </p:sp>
      <p:grpSp>
        <p:nvGrpSpPr>
          <p:cNvPr id="5" name="Group 4"/>
          <p:cNvGrpSpPr/>
          <p:nvPr/>
        </p:nvGrpSpPr>
        <p:grpSpPr>
          <a:xfrm rot="10800000" flipV="1">
            <a:off x="856688" y="1606869"/>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133807434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130425"/>
            <a:ext cx="6019800" cy="1470025"/>
          </a:xfrm>
        </p:spPr>
        <p:txBody>
          <a:bodyPr>
            <a:normAutofit/>
          </a:bodyPr>
          <a:lstStyle/>
          <a:p>
            <a:r>
              <a:rPr lang="en-US" sz="4000" b="1" dirty="0">
                <a:latin typeface="Candara" panose="020E0502030303020204" pitchFamily="34" charset="0"/>
              </a:rPr>
              <a:t>Nationalism and Two Nation Theory</a:t>
            </a:r>
          </a:p>
        </p:txBody>
      </p:sp>
      <p:grpSp>
        <p:nvGrpSpPr>
          <p:cNvPr id="3" name="Group 2"/>
          <p:cNvGrpSpPr/>
          <p:nvPr/>
        </p:nvGrpSpPr>
        <p:grpSpPr>
          <a:xfrm rot="10800000" flipV="1">
            <a:off x="1219200" y="990600"/>
            <a:ext cx="6037811" cy="45719"/>
            <a:chOff x="0" y="5791200"/>
            <a:chExt cx="8084345" cy="330200"/>
          </a:xfrm>
        </p:grpSpPr>
        <p:sp>
          <p:nvSpPr>
            <p:cNvPr id="4" name="Rectangle 3"/>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2" name="Group 11"/>
          <p:cNvGrpSpPr/>
          <p:nvPr/>
        </p:nvGrpSpPr>
        <p:grpSpPr>
          <a:xfrm rot="10800000" flipV="1">
            <a:off x="1219200" y="5486400"/>
            <a:ext cx="6037811" cy="45719"/>
            <a:chOff x="0" y="5791200"/>
            <a:chExt cx="8084345" cy="330200"/>
          </a:xfrm>
        </p:grpSpPr>
        <p:sp>
          <p:nvSpPr>
            <p:cNvPr id="13" name="Rectangle 12"/>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0067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ndara" pitchFamily="34" charset="0"/>
                <a:ea typeface="+mn-ea"/>
                <a:cs typeface="Arial" pitchFamily="34" charset="0"/>
              </a:rPr>
              <a:t>Nationalism [3/5]</a:t>
            </a:r>
          </a:p>
        </p:txBody>
      </p:sp>
      <p:sp>
        <p:nvSpPr>
          <p:cNvPr id="6" name="TextBox 5"/>
          <p:cNvSpPr txBox="1"/>
          <p:nvPr/>
        </p:nvSpPr>
        <p:spPr>
          <a:xfrm>
            <a:off x="685801" y="1841480"/>
            <a:ext cx="8020022" cy="3785652"/>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Emotional basis</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group feelings </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Love for the fellow nationals</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hostility to other similar groups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Political and Social Apparatus</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territory possessed</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The existence of common sovereign government or the desire for it</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The existence of common moral, social or economic institutions or ideas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825"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25"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6"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85" y="1648184"/>
            <a:ext cx="507919" cy="49268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84" y="3118772"/>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0558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par>
                                <p:cTn id="10" presetID="10"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6">
                                            <p:txEl>
                                              <p:pRg st="1" end="1"/>
                                            </p:txEl>
                                          </p:spTgt>
                                        </p:tgtEl>
                                        <p:attrNameLst>
                                          <p:attrName>style.color</p:attrName>
                                        </p:attrNameLst>
                                      </p:cBhvr>
                                      <p:to>
                                        <a:srgbClr val="000000"/>
                                      </p:to>
                                    </p:animClr>
                                    <p:animClr clrSpc="rgb" dir="cw">
                                      <p:cBhvr>
                                        <p:cTn id="17" dur="500" fill="hold"/>
                                        <p:tgtEl>
                                          <p:spTgt spid="6">
                                            <p:txEl>
                                              <p:pRg st="1" end="1"/>
                                            </p:txEl>
                                          </p:spTgt>
                                        </p:tgtEl>
                                        <p:attrNameLst>
                                          <p:attrName>fillcolor</p:attrName>
                                        </p:attrNameLst>
                                      </p:cBhvr>
                                      <p:to>
                                        <a:srgbClr val="000000"/>
                                      </p:to>
                                    </p:animClr>
                                    <p:set>
                                      <p:cBhvr>
                                        <p:cTn id="18" dur="500" fill="hold"/>
                                        <p:tgtEl>
                                          <p:spTgt spid="6">
                                            <p:txEl>
                                              <p:pRg st="1" end="1"/>
                                            </p:txEl>
                                          </p:spTgt>
                                        </p:tgtEl>
                                        <p:attrNameLst>
                                          <p:attrName>fill.type</p:attrName>
                                        </p:attrNameLst>
                                      </p:cBhvr>
                                      <p:to>
                                        <p:strVal val="solid"/>
                                      </p:to>
                                    </p:set>
                                    <p:set>
                                      <p:cBhvr>
                                        <p:cTn id="19" dur="500" fill="hold"/>
                                        <p:tgtEl>
                                          <p:spTgt spid="6">
                                            <p:txEl>
                                              <p:pRg st="1" end="1"/>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6">
                                            <p:txEl>
                                              <p:pRg st="2" end="2"/>
                                            </p:txEl>
                                          </p:spTgt>
                                        </p:tgtEl>
                                        <p:attrNameLst>
                                          <p:attrName>style.color</p:attrName>
                                        </p:attrNameLst>
                                      </p:cBhvr>
                                      <p:to>
                                        <a:srgbClr val="000000"/>
                                      </p:to>
                                    </p:animClr>
                                    <p:animClr clrSpc="rgb" dir="cw">
                                      <p:cBhvr>
                                        <p:cTn id="24" dur="500" fill="hold"/>
                                        <p:tgtEl>
                                          <p:spTgt spid="6">
                                            <p:txEl>
                                              <p:pRg st="2" end="2"/>
                                            </p:txEl>
                                          </p:spTgt>
                                        </p:tgtEl>
                                        <p:attrNameLst>
                                          <p:attrName>fillcolor</p:attrName>
                                        </p:attrNameLst>
                                      </p:cBhvr>
                                      <p:to>
                                        <a:srgbClr val="000000"/>
                                      </p:to>
                                    </p:animClr>
                                    <p:set>
                                      <p:cBhvr>
                                        <p:cTn id="25" dur="500" fill="hold"/>
                                        <p:tgtEl>
                                          <p:spTgt spid="6">
                                            <p:txEl>
                                              <p:pRg st="2" end="2"/>
                                            </p:txEl>
                                          </p:spTgt>
                                        </p:tgtEl>
                                        <p:attrNameLst>
                                          <p:attrName>fill.type</p:attrName>
                                        </p:attrNameLst>
                                      </p:cBhvr>
                                      <p:to>
                                        <p:strVal val="solid"/>
                                      </p:to>
                                    </p:set>
                                    <p:set>
                                      <p:cBhvr>
                                        <p:cTn id="26" dur="500" fill="hold"/>
                                        <p:tgtEl>
                                          <p:spTgt spid="6">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6">
                                            <p:txEl>
                                              <p:pRg st="3" end="3"/>
                                            </p:txEl>
                                          </p:spTgt>
                                        </p:tgtEl>
                                        <p:attrNameLst>
                                          <p:attrName>style.color</p:attrName>
                                        </p:attrNameLst>
                                      </p:cBhvr>
                                      <p:to>
                                        <a:srgbClr val="000000"/>
                                      </p:to>
                                    </p:animClr>
                                    <p:animClr clrSpc="rgb" dir="cw">
                                      <p:cBhvr>
                                        <p:cTn id="31" dur="500" fill="hold"/>
                                        <p:tgtEl>
                                          <p:spTgt spid="6">
                                            <p:txEl>
                                              <p:pRg st="3" end="3"/>
                                            </p:txEl>
                                          </p:spTgt>
                                        </p:tgtEl>
                                        <p:attrNameLst>
                                          <p:attrName>fillcolor</p:attrName>
                                        </p:attrNameLst>
                                      </p:cBhvr>
                                      <p:to>
                                        <a:srgbClr val="000000"/>
                                      </p:to>
                                    </p:animClr>
                                    <p:set>
                                      <p:cBhvr>
                                        <p:cTn id="32" dur="500" fill="hold"/>
                                        <p:tgtEl>
                                          <p:spTgt spid="6">
                                            <p:txEl>
                                              <p:pRg st="3" end="3"/>
                                            </p:txEl>
                                          </p:spTgt>
                                        </p:tgtEl>
                                        <p:attrNameLst>
                                          <p:attrName>fill.type</p:attrName>
                                        </p:attrNameLst>
                                      </p:cBhvr>
                                      <p:to>
                                        <p:strVal val="solid"/>
                                      </p:to>
                                    </p:set>
                                    <p:set>
                                      <p:cBhvr>
                                        <p:cTn id="33" dur="500" fill="hold"/>
                                        <p:tgtEl>
                                          <p:spTgt spid="6">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9" presetClass="emph" presetSubtype="0" fill="hold" nodeType="clickEffect">
                                  <p:stCondLst>
                                    <p:cond delay="0"/>
                                  </p:stCondLst>
                                  <p:childTnLst>
                                    <p:animClr clrSpc="rgb" dir="cw">
                                      <p:cBhvr override="childStyle">
                                        <p:cTn id="37" dur="500" fill="hold"/>
                                        <p:tgtEl>
                                          <p:spTgt spid="6">
                                            <p:txEl>
                                              <p:pRg st="4" end="4"/>
                                            </p:txEl>
                                          </p:spTgt>
                                        </p:tgtEl>
                                        <p:attrNameLst>
                                          <p:attrName>style.color</p:attrName>
                                        </p:attrNameLst>
                                      </p:cBhvr>
                                      <p:to>
                                        <a:srgbClr val="000000"/>
                                      </p:to>
                                    </p:animClr>
                                    <p:animClr clrSpc="rgb" dir="cw">
                                      <p:cBhvr>
                                        <p:cTn id="38" dur="500" fill="hold"/>
                                        <p:tgtEl>
                                          <p:spTgt spid="6">
                                            <p:txEl>
                                              <p:pRg st="4" end="4"/>
                                            </p:txEl>
                                          </p:spTgt>
                                        </p:tgtEl>
                                        <p:attrNameLst>
                                          <p:attrName>fillcolor</p:attrName>
                                        </p:attrNameLst>
                                      </p:cBhvr>
                                      <p:to>
                                        <a:srgbClr val="000000"/>
                                      </p:to>
                                    </p:animClr>
                                    <p:set>
                                      <p:cBhvr>
                                        <p:cTn id="39" dur="500" fill="hold"/>
                                        <p:tgtEl>
                                          <p:spTgt spid="6">
                                            <p:txEl>
                                              <p:pRg st="4" end="4"/>
                                            </p:txEl>
                                          </p:spTgt>
                                        </p:tgtEl>
                                        <p:attrNameLst>
                                          <p:attrName>fill.type</p:attrName>
                                        </p:attrNameLst>
                                      </p:cBhvr>
                                      <p:to>
                                        <p:strVal val="solid"/>
                                      </p:to>
                                    </p:set>
                                    <p:set>
                                      <p:cBhvr>
                                        <p:cTn id="40" dur="500" fill="hold"/>
                                        <p:tgtEl>
                                          <p:spTgt spid="6">
                                            <p:txEl>
                                              <p:pRg st="4" end="4"/>
                                            </p:txEl>
                                          </p:spTgt>
                                        </p:tgtEl>
                                        <p:attrNameLst>
                                          <p:attrName>fill.on</p:attrName>
                                        </p:attrNameLst>
                                      </p:cBhvr>
                                      <p:to>
                                        <p:strVal val="true"/>
                                      </p:to>
                                    </p:se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6">
                                            <p:txEl>
                                              <p:pRg st="5" end="5"/>
                                            </p:txEl>
                                          </p:spTgt>
                                        </p:tgtEl>
                                        <p:attrNameLst>
                                          <p:attrName>style.color</p:attrName>
                                        </p:attrNameLst>
                                      </p:cBhvr>
                                      <p:to>
                                        <a:srgbClr val="000000"/>
                                      </p:to>
                                    </p:animClr>
                                    <p:animClr clrSpc="rgb" dir="cw">
                                      <p:cBhvr>
                                        <p:cTn id="48" dur="500" fill="hold"/>
                                        <p:tgtEl>
                                          <p:spTgt spid="6">
                                            <p:txEl>
                                              <p:pRg st="5" end="5"/>
                                            </p:txEl>
                                          </p:spTgt>
                                        </p:tgtEl>
                                        <p:attrNameLst>
                                          <p:attrName>fillcolor</p:attrName>
                                        </p:attrNameLst>
                                      </p:cBhvr>
                                      <p:to>
                                        <a:srgbClr val="000000"/>
                                      </p:to>
                                    </p:animClr>
                                    <p:set>
                                      <p:cBhvr>
                                        <p:cTn id="49" dur="500" fill="hold"/>
                                        <p:tgtEl>
                                          <p:spTgt spid="6">
                                            <p:txEl>
                                              <p:pRg st="5" end="5"/>
                                            </p:txEl>
                                          </p:spTgt>
                                        </p:tgtEl>
                                        <p:attrNameLst>
                                          <p:attrName>fill.type</p:attrName>
                                        </p:attrNameLst>
                                      </p:cBhvr>
                                      <p:to>
                                        <p:strVal val="solid"/>
                                      </p:to>
                                    </p:set>
                                    <p:set>
                                      <p:cBhvr>
                                        <p:cTn id="50" dur="500" fill="hold"/>
                                        <p:tgtEl>
                                          <p:spTgt spid="6">
                                            <p:txEl>
                                              <p:pRg st="5" end="5"/>
                                            </p:txEl>
                                          </p:spTgt>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nodeType="clickEffect">
                                  <p:stCondLst>
                                    <p:cond delay="0"/>
                                  </p:stCondLst>
                                  <p:childTnLst>
                                    <p:animClr clrSpc="rgb" dir="cw">
                                      <p:cBhvr override="childStyle">
                                        <p:cTn id="54" dur="500" fill="hold"/>
                                        <p:tgtEl>
                                          <p:spTgt spid="6">
                                            <p:txEl>
                                              <p:pRg st="6" end="6"/>
                                            </p:txEl>
                                          </p:spTgt>
                                        </p:tgtEl>
                                        <p:attrNameLst>
                                          <p:attrName>style.color</p:attrName>
                                        </p:attrNameLst>
                                      </p:cBhvr>
                                      <p:to>
                                        <a:srgbClr val="000000"/>
                                      </p:to>
                                    </p:animClr>
                                    <p:animClr clrSpc="rgb" dir="cw">
                                      <p:cBhvr>
                                        <p:cTn id="55" dur="500" fill="hold"/>
                                        <p:tgtEl>
                                          <p:spTgt spid="6">
                                            <p:txEl>
                                              <p:pRg st="6" end="6"/>
                                            </p:txEl>
                                          </p:spTgt>
                                        </p:tgtEl>
                                        <p:attrNameLst>
                                          <p:attrName>fillcolor</p:attrName>
                                        </p:attrNameLst>
                                      </p:cBhvr>
                                      <p:to>
                                        <a:srgbClr val="000000"/>
                                      </p:to>
                                    </p:animClr>
                                    <p:set>
                                      <p:cBhvr>
                                        <p:cTn id="56" dur="500" fill="hold"/>
                                        <p:tgtEl>
                                          <p:spTgt spid="6">
                                            <p:txEl>
                                              <p:pRg st="6" end="6"/>
                                            </p:txEl>
                                          </p:spTgt>
                                        </p:tgtEl>
                                        <p:attrNameLst>
                                          <p:attrName>fill.type</p:attrName>
                                        </p:attrNameLst>
                                      </p:cBhvr>
                                      <p:to>
                                        <p:strVal val="solid"/>
                                      </p:to>
                                    </p:set>
                                    <p:set>
                                      <p:cBhvr>
                                        <p:cTn id="57" dur="500" fill="hold"/>
                                        <p:tgtEl>
                                          <p:spTgt spid="6">
                                            <p:txEl>
                                              <p:pRg st="6" end="6"/>
                                            </p:txEl>
                                          </p:spTgt>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6">
                                            <p:txEl>
                                              <p:pRg st="7" end="7"/>
                                            </p:txEl>
                                          </p:spTgt>
                                        </p:tgtEl>
                                        <p:attrNameLst>
                                          <p:attrName>style.color</p:attrName>
                                        </p:attrNameLst>
                                      </p:cBhvr>
                                      <p:to>
                                        <a:srgbClr val="000000"/>
                                      </p:to>
                                    </p:animClr>
                                    <p:animClr clrSpc="rgb" dir="cw">
                                      <p:cBhvr>
                                        <p:cTn id="62" dur="500" fill="hold"/>
                                        <p:tgtEl>
                                          <p:spTgt spid="6">
                                            <p:txEl>
                                              <p:pRg st="7" end="7"/>
                                            </p:txEl>
                                          </p:spTgt>
                                        </p:tgtEl>
                                        <p:attrNameLst>
                                          <p:attrName>fillcolor</p:attrName>
                                        </p:attrNameLst>
                                      </p:cBhvr>
                                      <p:to>
                                        <a:srgbClr val="000000"/>
                                      </p:to>
                                    </p:animClr>
                                    <p:set>
                                      <p:cBhvr>
                                        <p:cTn id="63" dur="500" fill="hold"/>
                                        <p:tgtEl>
                                          <p:spTgt spid="6">
                                            <p:txEl>
                                              <p:pRg st="7" end="7"/>
                                            </p:txEl>
                                          </p:spTgt>
                                        </p:tgtEl>
                                        <p:attrNameLst>
                                          <p:attrName>fill.type</p:attrName>
                                        </p:attrNameLst>
                                      </p:cBhvr>
                                      <p:to>
                                        <p:strVal val="solid"/>
                                      </p:to>
                                    </p:set>
                                    <p:set>
                                      <p:cBhvr>
                                        <p:cTn id="64"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ndara" pitchFamily="34" charset="0"/>
                <a:ea typeface="+mn-ea"/>
                <a:cs typeface="Arial" pitchFamily="34" charset="0"/>
              </a:rPr>
              <a:t>Nationalism [4/5]</a:t>
            </a:r>
          </a:p>
        </p:txBody>
      </p:sp>
      <p:sp>
        <p:nvSpPr>
          <p:cNvPr id="6" name="TextBox 5"/>
          <p:cNvSpPr txBox="1"/>
          <p:nvPr/>
        </p:nvSpPr>
        <p:spPr>
          <a:xfrm>
            <a:off x="685801" y="1841480"/>
            <a:ext cx="8020022" cy="267765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Spiritual Equipment</a:t>
            </a:r>
          </a:p>
          <a:p>
            <a:pPr marL="8001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Possession of some common cultural characteristics i.e., language, customs, manners, literature, art, music and folk-lore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religion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history or common origin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character shared by the national group</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825"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25"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6"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85" y="1648184"/>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0117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6">
                                            <p:txEl>
                                              <p:pRg st="2" end="2"/>
                                            </p:txEl>
                                          </p:spTgt>
                                        </p:tgtEl>
                                        <p:attrNameLst>
                                          <p:attrName>style.color</p:attrName>
                                        </p:attrNameLst>
                                      </p:cBhvr>
                                      <p:to>
                                        <a:srgbClr val="000000"/>
                                      </p:to>
                                    </p:animClr>
                                    <p:animClr clrSpc="rgb" dir="cw">
                                      <p:cBhvr>
                                        <p:cTn id="19" dur="500" fill="hold"/>
                                        <p:tgtEl>
                                          <p:spTgt spid="6">
                                            <p:txEl>
                                              <p:pRg st="2" end="2"/>
                                            </p:txEl>
                                          </p:spTgt>
                                        </p:tgtEl>
                                        <p:attrNameLst>
                                          <p:attrName>fillcolor</p:attrName>
                                        </p:attrNameLst>
                                      </p:cBhvr>
                                      <p:to>
                                        <a:srgbClr val="000000"/>
                                      </p:to>
                                    </p:animClr>
                                    <p:set>
                                      <p:cBhvr>
                                        <p:cTn id="20" dur="500" fill="hold"/>
                                        <p:tgtEl>
                                          <p:spTgt spid="6">
                                            <p:txEl>
                                              <p:pRg st="2" end="2"/>
                                            </p:txEl>
                                          </p:spTgt>
                                        </p:tgtEl>
                                        <p:attrNameLst>
                                          <p:attrName>fill.type</p:attrName>
                                        </p:attrNameLst>
                                      </p:cBhvr>
                                      <p:to>
                                        <p:strVal val="solid"/>
                                      </p:to>
                                    </p:set>
                                    <p:set>
                                      <p:cBhvr>
                                        <p:cTn id="21" dur="500" fill="hold"/>
                                        <p:tgtEl>
                                          <p:spTgt spid="6">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6">
                                            <p:txEl>
                                              <p:pRg st="3" end="3"/>
                                            </p:txEl>
                                          </p:spTgt>
                                        </p:tgtEl>
                                        <p:attrNameLst>
                                          <p:attrName>style.color</p:attrName>
                                        </p:attrNameLst>
                                      </p:cBhvr>
                                      <p:to>
                                        <a:srgbClr val="000000"/>
                                      </p:to>
                                    </p:animClr>
                                    <p:animClr clrSpc="rgb" dir="cw">
                                      <p:cBhvr>
                                        <p:cTn id="26" dur="500" fill="hold"/>
                                        <p:tgtEl>
                                          <p:spTgt spid="6">
                                            <p:txEl>
                                              <p:pRg st="3" end="3"/>
                                            </p:txEl>
                                          </p:spTgt>
                                        </p:tgtEl>
                                        <p:attrNameLst>
                                          <p:attrName>fillcolor</p:attrName>
                                        </p:attrNameLst>
                                      </p:cBhvr>
                                      <p:to>
                                        <a:srgbClr val="000000"/>
                                      </p:to>
                                    </p:animClr>
                                    <p:set>
                                      <p:cBhvr>
                                        <p:cTn id="27" dur="500" fill="hold"/>
                                        <p:tgtEl>
                                          <p:spTgt spid="6">
                                            <p:txEl>
                                              <p:pRg st="3" end="3"/>
                                            </p:txEl>
                                          </p:spTgt>
                                        </p:tgtEl>
                                        <p:attrNameLst>
                                          <p:attrName>fill.type</p:attrName>
                                        </p:attrNameLst>
                                      </p:cBhvr>
                                      <p:to>
                                        <p:strVal val="solid"/>
                                      </p:to>
                                    </p:set>
                                    <p:set>
                                      <p:cBhvr>
                                        <p:cTn id="28" dur="500" fill="hold"/>
                                        <p:tgtEl>
                                          <p:spTgt spid="6">
                                            <p:txEl>
                                              <p:pRg st="3" end="3"/>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6">
                                            <p:txEl>
                                              <p:pRg st="4" end="4"/>
                                            </p:txEl>
                                          </p:spTgt>
                                        </p:tgtEl>
                                        <p:attrNameLst>
                                          <p:attrName>style.color</p:attrName>
                                        </p:attrNameLst>
                                      </p:cBhvr>
                                      <p:to>
                                        <a:srgbClr val="000000"/>
                                      </p:to>
                                    </p:animClr>
                                    <p:animClr clrSpc="rgb" dir="cw">
                                      <p:cBhvr>
                                        <p:cTn id="33" dur="500" fill="hold"/>
                                        <p:tgtEl>
                                          <p:spTgt spid="6">
                                            <p:txEl>
                                              <p:pRg st="4" end="4"/>
                                            </p:txEl>
                                          </p:spTgt>
                                        </p:tgtEl>
                                        <p:attrNameLst>
                                          <p:attrName>fillcolor</p:attrName>
                                        </p:attrNameLst>
                                      </p:cBhvr>
                                      <p:to>
                                        <a:srgbClr val="000000"/>
                                      </p:to>
                                    </p:animClr>
                                    <p:set>
                                      <p:cBhvr>
                                        <p:cTn id="34" dur="500" fill="hold"/>
                                        <p:tgtEl>
                                          <p:spTgt spid="6">
                                            <p:txEl>
                                              <p:pRg st="4" end="4"/>
                                            </p:txEl>
                                          </p:spTgt>
                                        </p:tgtEl>
                                        <p:attrNameLst>
                                          <p:attrName>fill.type</p:attrName>
                                        </p:attrNameLst>
                                      </p:cBhvr>
                                      <p:to>
                                        <p:strVal val="solid"/>
                                      </p:to>
                                    </p:set>
                                    <p:set>
                                      <p:cBhvr>
                                        <p:cTn id="35"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46672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ndara" pitchFamily="34" charset="0"/>
                <a:ea typeface="+mn-ea"/>
                <a:cs typeface="Arial" pitchFamily="34" charset="0"/>
              </a:rPr>
              <a:t>Nationalism [5/5]</a:t>
            </a:r>
          </a:p>
        </p:txBody>
      </p:sp>
      <p:sp>
        <p:nvSpPr>
          <p:cNvPr id="6" name="TextBox 5"/>
          <p:cNvSpPr txBox="1"/>
          <p:nvPr/>
        </p:nvSpPr>
        <p:spPr>
          <a:xfrm>
            <a:off x="685801" y="1841480"/>
            <a:ext cx="8020022"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Three levels (past, present and future)</a:t>
            </a:r>
          </a:p>
          <a:p>
            <a:pPr marL="800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Common pride in national achievements and common sorrow in national tragedies.</a:t>
            </a:r>
          </a:p>
          <a:p>
            <a:pPr marL="800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Simple devotion to the nation such as “</a:t>
            </a:r>
            <a:r>
              <a:rPr kumimoji="0" lang="en-US" sz="2400" b="1" i="0" u="none" strike="noStrike" kern="1200" cap="none" spc="0" normalizeH="0" baseline="0" noProof="0" dirty="0">
                <a:ln>
                  <a:noFill/>
                </a:ln>
                <a:effectLst/>
                <a:uLnTx/>
                <a:uFillTx/>
                <a:latin typeface="Candara" pitchFamily="34" charset="0"/>
                <a:ea typeface="+mn-ea"/>
                <a:cs typeface="Arial" pitchFamily="34" charset="0"/>
              </a:rPr>
              <a:t>My country, right or wrong</a:t>
            </a:r>
            <a:r>
              <a:rPr kumimoji="0" lang="en-US" sz="2400" b="0" i="0" u="none" strike="noStrike" kern="1200" cap="none" spc="0" normalizeH="0" baseline="0" noProof="0" dirty="0">
                <a:ln>
                  <a:noFill/>
                </a:ln>
                <a:effectLst/>
                <a:uLnTx/>
                <a:uFillTx/>
                <a:latin typeface="Candara" pitchFamily="34" charset="0"/>
                <a:ea typeface="+mn-ea"/>
                <a:cs typeface="Arial" pitchFamily="34" charset="0"/>
              </a:rPr>
              <a:t>”.</a:t>
            </a:r>
          </a:p>
          <a:p>
            <a:pPr marL="800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Hope that the nation will one day become a great nation. </a:t>
            </a:r>
          </a:p>
          <a:p>
            <a:pPr marL="800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ndara" pitchFamily="34" charset="0"/>
                <a:ea typeface="+mn-ea"/>
                <a:cs typeface="Arial" pitchFamily="34" charset="0"/>
              </a:rPr>
              <a:t>Or if already a great nation, then hope for it to be the greatest in the world.</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825"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25"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p:cNvGrpSpPr/>
          <p:nvPr/>
        </p:nvGrpSpPr>
        <p:grpSpPr>
          <a:xfrm>
            <a:off x="0" y="6756400"/>
            <a:ext cx="9144000" cy="101600"/>
            <a:chOff x="0" y="5791200"/>
            <a:chExt cx="8084345" cy="330200"/>
          </a:xfrm>
        </p:grpSpPr>
        <p:sp>
          <p:nvSpPr>
            <p:cNvPr id="26" name="Rectangle 2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7" name="Rectangle 2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8" name="Rectangle 2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9" name="Rectangle 2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30" name="Rectangle 2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31" name="Rectangle 3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32" name="Rectangle 3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34" name="Rectangle 33"/>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pic>
        <p:nvPicPr>
          <p:cNvPr id="36" name="Picture 2" descr="Image result for red tick mar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885" y="1648184"/>
            <a:ext cx="507919" cy="4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4391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6">
                                            <p:txEl>
                                              <p:pRg st="1" end="1"/>
                                            </p:txEl>
                                          </p:spTgt>
                                        </p:tgtEl>
                                        <p:attrNameLst>
                                          <p:attrName>style.color</p:attrName>
                                        </p:attrNameLst>
                                      </p:cBhvr>
                                      <p:to>
                                        <a:srgbClr val="000000"/>
                                      </p:to>
                                    </p:animClr>
                                    <p:animClr clrSpc="rgb" dir="cw">
                                      <p:cBhvr>
                                        <p:cTn id="12" dur="500" fill="hold"/>
                                        <p:tgtEl>
                                          <p:spTgt spid="6">
                                            <p:txEl>
                                              <p:pRg st="1" end="1"/>
                                            </p:txEl>
                                          </p:spTgt>
                                        </p:tgtEl>
                                        <p:attrNameLst>
                                          <p:attrName>fillcolor</p:attrName>
                                        </p:attrNameLst>
                                      </p:cBhvr>
                                      <p:to>
                                        <a:srgbClr val="000000"/>
                                      </p:to>
                                    </p:animClr>
                                    <p:set>
                                      <p:cBhvr>
                                        <p:cTn id="13" dur="500" fill="hold"/>
                                        <p:tgtEl>
                                          <p:spTgt spid="6">
                                            <p:txEl>
                                              <p:pRg st="1" end="1"/>
                                            </p:txEl>
                                          </p:spTgt>
                                        </p:tgtEl>
                                        <p:attrNameLst>
                                          <p:attrName>fill.type</p:attrName>
                                        </p:attrNameLst>
                                      </p:cBhvr>
                                      <p:to>
                                        <p:strVal val="solid"/>
                                      </p:to>
                                    </p:set>
                                    <p:set>
                                      <p:cBhvr>
                                        <p:cTn id="14" dur="500" fill="hold"/>
                                        <p:tgtEl>
                                          <p:spTgt spid="6">
                                            <p:txEl>
                                              <p:pRg st="1" end="1"/>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6">
                                            <p:txEl>
                                              <p:pRg st="2" end="2"/>
                                            </p:txEl>
                                          </p:spTgt>
                                        </p:tgtEl>
                                        <p:attrNameLst>
                                          <p:attrName>style.color</p:attrName>
                                        </p:attrNameLst>
                                      </p:cBhvr>
                                      <p:to>
                                        <a:srgbClr val="000000"/>
                                      </p:to>
                                    </p:animClr>
                                    <p:animClr clrSpc="rgb" dir="cw">
                                      <p:cBhvr>
                                        <p:cTn id="19" dur="500" fill="hold"/>
                                        <p:tgtEl>
                                          <p:spTgt spid="6">
                                            <p:txEl>
                                              <p:pRg st="2" end="2"/>
                                            </p:txEl>
                                          </p:spTgt>
                                        </p:tgtEl>
                                        <p:attrNameLst>
                                          <p:attrName>fillcolor</p:attrName>
                                        </p:attrNameLst>
                                      </p:cBhvr>
                                      <p:to>
                                        <a:srgbClr val="000000"/>
                                      </p:to>
                                    </p:animClr>
                                    <p:set>
                                      <p:cBhvr>
                                        <p:cTn id="20" dur="500" fill="hold"/>
                                        <p:tgtEl>
                                          <p:spTgt spid="6">
                                            <p:txEl>
                                              <p:pRg st="2" end="2"/>
                                            </p:txEl>
                                          </p:spTgt>
                                        </p:tgtEl>
                                        <p:attrNameLst>
                                          <p:attrName>fill.type</p:attrName>
                                        </p:attrNameLst>
                                      </p:cBhvr>
                                      <p:to>
                                        <p:strVal val="solid"/>
                                      </p:to>
                                    </p:set>
                                    <p:set>
                                      <p:cBhvr>
                                        <p:cTn id="21" dur="500" fill="hold"/>
                                        <p:tgtEl>
                                          <p:spTgt spid="6">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6">
                                            <p:txEl>
                                              <p:pRg st="3" end="3"/>
                                            </p:txEl>
                                          </p:spTgt>
                                        </p:tgtEl>
                                        <p:attrNameLst>
                                          <p:attrName>style.color</p:attrName>
                                        </p:attrNameLst>
                                      </p:cBhvr>
                                      <p:to>
                                        <a:srgbClr val="000000"/>
                                      </p:to>
                                    </p:animClr>
                                    <p:animClr clrSpc="rgb" dir="cw">
                                      <p:cBhvr>
                                        <p:cTn id="26" dur="500" fill="hold"/>
                                        <p:tgtEl>
                                          <p:spTgt spid="6">
                                            <p:txEl>
                                              <p:pRg st="3" end="3"/>
                                            </p:txEl>
                                          </p:spTgt>
                                        </p:tgtEl>
                                        <p:attrNameLst>
                                          <p:attrName>fillcolor</p:attrName>
                                        </p:attrNameLst>
                                      </p:cBhvr>
                                      <p:to>
                                        <a:srgbClr val="000000"/>
                                      </p:to>
                                    </p:animClr>
                                    <p:set>
                                      <p:cBhvr>
                                        <p:cTn id="27" dur="500" fill="hold"/>
                                        <p:tgtEl>
                                          <p:spTgt spid="6">
                                            <p:txEl>
                                              <p:pRg st="3" end="3"/>
                                            </p:txEl>
                                          </p:spTgt>
                                        </p:tgtEl>
                                        <p:attrNameLst>
                                          <p:attrName>fill.type</p:attrName>
                                        </p:attrNameLst>
                                      </p:cBhvr>
                                      <p:to>
                                        <p:strVal val="solid"/>
                                      </p:to>
                                    </p:set>
                                    <p:set>
                                      <p:cBhvr>
                                        <p:cTn id="28" dur="500" fill="hold"/>
                                        <p:tgtEl>
                                          <p:spTgt spid="6">
                                            <p:txEl>
                                              <p:pRg st="3" end="3"/>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6">
                                            <p:txEl>
                                              <p:pRg st="4" end="4"/>
                                            </p:txEl>
                                          </p:spTgt>
                                        </p:tgtEl>
                                        <p:attrNameLst>
                                          <p:attrName>style.color</p:attrName>
                                        </p:attrNameLst>
                                      </p:cBhvr>
                                      <p:to>
                                        <a:srgbClr val="000000"/>
                                      </p:to>
                                    </p:animClr>
                                    <p:animClr clrSpc="rgb" dir="cw">
                                      <p:cBhvr>
                                        <p:cTn id="33" dur="500" fill="hold"/>
                                        <p:tgtEl>
                                          <p:spTgt spid="6">
                                            <p:txEl>
                                              <p:pRg st="4" end="4"/>
                                            </p:txEl>
                                          </p:spTgt>
                                        </p:tgtEl>
                                        <p:attrNameLst>
                                          <p:attrName>fillcolor</p:attrName>
                                        </p:attrNameLst>
                                      </p:cBhvr>
                                      <p:to>
                                        <a:srgbClr val="000000"/>
                                      </p:to>
                                    </p:animClr>
                                    <p:set>
                                      <p:cBhvr>
                                        <p:cTn id="34" dur="500" fill="hold"/>
                                        <p:tgtEl>
                                          <p:spTgt spid="6">
                                            <p:txEl>
                                              <p:pRg st="4" end="4"/>
                                            </p:txEl>
                                          </p:spTgt>
                                        </p:tgtEl>
                                        <p:attrNameLst>
                                          <p:attrName>fill.type</p:attrName>
                                        </p:attrNameLst>
                                      </p:cBhvr>
                                      <p:to>
                                        <p:strVal val="solid"/>
                                      </p:to>
                                    </p:set>
                                    <p:set>
                                      <p:cBhvr>
                                        <p:cTn id="35"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ndara" panose="020E0502030303020204" pitchFamily="34" charset="0"/>
              </a:rPr>
              <a:t>Religion and Nationalism  1/2</a:t>
            </a:r>
          </a:p>
        </p:txBody>
      </p:sp>
      <p:sp>
        <p:nvSpPr>
          <p:cNvPr id="3" name="Content Placeholder 2"/>
          <p:cNvSpPr>
            <a:spLocks noGrp="1"/>
          </p:cNvSpPr>
          <p:nvPr>
            <p:ph idx="1"/>
          </p:nvPr>
        </p:nvSpPr>
        <p:spPr>
          <a:xfrm>
            <a:off x="633845" y="1828801"/>
            <a:ext cx="7138555" cy="4351337"/>
          </a:xfrm>
        </p:spPr>
        <p:txBody>
          <a:bodyPr/>
          <a:lstStyle/>
          <a:p>
            <a:pPr marL="0" marR="0" indent="0">
              <a:lnSpc>
                <a:spcPct val="107000"/>
              </a:lnSpc>
              <a:spcBef>
                <a:spcPts val="0"/>
              </a:spcBef>
              <a:spcAft>
                <a:spcPts val="800"/>
              </a:spcAft>
              <a:buNone/>
            </a:pPr>
            <a:r>
              <a:rPr lang="en-US" sz="2400" i="1" dirty="0">
                <a:latin typeface="Calibri" panose="020F0502020204030204" pitchFamily="34" charset="0"/>
                <a:ea typeface="Calibri" panose="020F0502020204030204" pitchFamily="34" charset="0"/>
                <a:cs typeface="Times New Roman" panose="02020603050405020304" pitchFamily="18" charset="0"/>
              </a:rPr>
              <a:t>“The politician in me has never dominated a single decision of mine, and if I seem to take part in politics, it is only because politics encircle us today like the coil of a snake from which one cannot get out, no matter how much one tries. In order to wrestle with the snake………., I have been experimenting with myself and my friends by introducing religion into politics.”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en-US" sz="2000" b="1" dirty="0">
                <a:latin typeface="Calibri" panose="020F0502020204030204" pitchFamily="34" charset="0"/>
                <a:ea typeface="Calibri" panose="020F0502020204030204" pitchFamily="34" charset="0"/>
                <a:cs typeface="Times New Roman" panose="02020603050405020304" pitchFamily="18" charset="0"/>
              </a:rPr>
              <a:t>Mahatma Gandhi</a:t>
            </a:r>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6</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rot="10800000" flipV="1">
            <a:off x="857221" y="5486400"/>
            <a:ext cx="6037811" cy="45719"/>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5126493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2060"/>
                </a:solidFill>
                <a:latin typeface="Candara" panose="020E0502030303020204" pitchFamily="34" charset="0"/>
              </a:rPr>
              <a:t>Religion and Nationalism 2/2</a:t>
            </a:r>
          </a:p>
        </p:txBody>
      </p:sp>
      <p:sp>
        <p:nvSpPr>
          <p:cNvPr id="3" name="Content Placeholder 2"/>
          <p:cNvSpPr>
            <a:spLocks noGrp="1"/>
          </p:cNvSpPr>
          <p:nvPr>
            <p:ph idx="1"/>
          </p:nvPr>
        </p:nvSpPr>
        <p:spPr>
          <a:xfrm>
            <a:off x="633845" y="1828801"/>
            <a:ext cx="7138555" cy="4351337"/>
          </a:xfrm>
        </p:spPr>
        <p:txBody>
          <a:bodyPr/>
          <a:lstStyle/>
          <a:p>
            <a:pPr marL="0" marR="0" indent="0">
              <a:lnSpc>
                <a:spcPct val="107000"/>
              </a:lnSpc>
              <a:spcBef>
                <a:spcPts val="0"/>
              </a:spcBef>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Allama Iqbal </a:t>
            </a:r>
            <a:r>
              <a:rPr lang="en-US" sz="2400" dirty="0">
                <a:latin typeface="Calibri" panose="020F0502020204030204" pitchFamily="34" charset="0"/>
                <a:ea typeface="Calibri" panose="020F0502020204030204" pitchFamily="34" charset="0"/>
                <a:cs typeface="Times New Roman" panose="02020603050405020304" pitchFamily="18" charset="0"/>
              </a:rPr>
              <a:t>said:</a:t>
            </a:r>
            <a:r>
              <a:rPr lang="en-US" sz="2400" i="1" dirty="0">
                <a:latin typeface="Calibri" panose="020F050202020403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i="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i="1" dirty="0">
                <a:latin typeface="Calibri" panose="020F0502020204030204" pitchFamily="34" charset="0"/>
                <a:ea typeface="Calibri" panose="020F0502020204030204" pitchFamily="34" charset="0"/>
                <a:cs typeface="Times New Roman" panose="02020603050405020304" pitchFamily="18" charset="0"/>
              </a:rPr>
              <a:t>“One lesson I have learnt from the history of Muslims. At critical moments in their history, it is Islam that has saved Muslims and not vice versa.”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7</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rot="10800000" flipV="1">
            <a:off x="857221" y="5943600"/>
            <a:ext cx="6037811" cy="45719"/>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7718482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2060"/>
                </a:solidFill>
                <a:latin typeface="Candara" panose="020E0502030303020204" pitchFamily="34" charset="0"/>
              </a:rPr>
              <a:t>Two Nation Theory</a:t>
            </a:r>
          </a:p>
        </p:txBody>
      </p:sp>
      <p:sp>
        <p:nvSpPr>
          <p:cNvPr id="3" name="Content Placeholder 2"/>
          <p:cNvSpPr>
            <a:spLocks noGrp="1"/>
          </p:cNvSpPr>
          <p:nvPr>
            <p:ph idx="1"/>
          </p:nvPr>
        </p:nvSpPr>
        <p:spPr>
          <a:xfrm>
            <a:off x="633845" y="1828801"/>
            <a:ext cx="6833755" cy="4351337"/>
          </a:xfrm>
        </p:spPr>
        <p:txBody>
          <a:bodyPr>
            <a:normAutofit/>
          </a:bodyPr>
          <a:lstStyle/>
          <a:p>
            <a:r>
              <a:rPr lang="en-US" dirty="0"/>
              <a:t>Evolution of the concept</a:t>
            </a:r>
          </a:p>
          <a:p>
            <a:r>
              <a:rPr lang="en-US" dirty="0"/>
              <a:t>During the struggle for political independence in India, The Two Nation Theory emerged, which meant that two nations </a:t>
            </a:r>
          </a:p>
          <a:p>
            <a:pPr marL="0" indent="0">
              <a:buNone/>
            </a:pPr>
            <a:r>
              <a:rPr lang="en-US" dirty="0"/>
              <a:t>   -Hindus and Muslims inhabited the subcontinent.</a:t>
            </a:r>
          </a:p>
          <a:p>
            <a:pPr>
              <a:buFont typeface="Arial" panose="020B0604020202020204" pitchFamily="34" charset="0"/>
              <a:buChar char="•"/>
            </a:pPr>
            <a:r>
              <a:rPr lang="en-US" dirty="0"/>
              <a:t>It further emphasized that there were sharp discrepancies in culture, language, religious practices of both communities.</a:t>
            </a:r>
          </a:p>
          <a:p>
            <a:pPr>
              <a:buFont typeface="Arial" panose="020B0604020202020204" pitchFamily="34" charset="0"/>
              <a:buChar char="•"/>
            </a:pPr>
            <a:r>
              <a:rPr lang="en-US" dirty="0"/>
              <a:t>Muhammad Ali Jinnah was not the first to call the Muslims of India a nation </a:t>
            </a:r>
          </a:p>
          <a:p>
            <a:pPr>
              <a:buFont typeface="Arial" panose="020B0604020202020204" pitchFamily="34" charset="0"/>
              <a:buChar char="•"/>
            </a:pPr>
            <a:r>
              <a:rPr lang="en-US" dirty="0"/>
              <a:t>Sir Syed Ahmed Khan, had also addressed them as ‘QAUM’. The Agha Khan, Amir Ali and others referred to their community as a ‘nation’.</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8</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rot="10800000" flipV="1">
            <a:off x="854526" y="6227787"/>
            <a:ext cx="6037811" cy="45719"/>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p:cNvGrpSpPr/>
          <p:nvPr/>
        </p:nvGrpSpPr>
        <p:grpSpPr>
          <a:xfrm>
            <a:off x="0" y="6756400"/>
            <a:ext cx="9144000" cy="101600"/>
            <a:chOff x="0" y="5791200"/>
            <a:chExt cx="8084345" cy="330200"/>
          </a:xfrm>
        </p:grpSpPr>
        <p:sp>
          <p:nvSpPr>
            <p:cNvPr id="24" name="Rectangle 23"/>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5" name="Rectangle 24"/>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6" name="Rectangle 25"/>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7" name="Rectangle 26"/>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28" name="Rectangle 27"/>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9" name="Rectangle 28"/>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30" name="Rectangle 29"/>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31" name="Rectangle 30"/>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357533281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2060"/>
                </a:solidFill>
                <a:latin typeface="Candara" panose="020E0502030303020204" pitchFamily="34" charset="0"/>
              </a:rPr>
              <a:t>Two Nation Theory</a:t>
            </a:r>
            <a:endParaRPr lang="en-US" dirty="0"/>
          </a:p>
        </p:txBody>
      </p:sp>
      <p:sp>
        <p:nvSpPr>
          <p:cNvPr id="3" name="Content Placeholder 2"/>
          <p:cNvSpPr>
            <a:spLocks noGrp="1"/>
          </p:cNvSpPr>
          <p:nvPr>
            <p:ph idx="1"/>
          </p:nvPr>
        </p:nvSpPr>
        <p:spPr/>
        <p:txBody>
          <a:bodyPr/>
          <a:lstStyle/>
          <a:p>
            <a:r>
              <a:rPr lang="en-US" dirty="0" err="1"/>
              <a:t>Allama</a:t>
            </a:r>
            <a:r>
              <a:rPr lang="en-US" dirty="0"/>
              <a:t> Iqbal provided the philosophical explanation for the uniqueness of the Indian Muslims.</a:t>
            </a:r>
          </a:p>
          <a:p>
            <a:r>
              <a:rPr lang="en-US" dirty="0"/>
              <a:t> However, Jinnah was the first to conclude that Hindus and Muslims are two distinct nations, which could not live together.</a:t>
            </a:r>
          </a:p>
          <a:p>
            <a:endParaRPr lang="en-US" dirty="0"/>
          </a:p>
        </p:txBody>
      </p:sp>
      <p:sp>
        <p:nvSpPr>
          <p:cNvPr id="4" name="Slide Number Placeholder 3"/>
          <p:cNvSpPr>
            <a:spLocks noGrp="1"/>
          </p:cNvSpPr>
          <p:nvPr>
            <p:ph type="sldNum" sz="quarter" idx="12"/>
          </p:nvPr>
        </p:nvSpPr>
        <p:spPr/>
        <p:txBody>
          <a:bodyPr/>
          <a:lstStyle/>
          <a:p>
            <a:fld id="{08A8661F-1CDE-4F7E-AE93-7F9785FD6839}" type="slidenum">
              <a:rPr lang="en-US" smtClean="0"/>
              <a:pPr/>
              <a:t>9</a:t>
            </a:fld>
            <a:endParaRPr lang="en-US"/>
          </a:p>
        </p:txBody>
      </p:sp>
      <p:grpSp>
        <p:nvGrpSpPr>
          <p:cNvPr id="5" name="Group 4"/>
          <p:cNvGrpSpPr/>
          <p:nvPr/>
        </p:nvGrpSpPr>
        <p:grpSpPr>
          <a:xfrm rot="10800000" flipV="1">
            <a:off x="857221" y="1405300"/>
            <a:ext cx="6037811" cy="45719"/>
            <a:chOff x="0" y="5791200"/>
            <a:chExt cx="8084345" cy="330200"/>
          </a:xfrm>
        </p:grpSpPr>
        <p:sp>
          <p:nvSpPr>
            <p:cNvPr id="6" name="Rectangle 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p:cNvGrpSpPr/>
          <p:nvPr/>
        </p:nvGrpSpPr>
        <p:grpSpPr>
          <a:xfrm>
            <a:off x="0" y="6756400"/>
            <a:ext cx="9144000" cy="101600"/>
            <a:chOff x="0" y="5791200"/>
            <a:chExt cx="8084345" cy="330200"/>
          </a:xfrm>
        </p:grpSpPr>
        <p:sp>
          <p:nvSpPr>
            <p:cNvPr id="15" name="Rectangle 14"/>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6" name="Rectangle 15"/>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7" name="Rectangle 16"/>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18" name="Rectangle 17"/>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19" name="Rectangle 18"/>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0" name="Rectangle 19"/>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1" name="Rectangle 20"/>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22" name="Rectangle 21"/>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grpSp>
    </p:spTree>
    <p:extLst>
      <p:ext uri="{BB962C8B-B14F-4D97-AF65-F5344CB8AC3E}">
        <p14:creationId xmlns:p14="http://schemas.microsoft.com/office/powerpoint/2010/main" val="105157496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702</Words>
  <Application>Microsoft Office PowerPoint</Application>
  <PresentationFormat>On-screen Show (4:3)</PresentationFormat>
  <Paragraphs>99</Paragraphs>
  <Slides>15</Slides>
  <Notes>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Andalus</vt:lpstr>
      <vt:lpstr>Arabic Typesetting</vt:lpstr>
      <vt:lpstr>Arial</vt:lpstr>
      <vt:lpstr>Baskerville Old Face</vt:lpstr>
      <vt:lpstr>Calibri</vt:lpstr>
      <vt:lpstr>Calibri Light</vt:lpstr>
      <vt:lpstr>Candara</vt:lpstr>
      <vt:lpstr>Franklin Gothic Book</vt:lpstr>
      <vt:lpstr>Times New Roman</vt:lpstr>
      <vt:lpstr>Wingdings</vt:lpstr>
      <vt:lpstr>Wingdings 2</vt:lpstr>
      <vt:lpstr>Office Theme</vt:lpstr>
      <vt:lpstr>HDOfficeLightV0</vt:lpstr>
      <vt:lpstr>Crop</vt:lpstr>
      <vt:lpstr>HUM111  Pakistan Studies</vt:lpstr>
      <vt:lpstr>Nationalism and Two Nation Theory</vt:lpstr>
      <vt:lpstr>PowerPoint Presentation</vt:lpstr>
      <vt:lpstr>PowerPoint Presentation</vt:lpstr>
      <vt:lpstr>PowerPoint Presentation</vt:lpstr>
      <vt:lpstr>Religion and Nationalism  1/2</vt:lpstr>
      <vt:lpstr>Religion and Nationalism 2/2</vt:lpstr>
      <vt:lpstr>Two Nation Theory</vt:lpstr>
      <vt:lpstr>Two Nation Theory</vt:lpstr>
      <vt:lpstr>Two Nation Theory</vt:lpstr>
      <vt:lpstr>Jinnah in Lahore Resolution</vt:lpstr>
      <vt:lpstr>External Evidence</vt:lpstr>
      <vt:lpstr>Mandate of Two Nation Theory</vt:lpstr>
      <vt:lpstr>Congress Attitude towards S.E</vt:lpstr>
      <vt:lpstr>Factors Responsible for the  Creation of Muslim Nationhood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Saima</dc:creator>
  <cp:lastModifiedBy>vcomsats</cp:lastModifiedBy>
  <cp:revision>21</cp:revision>
  <dcterms:created xsi:type="dcterms:W3CDTF">2006-08-16T00:00:00Z</dcterms:created>
  <dcterms:modified xsi:type="dcterms:W3CDTF">2018-09-05T06:59:41Z</dcterms:modified>
</cp:coreProperties>
</file>