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25" r:id="rId2"/>
  </p:sldMasterIdLst>
  <p:notesMasterIdLst>
    <p:notesMasterId r:id="rId36"/>
  </p:notesMasterIdLst>
  <p:sldIdLst>
    <p:sldId id="508" r:id="rId3"/>
    <p:sldId id="370" r:id="rId4"/>
    <p:sldId id="456" r:id="rId5"/>
    <p:sldId id="497" r:id="rId6"/>
    <p:sldId id="498" r:id="rId7"/>
    <p:sldId id="499" r:id="rId8"/>
    <p:sldId id="500" r:id="rId9"/>
    <p:sldId id="501" r:id="rId10"/>
    <p:sldId id="502" r:id="rId11"/>
    <p:sldId id="503" r:id="rId12"/>
    <p:sldId id="504" r:id="rId13"/>
    <p:sldId id="507" r:id="rId14"/>
    <p:sldId id="471" r:id="rId15"/>
    <p:sldId id="482" r:id="rId16"/>
    <p:sldId id="473" r:id="rId17"/>
    <p:sldId id="474" r:id="rId18"/>
    <p:sldId id="475" r:id="rId19"/>
    <p:sldId id="476" r:id="rId20"/>
    <p:sldId id="477" r:id="rId21"/>
    <p:sldId id="478" r:id="rId22"/>
    <p:sldId id="479" r:id="rId23"/>
    <p:sldId id="480" r:id="rId24"/>
    <p:sldId id="481" r:id="rId25"/>
    <p:sldId id="483" r:id="rId26"/>
    <p:sldId id="484" r:id="rId27"/>
    <p:sldId id="485" r:id="rId28"/>
    <p:sldId id="486" r:id="rId29"/>
    <p:sldId id="487" r:id="rId30"/>
    <p:sldId id="488" r:id="rId31"/>
    <p:sldId id="489" r:id="rId32"/>
    <p:sldId id="490" r:id="rId33"/>
    <p:sldId id="491" r:id="rId34"/>
    <p:sldId id="492" r:id="rId35"/>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2F5395"/>
    <a:srgbClr val="FFFFB3"/>
    <a:srgbClr val="7F9ED7"/>
    <a:srgbClr val="FAE9E2"/>
    <a:srgbClr val="FFFFCC"/>
    <a:srgbClr val="FDF1ED"/>
    <a:srgbClr val="FBDFD5"/>
    <a:srgbClr val="FFFF99"/>
    <a:srgbClr val="B9D9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p:cViewPr varScale="1">
        <p:scale>
          <a:sx n="81" d="100"/>
          <a:sy n="81" d="100"/>
        </p:scale>
        <p:origin x="792"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1440" tIns="45720" rIns="91440" bIns="45720" rtlCol="0"/>
          <a:lstStyle>
            <a:lvl1pPr algn="r">
              <a:defRPr sz="1200"/>
            </a:lvl1pPr>
          </a:lstStyle>
          <a:p>
            <a:fld id="{5838515F-6EC2-437A-BB7E-FAEE704D1F72}" type="datetimeFigureOut">
              <a:rPr lang="en-US" smtClean="0"/>
              <a:pPr/>
              <a:t>12-Sep-18</a:t>
            </a:fld>
            <a:endParaRPr lang="en-US"/>
          </a:p>
        </p:txBody>
      </p:sp>
      <p:sp>
        <p:nvSpPr>
          <p:cNvPr id="4" name="Slide Image Placeholder 3"/>
          <p:cNvSpPr>
            <a:spLocks noGrp="1" noRot="1" noChangeAspect="1"/>
          </p:cNvSpPr>
          <p:nvPr>
            <p:ph type="sldImg" idx="2"/>
          </p:nvPr>
        </p:nvSpPr>
        <p:spPr>
          <a:xfrm>
            <a:off x="1382713" y="1163638"/>
            <a:ext cx="4189412" cy="31416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375"/>
            <a:ext cx="30130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lIns="91440" tIns="45720" rIns="91440" bIns="45720" rtlCol="0" anchor="b"/>
          <a:lstStyle>
            <a:lvl1pPr algn="r">
              <a:defRPr sz="1200"/>
            </a:lvl1pPr>
          </a:lstStyle>
          <a:p>
            <a:fld id="{F0448D81-7B12-46D2-AC3D-02B3D3820BAF}" type="slidenum">
              <a:rPr lang="en-US" smtClean="0"/>
              <a:pPr/>
              <a:t>‹#›</a:t>
            </a:fld>
            <a:endParaRPr lang="en-US"/>
          </a:p>
        </p:txBody>
      </p:sp>
    </p:spTree>
    <p:extLst>
      <p:ext uri="{BB962C8B-B14F-4D97-AF65-F5344CB8AC3E}">
        <p14:creationId xmlns:p14="http://schemas.microsoft.com/office/powerpoint/2010/main" val="2313935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a:t>
            </a:fld>
            <a:endParaRPr lang="en-US"/>
          </a:p>
        </p:txBody>
      </p:sp>
    </p:spTree>
    <p:extLst>
      <p:ext uri="{BB962C8B-B14F-4D97-AF65-F5344CB8AC3E}">
        <p14:creationId xmlns:p14="http://schemas.microsoft.com/office/powerpoint/2010/main" val="3382155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12</a:t>
            </a:fld>
            <a:endParaRPr lang="en-US"/>
          </a:p>
        </p:txBody>
      </p:sp>
    </p:spTree>
    <p:extLst>
      <p:ext uri="{BB962C8B-B14F-4D97-AF65-F5344CB8AC3E}">
        <p14:creationId xmlns:p14="http://schemas.microsoft.com/office/powerpoint/2010/main" val="3382155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13</a:t>
            </a:fld>
            <a:endParaRPr lang="en-US"/>
          </a:p>
        </p:txBody>
      </p:sp>
    </p:spTree>
    <p:extLst>
      <p:ext uri="{BB962C8B-B14F-4D97-AF65-F5344CB8AC3E}">
        <p14:creationId xmlns:p14="http://schemas.microsoft.com/office/powerpoint/2010/main" val="2663372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14</a:t>
            </a:fld>
            <a:endParaRPr lang="en-US"/>
          </a:p>
        </p:txBody>
      </p:sp>
    </p:spTree>
    <p:extLst>
      <p:ext uri="{BB962C8B-B14F-4D97-AF65-F5344CB8AC3E}">
        <p14:creationId xmlns:p14="http://schemas.microsoft.com/office/powerpoint/2010/main" val="744865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15</a:t>
            </a:fld>
            <a:endParaRPr lang="en-US"/>
          </a:p>
        </p:txBody>
      </p:sp>
    </p:spTree>
    <p:extLst>
      <p:ext uri="{BB962C8B-B14F-4D97-AF65-F5344CB8AC3E}">
        <p14:creationId xmlns:p14="http://schemas.microsoft.com/office/powerpoint/2010/main" val="15472227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16</a:t>
            </a:fld>
            <a:endParaRPr lang="en-US"/>
          </a:p>
        </p:txBody>
      </p:sp>
    </p:spTree>
    <p:extLst>
      <p:ext uri="{BB962C8B-B14F-4D97-AF65-F5344CB8AC3E}">
        <p14:creationId xmlns:p14="http://schemas.microsoft.com/office/powerpoint/2010/main" val="66530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17</a:t>
            </a:fld>
            <a:endParaRPr lang="en-US"/>
          </a:p>
        </p:txBody>
      </p:sp>
    </p:spTree>
    <p:extLst>
      <p:ext uri="{BB962C8B-B14F-4D97-AF65-F5344CB8AC3E}">
        <p14:creationId xmlns:p14="http://schemas.microsoft.com/office/powerpoint/2010/main" val="2870251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18</a:t>
            </a:fld>
            <a:endParaRPr lang="en-US"/>
          </a:p>
        </p:txBody>
      </p:sp>
    </p:spTree>
    <p:extLst>
      <p:ext uri="{BB962C8B-B14F-4D97-AF65-F5344CB8AC3E}">
        <p14:creationId xmlns:p14="http://schemas.microsoft.com/office/powerpoint/2010/main" val="24280773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19</a:t>
            </a:fld>
            <a:endParaRPr lang="en-US"/>
          </a:p>
        </p:txBody>
      </p:sp>
    </p:spTree>
    <p:extLst>
      <p:ext uri="{BB962C8B-B14F-4D97-AF65-F5344CB8AC3E}">
        <p14:creationId xmlns:p14="http://schemas.microsoft.com/office/powerpoint/2010/main" val="11324429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20</a:t>
            </a:fld>
            <a:endParaRPr lang="en-US"/>
          </a:p>
        </p:txBody>
      </p:sp>
    </p:spTree>
    <p:extLst>
      <p:ext uri="{BB962C8B-B14F-4D97-AF65-F5344CB8AC3E}">
        <p14:creationId xmlns:p14="http://schemas.microsoft.com/office/powerpoint/2010/main" val="4224018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21</a:t>
            </a:fld>
            <a:endParaRPr lang="en-US"/>
          </a:p>
        </p:txBody>
      </p:sp>
    </p:spTree>
    <p:extLst>
      <p:ext uri="{BB962C8B-B14F-4D97-AF65-F5344CB8AC3E}">
        <p14:creationId xmlns:p14="http://schemas.microsoft.com/office/powerpoint/2010/main" val="1182226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4</a:t>
            </a:fld>
            <a:endParaRPr lang="en-US"/>
          </a:p>
        </p:txBody>
      </p:sp>
    </p:spTree>
    <p:extLst>
      <p:ext uri="{BB962C8B-B14F-4D97-AF65-F5344CB8AC3E}">
        <p14:creationId xmlns:p14="http://schemas.microsoft.com/office/powerpoint/2010/main" val="33821551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22</a:t>
            </a:fld>
            <a:endParaRPr lang="en-US"/>
          </a:p>
        </p:txBody>
      </p:sp>
    </p:spTree>
    <p:extLst>
      <p:ext uri="{BB962C8B-B14F-4D97-AF65-F5344CB8AC3E}">
        <p14:creationId xmlns:p14="http://schemas.microsoft.com/office/powerpoint/2010/main" val="21544700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23</a:t>
            </a:fld>
            <a:endParaRPr lang="en-US"/>
          </a:p>
        </p:txBody>
      </p:sp>
    </p:spTree>
    <p:extLst>
      <p:ext uri="{BB962C8B-B14F-4D97-AF65-F5344CB8AC3E}">
        <p14:creationId xmlns:p14="http://schemas.microsoft.com/office/powerpoint/2010/main" val="22594376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24</a:t>
            </a:fld>
            <a:endParaRPr lang="en-US"/>
          </a:p>
        </p:txBody>
      </p:sp>
    </p:spTree>
    <p:extLst>
      <p:ext uri="{BB962C8B-B14F-4D97-AF65-F5344CB8AC3E}">
        <p14:creationId xmlns:p14="http://schemas.microsoft.com/office/powerpoint/2010/main" val="38443436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25</a:t>
            </a:fld>
            <a:endParaRPr lang="en-US"/>
          </a:p>
        </p:txBody>
      </p:sp>
    </p:spTree>
    <p:extLst>
      <p:ext uri="{BB962C8B-B14F-4D97-AF65-F5344CB8AC3E}">
        <p14:creationId xmlns:p14="http://schemas.microsoft.com/office/powerpoint/2010/main" val="24695891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26</a:t>
            </a:fld>
            <a:endParaRPr lang="en-US"/>
          </a:p>
        </p:txBody>
      </p:sp>
    </p:spTree>
    <p:extLst>
      <p:ext uri="{BB962C8B-B14F-4D97-AF65-F5344CB8AC3E}">
        <p14:creationId xmlns:p14="http://schemas.microsoft.com/office/powerpoint/2010/main" val="36889692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27</a:t>
            </a:fld>
            <a:endParaRPr lang="en-US"/>
          </a:p>
        </p:txBody>
      </p:sp>
    </p:spTree>
    <p:extLst>
      <p:ext uri="{BB962C8B-B14F-4D97-AF65-F5344CB8AC3E}">
        <p14:creationId xmlns:p14="http://schemas.microsoft.com/office/powerpoint/2010/main" val="26064565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28</a:t>
            </a:fld>
            <a:endParaRPr lang="en-US"/>
          </a:p>
        </p:txBody>
      </p:sp>
    </p:spTree>
    <p:extLst>
      <p:ext uri="{BB962C8B-B14F-4D97-AF65-F5344CB8AC3E}">
        <p14:creationId xmlns:p14="http://schemas.microsoft.com/office/powerpoint/2010/main" val="6489774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29</a:t>
            </a:fld>
            <a:endParaRPr lang="en-US"/>
          </a:p>
        </p:txBody>
      </p:sp>
    </p:spTree>
    <p:extLst>
      <p:ext uri="{BB962C8B-B14F-4D97-AF65-F5344CB8AC3E}">
        <p14:creationId xmlns:p14="http://schemas.microsoft.com/office/powerpoint/2010/main" val="37506762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30</a:t>
            </a:fld>
            <a:endParaRPr lang="en-US"/>
          </a:p>
        </p:txBody>
      </p:sp>
    </p:spTree>
    <p:extLst>
      <p:ext uri="{BB962C8B-B14F-4D97-AF65-F5344CB8AC3E}">
        <p14:creationId xmlns:p14="http://schemas.microsoft.com/office/powerpoint/2010/main" val="10822111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31</a:t>
            </a:fld>
            <a:endParaRPr lang="en-US"/>
          </a:p>
        </p:txBody>
      </p:sp>
    </p:spTree>
    <p:extLst>
      <p:ext uri="{BB962C8B-B14F-4D97-AF65-F5344CB8AC3E}">
        <p14:creationId xmlns:p14="http://schemas.microsoft.com/office/powerpoint/2010/main" val="1632453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5</a:t>
            </a:fld>
            <a:endParaRPr lang="en-US"/>
          </a:p>
        </p:txBody>
      </p:sp>
    </p:spTree>
    <p:extLst>
      <p:ext uri="{BB962C8B-B14F-4D97-AF65-F5344CB8AC3E}">
        <p14:creationId xmlns:p14="http://schemas.microsoft.com/office/powerpoint/2010/main" val="33821551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32</a:t>
            </a:fld>
            <a:endParaRPr lang="en-US"/>
          </a:p>
        </p:txBody>
      </p:sp>
    </p:spTree>
    <p:extLst>
      <p:ext uri="{BB962C8B-B14F-4D97-AF65-F5344CB8AC3E}">
        <p14:creationId xmlns:p14="http://schemas.microsoft.com/office/powerpoint/2010/main" val="22575908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33</a:t>
            </a:fld>
            <a:endParaRPr lang="en-US"/>
          </a:p>
        </p:txBody>
      </p:sp>
    </p:spTree>
    <p:extLst>
      <p:ext uri="{BB962C8B-B14F-4D97-AF65-F5344CB8AC3E}">
        <p14:creationId xmlns:p14="http://schemas.microsoft.com/office/powerpoint/2010/main" val="1577123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6</a:t>
            </a:fld>
            <a:endParaRPr lang="en-US"/>
          </a:p>
        </p:txBody>
      </p:sp>
    </p:spTree>
    <p:extLst>
      <p:ext uri="{BB962C8B-B14F-4D97-AF65-F5344CB8AC3E}">
        <p14:creationId xmlns:p14="http://schemas.microsoft.com/office/powerpoint/2010/main" val="3382155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7</a:t>
            </a:fld>
            <a:endParaRPr lang="en-US"/>
          </a:p>
        </p:txBody>
      </p:sp>
    </p:spTree>
    <p:extLst>
      <p:ext uri="{BB962C8B-B14F-4D97-AF65-F5344CB8AC3E}">
        <p14:creationId xmlns:p14="http://schemas.microsoft.com/office/powerpoint/2010/main" val="3382155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8</a:t>
            </a:fld>
            <a:endParaRPr lang="en-US"/>
          </a:p>
        </p:txBody>
      </p:sp>
    </p:spTree>
    <p:extLst>
      <p:ext uri="{BB962C8B-B14F-4D97-AF65-F5344CB8AC3E}">
        <p14:creationId xmlns:p14="http://schemas.microsoft.com/office/powerpoint/2010/main" val="3382155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9</a:t>
            </a:fld>
            <a:endParaRPr lang="en-US"/>
          </a:p>
        </p:txBody>
      </p:sp>
    </p:spTree>
    <p:extLst>
      <p:ext uri="{BB962C8B-B14F-4D97-AF65-F5344CB8AC3E}">
        <p14:creationId xmlns:p14="http://schemas.microsoft.com/office/powerpoint/2010/main" val="3382155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10</a:t>
            </a:fld>
            <a:endParaRPr lang="en-US"/>
          </a:p>
        </p:txBody>
      </p:sp>
    </p:spTree>
    <p:extLst>
      <p:ext uri="{BB962C8B-B14F-4D97-AF65-F5344CB8AC3E}">
        <p14:creationId xmlns:p14="http://schemas.microsoft.com/office/powerpoint/2010/main" val="3382155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11</a:t>
            </a:fld>
            <a:endParaRPr lang="en-US"/>
          </a:p>
        </p:txBody>
      </p:sp>
    </p:spTree>
    <p:extLst>
      <p:ext uri="{BB962C8B-B14F-4D97-AF65-F5344CB8AC3E}">
        <p14:creationId xmlns:p14="http://schemas.microsoft.com/office/powerpoint/2010/main" val="3382155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998C63-7EF5-4E93-A65B-C78132FF7261}" type="datetime1">
              <a:rPr lang="en-US" smtClean="0"/>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015078376"/>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74F353-4049-49F8-AD17-54113405838B}" type="datetime1">
              <a:rPr lang="en-US" smtClean="0"/>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633446037"/>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6AED51-F72C-4B69-8121-E4F746CCB53D}" type="datetime1">
              <a:rPr lang="en-US" smtClean="0"/>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410794773"/>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E0E642A4-CE71-4E7E-86B6-6C29AEAD31BD}" type="datetime1">
              <a:rPr lang="en-US" smtClean="0"/>
              <a:t>12-Sep-18</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08A8661F-1CDE-4F7E-AE93-7F9785FD6839}" type="slidenum">
              <a:rPr lang="en-US" smtClean="0"/>
              <a:pPr/>
              <a:t>‹#›</a:t>
            </a:fld>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94551694"/>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9B2F96-1442-4F7D-B5D6-A68ECC45280C}" type="datetime1">
              <a:rPr lang="en-US" smtClean="0"/>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398218749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69E62099-81D3-4C2B-B0EF-8FD0DE4F7736}" type="datetime1">
              <a:rPr lang="en-US" smtClean="0"/>
              <a:t>12-Sep-18</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75626402"/>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272507-46F5-4CE1-A6F2-5888612C8B7B}" type="datetime1">
              <a:rPr lang="en-US" smtClean="0"/>
              <a:t>12-Sep-18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2387610784"/>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FD9BEA-D62E-4C5B-AE86-F2A6B20BCDF8}" type="datetime1">
              <a:rPr lang="en-US" smtClean="0"/>
              <a:t>12-Sep-18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pic>
        <p:nvPicPr>
          <p:cNvPr id="10" name="Picture 9"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134987554"/>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A31F3A-2159-42EE-B4DA-BEAA34015963}" type="datetime1">
              <a:rPr lang="en-US" smtClean="0"/>
              <a:t>12-Sep-18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pic>
        <p:nvPicPr>
          <p:cNvPr id="6" name="Picture 5"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915395875"/>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E75F32-FC34-4B6B-8C3A-F3F37A24FF13}" type="datetime1">
              <a:rPr lang="en-US" smtClean="0"/>
              <a:t>12-Sep-18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84559791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598EC96E-3D9B-4A8C-8FBD-0B0F16D97EA5}" type="datetime1">
              <a:rPr lang="en-US" smtClean="0"/>
              <a:t>12-Sep-18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370783373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DDB1F9-1374-419F-9DDD-95962F948791}" type="datetime1">
              <a:rPr lang="en-US" smtClean="0"/>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2097386994"/>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058234CE-C9E8-41EB-8AD7-A30522EFEC85}" type="datetime1">
              <a:rPr lang="en-US" smtClean="0"/>
              <a:t>12-Sep-18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4086403713"/>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4920B6-93CD-40DD-9AA7-712F6C576AE0}" type="datetime1">
              <a:rPr lang="en-US" smtClean="0"/>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2264224170"/>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C9BD32-03A7-4103-9D67-510D71C677F9}" type="datetime1">
              <a:rPr lang="en-US" smtClean="0"/>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093674615"/>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n-US"/>
              <a:t>Click to edit Master title style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DF8EC2-A2AC-4FF8-837E-5D6FBE928369}" type="datetime1">
              <a:rPr lang="en-US" smtClean="0"/>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506220032"/>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43C164-B37F-43D9-AB74-69EA2AB9F858}" type="datetime1">
              <a:rPr lang="en-US" smtClean="0"/>
              <a:t>12-Sep-18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317296761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33845" y="2507551"/>
            <a:ext cx="3867150"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7551"/>
            <a:ext cx="3886201"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9F00C5A-346C-426D-A36B-CF1D9A4B45A9}" type="datetime1">
              <a:rPr lang="en-US" smtClean="0"/>
              <a:t>12-Sep-18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pic>
        <p:nvPicPr>
          <p:cNvPr id="11" name="Picture 10"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007886393"/>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F382330-909A-4825-8060-D099714B09D3}" type="datetime1">
              <a:rPr lang="en-US" smtClean="0"/>
              <a:t>12-Sep-18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sp>
        <p:nvSpPr>
          <p:cNvPr id="6" name="Title 5"/>
          <p:cNvSpPr>
            <a:spLocks noGrp="1"/>
          </p:cNvSpPr>
          <p:nvPr>
            <p:ph type="title"/>
          </p:nvPr>
        </p:nvSpPr>
        <p:spPr/>
        <p:txBody>
          <a:bodyPr/>
          <a:lstStyle/>
          <a:p>
            <a:r>
              <a:rPr lang="en-US"/>
              <a:t>Click to edit Master title style</a:t>
            </a:r>
          </a:p>
        </p:txBody>
      </p:sp>
      <p:pic>
        <p:nvPicPr>
          <p:cNvPr id="7" name="Picture 6"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1642985965"/>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609E5A-0DE5-4C9E-93A2-EE2AC05638A1}" type="datetime1">
              <a:rPr lang="en-US" smtClean="0"/>
              <a:t>12-Sep-18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807296366"/>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n-US"/>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EE68A25-EC3E-4226-A3FA-98680C84E2EB}" type="datetime1">
              <a:rPr lang="en-US" smtClean="0"/>
              <a:t>12-Sep-18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179869798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76B24A65-52B1-47A4-AD01-B308322F826E}" type="datetime1">
              <a:rPr lang="en-US" smtClean="0"/>
              <a:t>12-Sep-18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2159231770"/>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FDBEDB79-F50D-4C7B-BE8C-96E65180550D}" type="datetime1">
              <a:rPr lang="en-US" smtClean="0"/>
              <a:t>12-Sep-18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8A8661F-1CDE-4F7E-AE93-7F9785FD6839}" type="slidenum">
              <a:rPr lang="en-US" smtClean="0"/>
              <a:pPr/>
              <a:t>‹#›</a:t>
            </a:fld>
            <a:endParaRPr lang="en-US"/>
          </a:p>
        </p:txBody>
      </p:sp>
    </p:spTree>
    <p:extLst>
      <p:ext uri="{BB962C8B-B14F-4D97-AF65-F5344CB8AC3E}">
        <p14:creationId xmlns:p14="http://schemas.microsoft.com/office/powerpoint/2010/main" val="76735183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ransition spd="med">
    <p:fade/>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5E3EAB4F-89BE-4B2D-8971-9E9D472E8C31}" type="datetime1">
              <a:rPr lang="en-US" smtClean="0"/>
              <a:t>12-Sep-18</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235719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ransition spd="med">
    <p:fade/>
  </p:transition>
  <p:hf hdr="0" ft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8.jpe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latin typeface="Candara" panose="020E0502030303020204" pitchFamily="34" charset="0"/>
              </a:rPr>
              <a:t>HUM111 </a:t>
            </a:r>
            <a:br>
              <a:rPr lang="en-US" sz="4800" dirty="0">
                <a:latin typeface="Candara" panose="020E0502030303020204" pitchFamily="34" charset="0"/>
              </a:rPr>
            </a:br>
            <a:r>
              <a:rPr lang="en-US" sz="4800" dirty="0">
                <a:latin typeface="Candara" panose="020E0502030303020204" pitchFamily="34" charset="0"/>
              </a:rPr>
              <a:t>Pakistan Studies</a:t>
            </a:r>
          </a:p>
        </p:txBody>
      </p:sp>
      <p:sp>
        <p:nvSpPr>
          <p:cNvPr id="4" name="Slide Number Placeholder 3"/>
          <p:cNvSpPr>
            <a:spLocks noGrp="1"/>
          </p:cNvSpPr>
          <p:nvPr>
            <p:ph type="sldNum" sz="quarter" idx="12"/>
          </p:nvPr>
        </p:nvSpPr>
        <p:spPr/>
        <p:txBody>
          <a:bodyPr/>
          <a:lstStyle/>
          <a:p>
            <a:fld id="{08A8661F-1CDE-4F7E-AE93-7F9785FD6839}" type="slidenum">
              <a:rPr lang="en-US" smtClean="0"/>
              <a:pPr/>
              <a:t>1</a:t>
            </a:fld>
            <a:endParaRPr lang="en-US"/>
          </a:p>
        </p:txBody>
      </p:sp>
      <p:sp>
        <p:nvSpPr>
          <p:cNvPr id="6" name="Subtitle 5"/>
          <p:cNvSpPr txBox="1">
            <a:spLocks/>
          </p:cNvSpPr>
          <p:nvPr/>
        </p:nvSpPr>
        <p:spPr>
          <a:xfrm>
            <a:off x="6096000" y="838200"/>
            <a:ext cx="2232195" cy="609600"/>
          </a:xfrm>
          <a:prstGeom prst="rect">
            <a:avLst/>
          </a:prstGeom>
        </p:spPr>
        <p:txBody>
          <a:bodyPr vert="horz" lIns="91440" tIns="45720" rIns="91440" bIns="45720" rtlCol="0">
            <a:normAutofit lnSpcReduction="10000"/>
          </a:bodyPr>
          <a:lstStyle>
            <a:lvl1pPr marL="0" indent="0" algn="ctr" defTabSz="685800" rtl="0" eaLnBrk="1" latinLnBrk="0" hangingPunct="1">
              <a:lnSpc>
                <a:spcPct val="112000"/>
              </a:lnSpc>
              <a:spcBef>
                <a:spcPts val="0"/>
              </a:spcBef>
              <a:spcAft>
                <a:spcPts val="0"/>
              </a:spcAft>
              <a:buFont typeface="Franklin Gothic Book" panose="020B0503020102020204" pitchFamily="34" charset="0"/>
              <a:buNone/>
              <a:defRPr sz="1800" kern="1200" baseline="0">
                <a:solidFill>
                  <a:schemeClr val="tx2"/>
                </a:solidFill>
                <a:latin typeface="+mn-lt"/>
                <a:ea typeface="+mn-ea"/>
                <a:cs typeface="+mn-cs"/>
              </a:defRPr>
            </a:lvl1pPr>
            <a:lvl2pPr marL="342900" indent="0" algn="ctr" defTabSz="685800" rtl="0" eaLnBrk="1" latinLnBrk="0" hangingPunct="1">
              <a:lnSpc>
                <a:spcPct val="94000"/>
              </a:lnSpc>
              <a:spcBef>
                <a:spcPts val="500"/>
              </a:spcBef>
              <a:spcAft>
                <a:spcPts val="200"/>
              </a:spcAft>
              <a:buFont typeface="Franklin Gothic Book" panose="020B0503020102020204" pitchFamily="34" charset="0"/>
              <a:buNone/>
              <a:defRPr sz="1500" i="1" kern="1200" baseline="0">
                <a:solidFill>
                  <a:schemeClr val="tx2"/>
                </a:solidFill>
                <a:latin typeface="+mn-lt"/>
                <a:ea typeface="+mn-ea"/>
                <a:cs typeface="+mn-cs"/>
              </a:defRPr>
            </a:lvl2pPr>
            <a:lvl3pPr marL="685800" indent="0" algn="ctr" defTabSz="685800" rtl="0" eaLnBrk="1" latinLnBrk="0" hangingPunct="1">
              <a:lnSpc>
                <a:spcPct val="94000"/>
              </a:lnSpc>
              <a:spcBef>
                <a:spcPts val="500"/>
              </a:spcBef>
              <a:spcAft>
                <a:spcPts val="200"/>
              </a:spcAft>
              <a:buFont typeface="Franklin Gothic Book" panose="020B0503020102020204" pitchFamily="34" charset="0"/>
              <a:buNone/>
              <a:defRPr sz="1350" kern="1200" baseline="0">
                <a:solidFill>
                  <a:schemeClr val="tx2"/>
                </a:solidFill>
                <a:latin typeface="+mn-lt"/>
                <a:ea typeface="+mn-ea"/>
                <a:cs typeface="+mn-cs"/>
              </a:defRPr>
            </a:lvl3pPr>
            <a:lvl4pPr marL="10287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4pPr>
            <a:lvl5pPr marL="13716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5pPr>
            <a:lvl6pPr marL="17145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6pPr>
            <a:lvl7pPr marL="20574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7pPr>
            <a:lvl8pPr marL="24003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8pPr>
            <a:lvl9pPr marL="27432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9pPr>
          </a:lstStyle>
          <a:p>
            <a:r>
              <a:rPr lang="en-US" sz="3200" b="1" dirty="0">
                <a:solidFill>
                  <a:schemeClr val="tx1"/>
                </a:solidFill>
                <a:latin typeface="Candara" panose="020E0502030303020204" pitchFamily="34" charset="0"/>
              </a:rPr>
              <a:t>Lecture 03</a:t>
            </a:r>
          </a:p>
        </p:txBody>
      </p:sp>
      <p:pic>
        <p:nvPicPr>
          <p:cNvPr id="5" name="Picture 4" descr="A close up of a logo&#10;&#10;Description generated with very high confiden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5328856"/>
            <a:ext cx="3153030" cy="924688"/>
          </a:xfrm>
          <a:prstGeom prst="rect">
            <a:avLst/>
          </a:prstGeom>
        </p:spPr>
      </p:pic>
    </p:spTree>
    <p:extLst>
      <p:ext uri="{BB962C8B-B14F-4D97-AF65-F5344CB8AC3E}">
        <p14:creationId xmlns:p14="http://schemas.microsoft.com/office/powerpoint/2010/main" val="3956043509"/>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466722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Immediate Cause</a:t>
            </a:r>
          </a:p>
        </p:txBody>
      </p:sp>
      <p:sp>
        <p:nvSpPr>
          <p:cNvPr id="6" name="TextBox 5"/>
          <p:cNvSpPr txBox="1"/>
          <p:nvPr/>
        </p:nvSpPr>
        <p:spPr>
          <a:xfrm>
            <a:off x="685801" y="1741320"/>
            <a:ext cx="8020022" cy="4893647"/>
          </a:xfrm>
          <a:prstGeom prst="rect">
            <a:avLst/>
          </a:prstGeom>
          <a:noFill/>
        </p:spPr>
        <p:txBody>
          <a:bodyPr wrap="square" rtlCol="0">
            <a:spAutoFit/>
          </a:bodyPr>
          <a:lstStyle/>
          <a:p>
            <a:pPr marL="914400" lvl="1" indent="-457200" algn="just">
              <a:buFont typeface="Arial" panose="020B0604020202020204" pitchFamily="34" charset="0"/>
              <a:buChar char="•"/>
            </a:pPr>
            <a:r>
              <a:rPr lang="en-US" altLang="en-US" sz="2400" dirty="0">
                <a:latin typeface="Candara" pitchFamily="34" charset="0"/>
                <a:cs typeface="Arial" pitchFamily="34" charset="0"/>
              </a:rPr>
              <a:t>Enfield rifles were introduced in the military.</a:t>
            </a:r>
            <a:endParaRPr lang="en-US" sz="2400" dirty="0">
              <a:latin typeface="Candara" pitchFamily="34" charset="0"/>
              <a:cs typeface="Arial" pitchFamily="34" charset="0"/>
            </a:endParaRPr>
          </a:p>
          <a:p>
            <a:pPr marL="914400" lvl="1" indent="-457200" algn="just">
              <a:buFont typeface="Arial" panose="020B0604020202020204" pitchFamily="34" charset="0"/>
              <a:buChar char="•"/>
            </a:pPr>
            <a:r>
              <a:rPr lang="en-US" altLang="en-US" sz="2400" dirty="0">
                <a:latin typeface="Candara" pitchFamily="34" charset="0"/>
                <a:cs typeface="Arial" pitchFamily="34" charset="0"/>
              </a:rPr>
              <a:t>The bullets of these rifles were covered by papers with grease like substance. The </a:t>
            </a:r>
            <a:r>
              <a:rPr lang="en-US" altLang="en-US" sz="2400" dirty="0" err="1">
                <a:latin typeface="Candara" pitchFamily="34" charset="0"/>
                <a:cs typeface="Arial" pitchFamily="34" charset="0"/>
              </a:rPr>
              <a:t>sepoys</a:t>
            </a:r>
            <a:r>
              <a:rPr lang="en-US" altLang="en-US" sz="2400" dirty="0">
                <a:latin typeface="Candara" pitchFamily="34" charset="0"/>
                <a:cs typeface="Arial" pitchFamily="34" charset="0"/>
              </a:rPr>
              <a:t> were to cut the cover with teeth before using it. </a:t>
            </a:r>
          </a:p>
          <a:p>
            <a:pPr marL="914400" lvl="1" indent="-457200" algn="just">
              <a:buFont typeface="Arial" panose="020B0604020202020204" pitchFamily="34" charset="0"/>
              <a:buChar char="•"/>
            </a:pPr>
            <a:r>
              <a:rPr lang="en-US" altLang="en-US" sz="2400" dirty="0">
                <a:latin typeface="Candara" pitchFamily="34" charset="0"/>
                <a:cs typeface="Arial" pitchFamily="34" charset="0"/>
              </a:rPr>
              <a:t>Rumor spread that the grease substance is made up of the fat of pigs and cows.</a:t>
            </a:r>
          </a:p>
          <a:p>
            <a:pPr marL="914400" lvl="1" indent="-457200" algn="just">
              <a:buFont typeface="Arial" panose="020B0604020202020204" pitchFamily="34" charset="0"/>
              <a:buChar char="•"/>
            </a:pPr>
            <a:r>
              <a:rPr lang="en-US" altLang="en-US" sz="2400" dirty="0">
                <a:latin typeface="Candara" pitchFamily="34" charset="0"/>
                <a:cs typeface="Arial" pitchFamily="34" charset="0"/>
              </a:rPr>
              <a:t>Both Muslims and Hindu </a:t>
            </a:r>
            <a:r>
              <a:rPr lang="en-US" altLang="en-US" sz="2400" dirty="0" err="1">
                <a:latin typeface="Candara" pitchFamily="34" charset="0"/>
                <a:cs typeface="Arial" pitchFamily="34" charset="0"/>
              </a:rPr>
              <a:t>sepoys</a:t>
            </a:r>
            <a:r>
              <a:rPr lang="en-US" altLang="en-US" sz="2400" dirty="0">
                <a:latin typeface="Candara" pitchFamily="34" charset="0"/>
                <a:cs typeface="Arial" pitchFamily="34" charset="0"/>
              </a:rPr>
              <a:t> refused to cut the cover. They protested against the introduction of this new munition and were arrested.  It ultimately ignited the fire of mutiny all over India</a:t>
            </a:r>
          </a:p>
          <a:p>
            <a:pPr marL="914400" lvl="1" indent="-457200" algn="just">
              <a:buFont typeface="Arial" panose="020B0604020202020204" pitchFamily="34" charset="0"/>
              <a:buChar char="•"/>
            </a:pPr>
            <a:r>
              <a:rPr lang="en-US" altLang="en-US" sz="2400" dirty="0">
                <a:latin typeface="Candara" pitchFamily="34" charset="0"/>
                <a:cs typeface="Arial" pitchFamily="34" charset="0"/>
              </a:rPr>
              <a:t>The Mutiny  was suppressed and the British government  officially took over the rule of India from EIC. </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10</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731325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22959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Causes of Failure of the Revolt 1/2</a:t>
            </a:r>
          </a:p>
        </p:txBody>
      </p:sp>
      <p:sp>
        <p:nvSpPr>
          <p:cNvPr id="6" name="TextBox 5"/>
          <p:cNvSpPr txBox="1"/>
          <p:nvPr/>
        </p:nvSpPr>
        <p:spPr>
          <a:xfrm>
            <a:off x="685801" y="1741320"/>
            <a:ext cx="8020022" cy="4524315"/>
          </a:xfrm>
          <a:prstGeom prst="rect">
            <a:avLst/>
          </a:prstGeom>
          <a:noFill/>
        </p:spPr>
        <p:txBody>
          <a:bodyPr wrap="square" rtlCol="0">
            <a:spAutoFit/>
          </a:bodyPr>
          <a:lstStyle/>
          <a:p>
            <a:pPr marL="914400" lvl="1" indent="-457200" algn="just">
              <a:buFont typeface="Arial" panose="020B0604020202020204" pitchFamily="34" charset="0"/>
              <a:buChar char="•"/>
            </a:pPr>
            <a:r>
              <a:rPr lang="en-US" altLang="en-US" sz="2400" dirty="0">
                <a:latin typeface="Candara" pitchFamily="34" charset="0"/>
                <a:cs typeface="Arial" pitchFamily="34" charset="0"/>
              </a:rPr>
              <a:t>Lack of definite aim by the Indians.</a:t>
            </a:r>
            <a:endParaRPr lang="en-US" sz="2400" dirty="0">
              <a:latin typeface="Candara" pitchFamily="34" charset="0"/>
              <a:cs typeface="Arial" pitchFamily="34" charset="0"/>
            </a:endParaRPr>
          </a:p>
          <a:p>
            <a:pPr marL="914400" lvl="1" indent="-457200" algn="just">
              <a:buFont typeface="Arial" panose="020B0604020202020204" pitchFamily="34" charset="0"/>
              <a:buChar char="•"/>
            </a:pPr>
            <a:r>
              <a:rPr lang="en-US" altLang="en-US" sz="2400" dirty="0">
                <a:latin typeface="Candara" pitchFamily="34" charset="0"/>
                <a:cs typeface="Arial" pitchFamily="34" charset="0"/>
              </a:rPr>
              <a:t>Every group and faction fought for personal reasons without a central Indian command.</a:t>
            </a:r>
          </a:p>
          <a:p>
            <a:pPr marL="914400" lvl="1" indent="-457200" algn="just">
              <a:buFont typeface="Arial" panose="020B0604020202020204" pitchFamily="34" charset="0"/>
              <a:buChar char="•"/>
            </a:pPr>
            <a:r>
              <a:rPr lang="en-US" altLang="en-US" sz="2400" dirty="0">
                <a:latin typeface="Candara" pitchFamily="34" charset="0"/>
                <a:cs typeface="Arial" pitchFamily="34" charset="0"/>
              </a:rPr>
              <a:t>Some had problem with job insecurity, some had problem with high taxes, while others were concerned with preserving their rule in their states etc. </a:t>
            </a:r>
          </a:p>
          <a:p>
            <a:pPr marL="914400" lvl="1" indent="-457200" algn="just">
              <a:buFont typeface="Arial" panose="020B0604020202020204" pitchFamily="34" charset="0"/>
              <a:buChar char="•"/>
            </a:pPr>
            <a:r>
              <a:rPr lang="en-US" altLang="en-US" sz="2400" dirty="0">
                <a:latin typeface="Candara" pitchFamily="34" charset="0"/>
                <a:cs typeface="Arial" pitchFamily="34" charset="0"/>
              </a:rPr>
              <a:t>Lack of Unity. </a:t>
            </a:r>
          </a:p>
          <a:p>
            <a:pPr marL="914400" lvl="1" indent="-457200" algn="just">
              <a:buFont typeface="Arial" panose="020B0604020202020204" pitchFamily="34" charset="0"/>
              <a:buChar char="•"/>
            </a:pPr>
            <a:r>
              <a:rPr lang="en-US" altLang="en-US" sz="2400" dirty="0">
                <a:latin typeface="Candara" pitchFamily="34" charset="0"/>
                <a:cs typeface="Arial" pitchFamily="34" charset="0"/>
              </a:rPr>
              <a:t>The revolt was not pre-decided. It could not start at one time in the whole of India therefore, EIC effectively crushed it. </a:t>
            </a:r>
          </a:p>
          <a:p>
            <a:pPr marL="914400" lvl="1" indent="-457200" algn="just">
              <a:buFont typeface="Arial" panose="020B0604020202020204" pitchFamily="34" charset="0"/>
              <a:buChar char="•"/>
            </a:pPr>
            <a:endParaRPr lang="en-US" altLang="en-US" sz="24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11</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731325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22959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Causes of Failure of the Revolt 2/2</a:t>
            </a:r>
          </a:p>
        </p:txBody>
      </p:sp>
      <p:sp>
        <p:nvSpPr>
          <p:cNvPr id="6" name="TextBox 5"/>
          <p:cNvSpPr txBox="1"/>
          <p:nvPr/>
        </p:nvSpPr>
        <p:spPr>
          <a:xfrm>
            <a:off x="685801" y="1741320"/>
            <a:ext cx="8020022" cy="4893647"/>
          </a:xfrm>
          <a:prstGeom prst="rect">
            <a:avLst/>
          </a:prstGeom>
          <a:noFill/>
        </p:spPr>
        <p:txBody>
          <a:bodyPr wrap="square" rtlCol="0">
            <a:spAutoFit/>
          </a:bodyPr>
          <a:lstStyle/>
          <a:p>
            <a:pPr marL="914400" lvl="1" indent="-457200" algn="just">
              <a:buFont typeface="Arial" panose="020B0604020202020204" pitchFamily="34" charset="0"/>
              <a:buChar char="•"/>
            </a:pPr>
            <a:r>
              <a:rPr lang="en-US" altLang="en-US" sz="2400" dirty="0">
                <a:latin typeface="Candara" pitchFamily="34" charset="0"/>
                <a:cs typeface="Arial" pitchFamily="34" charset="0"/>
              </a:rPr>
              <a:t>Lack of public support: Educated groups (mainly converts to Christianity), many traders, and lots of peasants did not participate in it because they were blossoming  in the rule of EIC.  </a:t>
            </a:r>
          </a:p>
          <a:p>
            <a:pPr marL="914400" lvl="1" indent="-457200" algn="just">
              <a:buFont typeface="Arial" panose="020B0604020202020204" pitchFamily="34" charset="0"/>
              <a:buChar char="•"/>
            </a:pPr>
            <a:r>
              <a:rPr lang="en-US" altLang="en-US" sz="2400" dirty="0">
                <a:latin typeface="Candara" pitchFamily="34" charset="0"/>
                <a:cs typeface="Arial" pitchFamily="34" charset="0"/>
              </a:rPr>
              <a:t>Lack of national spirit. </a:t>
            </a:r>
            <a:r>
              <a:rPr lang="en-US" altLang="en-US" sz="2400" dirty="0" err="1">
                <a:latin typeface="Candara" pitchFamily="34" charset="0"/>
                <a:cs typeface="Arial" pitchFamily="34" charset="0"/>
              </a:rPr>
              <a:t>Lacknow</a:t>
            </a:r>
            <a:r>
              <a:rPr lang="en-US" altLang="en-US" sz="2400" dirty="0">
                <a:latin typeface="Candara" pitchFamily="34" charset="0"/>
                <a:cs typeface="Arial" pitchFamily="34" charset="0"/>
              </a:rPr>
              <a:t>, Jhansi and Bihar just revolted to safeguard their rulers’ narrow interests rather than safeguarding the larger interest of India</a:t>
            </a:r>
          </a:p>
          <a:p>
            <a:pPr marL="914400" lvl="1" indent="-457200" algn="just">
              <a:buFont typeface="Arial" panose="020B0604020202020204" pitchFamily="34" charset="0"/>
              <a:buChar char="•"/>
            </a:pPr>
            <a:r>
              <a:rPr lang="en-US" altLang="en-US" sz="2400" dirty="0">
                <a:latin typeface="Candara" pitchFamily="34" charset="0"/>
                <a:cs typeface="Arial" pitchFamily="34" charset="0"/>
              </a:rPr>
              <a:t>No efficient war tactics: The </a:t>
            </a:r>
            <a:r>
              <a:rPr lang="en-US" altLang="en-US" sz="2400" dirty="0" err="1">
                <a:latin typeface="Candara" pitchFamily="34" charset="0"/>
                <a:cs typeface="Arial" pitchFamily="34" charset="0"/>
              </a:rPr>
              <a:t>Mughal</a:t>
            </a:r>
            <a:r>
              <a:rPr lang="en-US" altLang="en-US" sz="2400" dirty="0">
                <a:latin typeface="Candara" pitchFamily="34" charset="0"/>
                <a:cs typeface="Arial" pitchFamily="34" charset="0"/>
              </a:rPr>
              <a:t> ruler and other local rulers had quite weak armies which had no match for the English officers and their war tactics. </a:t>
            </a:r>
          </a:p>
          <a:p>
            <a:pPr marL="914400" lvl="1" indent="-457200" algn="just">
              <a:buFont typeface="Arial" panose="020B0604020202020204" pitchFamily="34" charset="0"/>
              <a:buChar char="•"/>
            </a:pPr>
            <a:r>
              <a:rPr lang="en-US" altLang="en-US" sz="2400" dirty="0">
                <a:latin typeface="Candara" pitchFamily="34" charset="0"/>
                <a:cs typeface="Arial" pitchFamily="34" charset="0"/>
              </a:rPr>
              <a:t>The efficient English officials were able to suppress mutiny in 1857 </a:t>
            </a:r>
          </a:p>
          <a:p>
            <a:pPr marL="914400" lvl="1" indent="-457200" algn="just">
              <a:buFont typeface="Arial" panose="020B0604020202020204" pitchFamily="34" charset="0"/>
              <a:buChar char="•"/>
            </a:pPr>
            <a:endParaRPr lang="en-US" altLang="en-US" sz="24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12</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731325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Nature of the War of Independence</a:t>
            </a:r>
          </a:p>
        </p:txBody>
      </p:sp>
      <p:sp>
        <p:nvSpPr>
          <p:cNvPr id="6" name="TextBox 5"/>
          <p:cNvSpPr txBox="1"/>
          <p:nvPr/>
        </p:nvSpPr>
        <p:spPr>
          <a:xfrm>
            <a:off x="685801" y="1741321"/>
            <a:ext cx="8020022" cy="2308324"/>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altLang="en-US" sz="2400" dirty="0">
                <a:latin typeface="Candara" pitchFamily="34" charset="0"/>
                <a:cs typeface="Arial" pitchFamily="34" charset="0"/>
              </a:rPr>
              <a:t>It was not religious.</a:t>
            </a:r>
          </a:p>
          <a:p>
            <a:pPr marL="457200" indent="-457200" algn="just">
              <a:lnSpc>
                <a:spcPct val="150000"/>
              </a:lnSpc>
              <a:buFont typeface="Wingdings" panose="05000000000000000000" pitchFamily="2" charset="2"/>
              <a:buChar char="q"/>
            </a:pPr>
            <a:r>
              <a:rPr lang="en-US" altLang="en-US" sz="2400" dirty="0">
                <a:latin typeface="Candara" pitchFamily="34" charset="0"/>
                <a:cs typeface="Arial" pitchFamily="34" charset="0"/>
              </a:rPr>
              <a:t>It was more economic and socio-cultural.</a:t>
            </a:r>
          </a:p>
          <a:p>
            <a:pPr marL="457200" indent="-457200" algn="just">
              <a:lnSpc>
                <a:spcPct val="150000"/>
              </a:lnSpc>
              <a:buFont typeface="Wingdings" panose="05000000000000000000" pitchFamily="2" charset="2"/>
              <a:buChar char="q"/>
            </a:pPr>
            <a:r>
              <a:rPr lang="en-US" altLang="en-US" sz="2400" dirty="0">
                <a:latin typeface="Candara" pitchFamily="34" charset="0"/>
                <a:cs typeface="Arial" pitchFamily="34" charset="0"/>
              </a:rPr>
              <a:t>It was blamed by Hindus to be the act of Muslims alone as religious conspiracy against the British.</a:t>
            </a:r>
            <a:endParaRPr lang="en-US" sz="24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13</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descr="Image result for red tick mar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1281" y="1717118"/>
            <a:ext cx="507919" cy="49268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red tick mar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1281" y="2250518"/>
            <a:ext cx="507919" cy="49268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red tick mar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1281" y="2783918"/>
            <a:ext cx="507919" cy="492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89318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par>
                                <p:cTn id="10" presetID="10" presetClass="entr" presetSubtype="0" fill="hold"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9" presetClass="emph" presetSubtype="0" fill="hold" nodeType="clickEffect">
                                  <p:stCondLst>
                                    <p:cond delay="0"/>
                                  </p:stCondLst>
                                  <p:childTnLst>
                                    <p:animClr clrSpc="rgb" dir="cw">
                                      <p:cBhvr override="childStyle">
                                        <p:cTn id="16" dur="500" fill="hold"/>
                                        <p:tgtEl>
                                          <p:spTgt spid="6">
                                            <p:txEl>
                                              <p:pRg st="1" end="1"/>
                                            </p:txEl>
                                          </p:spTgt>
                                        </p:tgtEl>
                                        <p:attrNameLst>
                                          <p:attrName>style.color</p:attrName>
                                        </p:attrNameLst>
                                      </p:cBhvr>
                                      <p:to>
                                        <a:srgbClr val="000000"/>
                                      </p:to>
                                    </p:animClr>
                                    <p:animClr clrSpc="rgb" dir="cw">
                                      <p:cBhvr>
                                        <p:cTn id="17" dur="500" fill="hold"/>
                                        <p:tgtEl>
                                          <p:spTgt spid="6">
                                            <p:txEl>
                                              <p:pRg st="1" end="1"/>
                                            </p:txEl>
                                          </p:spTgt>
                                        </p:tgtEl>
                                        <p:attrNameLst>
                                          <p:attrName>fillcolor</p:attrName>
                                        </p:attrNameLst>
                                      </p:cBhvr>
                                      <p:to>
                                        <a:srgbClr val="000000"/>
                                      </p:to>
                                    </p:animClr>
                                    <p:set>
                                      <p:cBhvr>
                                        <p:cTn id="18" dur="500" fill="hold"/>
                                        <p:tgtEl>
                                          <p:spTgt spid="6">
                                            <p:txEl>
                                              <p:pRg st="1" end="1"/>
                                            </p:txEl>
                                          </p:spTgt>
                                        </p:tgtEl>
                                        <p:attrNameLst>
                                          <p:attrName>fill.type</p:attrName>
                                        </p:attrNameLst>
                                      </p:cBhvr>
                                      <p:to>
                                        <p:strVal val="solid"/>
                                      </p:to>
                                    </p:set>
                                    <p:set>
                                      <p:cBhvr>
                                        <p:cTn id="19" dur="500" fill="hold"/>
                                        <p:tgtEl>
                                          <p:spTgt spid="6">
                                            <p:txEl>
                                              <p:pRg st="1" end="1"/>
                                            </p:txEl>
                                          </p:spTgt>
                                        </p:tgtEl>
                                        <p:attrNameLst>
                                          <p:attrName>fill.on</p:attrName>
                                        </p:attrNameLst>
                                      </p:cBhvr>
                                      <p:to>
                                        <p:strVal val="true"/>
                                      </p:to>
                                    </p:se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9" presetClass="emph" presetSubtype="0" fill="hold" nodeType="clickEffect">
                                  <p:stCondLst>
                                    <p:cond delay="0"/>
                                  </p:stCondLst>
                                  <p:childTnLst>
                                    <p:animClr clrSpc="rgb" dir="cw">
                                      <p:cBhvr override="childStyle">
                                        <p:cTn id="26" dur="500" fill="hold"/>
                                        <p:tgtEl>
                                          <p:spTgt spid="6">
                                            <p:txEl>
                                              <p:pRg st="2" end="2"/>
                                            </p:txEl>
                                          </p:spTgt>
                                        </p:tgtEl>
                                        <p:attrNameLst>
                                          <p:attrName>style.color</p:attrName>
                                        </p:attrNameLst>
                                      </p:cBhvr>
                                      <p:to>
                                        <a:srgbClr val="000000"/>
                                      </p:to>
                                    </p:animClr>
                                    <p:animClr clrSpc="rgb" dir="cw">
                                      <p:cBhvr>
                                        <p:cTn id="27" dur="500" fill="hold"/>
                                        <p:tgtEl>
                                          <p:spTgt spid="6">
                                            <p:txEl>
                                              <p:pRg st="2" end="2"/>
                                            </p:txEl>
                                          </p:spTgt>
                                        </p:tgtEl>
                                        <p:attrNameLst>
                                          <p:attrName>fillcolor</p:attrName>
                                        </p:attrNameLst>
                                      </p:cBhvr>
                                      <p:to>
                                        <a:srgbClr val="000000"/>
                                      </p:to>
                                    </p:animClr>
                                    <p:set>
                                      <p:cBhvr>
                                        <p:cTn id="28" dur="500" fill="hold"/>
                                        <p:tgtEl>
                                          <p:spTgt spid="6">
                                            <p:txEl>
                                              <p:pRg st="2" end="2"/>
                                            </p:txEl>
                                          </p:spTgt>
                                        </p:tgtEl>
                                        <p:attrNameLst>
                                          <p:attrName>fill.type</p:attrName>
                                        </p:attrNameLst>
                                      </p:cBhvr>
                                      <p:to>
                                        <p:strVal val="solid"/>
                                      </p:to>
                                    </p:set>
                                    <p:set>
                                      <p:cBhvr>
                                        <p:cTn id="29" dur="500" fill="hold"/>
                                        <p:tgtEl>
                                          <p:spTgt spid="6">
                                            <p:txEl>
                                              <p:pRg st="2" end="2"/>
                                            </p:txEl>
                                          </p:spTgt>
                                        </p:tgtEl>
                                        <p:attrNameLst>
                                          <p:attrName>fill.on</p:attrName>
                                        </p:attrNameLst>
                                      </p:cBhvr>
                                      <p:to>
                                        <p:strVal val="true"/>
                                      </p:to>
                                    </p:set>
                                  </p:childTnLst>
                                </p:cTn>
                              </p:par>
                              <p:par>
                                <p:cTn id="30" presetID="10" presetClass="entr" presetSubtype="0"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Urdu-Hindi Controversy [1/10]</a:t>
            </a:r>
          </a:p>
        </p:txBody>
      </p:sp>
      <p:sp>
        <p:nvSpPr>
          <p:cNvPr id="6" name="TextBox 5"/>
          <p:cNvSpPr txBox="1"/>
          <p:nvPr/>
        </p:nvSpPr>
        <p:spPr>
          <a:xfrm>
            <a:off x="685801" y="1741321"/>
            <a:ext cx="8020022" cy="1569660"/>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altLang="en-US" sz="2400" b="1" i="1" dirty="0">
                <a:latin typeface="Candara" pitchFamily="34" charset="0"/>
                <a:cs typeface="Arial" pitchFamily="34" charset="0"/>
              </a:rPr>
              <a:t>Advent of Sir Syed Ahmed Khan</a:t>
            </a:r>
            <a:endParaRPr lang="en-US" altLang="en-US" sz="2800" b="1" i="1" dirty="0">
              <a:latin typeface="Candara" pitchFamily="34" charset="0"/>
              <a:cs typeface="Arial" pitchFamily="34" charset="0"/>
            </a:endParaRPr>
          </a:p>
          <a:p>
            <a:pPr marL="800100" lvl="1"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Language is a fundamental means of social-cultural interaction.</a:t>
            </a:r>
          </a:p>
          <a:p>
            <a:pPr marL="800100" lvl="1"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 It may lead to disintegration in societies with cultural diversities.</a:t>
            </a:r>
            <a:endParaRPr lang="en-US" sz="24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14</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descr="Image result for red tick mar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1281" y="1717118"/>
            <a:ext cx="507919" cy="49268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Image result for sir syed ahmed kha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9434" y="3579384"/>
            <a:ext cx="2606600" cy="312068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2050" name="Picture 2" descr="Related im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93278" y="3581631"/>
            <a:ext cx="4210023" cy="312067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959983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with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par>
                                <p:cTn id="10" presetID="10" presetClass="entr" presetSubtype="0" fill="hold"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9" presetClass="emph" presetSubtype="0" fill="hold" nodeType="clickEffect">
                                  <p:stCondLst>
                                    <p:cond delay="0"/>
                                  </p:stCondLst>
                                  <p:childTnLst>
                                    <p:animClr clrSpc="rgb" dir="cw">
                                      <p:cBhvr override="childStyle">
                                        <p:cTn id="16" dur="500" fill="hold"/>
                                        <p:tgtEl>
                                          <p:spTgt spid="6">
                                            <p:txEl>
                                              <p:pRg st="1" end="1"/>
                                            </p:txEl>
                                          </p:spTgt>
                                        </p:tgtEl>
                                        <p:attrNameLst>
                                          <p:attrName>style.color</p:attrName>
                                        </p:attrNameLst>
                                      </p:cBhvr>
                                      <p:to>
                                        <a:srgbClr val="000000"/>
                                      </p:to>
                                    </p:animClr>
                                    <p:animClr clrSpc="rgb" dir="cw">
                                      <p:cBhvr>
                                        <p:cTn id="17" dur="500" fill="hold"/>
                                        <p:tgtEl>
                                          <p:spTgt spid="6">
                                            <p:txEl>
                                              <p:pRg st="1" end="1"/>
                                            </p:txEl>
                                          </p:spTgt>
                                        </p:tgtEl>
                                        <p:attrNameLst>
                                          <p:attrName>fillcolor</p:attrName>
                                        </p:attrNameLst>
                                      </p:cBhvr>
                                      <p:to>
                                        <a:srgbClr val="000000"/>
                                      </p:to>
                                    </p:animClr>
                                    <p:set>
                                      <p:cBhvr>
                                        <p:cTn id="18" dur="500" fill="hold"/>
                                        <p:tgtEl>
                                          <p:spTgt spid="6">
                                            <p:txEl>
                                              <p:pRg st="1" end="1"/>
                                            </p:txEl>
                                          </p:spTgt>
                                        </p:tgtEl>
                                        <p:attrNameLst>
                                          <p:attrName>fill.type</p:attrName>
                                        </p:attrNameLst>
                                      </p:cBhvr>
                                      <p:to>
                                        <p:strVal val="solid"/>
                                      </p:to>
                                    </p:set>
                                    <p:set>
                                      <p:cBhvr>
                                        <p:cTn id="19" dur="500" fill="hold"/>
                                        <p:tgtEl>
                                          <p:spTgt spid="6">
                                            <p:txEl>
                                              <p:pRg st="1" end="1"/>
                                            </p:txEl>
                                          </p:spTgt>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9" presetClass="emph" presetSubtype="0" fill="hold" nodeType="clickEffect">
                                  <p:stCondLst>
                                    <p:cond delay="0"/>
                                  </p:stCondLst>
                                  <p:childTnLst>
                                    <p:animClr clrSpc="rgb" dir="cw">
                                      <p:cBhvr override="childStyle">
                                        <p:cTn id="23" dur="500" fill="hold"/>
                                        <p:tgtEl>
                                          <p:spTgt spid="6">
                                            <p:txEl>
                                              <p:pRg st="2" end="2"/>
                                            </p:txEl>
                                          </p:spTgt>
                                        </p:tgtEl>
                                        <p:attrNameLst>
                                          <p:attrName>style.color</p:attrName>
                                        </p:attrNameLst>
                                      </p:cBhvr>
                                      <p:to>
                                        <a:srgbClr val="000000"/>
                                      </p:to>
                                    </p:animClr>
                                    <p:animClr clrSpc="rgb" dir="cw">
                                      <p:cBhvr>
                                        <p:cTn id="24" dur="500" fill="hold"/>
                                        <p:tgtEl>
                                          <p:spTgt spid="6">
                                            <p:txEl>
                                              <p:pRg st="2" end="2"/>
                                            </p:txEl>
                                          </p:spTgt>
                                        </p:tgtEl>
                                        <p:attrNameLst>
                                          <p:attrName>fillcolor</p:attrName>
                                        </p:attrNameLst>
                                      </p:cBhvr>
                                      <p:to>
                                        <a:srgbClr val="000000"/>
                                      </p:to>
                                    </p:animClr>
                                    <p:set>
                                      <p:cBhvr>
                                        <p:cTn id="25" dur="500" fill="hold"/>
                                        <p:tgtEl>
                                          <p:spTgt spid="6">
                                            <p:txEl>
                                              <p:pRg st="2" end="2"/>
                                            </p:txEl>
                                          </p:spTgt>
                                        </p:tgtEl>
                                        <p:attrNameLst>
                                          <p:attrName>fill.type</p:attrName>
                                        </p:attrNameLst>
                                      </p:cBhvr>
                                      <p:to>
                                        <p:strVal val="solid"/>
                                      </p:to>
                                    </p:set>
                                    <p:set>
                                      <p:cBhvr>
                                        <p:cTn id="26"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Urdu-Hindi Controversy [2/10]</a:t>
            </a:r>
          </a:p>
        </p:txBody>
      </p:sp>
      <p:sp>
        <p:nvSpPr>
          <p:cNvPr id="6" name="TextBox 5"/>
          <p:cNvSpPr txBox="1"/>
          <p:nvPr/>
        </p:nvSpPr>
        <p:spPr>
          <a:xfrm>
            <a:off x="685801" y="1741321"/>
            <a:ext cx="8020022" cy="4401205"/>
          </a:xfrm>
          <a:prstGeom prst="rect">
            <a:avLst/>
          </a:prstGeom>
          <a:noFill/>
        </p:spPr>
        <p:txBody>
          <a:bodyPr wrap="square" rtlCol="0">
            <a:spAutoFit/>
          </a:bodyPr>
          <a:lstStyle/>
          <a:p>
            <a:pPr marL="342900" indent="-342900" algn="just">
              <a:buFont typeface="Arial" panose="020B0604020202020204" pitchFamily="34" charset="0"/>
              <a:buChar char="•"/>
            </a:pPr>
            <a:r>
              <a:rPr lang="en-US" altLang="en-US" sz="2000" dirty="0">
                <a:latin typeface="Candara" pitchFamily="34" charset="0"/>
                <a:cs typeface="Arial" pitchFamily="34" charset="0"/>
              </a:rPr>
              <a:t>The Urdu language was born in India. </a:t>
            </a:r>
          </a:p>
          <a:p>
            <a:pPr marL="342900" indent="-342900" algn="just">
              <a:buFont typeface="Arial" panose="020B0604020202020204" pitchFamily="34" charset="0"/>
              <a:buChar char="•"/>
            </a:pPr>
            <a:r>
              <a:rPr lang="en-US" altLang="en-US" sz="2000" dirty="0">
                <a:latin typeface="Candara" pitchFamily="34" charset="0"/>
                <a:cs typeface="Arial" pitchFamily="34" charset="0"/>
              </a:rPr>
              <a:t>India was considered to be a golden sparrow in terms of its fertile land and man power. That is why lots of invaders came to occupy it for different purposes.</a:t>
            </a:r>
          </a:p>
          <a:p>
            <a:pPr marL="342900" indent="-342900" algn="just">
              <a:buFont typeface="Arial" panose="020B0604020202020204" pitchFamily="34" charset="0"/>
              <a:buChar char="•"/>
            </a:pPr>
            <a:r>
              <a:rPr lang="en-US" altLang="en-US" sz="2000" dirty="0">
                <a:latin typeface="Candara" pitchFamily="34" charset="0"/>
                <a:cs typeface="Arial" pitchFamily="34" charset="0"/>
              </a:rPr>
              <a:t>It so happened that when these different people from different regions of the world came to India, they brought with them, among other things, their language as well.</a:t>
            </a:r>
          </a:p>
          <a:p>
            <a:pPr marL="342900" indent="-342900" algn="just">
              <a:buFont typeface="Arial" panose="020B0604020202020204" pitchFamily="34" charset="0"/>
              <a:buChar char="•"/>
            </a:pPr>
            <a:r>
              <a:rPr lang="en-US" altLang="en-US" sz="2000" dirty="0">
                <a:latin typeface="Candara" pitchFamily="34" charset="0"/>
                <a:cs typeface="Arial" pitchFamily="34" charset="0"/>
              </a:rPr>
              <a:t>People like Arabs, Persians and Turks, etc. when mingled with the native people, they exchanged many words of their languages and thus with this mingling, a new language emerged which was termed Urdu, meaning the “</a:t>
            </a:r>
            <a:r>
              <a:rPr lang="en-US" altLang="en-US" sz="2000" b="1" dirty="0">
                <a:latin typeface="Candara" pitchFamily="34" charset="0"/>
                <a:cs typeface="Arial" pitchFamily="34" charset="0"/>
              </a:rPr>
              <a:t>language of the troops</a:t>
            </a:r>
            <a:r>
              <a:rPr lang="en-US" altLang="en-US" sz="2000" dirty="0">
                <a:latin typeface="Candara" pitchFamily="34" charset="0"/>
                <a:cs typeface="Arial" pitchFamily="34" charset="0"/>
              </a:rPr>
              <a:t>”.</a:t>
            </a:r>
          </a:p>
          <a:p>
            <a:pPr marL="342900" indent="-342900" algn="just">
              <a:buFont typeface="Arial" panose="020B0604020202020204" pitchFamily="34" charset="0"/>
              <a:buChar char="•"/>
            </a:pPr>
            <a:r>
              <a:rPr lang="en-US" altLang="en-US" sz="2000" dirty="0">
                <a:latin typeface="Candara" pitchFamily="34" charset="0"/>
                <a:cs typeface="Arial" pitchFamily="34" charset="0"/>
              </a:rPr>
              <a:t>Since it was formed by the invaders of the Muslim world and emerged during the rule of the Mughals in India, it was termed as the language of the Muslims and that is why initially it was called “</a:t>
            </a:r>
            <a:r>
              <a:rPr lang="en-US" altLang="en-US" sz="2000" b="1" dirty="0" err="1">
                <a:latin typeface="Candara" pitchFamily="34" charset="0"/>
                <a:cs typeface="Arial" pitchFamily="34" charset="0"/>
              </a:rPr>
              <a:t>Musalmani</a:t>
            </a:r>
            <a:r>
              <a:rPr lang="en-US" altLang="en-US" sz="2000" b="1" dirty="0">
                <a:latin typeface="Candara" pitchFamily="34" charset="0"/>
                <a:cs typeface="Arial" pitchFamily="34" charset="0"/>
              </a:rPr>
              <a:t>”</a:t>
            </a:r>
            <a:r>
              <a:rPr lang="en-US" altLang="en-US" sz="2000" dirty="0">
                <a:latin typeface="Candara" pitchFamily="34" charset="0"/>
                <a:cs typeface="Arial" pitchFamily="34" charset="0"/>
              </a:rPr>
              <a:t>.</a:t>
            </a:r>
            <a:endParaRPr lang="en-US" sz="28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15</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029725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Urdu-Hindi Controversy [3/10]</a:t>
            </a:r>
          </a:p>
        </p:txBody>
      </p:sp>
      <p:sp>
        <p:nvSpPr>
          <p:cNvPr id="6" name="TextBox 5"/>
          <p:cNvSpPr txBox="1"/>
          <p:nvPr/>
        </p:nvSpPr>
        <p:spPr>
          <a:xfrm>
            <a:off x="685801" y="1741321"/>
            <a:ext cx="8020022" cy="470898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However, there were </a:t>
            </a:r>
            <a:r>
              <a:rPr lang="en-US" altLang="en-US" sz="2000" b="1" dirty="0">
                <a:latin typeface="Candara" pitchFamily="34" charset="0"/>
                <a:cs typeface="Arial" pitchFamily="34" charset="0"/>
              </a:rPr>
              <a:t>not</a:t>
            </a:r>
            <a:r>
              <a:rPr lang="en-US" altLang="en-US" sz="2000" dirty="0">
                <a:latin typeface="Candara" pitchFamily="34" charset="0"/>
                <a:cs typeface="Arial" pitchFamily="34" charset="0"/>
              </a:rPr>
              <a:t> </a:t>
            </a:r>
            <a:r>
              <a:rPr lang="en-US" altLang="en-US" sz="2000" b="1" dirty="0">
                <a:latin typeface="Candara" pitchFamily="34" charset="0"/>
                <a:cs typeface="Arial" pitchFamily="34" charset="0"/>
              </a:rPr>
              <a:t>only Muslims </a:t>
            </a:r>
            <a:r>
              <a:rPr lang="en-US" altLang="en-US" sz="2000" dirty="0">
                <a:latin typeface="Candara" pitchFamily="34" charset="0"/>
                <a:cs typeface="Arial" pitchFamily="34" charset="0"/>
              </a:rPr>
              <a:t>that spoke or used Urdu but </a:t>
            </a:r>
            <a:r>
              <a:rPr lang="en-US" altLang="en-US" sz="2000" b="1" dirty="0">
                <a:latin typeface="Candara" pitchFamily="34" charset="0"/>
                <a:cs typeface="Arial" pitchFamily="34" charset="0"/>
              </a:rPr>
              <a:t>all the communities in India </a:t>
            </a:r>
            <a:r>
              <a:rPr lang="en-US" altLang="en-US" sz="2000" dirty="0">
                <a:latin typeface="Candara" pitchFamily="34" charset="0"/>
                <a:cs typeface="Arial" pitchFamily="34" charset="0"/>
              </a:rPr>
              <a:t>joined hands for the promulgation and development of that new language. </a:t>
            </a:r>
          </a:p>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It was not only used as an everyday language but </a:t>
            </a:r>
            <a:r>
              <a:rPr lang="en-US" altLang="en-US" sz="2000" b="1" dirty="0">
                <a:latin typeface="Candara" pitchFamily="34" charset="0"/>
                <a:cs typeface="Arial" pitchFamily="34" charset="0"/>
              </a:rPr>
              <a:t>a large number of literary works appeared </a:t>
            </a:r>
            <a:r>
              <a:rPr lang="en-US" altLang="en-US" sz="2000" dirty="0">
                <a:latin typeface="Candara" pitchFamily="34" charset="0"/>
                <a:cs typeface="Arial" pitchFamily="34" charset="0"/>
              </a:rPr>
              <a:t>in Urdu in all the regions of the sub-continent primarily Deccan, Lucknow, </a:t>
            </a:r>
            <a:r>
              <a:rPr lang="en-US" altLang="en-US" sz="2000" dirty="0" err="1">
                <a:latin typeface="Candara" pitchFamily="34" charset="0"/>
                <a:cs typeface="Arial" pitchFamily="34" charset="0"/>
              </a:rPr>
              <a:t>Maisur</a:t>
            </a:r>
            <a:r>
              <a:rPr lang="en-US" altLang="en-US" sz="2000" dirty="0">
                <a:latin typeface="Candara" pitchFamily="34" charset="0"/>
                <a:cs typeface="Arial" pitchFamily="34" charset="0"/>
              </a:rPr>
              <a:t>, Delhi etc. </a:t>
            </a:r>
          </a:p>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Thus, </a:t>
            </a:r>
            <a:r>
              <a:rPr lang="en-US" altLang="en-US" sz="2000" b="1" dirty="0">
                <a:latin typeface="Candara" pitchFamily="34" charset="0"/>
                <a:cs typeface="Arial" pitchFamily="34" charset="0"/>
              </a:rPr>
              <a:t>almost the whole of India contributed </a:t>
            </a:r>
            <a:r>
              <a:rPr lang="en-US" altLang="en-US" sz="2000" dirty="0">
                <a:latin typeface="Candara" pitchFamily="34" charset="0"/>
                <a:cs typeface="Arial" pitchFamily="34" charset="0"/>
              </a:rPr>
              <a:t>to the flourishing of Urdu.</a:t>
            </a:r>
          </a:p>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In 1837, </a:t>
            </a:r>
            <a:r>
              <a:rPr lang="en-US" altLang="en-US" sz="2000" b="1" dirty="0">
                <a:latin typeface="Candara" pitchFamily="34" charset="0"/>
                <a:cs typeface="Arial" pitchFamily="34" charset="0"/>
              </a:rPr>
              <a:t>Persian was replaced by Urdu </a:t>
            </a:r>
            <a:r>
              <a:rPr lang="en-US" altLang="en-US" sz="2000" dirty="0">
                <a:latin typeface="Candara" pitchFamily="34" charset="0"/>
                <a:cs typeface="Arial" pitchFamily="34" charset="0"/>
              </a:rPr>
              <a:t>as the court and state language, no one objected to that.</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16</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920956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Urdu-Hindi Controversy [4/10]</a:t>
            </a:r>
          </a:p>
        </p:txBody>
      </p:sp>
      <p:sp>
        <p:nvSpPr>
          <p:cNvPr id="6" name="TextBox 5"/>
          <p:cNvSpPr txBox="1"/>
          <p:nvPr/>
        </p:nvSpPr>
        <p:spPr>
          <a:xfrm>
            <a:off x="685801" y="1741321"/>
            <a:ext cx="8020022" cy="424731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With the fall of the Mughal Empire, Hindus, however, started looking at Urdu as the language of the invaders.</a:t>
            </a:r>
          </a:p>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The British on the other hand, in their disregard for Muslims adopted the same attitude.</a:t>
            </a:r>
          </a:p>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Thus, both intentionally started their efforts in order to get rid of the language of the Muslims.</a:t>
            </a:r>
          </a:p>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In this regard names of </a:t>
            </a:r>
            <a:r>
              <a:rPr lang="en-US" altLang="en-US" sz="2000" b="1" dirty="0">
                <a:latin typeface="Candara" pitchFamily="34" charset="0"/>
                <a:cs typeface="Arial" pitchFamily="34" charset="0"/>
              </a:rPr>
              <a:t>Raja Ram Mohan Roy, Raja Shiv Parshad, Lakshman Singh, Haresh Chandra </a:t>
            </a:r>
            <a:r>
              <a:rPr lang="en-US" altLang="en-US" sz="2000" dirty="0">
                <a:latin typeface="Candara" pitchFamily="34" charset="0"/>
                <a:cs typeface="Arial" pitchFamily="34" charset="0"/>
              </a:rPr>
              <a:t>and </a:t>
            </a:r>
            <a:r>
              <a:rPr lang="en-US" altLang="en-US" sz="2000" b="1" dirty="0" err="1">
                <a:latin typeface="Candara" pitchFamily="34" charset="0"/>
                <a:cs typeface="Arial" pitchFamily="34" charset="0"/>
              </a:rPr>
              <a:t>Binkam</a:t>
            </a:r>
            <a:r>
              <a:rPr lang="en-US" altLang="en-US" sz="2000" b="1" dirty="0">
                <a:latin typeface="Candara" pitchFamily="34" charset="0"/>
                <a:cs typeface="Arial" pitchFamily="34" charset="0"/>
              </a:rPr>
              <a:t> </a:t>
            </a:r>
            <a:r>
              <a:rPr lang="en-US" altLang="en-US" sz="2000" b="1" dirty="0" err="1">
                <a:latin typeface="Candara" pitchFamily="34" charset="0"/>
                <a:cs typeface="Arial" pitchFamily="34" charset="0"/>
              </a:rPr>
              <a:t>Chatterji</a:t>
            </a:r>
            <a:r>
              <a:rPr lang="en-US" altLang="en-US" sz="2000" dirty="0">
                <a:latin typeface="Candara" pitchFamily="34" charset="0"/>
                <a:cs typeface="Arial" pitchFamily="34" charset="0"/>
              </a:rPr>
              <a:t>, etc., among many others are well known.</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17</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584321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Urdu-Hindi Controversy [5/10]</a:t>
            </a:r>
          </a:p>
        </p:txBody>
      </p:sp>
      <p:sp>
        <p:nvSpPr>
          <p:cNvPr id="6" name="TextBox 5"/>
          <p:cNvSpPr txBox="1"/>
          <p:nvPr/>
        </p:nvSpPr>
        <p:spPr>
          <a:xfrm>
            <a:off x="685801" y="1676400"/>
            <a:ext cx="8020022" cy="517064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The first effort was made at the start of the nineteenth century when a new language was formed with the name Hindi in which words of pure Arabic, Persian and Turkish were removed and replaced by Sanskrit words.</a:t>
            </a:r>
          </a:p>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In that regard in 1809, a Hindu wrote a novel in that very Hindi with the title “</a:t>
            </a:r>
            <a:r>
              <a:rPr lang="en-US" altLang="en-US" sz="2000" b="1" dirty="0" err="1">
                <a:latin typeface="Candara" pitchFamily="34" charset="0"/>
                <a:cs typeface="Arial" pitchFamily="34" charset="0"/>
              </a:rPr>
              <a:t>Prem</a:t>
            </a:r>
            <a:r>
              <a:rPr lang="en-US" altLang="en-US" sz="2000" b="1" dirty="0">
                <a:latin typeface="Candara" pitchFamily="34" charset="0"/>
                <a:cs typeface="Arial" pitchFamily="34" charset="0"/>
              </a:rPr>
              <a:t> </a:t>
            </a:r>
            <a:r>
              <a:rPr lang="en-US" altLang="en-US" sz="2000" b="1" dirty="0" err="1">
                <a:latin typeface="Candara" pitchFamily="34" charset="0"/>
                <a:cs typeface="Arial" pitchFamily="34" charset="0"/>
              </a:rPr>
              <a:t>Sagar</a:t>
            </a:r>
            <a:r>
              <a:rPr lang="en-US" altLang="en-US" sz="2000" dirty="0">
                <a:latin typeface="Candara" pitchFamily="34" charset="0"/>
                <a:cs typeface="Arial" pitchFamily="34" charset="0"/>
              </a:rPr>
              <a:t>” but since it was not a full fledged effort, soon that language went into oblivion.</a:t>
            </a:r>
          </a:p>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However, after the War of Independence 1857 when the British Crown’s wrath fell upon the Muslims, the Hindus considered it to be a ripe moment to get rid of Urdu and replace it with their own language – Hindi.</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18</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386152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Urdu-Hindi Controversy [6/10]</a:t>
            </a:r>
          </a:p>
        </p:txBody>
      </p:sp>
      <p:sp>
        <p:nvSpPr>
          <p:cNvPr id="6" name="TextBox 5"/>
          <p:cNvSpPr txBox="1"/>
          <p:nvPr/>
        </p:nvSpPr>
        <p:spPr>
          <a:xfrm>
            <a:off x="685801" y="1676400"/>
            <a:ext cx="8020022" cy="5078313"/>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altLang="en-US" dirty="0">
                <a:latin typeface="Candara" pitchFamily="34" charset="0"/>
                <a:cs typeface="Arial" pitchFamily="34" charset="0"/>
              </a:rPr>
              <a:t>The combined organized effort started in the second half of the nineteenth century. In 1867, the Hindus of Banaras presented a request to their government regarding the replacement of Urdu with Hindi and its Persian script with that of </a:t>
            </a:r>
            <a:r>
              <a:rPr lang="en-US" altLang="en-US" dirty="0" err="1">
                <a:latin typeface="Candara" pitchFamily="34" charset="0"/>
                <a:cs typeface="Arial" pitchFamily="34" charset="0"/>
              </a:rPr>
              <a:t>Devnagri</a:t>
            </a:r>
            <a:r>
              <a:rPr lang="en-US" altLang="en-US" dirty="0">
                <a:latin typeface="Candara" pitchFamily="34" charset="0"/>
                <a:cs typeface="Arial" pitchFamily="34" charset="0"/>
              </a:rPr>
              <a:t> script. </a:t>
            </a:r>
          </a:p>
          <a:p>
            <a:pPr marL="342900" indent="-342900" algn="just">
              <a:lnSpc>
                <a:spcPct val="150000"/>
              </a:lnSpc>
              <a:buFont typeface="Arial" panose="020B0604020202020204" pitchFamily="34" charset="0"/>
              <a:buChar char="•"/>
            </a:pPr>
            <a:r>
              <a:rPr lang="en-US" altLang="en-US" b="1" dirty="0">
                <a:latin typeface="Candara" pitchFamily="34" charset="0"/>
                <a:cs typeface="Arial" pitchFamily="34" charset="0"/>
              </a:rPr>
              <a:t>Sir Syed Ahmed Khan </a:t>
            </a:r>
            <a:r>
              <a:rPr lang="en-US" altLang="en-US" dirty="0">
                <a:latin typeface="Candara" pitchFamily="34" charset="0"/>
                <a:cs typeface="Arial" pitchFamily="34" charset="0"/>
              </a:rPr>
              <a:t>at that demand remarked that when even the language of a nation is not safe at the hands of other nations in a region, it would be unwise to continue living with them. </a:t>
            </a:r>
          </a:p>
          <a:p>
            <a:pPr marL="342900" indent="-342900" algn="just">
              <a:lnSpc>
                <a:spcPct val="150000"/>
              </a:lnSpc>
              <a:buFont typeface="Arial" panose="020B0604020202020204" pitchFamily="34" charset="0"/>
              <a:buChar char="•"/>
            </a:pPr>
            <a:r>
              <a:rPr lang="en-US" altLang="en-US" dirty="0">
                <a:latin typeface="Candara" pitchFamily="34" charset="0"/>
                <a:cs typeface="Arial" pitchFamily="34" charset="0"/>
              </a:rPr>
              <a:t>Sir Syed, who was in fact a great advocate of Hindu-Muslim unity prior to that incident, started focusing on the cause of Muslims alone.</a:t>
            </a:r>
          </a:p>
          <a:p>
            <a:pPr marL="342900" indent="-342900" algn="just">
              <a:lnSpc>
                <a:spcPct val="150000"/>
              </a:lnSpc>
              <a:buFont typeface="Arial" panose="020B0604020202020204" pitchFamily="34" charset="0"/>
              <a:buChar char="•"/>
            </a:pPr>
            <a:r>
              <a:rPr lang="en-US" altLang="en-US" dirty="0">
                <a:latin typeface="Candara" pitchFamily="34" charset="0"/>
                <a:cs typeface="Arial" pitchFamily="34" charset="0"/>
              </a:rPr>
              <a:t>His </a:t>
            </a:r>
            <a:r>
              <a:rPr lang="en-US" altLang="en-US" b="1" dirty="0">
                <a:latin typeface="Candara" pitchFamily="34" charset="0"/>
                <a:cs typeface="Arial" pitchFamily="34" charset="0"/>
              </a:rPr>
              <a:t>Scientific Society Gazette </a:t>
            </a:r>
            <a:r>
              <a:rPr lang="en-US" altLang="en-US" dirty="0">
                <a:latin typeface="Candara" pitchFamily="34" charset="0"/>
                <a:cs typeface="Arial" pitchFamily="34" charset="0"/>
              </a:rPr>
              <a:t>presented articles on the importance of Urdu. </a:t>
            </a:r>
          </a:p>
          <a:p>
            <a:pPr marL="342900" indent="-342900" algn="just">
              <a:lnSpc>
                <a:spcPct val="150000"/>
              </a:lnSpc>
              <a:buFont typeface="Arial" panose="020B0604020202020204" pitchFamily="34" charset="0"/>
              <a:buChar char="•"/>
            </a:pPr>
            <a:r>
              <a:rPr lang="en-US" altLang="en-US" dirty="0">
                <a:latin typeface="Candara" pitchFamily="34" charset="0"/>
                <a:cs typeface="Arial" pitchFamily="34" charset="0"/>
              </a:rPr>
              <a:t>Similarly, some Muslim newspapers like </a:t>
            </a:r>
            <a:r>
              <a:rPr lang="en-US" altLang="en-US" b="1" dirty="0">
                <a:latin typeface="Candara" pitchFamily="34" charset="0"/>
                <a:cs typeface="Arial" pitchFamily="34" charset="0"/>
              </a:rPr>
              <a:t>Noor-</a:t>
            </a:r>
            <a:r>
              <a:rPr lang="en-US" altLang="en-US" b="1" dirty="0" err="1">
                <a:latin typeface="Candara" pitchFamily="34" charset="0"/>
                <a:cs typeface="Arial" pitchFamily="34" charset="0"/>
              </a:rPr>
              <a:t>ul</a:t>
            </a:r>
            <a:r>
              <a:rPr lang="en-US" altLang="en-US" b="1" dirty="0">
                <a:latin typeface="Candara" pitchFamily="34" charset="0"/>
                <a:cs typeface="Arial" pitchFamily="34" charset="0"/>
              </a:rPr>
              <a:t>-</a:t>
            </a:r>
            <a:r>
              <a:rPr lang="en-US" altLang="en-US" b="1" dirty="0" err="1">
                <a:latin typeface="Candara" pitchFamily="34" charset="0"/>
                <a:cs typeface="Arial" pitchFamily="34" charset="0"/>
              </a:rPr>
              <a:t>Absar</a:t>
            </a:r>
            <a:r>
              <a:rPr lang="en-US" altLang="en-US" dirty="0">
                <a:latin typeface="Candara" pitchFamily="34" charset="0"/>
                <a:cs typeface="Arial" pitchFamily="34" charset="0"/>
              </a:rPr>
              <a:t> and </a:t>
            </a:r>
            <a:r>
              <a:rPr lang="en-US" altLang="en-US" b="1" dirty="0">
                <a:latin typeface="Candara" pitchFamily="34" charset="0"/>
                <a:cs typeface="Arial" pitchFamily="34" charset="0"/>
              </a:rPr>
              <a:t>Banaras Gazette </a:t>
            </a:r>
            <a:r>
              <a:rPr lang="en-US" altLang="en-US" dirty="0">
                <a:latin typeface="Candara" pitchFamily="34" charset="0"/>
                <a:cs typeface="Arial" pitchFamily="34" charset="0"/>
              </a:rPr>
              <a:t>also took the responsibility to safeguard their language.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19</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909887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1440578" y="990600"/>
            <a:ext cx="6270922" cy="1817914"/>
          </a:xfrm>
        </p:spPr>
        <p:txBody>
          <a:bodyPr/>
          <a:lstStyle/>
          <a:p>
            <a:r>
              <a:rPr lang="en-US" sz="4000" dirty="0">
                <a:latin typeface="Candara" panose="020E0502030303020204" pitchFamily="34" charset="0"/>
              </a:rPr>
              <a:t>HUM 111</a:t>
            </a:r>
            <a:br>
              <a:rPr lang="en-US" sz="4000" dirty="0">
                <a:latin typeface="Candara" panose="020E0502030303020204" pitchFamily="34" charset="0"/>
              </a:rPr>
            </a:br>
            <a:r>
              <a:rPr lang="en-US" sz="4000" dirty="0">
                <a:latin typeface="Candara" panose="020E0502030303020204" pitchFamily="34" charset="0"/>
              </a:rPr>
              <a:t>Pakistan Studies</a:t>
            </a:r>
          </a:p>
        </p:txBody>
      </p:sp>
      <p:sp>
        <p:nvSpPr>
          <p:cNvPr id="6" name="Subtitle 5"/>
          <p:cNvSpPr>
            <a:spLocks noGrp="1"/>
          </p:cNvSpPr>
          <p:nvPr>
            <p:ph type="subTitle" idx="1"/>
          </p:nvPr>
        </p:nvSpPr>
        <p:spPr>
          <a:xfrm>
            <a:off x="880339" y="3063359"/>
            <a:ext cx="7391400" cy="1528035"/>
          </a:xfrm>
        </p:spPr>
        <p:txBody>
          <a:bodyPr>
            <a:noAutofit/>
          </a:bodyPr>
          <a:lstStyle/>
          <a:p>
            <a:r>
              <a:rPr lang="en-US" sz="3000" dirty="0">
                <a:latin typeface="Candara" panose="020E0502030303020204" pitchFamily="34" charset="0"/>
              </a:rPr>
              <a:t>Lecture 03</a:t>
            </a:r>
          </a:p>
          <a:p>
            <a:r>
              <a:rPr lang="en-GB" altLang="en-US" sz="3000" dirty="0">
                <a:latin typeface="Candara" panose="020E0502030303020204" pitchFamily="34" charset="0"/>
              </a:rPr>
              <a:t>Historical Background of Pakistan</a:t>
            </a:r>
          </a:p>
          <a:p>
            <a:r>
              <a:rPr lang="en-GB" altLang="en-US" sz="3000" dirty="0">
                <a:latin typeface="Candara" panose="020E0502030303020204" pitchFamily="34" charset="0"/>
              </a:rPr>
              <a:t>(Causes/ failure of the war of Independence 1857, its impact on Hindu Muslim Unity)</a:t>
            </a:r>
            <a:endParaRPr lang="en-US" sz="3000" dirty="0">
              <a:latin typeface="Candara" panose="020E0502030303020204" pitchFamily="34" charset="0"/>
            </a:endParaRPr>
          </a:p>
          <a:p>
            <a:endParaRPr lang="en-US" sz="3000" dirty="0">
              <a:latin typeface="Candara" panose="020E0502030303020204" pitchFamily="34" charset="0"/>
            </a:endParaRPr>
          </a:p>
        </p:txBody>
      </p:sp>
      <p:sp>
        <p:nvSpPr>
          <p:cNvPr id="4" name="Slide Number Placeholder 3"/>
          <p:cNvSpPr>
            <a:spLocks noGrp="1"/>
          </p:cNvSpPr>
          <p:nvPr>
            <p:ph type="sldNum" sz="quarter" idx="12"/>
          </p:nvPr>
        </p:nvSpPr>
        <p:spPr/>
        <p:txBody>
          <a:bodyPr/>
          <a:lstStyle/>
          <a:p>
            <a:fld id="{EF3C9425-2EF3-4F8B-B8C0-E4714BE1748E}" type="slidenum">
              <a:rPr lang="en-US" smtClean="0">
                <a:latin typeface="Candara" panose="020E0502030303020204" pitchFamily="34" charset="0"/>
              </a:rPr>
              <a:pPr/>
              <a:t>2</a:t>
            </a:fld>
            <a:endParaRPr lang="en-US">
              <a:latin typeface="Candara" panose="020E0502030303020204" pitchFamily="34" charset="0"/>
            </a:endParaRPr>
          </a:p>
        </p:txBody>
      </p:sp>
      <p:sp>
        <p:nvSpPr>
          <p:cNvPr id="26" name="Subtitle 5"/>
          <p:cNvSpPr txBox="1">
            <a:spLocks/>
          </p:cNvSpPr>
          <p:nvPr/>
        </p:nvSpPr>
        <p:spPr>
          <a:xfrm>
            <a:off x="4092405" y="5181600"/>
            <a:ext cx="5432595" cy="1016941"/>
          </a:xfrm>
          <a:prstGeom prst="rect">
            <a:avLst/>
          </a:prstGeom>
        </p:spPr>
        <p:txBody>
          <a:bodyPr vert="horz" lIns="91440" tIns="45720" rIns="91440" bIns="45720" rtlCol="0">
            <a:normAutofit/>
          </a:bodyPr>
          <a:lstStyle>
            <a:lvl1pPr marL="0" indent="0" algn="ctr" defTabSz="685800" rtl="0" eaLnBrk="1" latinLnBrk="0" hangingPunct="1">
              <a:lnSpc>
                <a:spcPct val="112000"/>
              </a:lnSpc>
              <a:spcBef>
                <a:spcPts val="0"/>
              </a:spcBef>
              <a:spcAft>
                <a:spcPts val="0"/>
              </a:spcAft>
              <a:buFont typeface="Franklin Gothic Book" panose="020B0503020102020204" pitchFamily="34" charset="0"/>
              <a:buNone/>
              <a:defRPr sz="1800" kern="1200" baseline="0">
                <a:solidFill>
                  <a:schemeClr val="tx2"/>
                </a:solidFill>
                <a:latin typeface="+mn-lt"/>
                <a:ea typeface="+mn-ea"/>
                <a:cs typeface="+mn-cs"/>
              </a:defRPr>
            </a:lvl1pPr>
            <a:lvl2pPr marL="342900" indent="0" algn="ctr" defTabSz="685800" rtl="0" eaLnBrk="1" latinLnBrk="0" hangingPunct="1">
              <a:lnSpc>
                <a:spcPct val="94000"/>
              </a:lnSpc>
              <a:spcBef>
                <a:spcPts val="500"/>
              </a:spcBef>
              <a:spcAft>
                <a:spcPts val="200"/>
              </a:spcAft>
              <a:buFont typeface="Franklin Gothic Book" panose="020B0503020102020204" pitchFamily="34" charset="0"/>
              <a:buNone/>
              <a:defRPr sz="1500" i="1" kern="1200" baseline="0">
                <a:solidFill>
                  <a:schemeClr val="tx2"/>
                </a:solidFill>
                <a:latin typeface="+mn-lt"/>
                <a:ea typeface="+mn-ea"/>
                <a:cs typeface="+mn-cs"/>
              </a:defRPr>
            </a:lvl2pPr>
            <a:lvl3pPr marL="685800" indent="0" algn="ctr" defTabSz="685800" rtl="0" eaLnBrk="1" latinLnBrk="0" hangingPunct="1">
              <a:lnSpc>
                <a:spcPct val="94000"/>
              </a:lnSpc>
              <a:spcBef>
                <a:spcPts val="500"/>
              </a:spcBef>
              <a:spcAft>
                <a:spcPts val="200"/>
              </a:spcAft>
              <a:buFont typeface="Franklin Gothic Book" panose="020B0503020102020204" pitchFamily="34" charset="0"/>
              <a:buNone/>
              <a:defRPr sz="1350" kern="1200" baseline="0">
                <a:solidFill>
                  <a:schemeClr val="tx2"/>
                </a:solidFill>
                <a:latin typeface="+mn-lt"/>
                <a:ea typeface="+mn-ea"/>
                <a:cs typeface="+mn-cs"/>
              </a:defRPr>
            </a:lvl3pPr>
            <a:lvl4pPr marL="10287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4pPr>
            <a:lvl5pPr marL="13716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5pPr>
            <a:lvl6pPr marL="17145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6pPr>
            <a:lvl7pPr marL="20574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7pPr>
            <a:lvl8pPr marL="24003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8pPr>
            <a:lvl9pPr marL="27432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9pPr>
          </a:lstStyle>
          <a:p>
            <a:r>
              <a:rPr lang="en-US" sz="3000" b="1" dirty="0">
                <a:latin typeface="Candara" panose="020E0502030303020204" pitchFamily="34" charset="0"/>
              </a:rPr>
              <a:t>Dr. </a:t>
            </a:r>
            <a:r>
              <a:rPr lang="en-US" sz="3000" b="1" dirty="0" err="1">
                <a:latin typeface="Candara" panose="020E0502030303020204" pitchFamily="34" charset="0"/>
              </a:rPr>
              <a:t>Sohail</a:t>
            </a:r>
            <a:r>
              <a:rPr lang="en-US" sz="3000" b="1" dirty="0">
                <a:latin typeface="Candara" panose="020E0502030303020204" pitchFamily="34" charset="0"/>
              </a:rPr>
              <a:t> Ahmad</a:t>
            </a:r>
          </a:p>
        </p:txBody>
      </p:sp>
    </p:spTree>
    <p:extLst>
      <p:ext uri="{BB962C8B-B14F-4D97-AF65-F5344CB8AC3E}">
        <p14:creationId xmlns:p14="http://schemas.microsoft.com/office/powerpoint/2010/main" val="408577770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Urdu-Hindi Controversy [7/10]</a:t>
            </a:r>
          </a:p>
        </p:txBody>
      </p:sp>
      <p:sp>
        <p:nvSpPr>
          <p:cNvPr id="6" name="TextBox 5"/>
          <p:cNvSpPr txBox="1"/>
          <p:nvPr/>
        </p:nvSpPr>
        <p:spPr>
          <a:xfrm>
            <a:off x="685801" y="1676400"/>
            <a:ext cx="8020022" cy="332398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The anti-Urdu process continued when, in 1871, the Governor of Bengal, </a:t>
            </a:r>
            <a:r>
              <a:rPr lang="en-US" altLang="en-US" sz="2000" b="1" dirty="0">
                <a:latin typeface="Candara" pitchFamily="34" charset="0"/>
                <a:cs typeface="Arial" pitchFamily="34" charset="0"/>
              </a:rPr>
              <a:t>G. </a:t>
            </a:r>
            <a:r>
              <a:rPr lang="en-US" altLang="en-US" sz="2000" b="1" dirty="0" err="1">
                <a:latin typeface="Candara" pitchFamily="34" charset="0"/>
                <a:cs typeface="Arial" pitchFamily="34" charset="0"/>
              </a:rPr>
              <a:t>Cambell</a:t>
            </a:r>
            <a:r>
              <a:rPr lang="en-US" altLang="en-US" sz="2000" b="1" dirty="0">
                <a:latin typeface="Candara" pitchFamily="34" charset="0"/>
                <a:cs typeface="Arial" pitchFamily="34" charset="0"/>
              </a:rPr>
              <a:t>,</a:t>
            </a:r>
            <a:r>
              <a:rPr lang="en-US" altLang="en-US" sz="2000" dirty="0">
                <a:latin typeface="Candara" pitchFamily="34" charset="0"/>
                <a:cs typeface="Arial" pitchFamily="34" charset="0"/>
              </a:rPr>
              <a:t> banned Urdu in the province at all levels, courts, administration and even schools.</a:t>
            </a:r>
          </a:p>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This boosted the Hindus in other regions like NWFP, Punjab, Behar, Sindh, Oudh, etc. to counter Urdu there. </a:t>
            </a:r>
          </a:p>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Meetings were held of the Hindus in which thousands of them signed memorials supporting the cause of elimination of Urdu. </a:t>
            </a:r>
            <a:endParaRPr lang="en-US" altLang="en-US" b="1"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20</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049365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Urdu-Hindi Controversy [8/10]</a:t>
            </a:r>
          </a:p>
        </p:txBody>
      </p:sp>
      <p:sp>
        <p:nvSpPr>
          <p:cNvPr id="6" name="TextBox 5"/>
          <p:cNvSpPr txBox="1"/>
          <p:nvPr/>
        </p:nvSpPr>
        <p:spPr>
          <a:xfrm>
            <a:off x="685801" y="1676400"/>
            <a:ext cx="8020022" cy="470898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The circumstances became even more hard for the Muslims and their language when </a:t>
            </a:r>
            <a:r>
              <a:rPr lang="en-US" altLang="en-US" sz="2000" b="1" dirty="0">
                <a:latin typeface="Candara" pitchFamily="34" charset="0"/>
                <a:cs typeface="Arial" pitchFamily="34" charset="0"/>
              </a:rPr>
              <a:t>Anthony </a:t>
            </a:r>
            <a:r>
              <a:rPr lang="en-US" altLang="en-US" sz="2000" b="1" dirty="0" err="1">
                <a:latin typeface="Candara" pitchFamily="34" charset="0"/>
                <a:cs typeface="Arial" pitchFamily="34" charset="0"/>
              </a:rPr>
              <a:t>MacDonnel</a:t>
            </a:r>
            <a:r>
              <a:rPr lang="en-US" altLang="en-US" sz="2000" b="1" dirty="0">
                <a:latin typeface="Candara" pitchFamily="34" charset="0"/>
                <a:cs typeface="Arial" pitchFamily="34" charset="0"/>
              </a:rPr>
              <a:t> </a:t>
            </a:r>
            <a:r>
              <a:rPr lang="en-US" altLang="en-US" sz="2000" dirty="0">
                <a:latin typeface="Candara" pitchFamily="34" charset="0"/>
                <a:cs typeface="Arial" pitchFamily="34" charset="0"/>
              </a:rPr>
              <a:t>became the governor of UP in 1900. He was a pro-Hindu and thus anti-Muslim. </a:t>
            </a:r>
          </a:p>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He dismissed Urdu as the official language of UP, which was in fact considered to be the home of Urdu language. </a:t>
            </a:r>
          </a:p>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Issued orders and declared Hindi the official language of the province. </a:t>
            </a:r>
          </a:p>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Sir Syed’s successors at Aligarh, mainly </a:t>
            </a:r>
            <a:r>
              <a:rPr lang="en-US" altLang="en-US" sz="2000" b="1" dirty="0">
                <a:latin typeface="Candara" pitchFamily="34" charset="0"/>
                <a:cs typeface="Arial" pitchFamily="34" charset="0"/>
              </a:rPr>
              <a:t>Nawab Mohsin-</a:t>
            </a:r>
            <a:r>
              <a:rPr lang="en-US" altLang="en-US" sz="2000" b="1" dirty="0" err="1">
                <a:latin typeface="Candara" pitchFamily="34" charset="0"/>
                <a:cs typeface="Arial" pitchFamily="34" charset="0"/>
              </a:rPr>
              <a:t>ul</a:t>
            </a:r>
            <a:r>
              <a:rPr lang="en-US" altLang="en-US" sz="2000" b="1" dirty="0">
                <a:latin typeface="Candara" pitchFamily="34" charset="0"/>
                <a:cs typeface="Arial" pitchFamily="34" charset="0"/>
              </a:rPr>
              <a:t>-</a:t>
            </a:r>
            <a:r>
              <a:rPr lang="en-US" altLang="en-US" sz="2000" b="1" dirty="0" err="1">
                <a:latin typeface="Candara" pitchFamily="34" charset="0"/>
                <a:cs typeface="Arial" pitchFamily="34" charset="0"/>
              </a:rPr>
              <a:t>Mulk</a:t>
            </a:r>
            <a:r>
              <a:rPr lang="en-US" altLang="en-US" sz="2000" dirty="0">
                <a:latin typeface="Candara" pitchFamily="34" charset="0"/>
                <a:cs typeface="Arial" pitchFamily="34" charset="0"/>
              </a:rPr>
              <a:t>, the Secretary of the Aligarh Trust, took action against </a:t>
            </a:r>
            <a:r>
              <a:rPr lang="en-US" altLang="en-US" sz="2000" dirty="0" err="1">
                <a:latin typeface="Candara" pitchFamily="34" charset="0"/>
                <a:cs typeface="Arial" pitchFamily="34" charset="0"/>
              </a:rPr>
              <a:t>MacDonnel’s</a:t>
            </a:r>
            <a:r>
              <a:rPr lang="en-US" altLang="en-US" sz="2000" dirty="0">
                <a:latin typeface="Candara" pitchFamily="34" charset="0"/>
                <a:cs typeface="Arial" pitchFamily="34" charset="0"/>
              </a:rPr>
              <a:t> act. </a:t>
            </a:r>
          </a:p>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He called for a popular gathering of the supporters of Urdu at Aligarh and openly condemned governor’s work. </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21</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073196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Urdu-Hindi Controversy [9/10]</a:t>
            </a:r>
          </a:p>
        </p:txBody>
      </p:sp>
      <p:sp>
        <p:nvSpPr>
          <p:cNvPr id="6" name="TextBox 5"/>
          <p:cNvSpPr txBox="1"/>
          <p:nvPr/>
        </p:nvSpPr>
        <p:spPr>
          <a:xfrm>
            <a:off x="685801" y="1676400"/>
            <a:ext cx="8020022" cy="470898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He also founded Urdu Defense Association and it was decided that the association would take actions against the doings of the governor.</a:t>
            </a:r>
          </a:p>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The result of this Muslim response was that Urdu too- along with Hindi- was declared the official language of the province. </a:t>
            </a:r>
          </a:p>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But Mohsin-</a:t>
            </a:r>
            <a:r>
              <a:rPr lang="en-US" altLang="en-US" sz="2000" dirty="0" err="1">
                <a:latin typeface="Candara" pitchFamily="34" charset="0"/>
                <a:cs typeface="Arial" pitchFamily="34" charset="0"/>
              </a:rPr>
              <a:t>ul</a:t>
            </a:r>
            <a:r>
              <a:rPr lang="en-US" altLang="en-US" sz="2000" dirty="0">
                <a:latin typeface="Candara" pitchFamily="34" charset="0"/>
                <a:cs typeface="Arial" pitchFamily="34" charset="0"/>
              </a:rPr>
              <a:t>-</a:t>
            </a:r>
            <a:r>
              <a:rPr lang="en-US" altLang="en-US" sz="2000" dirty="0" err="1">
                <a:latin typeface="Candara" pitchFamily="34" charset="0"/>
                <a:cs typeface="Arial" pitchFamily="34" charset="0"/>
              </a:rPr>
              <a:t>Mulk</a:t>
            </a:r>
            <a:r>
              <a:rPr lang="en-US" altLang="en-US" sz="2000" dirty="0">
                <a:latin typeface="Candara" pitchFamily="34" charset="0"/>
                <a:cs typeface="Arial" pitchFamily="34" charset="0"/>
              </a:rPr>
              <a:t> was not satisfied with this outcome and continued his struggle. </a:t>
            </a:r>
          </a:p>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When UP got rid of </a:t>
            </a:r>
            <a:r>
              <a:rPr lang="en-US" altLang="en-US" sz="2000" dirty="0" err="1">
                <a:latin typeface="Candara" pitchFamily="34" charset="0"/>
                <a:cs typeface="Arial" pitchFamily="34" charset="0"/>
              </a:rPr>
              <a:t>MacDonnel</a:t>
            </a:r>
            <a:r>
              <a:rPr lang="en-US" altLang="en-US" sz="2000" dirty="0">
                <a:latin typeface="Candara" pitchFamily="34" charset="0"/>
                <a:cs typeface="Arial" pitchFamily="34" charset="0"/>
              </a:rPr>
              <a:t>, he founded another association called </a:t>
            </a:r>
            <a:r>
              <a:rPr lang="en-US" altLang="en-US" sz="2000" b="1" dirty="0" err="1">
                <a:latin typeface="Candara" pitchFamily="34" charset="0"/>
                <a:cs typeface="Arial" pitchFamily="34" charset="0"/>
              </a:rPr>
              <a:t>Anjuman</a:t>
            </a:r>
            <a:r>
              <a:rPr lang="en-US" altLang="en-US" sz="2000" b="1" dirty="0">
                <a:latin typeface="Candara" pitchFamily="34" charset="0"/>
                <a:cs typeface="Arial" pitchFamily="34" charset="0"/>
              </a:rPr>
              <a:t>-e-</a:t>
            </a:r>
            <a:r>
              <a:rPr lang="en-US" altLang="en-US" sz="2000" b="1" dirty="0" err="1">
                <a:latin typeface="Candara" pitchFamily="34" charset="0"/>
                <a:cs typeface="Arial" pitchFamily="34" charset="0"/>
              </a:rPr>
              <a:t>Tarraqi</a:t>
            </a:r>
            <a:r>
              <a:rPr lang="en-US" altLang="en-US" sz="2000" b="1" dirty="0">
                <a:latin typeface="Candara" pitchFamily="34" charset="0"/>
                <a:cs typeface="Arial" pitchFamily="34" charset="0"/>
              </a:rPr>
              <a:t>-e-Urdu</a:t>
            </a:r>
            <a:r>
              <a:rPr lang="en-US" altLang="en-US" sz="2000" dirty="0">
                <a:latin typeface="Candara" pitchFamily="34" charset="0"/>
                <a:cs typeface="Arial" pitchFamily="34" charset="0"/>
              </a:rPr>
              <a:t> to counter all future attempts of the Hindus and the English against Urdu.</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22</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533471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Urdu-Hindi Controversy [10/10]</a:t>
            </a:r>
          </a:p>
        </p:txBody>
      </p:sp>
      <p:sp>
        <p:nvSpPr>
          <p:cNvPr id="6" name="TextBox 5"/>
          <p:cNvSpPr txBox="1"/>
          <p:nvPr/>
        </p:nvSpPr>
        <p:spPr>
          <a:xfrm>
            <a:off x="685801" y="1676400"/>
            <a:ext cx="8020022" cy="235295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This love and passion for Urdu by the Muslims of India inclined the founders of Pakistan to adopt it as the national language of the new born country. They believed that it was a sign of the Muslim unity, the representation of Muslims as an independent nation, among millions of people of India.</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23</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921248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24</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09600" y="735271"/>
            <a:ext cx="6917046"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Formation of Indian National Congress</a:t>
            </a:r>
          </a:p>
        </p:txBody>
      </p:sp>
      <p:pic>
        <p:nvPicPr>
          <p:cNvPr id="3074" name="Picture 2"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3854" y="2634871"/>
            <a:ext cx="6223915" cy="408660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685801" y="1676400"/>
            <a:ext cx="8020022" cy="923330"/>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altLang="en-US" dirty="0">
                <a:latin typeface="Candara" pitchFamily="34" charset="0"/>
                <a:cs typeface="Arial" pitchFamily="34" charset="0"/>
              </a:rPr>
              <a:t>Indian National Congress was founded on December 28, 1885. </a:t>
            </a:r>
          </a:p>
          <a:p>
            <a:pPr marL="342900" indent="-342900" algn="just">
              <a:lnSpc>
                <a:spcPct val="150000"/>
              </a:lnSpc>
              <a:buFont typeface="Arial" panose="020B0604020202020204" pitchFamily="34" charset="0"/>
              <a:buChar char="•"/>
            </a:pPr>
            <a:r>
              <a:rPr lang="en-US" altLang="en-US" b="1" dirty="0" err="1">
                <a:latin typeface="Candara" pitchFamily="34" charset="0"/>
                <a:cs typeface="Arial" pitchFamily="34" charset="0"/>
              </a:rPr>
              <a:t>Womesh</a:t>
            </a:r>
            <a:r>
              <a:rPr lang="en-US" altLang="en-US" b="1" dirty="0">
                <a:latin typeface="Candara" pitchFamily="34" charset="0"/>
                <a:cs typeface="Arial" pitchFamily="34" charset="0"/>
              </a:rPr>
              <a:t> </a:t>
            </a:r>
            <a:r>
              <a:rPr lang="en-US" altLang="en-US" b="1" dirty="0" err="1">
                <a:latin typeface="Candara" pitchFamily="34" charset="0"/>
                <a:cs typeface="Arial" pitchFamily="34" charset="0"/>
              </a:rPr>
              <a:t>Chunder</a:t>
            </a:r>
            <a:r>
              <a:rPr lang="en-US" altLang="en-US" b="1" dirty="0">
                <a:latin typeface="Candara" pitchFamily="34" charset="0"/>
                <a:cs typeface="Arial" pitchFamily="34" charset="0"/>
              </a:rPr>
              <a:t> </a:t>
            </a:r>
            <a:r>
              <a:rPr lang="en-US" altLang="en-US" b="1" dirty="0" err="1">
                <a:latin typeface="Candara" pitchFamily="34" charset="0"/>
                <a:cs typeface="Arial" pitchFamily="34" charset="0"/>
              </a:rPr>
              <a:t>Bonnerjee</a:t>
            </a:r>
            <a:r>
              <a:rPr lang="en-US" altLang="en-US" dirty="0">
                <a:latin typeface="Candara" pitchFamily="34" charset="0"/>
                <a:cs typeface="Arial" pitchFamily="34" charset="0"/>
              </a:rPr>
              <a:t> was selected as the leader of the congress.</a:t>
            </a:r>
          </a:p>
        </p:txBody>
      </p:sp>
    </p:spTree>
    <p:extLst>
      <p:ext uri="{BB962C8B-B14F-4D97-AF65-F5344CB8AC3E}">
        <p14:creationId xmlns:p14="http://schemas.microsoft.com/office/powerpoint/2010/main" val="169985645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8">
                                            <p:txEl>
                                              <p:pRg st="0" end="0"/>
                                            </p:txEl>
                                          </p:spTgt>
                                        </p:tgtEl>
                                        <p:attrNameLst>
                                          <p:attrName>style.color</p:attrName>
                                        </p:attrNameLst>
                                      </p:cBhvr>
                                      <p:to>
                                        <a:srgbClr val="000000"/>
                                      </p:to>
                                    </p:animClr>
                                    <p:animClr clrSpc="rgb" dir="cw">
                                      <p:cBhvr>
                                        <p:cTn id="7" dur="500" fill="hold"/>
                                        <p:tgtEl>
                                          <p:spTgt spid="18">
                                            <p:txEl>
                                              <p:pRg st="0" end="0"/>
                                            </p:txEl>
                                          </p:spTgt>
                                        </p:tgtEl>
                                        <p:attrNameLst>
                                          <p:attrName>fillcolor</p:attrName>
                                        </p:attrNameLst>
                                      </p:cBhvr>
                                      <p:to>
                                        <a:srgbClr val="000000"/>
                                      </p:to>
                                    </p:animClr>
                                    <p:set>
                                      <p:cBhvr>
                                        <p:cTn id="8" dur="500" fill="hold"/>
                                        <p:tgtEl>
                                          <p:spTgt spid="18">
                                            <p:txEl>
                                              <p:pRg st="0" end="0"/>
                                            </p:txEl>
                                          </p:spTgt>
                                        </p:tgtEl>
                                        <p:attrNameLst>
                                          <p:attrName>fill.type</p:attrName>
                                        </p:attrNameLst>
                                      </p:cBhvr>
                                      <p:to>
                                        <p:strVal val="solid"/>
                                      </p:to>
                                    </p:set>
                                    <p:set>
                                      <p:cBhvr>
                                        <p:cTn id="9" dur="500" fill="hold"/>
                                        <p:tgtEl>
                                          <p:spTgt spid="18">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18">
                                            <p:txEl>
                                              <p:pRg st="1" end="1"/>
                                            </p:txEl>
                                          </p:spTgt>
                                        </p:tgtEl>
                                        <p:attrNameLst>
                                          <p:attrName>style.color</p:attrName>
                                        </p:attrNameLst>
                                      </p:cBhvr>
                                      <p:to>
                                        <a:srgbClr val="000000"/>
                                      </p:to>
                                    </p:animClr>
                                    <p:animClr clrSpc="rgb" dir="cw">
                                      <p:cBhvr>
                                        <p:cTn id="14" dur="500" fill="hold"/>
                                        <p:tgtEl>
                                          <p:spTgt spid="18">
                                            <p:txEl>
                                              <p:pRg st="1" end="1"/>
                                            </p:txEl>
                                          </p:spTgt>
                                        </p:tgtEl>
                                        <p:attrNameLst>
                                          <p:attrName>fillcolor</p:attrName>
                                        </p:attrNameLst>
                                      </p:cBhvr>
                                      <p:to>
                                        <a:srgbClr val="000000"/>
                                      </p:to>
                                    </p:animClr>
                                    <p:set>
                                      <p:cBhvr>
                                        <p:cTn id="15" dur="500" fill="hold"/>
                                        <p:tgtEl>
                                          <p:spTgt spid="18">
                                            <p:txEl>
                                              <p:pRg st="1" end="1"/>
                                            </p:txEl>
                                          </p:spTgt>
                                        </p:tgtEl>
                                        <p:attrNameLst>
                                          <p:attrName>fill.type</p:attrName>
                                        </p:attrNameLst>
                                      </p:cBhvr>
                                      <p:to>
                                        <p:strVal val="solid"/>
                                      </p:to>
                                    </p:set>
                                    <p:set>
                                      <p:cBhvr>
                                        <p:cTn id="16" dur="500" fill="hold"/>
                                        <p:tgtEl>
                                          <p:spTgt spid="18">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25</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85801" y="1676400"/>
            <a:ext cx="8020022" cy="424731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Objectives of congress</a:t>
            </a:r>
          </a:p>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The fusion into one national whole of all the different, and till now discordant (</a:t>
            </a:r>
            <a:r>
              <a:rPr lang="ar-AE" altLang="en-US" sz="2000" dirty="0">
                <a:latin typeface="Candara" pitchFamily="34" charset="0"/>
                <a:cs typeface="Arial" pitchFamily="34" charset="0"/>
              </a:rPr>
              <a:t>بے آہنگ</a:t>
            </a:r>
            <a:r>
              <a:rPr lang="en-US" altLang="en-US" sz="2000" dirty="0">
                <a:latin typeface="Candara" pitchFamily="34" charset="0"/>
                <a:cs typeface="Arial" pitchFamily="34" charset="0"/>
              </a:rPr>
              <a:t>,</a:t>
            </a:r>
            <a:r>
              <a:rPr lang="ar-AE" altLang="en-US" sz="2000" dirty="0">
                <a:latin typeface="Candara" pitchFamily="34" charset="0"/>
                <a:cs typeface="Arial" pitchFamily="34" charset="0"/>
              </a:rPr>
              <a:t>بے سُرا</a:t>
            </a:r>
            <a:r>
              <a:rPr lang="en-US" altLang="en-US" sz="2000" dirty="0">
                <a:latin typeface="Candara" pitchFamily="34" charset="0"/>
                <a:cs typeface="Arial" pitchFamily="34" charset="0"/>
              </a:rPr>
              <a:t>), elements that constitute the population of India.  </a:t>
            </a:r>
          </a:p>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The gradual regeneration of Indians along all lines, mental, moral, social and political.</a:t>
            </a:r>
          </a:p>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The consolidation of the union between England and India, by securing the modification of such of its condition as may be unjust or injurious to the latter country. </a:t>
            </a:r>
            <a:endParaRPr lang="en-US" altLang="en-US" dirty="0">
              <a:latin typeface="Candara" pitchFamily="34" charset="0"/>
              <a:cs typeface="Arial" pitchFamily="34" charset="0"/>
            </a:endParaRPr>
          </a:p>
        </p:txBody>
      </p:sp>
      <p:sp>
        <p:nvSpPr>
          <p:cNvPr id="17" name="TextBox 16"/>
          <p:cNvSpPr txBox="1"/>
          <p:nvPr/>
        </p:nvSpPr>
        <p:spPr>
          <a:xfrm>
            <a:off x="685801" y="735271"/>
            <a:ext cx="632459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Muslims and the Congress</a:t>
            </a:r>
          </a:p>
        </p:txBody>
      </p:sp>
    </p:spTree>
    <p:extLst>
      <p:ext uri="{BB962C8B-B14F-4D97-AF65-F5344CB8AC3E}">
        <p14:creationId xmlns:p14="http://schemas.microsoft.com/office/powerpoint/2010/main" val="42740926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8">
                                            <p:txEl>
                                              <p:pRg st="0" end="0"/>
                                            </p:txEl>
                                          </p:spTgt>
                                        </p:tgtEl>
                                        <p:attrNameLst>
                                          <p:attrName>style.color</p:attrName>
                                        </p:attrNameLst>
                                      </p:cBhvr>
                                      <p:to>
                                        <a:srgbClr val="000000"/>
                                      </p:to>
                                    </p:animClr>
                                    <p:animClr clrSpc="rgb" dir="cw">
                                      <p:cBhvr>
                                        <p:cTn id="7" dur="500" fill="hold"/>
                                        <p:tgtEl>
                                          <p:spTgt spid="18">
                                            <p:txEl>
                                              <p:pRg st="0" end="0"/>
                                            </p:txEl>
                                          </p:spTgt>
                                        </p:tgtEl>
                                        <p:attrNameLst>
                                          <p:attrName>fillcolor</p:attrName>
                                        </p:attrNameLst>
                                      </p:cBhvr>
                                      <p:to>
                                        <a:srgbClr val="000000"/>
                                      </p:to>
                                    </p:animClr>
                                    <p:set>
                                      <p:cBhvr>
                                        <p:cTn id="8" dur="500" fill="hold"/>
                                        <p:tgtEl>
                                          <p:spTgt spid="18">
                                            <p:txEl>
                                              <p:pRg st="0" end="0"/>
                                            </p:txEl>
                                          </p:spTgt>
                                        </p:tgtEl>
                                        <p:attrNameLst>
                                          <p:attrName>fill.type</p:attrName>
                                        </p:attrNameLst>
                                      </p:cBhvr>
                                      <p:to>
                                        <p:strVal val="solid"/>
                                      </p:to>
                                    </p:set>
                                    <p:set>
                                      <p:cBhvr>
                                        <p:cTn id="9" dur="500" fill="hold"/>
                                        <p:tgtEl>
                                          <p:spTgt spid="18">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18">
                                            <p:txEl>
                                              <p:pRg st="1" end="1"/>
                                            </p:txEl>
                                          </p:spTgt>
                                        </p:tgtEl>
                                        <p:attrNameLst>
                                          <p:attrName>style.color</p:attrName>
                                        </p:attrNameLst>
                                      </p:cBhvr>
                                      <p:to>
                                        <a:srgbClr val="000000"/>
                                      </p:to>
                                    </p:animClr>
                                    <p:animClr clrSpc="rgb" dir="cw">
                                      <p:cBhvr>
                                        <p:cTn id="14" dur="500" fill="hold"/>
                                        <p:tgtEl>
                                          <p:spTgt spid="18">
                                            <p:txEl>
                                              <p:pRg st="1" end="1"/>
                                            </p:txEl>
                                          </p:spTgt>
                                        </p:tgtEl>
                                        <p:attrNameLst>
                                          <p:attrName>fillcolor</p:attrName>
                                        </p:attrNameLst>
                                      </p:cBhvr>
                                      <p:to>
                                        <a:srgbClr val="000000"/>
                                      </p:to>
                                    </p:animClr>
                                    <p:set>
                                      <p:cBhvr>
                                        <p:cTn id="15" dur="500" fill="hold"/>
                                        <p:tgtEl>
                                          <p:spTgt spid="18">
                                            <p:txEl>
                                              <p:pRg st="1" end="1"/>
                                            </p:txEl>
                                          </p:spTgt>
                                        </p:tgtEl>
                                        <p:attrNameLst>
                                          <p:attrName>fill.type</p:attrName>
                                        </p:attrNameLst>
                                      </p:cBhvr>
                                      <p:to>
                                        <p:strVal val="solid"/>
                                      </p:to>
                                    </p:set>
                                    <p:set>
                                      <p:cBhvr>
                                        <p:cTn id="16" dur="500" fill="hold"/>
                                        <p:tgtEl>
                                          <p:spTgt spid="18">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18">
                                            <p:txEl>
                                              <p:pRg st="2" end="2"/>
                                            </p:txEl>
                                          </p:spTgt>
                                        </p:tgtEl>
                                        <p:attrNameLst>
                                          <p:attrName>style.color</p:attrName>
                                        </p:attrNameLst>
                                      </p:cBhvr>
                                      <p:to>
                                        <a:srgbClr val="000000"/>
                                      </p:to>
                                    </p:animClr>
                                    <p:animClr clrSpc="rgb" dir="cw">
                                      <p:cBhvr>
                                        <p:cTn id="21" dur="500" fill="hold"/>
                                        <p:tgtEl>
                                          <p:spTgt spid="18">
                                            <p:txEl>
                                              <p:pRg st="2" end="2"/>
                                            </p:txEl>
                                          </p:spTgt>
                                        </p:tgtEl>
                                        <p:attrNameLst>
                                          <p:attrName>fillcolor</p:attrName>
                                        </p:attrNameLst>
                                      </p:cBhvr>
                                      <p:to>
                                        <a:srgbClr val="000000"/>
                                      </p:to>
                                    </p:animClr>
                                    <p:set>
                                      <p:cBhvr>
                                        <p:cTn id="22" dur="500" fill="hold"/>
                                        <p:tgtEl>
                                          <p:spTgt spid="18">
                                            <p:txEl>
                                              <p:pRg st="2" end="2"/>
                                            </p:txEl>
                                          </p:spTgt>
                                        </p:tgtEl>
                                        <p:attrNameLst>
                                          <p:attrName>fill.type</p:attrName>
                                        </p:attrNameLst>
                                      </p:cBhvr>
                                      <p:to>
                                        <p:strVal val="solid"/>
                                      </p:to>
                                    </p:set>
                                    <p:set>
                                      <p:cBhvr>
                                        <p:cTn id="23" dur="500" fill="hold"/>
                                        <p:tgtEl>
                                          <p:spTgt spid="18">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18">
                                            <p:txEl>
                                              <p:pRg st="3" end="3"/>
                                            </p:txEl>
                                          </p:spTgt>
                                        </p:tgtEl>
                                        <p:attrNameLst>
                                          <p:attrName>style.color</p:attrName>
                                        </p:attrNameLst>
                                      </p:cBhvr>
                                      <p:to>
                                        <a:srgbClr val="000000"/>
                                      </p:to>
                                    </p:animClr>
                                    <p:animClr clrSpc="rgb" dir="cw">
                                      <p:cBhvr>
                                        <p:cTn id="28" dur="500" fill="hold"/>
                                        <p:tgtEl>
                                          <p:spTgt spid="18">
                                            <p:txEl>
                                              <p:pRg st="3" end="3"/>
                                            </p:txEl>
                                          </p:spTgt>
                                        </p:tgtEl>
                                        <p:attrNameLst>
                                          <p:attrName>fillcolor</p:attrName>
                                        </p:attrNameLst>
                                      </p:cBhvr>
                                      <p:to>
                                        <a:srgbClr val="000000"/>
                                      </p:to>
                                    </p:animClr>
                                    <p:set>
                                      <p:cBhvr>
                                        <p:cTn id="29" dur="500" fill="hold"/>
                                        <p:tgtEl>
                                          <p:spTgt spid="18">
                                            <p:txEl>
                                              <p:pRg st="3" end="3"/>
                                            </p:txEl>
                                          </p:spTgt>
                                        </p:tgtEl>
                                        <p:attrNameLst>
                                          <p:attrName>fill.type</p:attrName>
                                        </p:attrNameLst>
                                      </p:cBhvr>
                                      <p:to>
                                        <p:strVal val="solid"/>
                                      </p:to>
                                    </p:set>
                                    <p:set>
                                      <p:cBhvr>
                                        <p:cTn id="30" dur="500" fill="hold"/>
                                        <p:tgtEl>
                                          <p:spTgt spid="18">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26</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85801" y="1676400"/>
            <a:ext cx="8020022" cy="470898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Congress was founded by an Englishman </a:t>
            </a:r>
            <a:r>
              <a:rPr lang="en-US" altLang="en-US" sz="2000" b="1" dirty="0">
                <a:latin typeface="Candara" pitchFamily="34" charset="0"/>
                <a:cs typeface="Arial" pitchFamily="34" charset="0"/>
              </a:rPr>
              <a:t>A.O. Hume</a:t>
            </a:r>
            <a:r>
              <a:rPr lang="en-US" altLang="en-US" sz="2000" dirty="0">
                <a:latin typeface="Candara" pitchFamily="34" charset="0"/>
                <a:cs typeface="Arial" pitchFamily="34" charset="0"/>
              </a:rPr>
              <a:t>, a retired government official. The blessings of Lord </a:t>
            </a:r>
            <a:r>
              <a:rPr lang="en-US" altLang="en-US" sz="2000" dirty="0" err="1">
                <a:latin typeface="Candara" pitchFamily="34" charset="0"/>
                <a:cs typeface="Arial" pitchFamily="34" charset="0"/>
              </a:rPr>
              <a:t>Dufferin</a:t>
            </a:r>
            <a:r>
              <a:rPr lang="en-US" altLang="en-US" sz="2000" dirty="0">
                <a:latin typeface="Candara" pitchFamily="34" charset="0"/>
                <a:cs typeface="Arial" pitchFamily="34" charset="0"/>
              </a:rPr>
              <a:t>, the Governor-General of India was there.</a:t>
            </a:r>
          </a:p>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When Hume took the scheme to the Governor-General, the latter amended it and gave his blessing on the condition that:</a:t>
            </a:r>
          </a:p>
          <a:p>
            <a:pPr marL="800100" lvl="1" indent="-342900" algn="just">
              <a:lnSpc>
                <a:spcPct val="150000"/>
              </a:lnSpc>
              <a:buFont typeface="Wingdings" panose="05000000000000000000" pitchFamily="2" charset="2"/>
              <a:buChar char="§"/>
            </a:pPr>
            <a:r>
              <a:rPr lang="en-US" altLang="en-US" sz="2000" i="1" dirty="0">
                <a:latin typeface="Candara" pitchFamily="34" charset="0"/>
                <a:cs typeface="Arial" pitchFamily="34" charset="0"/>
              </a:rPr>
              <a:t>“His name in this connection with the scheme of the congress should not be divulged so long as he remained in the country and his condition was faithfully maintained and none but the men  consulted by Mr. Hume knew any thing about the matter.”</a:t>
            </a:r>
            <a:endParaRPr lang="en-US" altLang="en-US" sz="2000" dirty="0">
              <a:latin typeface="Candara" pitchFamily="34" charset="0"/>
              <a:cs typeface="Arial" pitchFamily="34" charset="0"/>
            </a:endParaRPr>
          </a:p>
          <a:p>
            <a:pPr algn="r">
              <a:lnSpc>
                <a:spcPct val="150000"/>
              </a:lnSpc>
            </a:pPr>
            <a:r>
              <a:rPr lang="en-US" altLang="en-US" sz="2000" dirty="0">
                <a:latin typeface="Candara" pitchFamily="34" charset="0"/>
                <a:cs typeface="Arial" pitchFamily="34" charset="0"/>
              </a:rPr>
              <a:t>		</a:t>
            </a:r>
            <a:r>
              <a:rPr lang="en-US" altLang="en-US" sz="2000" b="1" dirty="0">
                <a:latin typeface="Candara" pitchFamily="34" charset="0"/>
                <a:cs typeface="Arial" pitchFamily="34" charset="0"/>
              </a:rPr>
              <a:t>~ </a:t>
            </a:r>
            <a:r>
              <a:rPr lang="en-US" altLang="en-US" b="1" dirty="0">
                <a:latin typeface="Candara" pitchFamily="34" charset="0"/>
                <a:cs typeface="Arial" pitchFamily="34" charset="0"/>
              </a:rPr>
              <a:t>W.C. </a:t>
            </a:r>
            <a:r>
              <a:rPr lang="en-US" altLang="en-US" b="1" dirty="0" err="1">
                <a:latin typeface="Candara" pitchFamily="34" charset="0"/>
                <a:cs typeface="Arial" pitchFamily="34" charset="0"/>
              </a:rPr>
              <a:t>Bonnerjee</a:t>
            </a:r>
            <a:r>
              <a:rPr lang="en-US" altLang="en-US" b="1" dirty="0">
                <a:latin typeface="Candara" pitchFamily="34" charset="0"/>
                <a:cs typeface="Arial" pitchFamily="34" charset="0"/>
              </a:rPr>
              <a:t>, </a:t>
            </a:r>
            <a:r>
              <a:rPr lang="en-US" altLang="en-US" b="1" dirty="0" err="1">
                <a:latin typeface="Candara" pitchFamily="34" charset="0"/>
                <a:cs typeface="Arial" pitchFamily="34" charset="0"/>
              </a:rPr>
              <a:t>Indan</a:t>
            </a:r>
            <a:r>
              <a:rPr lang="en-US" altLang="en-US" b="1" dirty="0">
                <a:latin typeface="Candara" pitchFamily="34" charset="0"/>
                <a:cs typeface="Arial" pitchFamily="34" charset="0"/>
              </a:rPr>
              <a:t> Politics (London: 1898), </a:t>
            </a:r>
            <a:r>
              <a:rPr lang="en-US" altLang="en-US" b="1" dirty="0" err="1">
                <a:latin typeface="Candara" pitchFamily="34" charset="0"/>
                <a:cs typeface="Arial" pitchFamily="34" charset="0"/>
              </a:rPr>
              <a:t>P.vii</a:t>
            </a:r>
            <a:endParaRPr lang="en-US" altLang="en-US" b="1" dirty="0">
              <a:latin typeface="Candara" pitchFamily="34" charset="0"/>
              <a:cs typeface="Arial" pitchFamily="34" charset="0"/>
            </a:endParaRPr>
          </a:p>
        </p:txBody>
      </p:sp>
      <p:sp>
        <p:nvSpPr>
          <p:cNvPr id="17" name="TextBox 16"/>
          <p:cNvSpPr txBox="1"/>
          <p:nvPr/>
        </p:nvSpPr>
        <p:spPr>
          <a:xfrm>
            <a:off x="533400" y="735271"/>
            <a:ext cx="6687211"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A theory about Creation of Congress</a:t>
            </a:r>
          </a:p>
        </p:txBody>
      </p:sp>
    </p:spTree>
    <p:extLst>
      <p:ext uri="{BB962C8B-B14F-4D97-AF65-F5344CB8AC3E}">
        <p14:creationId xmlns:p14="http://schemas.microsoft.com/office/powerpoint/2010/main" val="303717507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8">
                                            <p:txEl>
                                              <p:pRg st="0" end="0"/>
                                            </p:txEl>
                                          </p:spTgt>
                                        </p:tgtEl>
                                        <p:attrNameLst>
                                          <p:attrName>style.color</p:attrName>
                                        </p:attrNameLst>
                                      </p:cBhvr>
                                      <p:to>
                                        <a:srgbClr val="000000"/>
                                      </p:to>
                                    </p:animClr>
                                    <p:animClr clrSpc="rgb" dir="cw">
                                      <p:cBhvr>
                                        <p:cTn id="7" dur="500" fill="hold"/>
                                        <p:tgtEl>
                                          <p:spTgt spid="18">
                                            <p:txEl>
                                              <p:pRg st="0" end="0"/>
                                            </p:txEl>
                                          </p:spTgt>
                                        </p:tgtEl>
                                        <p:attrNameLst>
                                          <p:attrName>fillcolor</p:attrName>
                                        </p:attrNameLst>
                                      </p:cBhvr>
                                      <p:to>
                                        <a:srgbClr val="000000"/>
                                      </p:to>
                                    </p:animClr>
                                    <p:set>
                                      <p:cBhvr>
                                        <p:cTn id="8" dur="500" fill="hold"/>
                                        <p:tgtEl>
                                          <p:spTgt spid="18">
                                            <p:txEl>
                                              <p:pRg st="0" end="0"/>
                                            </p:txEl>
                                          </p:spTgt>
                                        </p:tgtEl>
                                        <p:attrNameLst>
                                          <p:attrName>fill.type</p:attrName>
                                        </p:attrNameLst>
                                      </p:cBhvr>
                                      <p:to>
                                        <p:strVal val="solid"/>
                                      </p:to>
                                    </p:set>
                                    <p:set>
                                      <p:cBhvr>
                                        <p:cTn id="9" dur="500" fill="hold"/>
                                        <p:tgtEl>
                                          <p:spTgt spid="18">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18">
                                            <p:txEl>
                                              <p:pRg st="1" end="1"/>
                                            </p:txEl>
                                          </p:spTgt>
                                        </p:tgtEl>
                                        <p:attrNameLst>
                                          <p:attrName>style.color</p:attrName>
                                        </p:attrNameLst>
                                      </p:cBhvr>
                                      <p:to>
                                        <a:srgbClr val="000000"/>
                                      </p:to>
                                    </p:animClr>
                                    <p:animClr clrSpc="rgb" dir="cw">
                                      <p:cBhvr>
                                        <p:cTn id="14" dur="500" fill="hold"/>
                                        <p:tgtEl>
                                          <p:spTgt spid="18">
                                            <p:txEl>
                                              <p:pRg st="1" end="1"/>
                                            </p:txEl>
                                          </p:spTgt>
                                        </p:tgtEl>
                                        <p:attrNameLst>
                                          <p:attrName>fillcolor</p:attrName>
                                        </p:attrNameLst>
                                      </p:cBhvr>
                                      <p:to>
                                        <a:srgbClr val="000000"/>
                                      </p:to>
                                    </p:animClr>
                                    <p:set>
                                      <p:cBhvr>
                                        <p:cTn id="15" dur="500" fill="hold"/>
                                        <p:tgtEl>
                                          <p:spTgt spid="18">
                                            <p:txEl>
                                              <p:pRg st="1" end="1"/>
                                            </p:txEl>
                                          </p:spTgt>
                                        </p:tgtEl>
                                        <p:attrNameLst>
                                          <p:attrName>fill.type</p:attrName>
                                        </p:attrNameLst>
                                      </p:cBhvr>
                                      <p:to>
                                        <p:strVal val="solid"/>
                                      </p:to>
                                    </p:set>
                                    <p:set>
                                      <p:cBhvr>
                                        <p:cTn id="16" dur="500" fill="hold"/>
                                        <p:tgtEl>
                                          <p:spTgt spid="18">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18">
                                            <p:txEl>
                                              <p:pRg st="2" end="2"/>
                                            </p:txEl>
                                          </p:spTgt>
                                        </p:tgtEl>
                                        <p:attrNameLst>
                                          <p:attrName>style.color</p:attrName>
                                        </p:attrNameLst>
                                      </p:cBhvr>
                                      <p:to>
                                        <a:srgbClr val="FF3300"/>
                                      </p:to>
                                    </p:animClr>
                                    <p:animClr clrSpc="rgb" dir="cw">
                                      <p:cBhvr>
                                        <p:cTn id="21" dur="500" fill="hold"/>
                                        <p:tgtEl>
                                          <p:spTgt spid="18">
                                            <p:txEl>
                                              <p:pRg st="2" end="2"/>
                                            </p:txEl>
                                          </p:spTgt>
                                        </p:tgtEl>
                                        <p:attrNameLst>
                                          <p:attrName>fillcolor</p:attrName>
                                        </p:attrNameLst>
                                      </p:cBhvr>
                                      <p:to>
                                        <a:srgbClr val="FF3300"/>
                                      </p:to>
                                    </p:animClr>
                                    <p:set>
                                      <p:cBhvr>
                                        <p:cTn id="22" dur="500" fill="hold"/>
                                        <p:tgtEl>
                                          <p:spTgt spid="18">
                                            <p:txEl>
                                              <p:pRg st="2" end="2"/>
                                            </p:txEl>
                                          </p:spTgt>
                                        </p:tgtEl>
                                        <p:attrNameLst>
                                          <p:attrName>fill.type</p:attrName>
                                        </p:attrNameLst>
                                      </p:cBhvr>
                                      <p:to>
                                        <p:strVal val="solid"/>
                                      </p:to>
                                    </p:set>
                                    <p:set>
                                      <p:cBhvr>
                                        <p:cTn id="23" dur="500" fill="hold"/>
                                        <p:tgtEl>
                                          <p:spTgt spid="18">
                                            <p:txEl>
                                              <p:pRg st="2" end="2"/>
                                            </p:txEl>
                                          </p:spTgt>
                                        </p:tgtEl>
                                        <p:attrNameLst>
                                          <p:attrName>fill.on</p:attrName>
                                        </p:attrNameLst>
                                      </p:cBhvr>
                                      <p:to>
                                        <p:strVal val="true"/>
                                      </p:to>
                                    </p:set>
                                  </p:childTnLst>
                                </p:cTn>
                              </p:par>
                              <p:par>
                                <p:cTn id="24" presetID="19" presetClass="emph" presetSubtype="0" fill="hold" nodeType="withEffect">
                                  <p:stCondLst>
                                    <p:cond delay="0"/>
                                  </p:stCondLst>
                                  <p:childTnLst>
                                    <p:animClr clrSpc="rgb" dir="cw">
                                      <p:cBhvr override="childStyle">
                                        <p:cTn id="25" dur="500" fill="hold"/>
                                        <p:tgtEl>
                                          <p:spTgt spid="18">
                                            <p:txEl>
                                              <p:pRg st="3" end="3"/>
                                            </p:txEl>
                                          </p:spTgt>
                                        </p:tgtEl>
                                        <p:attrNameLst>
                                          <p:attrName>style.color</p:attrName>
                                        </p:attrNameLst>
                                      </p:cBhvr>
                                      <p:to>
                                        <a:srgbClr val="000000"/>
                                      </p:to>
                                    </p:animClr>
                                    <p:animClr clrSpc="rgb" dir="cw">
                                      <p:cBhvr>
                                        <p:cTn id="26" dur="500" fill="hold"/>
                                        <p:tgtEl>
                                          <p:spTgt spid="18">
                                            <p:txEl>
                                              <p:pRg st="3" end="3"/>
                                            </p:txEl>
                                          </p:spTgt>
                                        </p:tgtEl>
                                        <p:attrNameLst>
                                          <p:attrName>fillcolor</p:attrName>
                                        </p:attrNameLst>
                                      </p:cBhvr>
                                      <p:to>
                                        <a:srgbClr val="000000"/>
                                      </p:to>
                                    </p:animClr>
                                    <p:set>
                                      <p:cBhvr>
                                        <p:cTn id="27" dur="500" fill="hold"/>
                                        <p:tgtEl>
                                          <p:spTgt spid="18">
                                            <p:txEl>
                                              <p:pRg st="3" end="3"/>
                                            </p:txEl>
                                          </p:spTgt>
                                        </p:tgtEl>
                                        <p:attrNameLst>
                                          <p:attrName>fill.type</p:attrName>
                                        </p:attrNameLst>
                                      </p:cBhvr>
                                      <p:to>
                                        <p:strVal val="solid"/>
                                      </p:to>
                                    </p:set>
                                    <p:set>
                                      <p:cBhvr>
                                        <p:cTn id="28" dur="500" fill="hold"/>
                                        <p:tgtEl>
                                          <p:spTgt spid="18">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27</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85801" y="1676400"/>
            <a:ext cx="8020022" cy="470898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He asked the Muslims not to join congress.</a:t>
            </a:r>
          </a:p>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The advice was followed by a vast majority of people. </a:t>
            </a:r>
          </a:p>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He was of the opinion that if he was told that even the Viceroy, the Secretary of State and the whole House of Commons had openly supported Congress, he would still remain firmly opposed to it.</a:t>
            </a:r>
          </a:p>
          <a:p>
            <a:pPr marL="800100" lvl="1" indent="-342900" algn="just">
              <a:lnSpc>
                <a:spcPct val="150000"/>
              </a:lnSpc>
              <a:buFont typeface="Wingdings" panose="05000000000000000000" pitchFamily="2" charset="2"/>
              <a:buChar char="§"/>
            </a:pPr>
            <a:r>
              <a:rPr lang="en-US" altLang="en-US" sz="2000" i="1" dirty="0">
                <a:latin typeface="Candara" pitchFamily="34" charset="0"/>
                <a:cs typeface="Arial" pitchFamily="34" charset="0"/>
              </a:rPr>
              <a:t>“It is my deliberate belief that should the resolution of the native congress be carried into effect, it would be impossible for the British Government to preserve peace, or control in any degree the violence and civil wars which would ensue.”</a:t>
            </a:r>
          </a:p>
          <a:p>
            <a:pPr algn="r">
              <a:lnSpc>
                <a:spcPct val="150000"/>
              </a:lnSpc>
            </a:pPr>
            <a:r>
              <a:rPr lang="en-US" altLang="en-US" b="1" dirty="0">
                <a:latin typeface="Candara" pitchFamily="34" charset="0"/>
                <a:cs typeface="Arial" pitchFamily="34" charset="0"/>
              </a:rPr>
              <a:t>~ Quoted in the </a:t>
            </a:r>
            <a:r>
              <a:rPr lang="en-US" altLang="en-US" b="1" dirty="0" err="1">
                <a:latin typeface="Candara" pitchFamily="34" charset="0"/>
                <a:cs typeface="Arial" pitchFamily="34" charset="0"/>
              </a:rPr>
              <a:t>The</a:t>
            </a:r>
            <a:r>
              <a:rPr lang="en-US" altLang="en-US" b="1" dirty="0">
                <a:latin typeface="Candara" pitchFamily="34" charset="0"/>
                <a:cs typeface="Arial" pitchFamily="34" charset="0"/>
              </a:rPr>
              <a:t> Times , 12 November, 1888</a:t>
            </a:r>
          </a:p>
        </p:txBody>
      </p:sp>
      <p:sp>
        <p:nvSpPr>
          <p:cNvPr id="17" name="TextBox 16"/>
          <p:cNvSpPr txBox="1"/>
          <p:nvPr/>
        </p:nvSpPr>
        <p:spPr>
          <a:xfrm>
            <a:off x="685801" y="735271"/>
            <a:ext cx="632459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Sir Syed About the Congress</a:t>
            </a:r>
          </a:p>
        </p:txBody>
      </p:sp>
    </p:spTree>
    <p:extLst>
      <p:ext uri="{BB962C8B-B14F-4D97-AF65-F5344CB8AC3E}">
        <p14:creationId xmlns:p14="http://schemas.microsoft.com/office/powerpoint/2010/main" val="111747644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8">
                                            <p:txEl>
                                              <p:pRg st="0" end="0"/>
                                            </p:txEl>
                                          </p:spTgt>
                                        </p:tgtEl>
                                        <p:attrNameLst>
                                          <p:attrName>style.color</p:attrName>
                                        </p:attrNameLst>
                                      </p:cBhvr>
                                      <p:to>
                                        <a:srgbClr val="000000"/>
                                      </p:to>
                                    </p:animClr>
                                    <p:animClr clrSpc="rgb" dir="cw">
                                      <p:cBhvr>
                                        <p:cTn id="7" dur="500" fill="hold"/>
                                        <p:tgtEl>
                                          <p:spTgt spid="18">
                                            <p:txEl>
                                              <p:pRg st="0" end="0"/>
                                            </p:txEl>
                                          </p:spTgt>
                                        </p:tgtEl>
                                        <p:attrNameLst>
                                          <p:attrName>fillcolor</p:attrName>
                                        </p:attrNameLst>
                                      </p:cBhvr>
                                      <p:to>
                                        <a:srgbClr val="000000"/>
                                      </p:to>
                                    </p:animClr>
                                    <p:set>
                                      <p:cBhvr>
                                        <p:cTn id="8" dur="500" fill="hold"/>
                                        <p:tgtEl>
                                          <p:spTgt spid="18">
                                            <p:txEl>
                                              <p:pRg st="0" end="0"/>
                                            </p:txEl>
                                          </p:spTgt>
                                        </p:tgtEl>
                                        <p:attrNameLst>
                                          <p:attrName>fill.type</p:attrName>
                                        </p:attrNameLst>
                                      </p:cBhvr>
                                      <p:to>
                                        <p:strVal val="solid"/>
                                      </p:to>
                                    </p:set>
                                    <p:set>
                                      <p:cBhvr>
                                        <p:cTn id="9" dur="500" fill="hold"/>
                                        <p:tgtEl>
                                          <p:spTgt spid="18">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18">
                                            <p:txEl>
                                              <p:pRg st="1" end="1"/>
                                            </p:txEl>
                                          </p:spTgt>
                                        </p:tgtEl>
                                        <p:attrNameLst>
                                          <p:attrName>style.color</p:attrName>
                                        </p:attrNameLst>
                                      </p:cBhvr>
                                      <p:to>
                                        <a:srgbClr val="000000"/>
                                      </p:to>
                                    </p:animClr>
                                    <p:animClr clrSpc="rgb" dir="cw">
                                      <p:cBhvr>
                                        <p:cTn id="14" dur="500" fill="hold"/>
                                        <p:tgtEl>
                                          <p:spTgt spid="18">
                                            <p:txEl>
                                              <p:pRg st="1" end="1"/>
                                            </p:txEl>
                                          </p:spTgt>
                                        </p:tgtEl>
                                        <p:attrNameLst>
                                          <p:attrName>fillcolor</p:attrName>
                                        </p:attrNameLst>
                                      </p:cBhvr>
                                      <p:to>
                                        <a:srgbClr val="000000"/>
                                      </p:to>
                                    </p:animClr>
                                    <p:set>
                                      <p:cBhvr>
                                        <p:cTn id="15" dur="500" fill="hold"/>
                                        <p:tgtEl>
                                          <p:spTgt spid="18">
                                            <p:txEl>
                                              <p:pRg st="1" end="1"/>
                                            </p:txEl>
                                          </p:spTgt>
                                        </p:tgtEl>
                                        <p:attrNameLst>
                                          <p:attrName>fill.type</p:attrName>
                                        </p:attrNameLst>
                                      </p:cBhvr>
                                      <p:to>
                                        <p:strVal val="solid"/>
                                      </p:to>
                                    </p:set>
                                    <p:set>
                                      <p:cBhvr>
                                        <p:cTn id="16" dur="500" fill="hold"/>
                                        <p:tgtEl>
                                          <p:spTgt spid="18">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18">
                                            <p:txEl>
                                              <p:pRg st="2" end="2"/>
                                            </p:txEl>
                                          </p:spTgt>
                                        </p:tgtEl>
                                        <p:attrNameLst>
                                          <p:attrName>style.color</p:attrName>
                                        </p:attrNameLst>
                                      </p:cBhvr>
                                      <p:to>
                                        <a:srgbClr val="000000"/>
                                      </p:to>
                                    </p:animClr>
                                    <p:animClr clrSpc="rgb" dir="cw">
                                      <p:cBhvr>
                                        <p:cTn id="21" dur="500" fill="hold"/>
                                        <p:tgtEl>
                                          <p:spTgt spid="18">
                                            <p:txEl>
                                              <p:pRg st="2" end="2"/>
                                            </p:txEl>
                                          </p:spTgt>
                                        </p:tgtEl>
                                        <p:attrNameLst>
                                          <p:attrName>fillcolor</p:attrName>
                                        </p:attrNameLst>
                                      </p:cBhvr>
                                      <p:to>
                                        <a:srgbClr val="000000"/>
                                      </p:to>
                                    </p:animClr>
                                    <p:set>
                                      <p:cBhvr>
                                        <p:cTn id="22" dur="500" fill="hold"/>
                                        <p:tgtEl>
                                          <p:spTgt spid="18">
                                            <p:txEl>
                                              <p:pRg st="2" end="2"/>
                                            </p:txEl>
                                          </p:spTgt>
                                        </p:tgtEl>
                                        <p:attrNameLst>
                                          <p:attrName>fill.type</p:attrName>
                                        </p:attrNameLst>
                                      </p:cBhvr>
                                      <p:to>
                                        <p:strVal val="solid"/>
                                      </p:to>
                                    </p:set>
                                    <p:set>
                                      <p:cBhvr>
                                        <p:cTn id="23" dur="500" fill="hold"/>
                                        <p:tgtEl>
                                          <p:spTgt spid="18">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18">
                                            <p:txEl>
                                              <p:pRg st="3" end="3"/>
                                            </p:txEl>
                                          </p:spTgt>
                                        </p:tgtEl>
                                        <p:attrNameLst>
                                          <p:attrName>style.color</p:attrName>
                                        </p:attrNameLst>
                                      </p:cBhvr>
                                      <p:to>
                                        <a:srgbClr val="FF0000"/>
                                      </p:to>
                                    </p:animClr>
                                    <p:animClr clrSpc="rgb" dir="cw">
                                      <p:cBhvr>
                                        <p:cTn id="28" dur="500" fill="hold"/>
                                        <p:tgtEl>
                                          <p:spTgt spid="18">
                                            <p:txEl>
                                              <p:pRg st="3" end="3"/>
                                            </p:txEl>
                                          </p:spTgt>
                                        </p:tgtEl>
                                        <p:attrNameLst>
                                          <p:attrName>fillcolor</p:attrName>
                                        </p:attrNameLst>
                                      </p:cBhvr>
                                      <p:to>
                                        <a:srgbClr val="FF0000"/>
                                      </p:to>
                                    </p:animClr>
                                    <p:set>
                                      <p:cBhvr>
                                        <p:cTn id="29" dur="500" fill="hold"/>
                                        <p:tgtEl>
                                          <p:spTgt spid="18">
                                            <p:txEl>
                                              <p:pRg st="3" end="3"/>
                                            </p:txEl>
                                          </p:spTgt>
                                        </p:tgtEl>
                                        <p:attrNameLst>
                                          <p:attrName>fill.type</p:attrName>
                                        </p:attrNameLst>
                                      </p:cBhvr>
                                      <p:to>
                                        <p:strVal val="solid"/>
                                      </p:to>
                                    </p:set>
                                    <p:set>
                                      <p:cBhvr>
                                        <p:cTn id="30" dur="500" fill="hold"/>
                                        <p:tgtEl>
                                          <p:spTgt spid="18">
                                            <p:txEl>
                                              <p:pRg st="3" end="3"/>
                                            </p:txEl>
                                          </p:spTgt>
                                        </p:tgtEl>
                                        <p:attrNameLst>
                                          <p:attrName>fill.on</p:attrName>
                                        </p:attrNameLst>
                                      </p:cBhvr>
                                      <p:to>
                                        <p:strVal val="true"/>
                                      </p:to>
                                    </p:set>
                                  </p:childTnLst>
                                </p:cTn>
                              </p:par>
                              <p:par>
                                <p:cTn id="31" presetID="19" presetClass="emph" presetSubtype="0" fill="hold" nodeType="withEffect">
                                  <p:stCondLst>
                                    <p:cond delay="0"/>
                                  </p:stCondLst>
                                  <p:childTnLst>
                                    <p:animClr clrSpc="rgb" dir="cw">
                                      <p:cBhvr override="childStyle">
                                        <p:cTn id="32" dur="500" fill="hold"/>
                                        <p:tgtEl>
                                          <p:spTgt spid="18">
                                            <p:txEl>
                                              <p:pRg st="4" end="4"/>
                                            </p:txEl>
                                          </p:spTgt>
                                        </p:tgtEl>
                                        <p:attrNameLst>
                                          <p:attrName>style.color</p:attrName>
                                        </p:attrNameLst>
                                      </p:cBhvr>
                                      <p:to>
                                        <a:srgbClr val="000000"/>
                                      </p:to>
                                    </p:animClr>
                                    <p:animClr clrSpc="rgb" dir="cw">
                                      <p:cBhvr>
                                        <p:cTn id="33" dur="500" fill="hold"/>
                                        <p:tgtEl>
                                          <p:spTgt spid="18">
                                            <p:txEl>
                                              <p:pRg st="4" end="4"/>
                                            </p:txEl>
                                          </p:spTgt>
                                        </p:tgtEl>
                                        <p:attrNameLst>
                                          <p:attrName>fillcolor</p:attrName>
                                        </p:attrNameLst>
                                      </p:cBhvr>
                                      <p:to>
                                        <a:srgbClr val="000000"/>
                                      </p:to>
                                    </p:animClr>
                                    <p:set>
                                      <p:cBhvr>
                                        <p:cTn id="34" dur="500" fill="hold"/>
                                        <p:tgtEl>
                                          <p:spTgt spid="18">
                                            <p:txEl>
                                              <p:pRg st="4" end="4"/>
                                            </p:txEl>
                                          </p:spTgt>
                                        </p:tgtEl>
                                        <p:attrNameLst>
                                          <p:attrName>fill.type</p:attrName>
                                        </p:attrNameLst>
                                      </p:cBhvr>
                                      <p:to>
                                        <p:strVal val="solid"/>
                                      </p:to>
                                    </p:set>
                                    <p:set>
                                      <p:cBhvr>
                                        <p:cTn id="35" dur="500" fill="hold"/>
                                        <p:tgtEl>
                                          <p:spTgt spid="18">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28</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85801" y="1676400"/>
            <a:ext cx="8020022" cy="193899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It was full of criticism of the congress.</a:t>
            </a:r>
          </a:p>
          <a:p>
            <a:pPr marL="342900" indent="-342900" algn="just">
              <a:lnSpc>
                <a:spcPct val="150000"/>
              </a:lnSpc>
              <a:buFont typeface="Arial" panose="020B0604020202020204" pitchFamily="34" charset="0"/>
              <a:buChar char="•"/>
            </a:pPr>
            <a:r>
              <a:rPr lang="en-US" altLang="en-US" sz="2000" b="1" dirty="0" err="1">
                <a:latin typeface="Candara" pitchFamily="34" charset="0"/>
                <a:cs typeface="Arial" pitchFamily="34" charset="0"/>
              </a:rPr>
              <a:t>Mohammadan</a:t>
            </a:r>
            <a:r>
              <a:rPr lang="en-US" altLang="en-US" sz="2000" b="1" dirty="0">
                <a:latin typeface="Candara" pitchFamily="34" charset="0"/>
                <a:cs typeface="Arial" pitchFamily="34" charset="0"/>
              </a:rPr>
              <a:t> Observer, The Victoria Paper, The Muslim Herald, the </a:t>
            </a:r>
            <a:r>
              <a:rPr lang="en-US" altLang="en-US" sz="2000" b="1" dirty="0" err="1">
                <a:latin typeface="Candara" pitchFamily="34" charset="0"/>
                <a:cs typeface="Arial" pitchFamily="34" charset="0"/>
              </a:rPr>
              <a:t>Rafiq</a:t>
            </a:r>
            <a:r>
              <a:rPr lang="en-US" altLang="en-US" sz="2000" b="1" dirty="0">
                <a:latin typeface="Candara" pitchFamily="34" charset="0"/>
                <a:cs typeface="Arial" pitchFamily="34" charset="0"/>
              </a:rPr>
              <a:t>-</a:t>
            </a:r>
            <a:r>
              <a:rPr lang="en-US" altLang="en-US" sz="2000" b="1" dirty="0" err="1">
                <a:latin typeface="Candara" pitchFamily="34" charset="0"/>
                <a:cs typeface="Arial" pitchFamily="34" charset="0"/>
              </a:rPr>
              <a:t>i</a:t>
            </a:r>
            <a:r>
              <a:rPr lang="en-US" altLang="en-US" sz="2000" b="1" dirty="0">
                <a:latin typeface="Candara" pitchFamily="34" charset="0"/>
                <a:cs typeface="Arial" pitchFamily="34" charset="0"/>
              </a:rPr>
              <a:t>-Hind </a:t>
            </a:r>
            <a:r>
              <a:rPr lang="en-US" altLang="en-US" sz="2000" dirty="0">
                <a:latin typeface="Candara" pitchFamily="34" charset="0"/>
                <a:cs typeface="Arial" pitchFamily="34" charset="0"/>
              </a:rPr>
              <a:t>and </a:t>
            </a:r>
            <a:r>
              <a:rPr lang="en-US" altLang="en-US" sz="2000" b="1" dirty="0">
                <a:latin typeface="Candara" pitchFamily="34" charset="0"/>
                <a:cs typeface="Arial" pitchFamily="34" charset="0"/>
              </a:rPr>
              <a:t>Imperial Paper </a:t>
            </a:r>
            <a:r>
              <a:rPr lang="en-US" altLang="en-US" sz="2000" dirty="0">
                <a:latin typeface="Candara" pitchFamily="34" charset="0"/>
                <a:cs typeface="Arial" pitchFamily="34" charset="0"/>
              </a:rPr>
              <a:t>spoke with one voice against the congress.</a:t>
            </a:r>
          </a:p>
        </p:txBody>
      </p:sp>
      <p:sp>
        <p:nvSpPr>
          <p:cNvPr id="17" name="TextBox 16"/>
          <p:cNvSpPr txBox="1"/>
          <p:nvPr/>
        </p:nvSpPr>
        <p:spPr>
          <a:xfrm>
            <a:off x="685801" y="381000"/>
            <a:ext cx="6324599" cy="1077218"/>
          </a:xfrm>
          <a:prstGeom prst="rect">
            <a:avLst/>
          </a:prstGeom>
          <a:noFill/>
        </p:spPr>
        <p:txBody>
          <a:bodyPr wrap="square" rtlCol="0">
            <a:spAutoFit/>
          </a:bodyPr>
          <a:lstStyle/>
          <a:p>
            <a:r>
              <a:rPr lang="en-US" altLang="en-US" sz="3200" b="1" dirty="0">
                <a:solidFill>
                  <a:schemeClr val="tx2"/>
                </a:solidFill>
                <a:latin typeface="Candara" pitchFamily="34" charset="0"/>
                <a:cs typeface="Arial" pitchFamily="34" charset="0"/>
              </a:rPr>
              <a:t>Contemporary Muslim Press in India about Congress</a:t>
            </a:r>
            <a:endParaRPr lang="en-US" sz="3200" b="1" dirty="0">
              <a:solidFill>
                <a:schemeClr val="tx2"/>
              </a:solidFill>
              <a:latin typeface="Candara" pitchFamily="34" charset="0"/>
              <a:cs typeface="Arial" pitchFamily="34" charset="0"/>
            </a:endParaRPr>
          </a:p>
        </p:txBody>
      </p:sp>
    </p:spTree>
    <p:extLst>
      <p:ext uri="{BB962C8B-B14F-4D97-AF65-F5344CB8AC3E}">
        <p14:creationId xmlns:p14="http://schemas.microsoft.com/office/powerpoint/2010/main" val="424560323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8">
                                            <p:txEl>
                                              <p:pRg st="0" end="0"/>
                                            </p:txEl>
                                          </p:spTgt>
                                        </p:tgtEl>
                                        <p:attrNameLst>
                                          <p:attrName>style.color</p:attrName>
                                        </p:attrNameLst>
                                      </p:cBhvr>
                                      <p:to>
                                        <a:srgbClr val="000000"/>
                                      </p:to>
                                    </p:animClr>
                                    <p:animClr clrSpc="rgb" dir="cw">
                                      <p:cBhvr>
                                        <p:cTn id="7" dur="500" fill="hold"/>
                                        <p:tgtEl>
                                          <p:spTgt spid="18">
                                            <p:txEl>
                                              <p:pRg st="0" end="0"/>
                                            </p:txEl>
                                          </p:spTgt>
                                        </p:tgtEl>
                                        <p:attrNameLst>
                                          <p:attrName>fillcolor</p:attrName>
                                        </p:attrNameLst>
                                      </p:cBhvr>
                                      <p:to>
                                        <a:srgbClr val="000000"/>
                                      </p:to>
                                    </p:animClr>
                                    <p:set>
                                      <p:cBhvr>
                                        <p:cTn id="8" dur="500" fill="hold"/>
                                        <p:tgtEl>
                                          <p:spTgt spid="18">
                                            <p:txEl>
                                              <p:pRg st="0" end="0"/>
                                            </p:txEl>
                                          </p:spTgt>
                                        </p:tgtEl>
                                        <p:attrNameLst>
                                          <p:attrName>fill.type</p:attrName>
                                        </p:attrNameLst>
                                      </p:cBhvr>
                                      <p:to>
                                        <p:strVal val="solid"/>
                                      </p:to>
                                    </p:set>
                                    <p:set>
                                      <p:cBhvr>
                                        <p:cTn id="9" dur="500" fill="hold"/>
                                        <p:tgtEl>
                                          <p:spTgt spid="18">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18">
                                            <p:txEl>
                                              <p:pRg st="1" end="1"/>
                                            </p:txEl>
                                          </p:spTgt>
                                        </p:tgtEl>
                                        <p:attrNameLst>
                                          <p:attrName>style.color</p:attrName>
                                        </p:attrNameLst>
                                      </p:cBhvr>
                                      <p:to>
                                        <a:srgbClr val="000000"/>
                                      </p:to>
                                    </p:animClr>
                                    <p:animClr clrSpc="rgb" dir="cw">
                                      <p:cBhvr>
                                        <p:cTn id="14" dur="500" fill="hold"/>
                                        <p:tgtEl>
                                          <p:spTgt spid="18">
                                            <p:txEl>
                                              <p:pRg st="1" end="1"/>
                                            </p:txEl>
                                          </p:spTgt>
                                        </p:tgtEl>
                                        <p:attrNameLst>
                                          <p:attrName>fillcolor</p:attrName>
                                        </p:attrNameLst>
                                      </p:cBhvr>
                                      <p:to>
                                        <a:srgbClr val="000000"/>
                                      </p:to>
                                    </p:animClr>
                                    <p:set>
                                      <p:cBhvr>
                                        <p:cTn id="15" dur="500" fill="hold"/>
                                        <p:tgtEl>
                                          <p:spTgt spid="18">
                                            <p:txEl>
                                              <p:pRg st="1" end="1"/>
                                            </p:txEl>
                                          </p:spTgt>
                                        </p:tgtEl>
                                        <p:attrNameLst>
                                          <p:attrName>fill.type</p:attrName>
                                        </p:attrNameLst>
                                      </p:cBhvr>
                                      <p:to>
                                        <p:strVal val="solid"/>
                                      </p:to>
                                    </p:set>
                                    <p:set>
                                      <p:cBhvr>
                                        <p:cTn id="16" dur="500" fill="hold"/>
                                        <p:tgtEl>
                                          <p:spTgt spid="18">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29</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85801" y="1676400"/>
            <a:ext cx="8020022" cy="240065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altLang="en-US" sz="2000" b="1" dirty="0">
                <a:latin typeface="Candara" pitchFamily="34" charset="0"/>
                <a:cs typeface="Arial" pitchFamily="34" charset="0"/>
              </a:rPr>
              <a:t>Central National Muhammadan Association, Muhammadan Literary Society of Bengal, the </a:t>
            </a:r>
            <a:r>
              <a:rPr lang="en-US" altLang="en-US" sz="2000" b="1" dirty="0" err="1">
                <a:latin typeface="Candara" pitchFamily="34" charset="0"/>
                <a:cs typeface="Arial" pitchFamily="34" charset="0"/>
              </a:rPr>
              <a:t>Anjuman</a:t>
            </a:r>
            <a:r>
              <a:rPr lang="en-US" altLang="en-US" sz="2000" b="1" dirty="0">
                <a:latin typeface="Candara" pitchFamily="34" charset="0"/>
                <a:cs typeface="Arial" pitchFamily="34" charset="0"/>
              </a:rPr>
              <a:t>-</a:t>
            </a:r>
            <a:r>
              <a:rPr lang="en-US" altLang="en-US" sz="2000" b="1" dirty="0" err="1">
                <a:latin typeface="Candara" pitchFamily="34" charset="0"/>
                <a:cs typeface="Arial" pitchFamily="34" charset="0"/>
              </a:rPr>
              <a:t>i</a:t>
            </a:r>
            <a:r>
              <a:rPr lang="en-US" altLang="en-US" sz="2000" b="1" dirty="0">
                <a:latin typeface="Candara" pitchFamily="34" charset="0"/>
                <a:cs typeface="Arial" pitchFamily="34" charset="0"/>
              </a:rPr>
              <a:t>-Islam of Madras, the </a:t>
            </a:r>
            <a:r>
              <a:rPr lang="en-US" altLang="en-US" sz="2000" b="1" dirty="0" err="1">
                <a:latin typeface="Candara" pitchFamily="34" charset="0"/>
                <a:cs typeface="Arial" pitchFamily="34" charset="0"/>
              </a:rPr>
              <a:t>Dindigal</a:t>
            </a:r>
            <a:r>
              <a:rPr lang="en-US" altLang="en-US" sz="2000" b="1" dirty="0">
                <a:latin typeface="Candara" pitchFamily="34" charset="0"/>
                <a:cs typeface="Arial" pitchFamily="34" charset="0"/>
              </a:rPr>
              <a:t> </a:t>
            </a:r>
            <a:r>
              <a:rPr lang="en-US" altLang="en-US" sz="2000" b="1" dirty="0" err="1">
                <a:latin typeface="Candara" pitchFamily="34" charset="0"/>
                <a:cs typeface="Arial" pitchFamily="34" charset="0"/>
              </a:rPr>
              <a:t>Anjuman</a:t>
            </a:r>
            <a:r>
              <a:rPr lang="en-US" altLang="en-US" sz="2000" dirty="0">
                <a:latin typeface="Candara" pitchFamily="34" charset="0"/>
                <a:cs typeface="Arial" pitchFamily="34" charset="0"/>
              </a:rPr>
              <a:t> and </a:t>
            </a:r>
            <a:r>
              <a:rPr lang="en-US" altLang="en-US" sz="2000" b="1" dirty="0">
                <a:latin typeface="Candara" pitchFamily="34" charset="0"/>
                <a:cs typeface="Arial" pitchFamily="34" charset="0"/>
              </a:rPr>
              <a:t>the Muhammadan Central Association of the Punjab </a:t>
            </a:r>
            <a:r>
              <a:rPr lang="en-US" altLang="en-US" sz="2000" dirty="0">
                <a:latin typeface="Candara" pitchFamily="34" charset="0"/>
                <a:cs typeface="Arial" pitchFamily="34" charset="0"/>
              </a:rPr>
              <a:t>asked the Muslims of Indian not to join congress as they thought it would never serve the interests of the Muslims of India.</a:t>
            </a:r>
          </a:p>
        </p:txBody>
      </p:sp>
      <p:sp>
        <p:nvSpPr>
          <p:cNvPr id="17" name="TextBox 16"/>
          <p:cNvSpPr txBox="1"/>
          <p:nvPr/>
        </p:nvSpPr>
        <p:spPr>
          <a:xfrm>
            <a:off x="685801" y="381000"/>
            <a:ext cx="6324599" cy="1077218"/>
          </a:xfrm>
          <a:prstGeom prst="rect">
            <a:avLst/>
          </a:prstGeom>
          <a:noFill/>
        </p:spPr>
        <p:txBody>
          <a:bodyPr wrap="square" rtlCol="0">
            <a:spAutoFit/>
          </a:bodyPr>
          <a:lstStyle/>
          <a:p>
            <a:r>
              <a:rPr lang="en-US" altLang="en-US" sz="3200" b="1" dirty="0">
                <a:solidFill>
                  <a:schemeClr val="tx2"/>
                </a:solidFill>
                <a:latin typeface="Candara" pitchFamily="34" charset="0"/>
                <a:cs typeface="Arial" pitchFamily="34" charset="0"/>
              </a:rPr>
              <a:t>Muslims Organizations and Institutions about Congress</a:t>
            </a:r>
            <a:endParaRPr lang="en-US" sz="3200" b="1" dirty="0">
              <a:solidFill>
                <a:schemeClr val="tx2"/>
              </a:solidFill>
              <a:latin typeface="Candara" pitchFamily="34" charset="0"/>
              <a:cs typeface="Arial" pitchFamily="34" charset="0"/>
            </a:endParaRPr>
          </a:p>
        </p:txBody>
      </p:sp>
    </p:spTree>
    <p:extLst>
      <p:ext uri="{BB962C8B-B14F-4D97-AF65-F5344CB8AC3E}">
        <p14:creationId xmlns:p14="http://schemas.microsoft.com/office/powerpoint/2010/main" val="89578076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8">
                                            <p:txEl>
                                              <p:pRg st="0" end="0"/>
                                            </p:txEl>
                                          </p:spTgt>
                                        </p:tgtEl>
                                        <p:attrNameLst>
                                          <p:attrName>style.color</p:attrName>
                                        </p:attrNameLst>
                                      </p:cBhvr>
                                      <p:to>
                                        <a:srgbClr val="000000"/>
                                      </p:to>
                                    </p:animClr>
                                    <p:animClr clrSpc="rgb" dir="cw">
                                      <p:cBhvr>
                                        <p:cTn id="7" dur="500" fill="hold"/>
                                        <p:tgtEl>
                                          <p:spTgt spid="18">
                                            <p:txEl>
                                              <p:pRg st="0" end="0"/>
                                            </p:txEl>
                                          </p:spTgt>
                                        </p:tgtEl>
                                        <p:attrNameLst>
                                          <p:attrName>fillcolor</p:attrName>
                                        </p:attrNameLst>
                                      </p:cBhvr>
                                      <p:to>
                                        <a:srgbClr val="000000"/>
                                      </p:to>
                                    </p:animClr>
                                    <p:set>
                                      <p:cBhvr>
                                        <p:cTn id="8" dur="500" fill="hold"/>
                                        <p:tgtEl>
                                          <p:spTgt spid="18">
                                            <p:txEl>
                                              <p:pRg st="0" end="0"/>
                                            </p:txEl>
                                          </p:spTgt>
                                        </p:tgtEl>
                                        <p:attrNameLst>
                                          <p:attrName>fill.type</p:attrName>
                                        </p:attrNameLst>
                                      </p:cBhvr>
                                      <p:to>
                                        <p:strVal val="solid"/>
                                      </p:to>
                                    </p:set>
                                    <p:set>
                                      <p:cBhvr>
                                        <p:cTn id="9" dur="500" fill="hold"/>
                                        <p:tgtEl>
                                          <p:spTgt spid="18">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466722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Historical Movement</a:t>
            </a:r>
          </a:p>
        </p:txBody>
      </p:sp>
      <p:sp>
        <p:nvSpPr>
          <p:cNvPr id="6" name="TextBox 5"/>
          <p:cNvSpPr txBox="1"/>
          <p:nvPr/>
        </p:nvSpPr>
        <p:spPr>
          <a:xfrm>
            <a:off x="685801" y="1741321"/>
            <a:ext cx="8020022" cy="4154984"/>
          </a:xfrm>
          <a:prstGeom prst="rect">
            <a:avLst/>
          </a:prstGeom>
          <a:noFill/>
        </p:spPr>
        <p:txBody>
          <a:bodyPr wrap="square" rtlCol="0">
            <a:spAutoFit/>
          </a:bodyPr>
          <a:lstStyle/>
          <a:p>
            <a:pPr marL="914400" lvl="1" indent="-457200" algn="just">
              <a:buFont typeface="Arial" panose="020B0604020202020204" pitchFamily="34" charset="0"/>
              <a:buChar char="•"/>
            </a:pPr>
            <a:r>
              <a:rPr lang="en-US" altLang="en-US" sz="2400" dirty="0">
                <a:latin typeface="Candara" pitchFamily="34" charset="0"/>
                <a:cs typeface="Arial" pitchFamily="34" charset="0"/>
              </a:rPr>
              <a:t>Basis of historical movement for creation of Pakistan  may be said to begin with the outbreak of the War of Independence in 1857.</a:t>
            </a:r>
            <a:endParaRPr lang="en-US" sz="2400" dirty="0">
              <a:latin typeface="Candara" pitchFamily="34" charset="0"/>
              <a:cs typeface="Arial" pitchFamily="34" charset="0"/>
            </a:endParaRPr>
          </a:p>
          <a:p>
            <a:pPr marL="914400" lvl="1" indent="-457200" algn="just">
              <a:buFont typeface="Arial" panose="020B0604020202020204" pitchFamily="34" charset="0"/>
              <a:buChar char="•"/>
            </a:pPr>
            <a:r>
              <a:rPr lang="en-US" sz="2400" dirty="0">
                <a:latin typeface="Candara" pitchFamily="34" charset="0"/>
                <a:cs typeface="Arial" pitchFamily="34" charset="0"/>
              </a:rPr>
              <a:t>T</a:t>
            </a:r>
            <a:r>
              <a:rPr lang="en-US" altLang="en-US" sz="2400" dirty="0">
                <a:latin typeface="Candara" pitchFamily="34" charset="0"/>
                <a:cs typeface="Arial" pitchFamily="34" charset="0"/>
              </a:rPr>
              <a:t>he War of Independence opened on 10th May 1857 in Meerut, a remote and small city of the United Province of the subcontinent.</a:t>
            </a:r>
          </a:p>
          <a:p>
            <a:pPr marL="914400" lvl="1" indent="-457200" algn="just">
              <a:buFont typeface="Arial" panose="020B0604020202020204" pitchFamily="34" charset="0"/>
              <a:buChar char="•"/>
            </a:pPr>
            <a:r>
              <a:rPr lang="en-US" altLang="en-US" sz="2400" dirty="0">
                <a:latin typeface="Candara" pitchFamily="34" charset="0"/>
                <a:cs typeface="Arial" pitchFamily="34" charset="0"/>
              </a:rPr>
              <a:t>Though unsuccessful, It brought many changes, particularly in the political strategies of three parties:</a:t>
            </a:r>
          </a:p>
          <a:p>
            <a:pPr marL="1828800" lvl="3" indent="-457200" algn="just">
              <a:buFont typeface="Wingdings" panose="05000000000000000000" pitchFamily="2" charset="2"/>
              <a:buChar char="§"/>
            </a:pPr>
            <a:r>
              <a:rPr lang="en-US" altLang="en-US" sz="2400" dirty="0">
                <a:latin typeface="Candara" pitchFamily="34" charset="0"/>
                <a:cs typeface="Arial" pitchFamily="34" charset="0"/>
              </a:rPr>
              <a:t>British</a:t>
            </a:r>
          </a:p>
          <a:p>
            <a:pPr marL="1828800" lvl="3" indent="-457200" algn="just">
              <a:buFont typeface="Wingdings" panose="05000000000000000000" pitchFamily="2" charset="2"/>
              <a:buChar char="§"/>
            </a:pPr>
            <a:r>
              <a:rPr lang="en-US" altLang="en-US" sz="2400" dirty="0">
                <a:latin typeface="Candara" pitchFamily="34" charset="0"/>
                <a:cs typeface="Arial" pitchFamily="34" charset="0"/>
              </a:rPr>
              <a:t>Hindus</a:t>
            </a:r>
          </a:p>
          <a:p>
            <a:pPr marL="1828800" lvl="3" indent="-457200" algn="just">
              <a:buFont typeface="Wingdings" panose="05000000000000000000" pitchFamily="2" charset="2"/>
              <a:buChar char="§"/>
            </a:pPr>
            <a:r>
              <a:rPr lang="en-US" altLang="en-US" sz="2400" dirty="0">
                <a:latin typeface="Candara" pitchFamily="34" charset="0"/>
                <a:cs typeface="Arial" pitchFamily="34" charset="0"/>
              </a:rPr>
              <a:t>Muslims</a:t>
            </a:r>
            <a:endParaRPr lang="cy-GB" sz="24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3</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0494" y="1676400"/>
            <a:ext cx="1075171" cy="62347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6309" y="2743200"/>
            <a:ext cx="1075171" cy="62347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2400" y="3786244"/>
            <a:ext cx="1075171" cy="623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31325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par>
                                <p:cTn id="10" presetID="2" presetClass="entr" presetSubtype="8"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additive="base">
                                        <p:cTn id="12" dur="500" fill="hold"/>
                                        <p:tgtEl>
                                          <p:spTgt spid="1026"/>
                                        </p:tgtEl>
                                        <p:attrNameLst>
                                          <p:attrName>ppt_x</p:attrName>
                                        </p:attrNameLst>
                                      </p:cBhvr>
                                      <p:tavLst>
                                        <p:tav tm="0">
                                          <p:val>
                                            <p:strVal val="0-#ppt_w/2"/>
                                          </p:val>
                                        </p:tav>
                                        <p:tav tm="100000">
                                          <p:val>
                                            <p:strVal val="#ppt_x"/>
                                          </p:val>
                                        </p:tav>
                                      </p:tavLst>
                                    </p:anim>
                                    <p:anim calcmode="lin" valueType="num">
                                      <p:cBhvr additive="base">
                                        <p:cTn id="13"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9" presetClass="emph" presetSubtype="0" fill="hold" nodeType="clickEffect">
                                  <p:stCondLst>
                                    <p:cond delay="0"/>
                                  </p:stCondLst>
                                  <p:childTnLst>
                                    <p:animClr clrSpc="rgb" dir="cw">
                                      <p:cBhvr override="childStyle">
                                        <p:cTn id="17" dur="500" fill="hold"/>
                                        <p:tgtEl>
                                          <p:spTgt spid="6">
                                            <p:txEl>
                                              <p:pRg st="1" end="1"/>
                                            </p:txEl>
                                          </p:spTgt>
                                        </p:tgtEl>
                                        <p:attrNameLst>
                                          <p:attrName>style.color</p:attrName>
                                        </p:attrNameLst>
                                      </p:cBhvr>
                                      <p:to>
                                        <a:srgbClr val="000000"/>
                                      </p:to>
                                    </p:animClr>
                                    <p:animClr clrSpc="rgb" dir="cw">
                                      <p:cBhvr>
                                        <p:cTn id="18" dur="500" fill="hold"/>
                                        <p:tgtEl>
                                          <p:spTgt spid="6">
                                            <p:txEl>
                                              <p:pRg st="1" end="1"/>
                                            </p:txEl>
                                          </p:spTgt>
                                        </p:tgtEl>
                                        <p:attrNameLst>
                                          <p:attrName>fillcolor</p:attrName>
                                        </p:attrNameLst>
                                      </p:cBhvr>
                                      <p:to>
                                        <a:srgbClr val="000000"/>
                                      </p:to>
                                    </p:animClr>
                                    <p:set>
                                      <p:cBhvr>
                                        <p:cTn id="19" dur="500" fill="hold"/>
                                        <p:tgtEl>
                                          <p:spTgt spid="6">
                                            <p:txEl>
                                              <p:pRg st="1" end="1"/>
                                            </p:txEl>
                                          </p:spTgt>
                                        </p:tgtEl>
                                        <p:attrNameLst>
                                          <p:attrName>fill.type</p:attrName>
                                        </p:attrNameLst>
                                      </p:cBhvr>
                                      <p:to>
                                        <p:strVal val="solid"/>
                                      </p:to>
                                    </p:set>
                                    <p:set>
                                      <p:cBhvr>
                                        <p:cTn id="20" dur="500" fill="hold"/>
                                        <p:tgtEl>
                                          <p:spTgt spid="6">
                                            <p:txEl>
                                              <p:pRg st="1" end="1"/>
                                            </p:txEl>
                                          </p:spTgt>
                                        </p:tgtEl>
                                        <p:attrNameLst>
                                          <p:attrName>fill.on</p:attrName>
                                        </p:attrNameLst>
                                      </p:cBhvr>
                                      <p:to>
                                        <p:strVal val="true"/>
                                      </p:to>
                                    </p:set>
                                  </p:childTnLst>
                                </p:cTn>
                              </p:par>
                              <p:par>
                                <p:cTn id="21" presetID="2" presetClass="entr" presetSubtype="8"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fill="hold"/>
                                        <p:tgtEl>
                                          <p:spTgt spid="20"/>
                                        </p:tgtEl>
                                        <p:attrNameLst>
                                          <p:attrName>ppt_x</p:attrName>
                                        </p:attrNameLst>
                                      </p:cBhvr>
                                      <p:tavLst>
                                        <p:tav tm="0">
                                          <p:val>
                                            <p:strVal val="0-#ppt_w/2"/>
                                          </p:val>
                                        </p:tav>
                                        <p:tav tm="100000">
                                          <p:val>
                                            <p:strVal val="#ppt_x"/>
                                          </p:val>
                                        </p:tav>
                                      </p:tavLst>
                                    </p:anim>
                                    <p:anim calcmode="lin" valueType="num">
                                      <p:cBhvr additive="base">
                                        <p:cTn id="24"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9" presetClass="emph" presetSubtype="0" fill="hold" nodeType="clickEffect">
                                  <p:stCondLst>
                                    <p:cond delay="0"/>
                                  </p:stCondLst>
                                  <p:childTnLst>
                                    <p:animClr clrSpc="rgb" dir="cw">
                                      <p:cBhvr override="childStyle">
                                        <p:cTn id="28" dur="500" fill="hold"/>
                                        <p:tgtEl>
                                          <p:spTgt spid="6">
                                            <p:txEl>
                                              <p:pRg st="2" end="2"/>
                                            </p:txEl>
                                          </p:spTgt>
                                        </p:tgtEl>
                                        <p:attrNameLst>
                                          <p:attrName>style.color</p:attrName>
                                        </p:attrNameLst>
                                      </p:cBhvr>
                                      <p:to>
                                        <a:srgbClr val="000000"/>
                                      </p:to>
                                    </p:animClr>
                                    <p:animClr clrSpc="rgb" dir="cw">
                                      <p:cBhvr>
                                        <p:cTn id="29" dur="500" fill="hold"/>
                                        <p:tgtEl>
                                          <p:spTgt spid="6">
                                            <p:txEl>
                                              <p:pRg st="2" end="2"/>
                                            </p:txEl>
                                          </p:spTgt>
                                        </p:tgtEl>
                                        <p:attrNameLst>
                                          <p:attrName>fillcolor</p:attrName>
                                        </p:attrNameLst>
                                      </p:cBhvr>
                                      <p:to>
                                        <a:srgbClr val="000000"/>
                                      </p:to>
                                    </p:animClr>
                                    <p:set>
                                      <p:cBhvr>
                                        <p:cTn id="30" dur="500" fill="hold"/>
                                        <p:tgtEl>
                                          <p:spTgt spid="6">
                                            <p:txEl>
                                              <p:pRg st="2" end="2"/>
                                            </p:txEl>
                                          </p:spTgt>
                                        </p:tgtEl>
                                        <p:attrNameLst>
                                          <p:attrName>fill.type</p:attrName>
                                        </p:attrNameLst>
                                      </p:cBhvr>
                                      <p:to>
                                        <p:strVal val="solid"/>
                                      </p:to>
                                    </p:set>
                                    <p:set>
                                      <p:cBhvr>
                                        <p:cTn id="31" dur="500" fill="hold"/>
                                        <p:tgtEl>
                                          <p:spTgt spid="6">
                                            <p:txEl>
                                              <p:pRg st="2" end="2"/>
                                            </p:txEl>
                                          </p:spTgt>
                                        </p:tgtEl>
                                        <p:attrNameLst>
                                          <p:attrName>fill.on</p:attrName>
                                        </p:attrNameLst>
                                      </p:cBhvr>
                                      <p:to>
                                        <p:strVal val="true"/>
                                      </p:to>
                                    </p:set>
                                  </p:childTnLst>
                                </p:cTn>
                              </p:par>
                              <p:par>
                                <p:cTn id="32" presetID="19" presetClass="emph" presetSubtype="0" fill="hold" nodeType="withEffect">
                                  <p:stCondLst>
                                    <p:cond delay="0"/>
                                  </p:stCondLst>
                                  <p:childTnLst>
                                    <p:animClr clrSpc="rgb" dir="cw">
                                      <p:cBhvr override="childStyle">
                                        <p:cTn id="33" dur="500" fill="hold"/>
                                        <p:tgtEl>
                                          <p:spTgt spid="6">
                                            <p:txEl>
                                              <p:pRg st="3" end="3"/>
                                            </p:txEl>
                                          </p:spTgt>
                                        </p:tgtEl>
                                        <p:attrNameLst>
                                          <p:attrName>style.color</p:attrName>
                                        </p:attrNameLst>
                                      </p:cBhvr>
                                      <p:to>
                                        <a:srgbClr val="000000"/>
                                      </p:to>
                                    </p:animClr>
                                    <p:animClr clrSpc="rgb" dir="cw">
                                      <p:cBhvr>
                                        <p:cTn id="34" dur="500" fill="hold"/>
                                        <p:tgtEl>
                                          <p:spTgt spid="6">
                                            <p:txEl>
                                              <p:pRg st="3" end="3"/>
                                            </p:txEl>
                                          </p:spTgt>
                                        </p:tgtEl>
                                        <p:attrNameLst>
                                          <p:attrName>fillcolor</p:attrName>
                                        </p:attrNameLst>
                                      </p:cBhvr>
                                      <p:to>
                                        <a:srgbClr val="000000"/>
                                      </p:to>
                                    </p:animClr>
                                    <p:set>
                                      <p:cBhvr>
                                        <p:cTn id="35" dur="500" fill="hold"/>
                                        <p:tgtEl>
                                          <p:spTgt spid="6">
                                            <p:txEl>
                                              <p:pRg st="3" end="3"/>
                                            </p:txEl>
                                          </p:spTgt>
                                        </p:tgtEl>
                                        <p:attrNameLst>
                                          <p:attrName>fill.type</p:attrName>
                                        </p:attrNameLst>
                                      </p:cBhvr>
                                      <p:to>
                                        <p:strVal val="solid"/>
                                      </p:to>
                                    </p:set>
                                    <p:set>
                                      <p:cBhvr>
                                        <p:cTn id="36" dur="500" fill="hold"/>
                                        <p:tgtEl>
                                          <p:spTgt spid="6">
                                            <p:txEl>
                                              <p:pRg st="3" end="3"/>
                                            </p:txEl>
                                          </p:spTgt>
                                        </p:tgtEl>
                                        <p:attrNameLst>
                                          <p:attrName>fill.on</p:attrName>
                                        </p:attrNameLst>
                                      </p:cBhvr>
                                      <p:to>
                                        <p:strVal val="true"/>
                                      </p:to>
                                    </p:set>
                                  </p:childTnLst>
                                </p:cTn>
                              </p:par>
                              <p:par>
                                <p:cTn id="37" presetID="19" presetClass="emph" presetSubtype="0" fill="hold" nodeType="withEffect">
                                  <p:stCondLst>
                                    <p:cond delay="0"/>
                                  </p:stCondLst>
                                  <p:childTnLst>
                                    <p:animClr clrSpc="rgb" dir="cw">
                                      <p:cBhvr override="childStyle">
                                        <p:cTn id="38" dur="500" fill="hold"/>
                                        <p:tgtEl>
                                          <p:spTgt spid="6">
                                            <p:txEl>
                                              <p:pRg st="4" end="4"/>
                                            </p:txEl>
                                          </p:spTgt>
                                        </p:tgtEl>
                                        <p:attrNameLst>
                                          <p:attrName>style.color</p:attrName>
                                        </p:attrNameLst>
                                      </p:cBhvr>
                                      <p:to>
                                        <a:srgbClr val="000000"/>
                                      </p:to>
                                    </p:animClr>
                                    <p:animClr clrSpc="rgb" dir="cw">
                                      <p:cBhvr>
                                        <p:cTn id="39" dur="500" fill="hold"/>
                                        <p:tgtEl>
                                          <p:spTgt spid="6">
                                            <p:txEl>
                                              <p:pRg st="4" end="4"/>
                                            </p:txEl>
                                          </p:spTgt>
                                        </p:tgtEl>
                                        <p:attrNameLst>
                                          <p:attrName>fillcolor</p:attrName>
                                        </p:attrNameLst>
                                      </p:cBhvr>
                                      <p:to>
                                        <a:srgbClr val="000000"/>
                                      </p:to>
                                    </p:animClr>
                                    <p:set>
                                      <p:cBhvr>
                                        <p:cTn id="40" dur="500" fill="hold"/>
                                        <p:tgtEl>
                                          <p:spTgt spid="6">
                                            <p:txEl>
                                              <p:pRg st="4" end="4"/>
                                            </p:txEl>
                                          </p:spTgt>
                                        </p:tgtEl>
                                        <p:attrNameLst>
                                          <p:attrName>fill.type</p:attrName>
                                        </p:attrNameLst>
                                      </p:cBhvr>
                                      <p:to>
                                        <p:strVal val="solid"/>
                                      </p:to>
                                    </p:set>
                                    <p:set>
                                      <p:cBhvr>
                                        <p:cTn id="41" dur="500" fill="hold"/>
                                        <p:tgtEl>
                                          <p:spTgt spid="6">
                                            <p:txEl>
                                              <p:pRg st="4" end="4"/>
                                            </p:txEl>
                                          </p:spTgt>
                                        </p:tgtEl>
                                        <p:attrNameLst>
                                          <p:attrName>fill.on</p:attrName>
                                        </p:attrNameLst>
                                      </p:cBhvr>
                                      <p:to>
                                        <p:strVal val="true"/>
                                      </p:to>
                                    </p:set>
                                  </p:childTnLst>
                                </p:cTn>
                              </p:par>
                              <p:par>
                                <p:cTn id="42" presetID="19" presetClass="emph" presetSubtype="0" fill="hold" nodeType="withEffect">
                                  <p:stCondLst>
                                    <p:cond delay="0"/>
                                  </p:stCondLst>
                                  <p:childTnLst>
                                    <p:animClr clrSpc="rgb" dir="cw">
                                      <p:cBhvr override="childStyle">
                                        <p:cTn id="43" dur="500" fill="hold"/>
                                        <p:tgtEl>
                                          <p:spTgt spid="6">
                                            <p:txEl>
                                              <p:pRg st="5" end="5"/>
                                            </p:txEl>
                                          </p:spTgt>
                                        </p:tgtEl>
                                        <p:attrNameLst>
                                          <p:attrName>style.color</p:attrName>
                                        </p:attrNameLst>
                                      </p:cBhvr>
                                      <p:to>
                                        <a:srgbClr val="000000"/>
                                      </p:to>
                                    </p:animClr>
                                    <p:animClr clrSpc="rgb" dir="cw">
                                      <p:cBhvr>
                                        <p:cTn id="44" dur="500" fill="hold"/>
                                        <p:tgtEl>
                                          <p:spTgt spid="6">
                                            <p:txEl>
                                              <p:pRg st="5" end="5"/>
                                            </p:txEl>
                                          </p:spTgt>
                                        </p:tgtEl>
                                        <p:attrNameLst>
                                          <p:attrName>fillcolor</p:attrName>
                                        </p:attrNameLst>
                                      </p:cBhvr>
                                      <p:to>
                                        <a:srgbClr val="000000"/>
                                      </p:to>
                                    </p:animClr>
                                    <p:set>
                                      <p:cBhvr>
                                        <p:cTn id="45" dur="500" fill="hold"/>
                                        <p:tgtEl>
                                          <p:spTgt spid="6">
                                            <p:txEl>
                                              <p:pRg st="5" end="5"/>
                                            </p:txEl>
                                          </p:spTgt>
                                        </p:tgtEl>
                                        <p:attrNameLst>
                                          <p:attrName>fill.type</p:attrName>
                                        </p:attrNameLst>
                                      </p:cBhvr>
                                      <p:to>
                                        <p:strVal val="solid"/>
                                      </p:to>
                                    </p:set>
                                    <p:set>
                                      <p:cBhvr>
                                        <p:cTn id="46" dur="500" fill="hold"/>
                                        <p:tgtEl>
                                          <p:spTgt spid="6">
                                            <p:txEl>
                                              <p:pRg st="5" end="5"/>
                                            </p:txEl>
                                          </p:spTgt>
                                        </p:tgtEl>
                                        <p:attrNameLst>
                                          <p:attrName>fill.on</p:attrName>
                                        </p:attrNameLst>
                                      </p:cBhvr>
                                      <p:to>
                                        <p:strVal val="true"/>
                                      </p:to>
                                    </p:set>
                                  </p:childTnLst>
                                </p:cTn>
                              </p:par>
                              <p:par>
                                <p:cTn id="47" presetID="2" presetClass="entr" presetSubtype="8"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0-#ppt_w/2"/>
                                          </p:val>
                                        </p:tav>
                                        <p:tav tm="100000">
                                          <p:val>
                                            <p:strVal val="#ppt_x"/>
                                          </p:val>
                                        </p:tav>
                                      </p:tavLst>
                                    </p:anim>
                                    <p:anim calcmode="lin" valueType="num">
                                      <p:cBhvr additive="base">
                                        <p:cTn id="50"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30</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85801" y="1676400"/>
            <a:ext cx="8020022" cy="286232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In 1905, the provinces of Bengal and Assam were reconstituted so as to form two provinces of manageable size.</a:t>
            </a:r>
          </a:p>
          <a:p>
            <a:pPr marL="800100" lvl="1"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Bengal: ~42 million Hindus and ~9 million Muslims</a:t>
            </a:r>
          </a:p>
          <a:p>
            <a:pPr marL="800100" lvl="1"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East Bengal: ~18 million Muslims and ~12 million Hindus</a:t>
            </a:r>
          </a:p>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The scheme was sent to London in February, 1905. The Province of East Bengal and Assam officially came into being on 16 October, 1905.</a:t>
            </a:r>
          </a:p>
        </p:txBody>
      </p:sp>
      <p:sp>
        <p:nvSpPr>
          <p:cNvPr id="16" name="TextBox 15"/>
          <p:cNvSpPr txBox="1"/>
          <p:nvPr/>
        </p:nvSpPr>
        <p:spPr>
          <a:xfrm>
            <a:off x="685801" y="735271"/>
            <a:ext cx="632459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Partition of Bengal</a:t>
            </a:r>
          </a:p>
        </p:txBody>
      </p:sp>
    </p:spTree>
    <p:extLst>
      <p:ext uri="{BB962C8B-B14F-4D97-AF65-F5344CB8AC3E}">
        <p14:creationId xmlns:p14="http://schemas.microsoft.com/office/powerpoint/2010/main" val="112496168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8">
                                            <p:txEl>
                                              <p:pRg st="0" end="0"/>
                                            </p:txEl>
                                          </p:spTgt>
                                        </p:tgtEl>
                                        <p:attrNameLst>
                                          <p:attrName>style.color</p:attrName>
                                        </p:attrNameLst>
                                      </p:cBhvr>
                                      <p:to>
                                        <a:srgbClr val="000000"/>
                                      </p:to>
                                    </p:animClr>
                                    <p:animClr clrSpc="rgb" dir="cw">
                                      <p:cBhvr>
                                        <p:cTn id="7" dur="500" fill="hold"/>
                                        <p:tgtEl>
                                          <p:spTgt spid="18">
                                            <p:txEl>
                                              <p:pRg st="0" end="0"/>
                                            </p:txEl>
                                          </p:spTgt>
                                        </p:tgtEl>
                                        <p:attrNameLst>
                                          <p:attrName>fillcolor</p:attrName>
                                        </p:attrNameLst>
                                      </p:cBhvr>
                                      <p:to>
                                        <a:srgbClr val="000000"/>
                                      </p:to>
                                    </p:animClr>
                                    <p:set>
                                      <p:cBhvr>
                                        <p:cTn id="8" dur="500" fill="hold"/>
                                        <p:tgtEl>
                                          <p:spTgt spid="18">
                                            <p:txEl>
                                              <p:pRg st="0" end="0"/>
                                            </p:txEl>
                                          </p:spTgt>
                                        </p:tgtEl>
                                        <p:attrNameLst>
                                          <p:attrName>fill.type</p:attrName>
                                        </p:attrNameLst>
                                      </p:cBhvr>
                                      <p:to>
                                        <p:strVal val="solid"/>
                                      </p:to>
                                    </p:set>
                                    <p:set>
                                      <p:cBhvr>
                                        <p:cTn id="9" dur="500" fill="hold"/>
                                        <p:tgtEl>
                                          <p:spTgt spid="18">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18">
                                            <p:txEl>
                                              <p:pRg st="1" end="1"/>
                                            </p:txEl>
                                          </p:spTgt>
                                        </p:tgtEl>
                                        <p:attrNameLst>
                                          <p:attrName>style.color</p:attrName>
                                        </p:attrNameLst>
                                      </p:cBhvr>
                                      <p:to>
                                        <a:srgbClr val="000000"/>
                                      </p:to>
                                    </p:animClr>
                                    <p:animClr clrSpc="rgb" dir="cw">
                                      <p:cBhvr>
                                        <p:cTn id="14" dur="500" fill="hold"/>
                                        <p:tgtEl>
                                          <p:spTgt spid="18">
                                            <p:txEl>
                                              <p:pRg st="1" end="1"/>
                                            </p:txEl>
                                          </p:spTgt>
                                        </p:tgtEl>
                                        <p:attrNameLst>
                                          <p:attrName>fillcolor</p:attrName>
                                        </p:attrNameLst>
                                      </p:cBhvr>
                                      <p:to>
                                        <a:srgbClr val="000000"/>
                                      </p:to>
                                    </p:animClr>
                                    <p:set>
                                      <p:cBhvr>
                                        <p:cTn id="15" dur="500" fill="hold"/>
                                        <p:tgtEl>
                                          <p:spTgt spid="18">
                                            <p:txEl>
                                              <p:pRg st="1" end="1"/>
                                            </p:txEl>
                                          </p:spTgt>
                                        </p:tgtEl>
                                        <p:attrNameLst>
                                          <p:attrName>fill.type</p:attrName>
                                        </p:attrNameLst>
                                      </p:cBhvr>
                                      <p:to>
                                        <p:strVal val="solid"/>
                                      </p:to>
                                    </p:set>
                                    <p:set>
                                      <p:cBhvr>
                                        <p:cTn id="16" dur="500" fill="hold"/>
                                        <p:tgtEl>
                                          <p:spTgt spid="18">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18">
                                            <p:txEl>
                                              <p:pRg st="2" end="2"/>
                                            </p:txEl>
                                          </p:spTgt>
                                        </p:tgtEl>
                                        <p:attrNameLst>
                                          <p:attrName>style.color</p:attrName>
                                        </p:attrNameLst>
                                      </p:cBhvr>
                                      <p:to>
                                        <a:srgbClr val="000000"/>
                                      </p:to>
                                    </p:animClr>
                                    <p:animClr clrSpc="rgb" dir="cw">
                                      <p:cBhvr>
                                        <p:cTn id="21" dur="500" fill="hold"/>
                                        <p:tgtEl>
                                          <p:spTgt spid="18">
                                            <p:txEl>
                                              <p:pRg st="2" end="2"/>
                                            </p:txEl>
                                          </p:spTgt>
                                        </p:tgtEl>
                                        <p:attrNameLst>
                                          <p:attrName>fillcolor</p:attrName>
                                        </p:attrNameLst>
                                      </p:cBhvr>
                                      <p:to>
                                        <a:srgbClr val="000000"/>
                                      </p:to>
                                    </p:animClr>
                                    <p:set>
                                      <p:cBhvr>
                                        <p:cTn id="22" dur="500" fill="hold"/>
                                        <p:tgtEl>
                                          <p:spTgt spid="18">
                                            <p:txEl>
                                              <p:pRg st="2" end="2"/>
                                            </p:txEl>
                                          </p:spTgt>
                                        </p:tgtEl>
                                        <p:attrNameLst>
                                          <p:attrName>fill.type</p:attrName>
                                        </p:attrNameLst>
                                      </p:cBhvr>
                                      <p:to>
                                        <p:strVal val="solid"/>
                                      </p:to>
                                    </p:set>
                                    <p:set>
                                      <p:cBhvr>
                                        <p:cTn id="23" dur="500" fill="hold"/>
                                        <p:tgtEl>
                                          <p:spTgt spid="18">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18">
                                            <p:txEl>
                                              <p:pRg st="3" end="3"/>
                                            </p:txEl>
                                          </p:spTgt>
                                        </p:tgtEl>
                                        <p:attrNameLst>
                                          <p:attrName>style.color</p:attrName>
                                        </p:attrNameLst>
                                      </p:cBhvr>
                                      <p:to>
                                        <a:srgbClr val="000000"/>
                                      </p:to>
                                    </p:animClr>
                                    <p:animClr clrSpc="rgb" dir="cw">
                                      <p:cBhvr>
                                        <p:cTn id="28" dur="500" fill="hold"/>
                                        <p:tgtEl>
                                          <p:spTgt spid="18">
                                            <p:txEl>
                                              <p:pRg st="3" end="3"/>
                                            </p:txEl>
                                          </p:spTgt>
                                        </p:tgtEl>
                                        <p:attrNameLst>
                                          <p:attrName>fillcolor</p:attrName>
                                        </p:attrNameLst>
                                      </p:cBhvr>
                                      <p:to>
                                        <a:srgbClr val="000000"/>
                                      </p:to>
                                    </p:animClr>
                                    <p:set>
                                      <p:cBhvr>
                                        <p:cTn id="29" dur="500" fill="hold"/>
                                        <p:tgtEl>
                                          <p:spTgt spid="18">
                                            <p:txEl>
                                              <p:pRg st="3" end="3"/>
                                            </p:txEl>
                                          </p:spTgt>
                                        </p:tgtEl>
                                        <p:attrNameLst>
                                          <p:attrName>fill.type</p:attrName>
                                        </p:attrNameLst>
                                      </p:cBhvr>
                                      <p:to>
                                        <p:strVal val="solid"/>
                                      </p:to>
                                    </p:set>
                                    <p:set>
                                      <p:cBhvr>
                                        <p:cTn id="30" dur="500" fill="hold"/>
                                        <p:tgtEl>
                                          <p:spTgt spid="18">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31</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85801" y="1676400"/>
            <a:ext cx="8020022" cy="424731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The whole plan was nothing but readjustment of administrative boundaries. However, the Hindus resented it. </a:t>
            </a:r>
          </a:p>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The partition resulted in the creation of Muslim majority province.</a:t>
            </a:r>
          </a:p>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It was distasteful to the Hindus.</a:t>
            </a:r>
          </a:p>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Hindus regarded the partition as an attempt to strangle nationalism in Bengal, where it was more developed than elsewhere.</a:t>
            </a:r>
          </a:p>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Agitation against the partition included mass meetings, rural unrest, and a “</a:t>
            </a:r>
            <a:r>
              <a:rPr lang="en-US" altLang="en-US" sz="2000" b="1" dirty="0">
                <a:latin typeface="Candara" pitchFamily="34" charset="0"/>
                <a:cs typeface="Arial" pitchFamily="34" charset="0"/>
              </a:rPr>
              <a:t>swadeshi”</a:t>
            </a:r>
            <a:r>
              <a:rPr lang="en-US" altLang="en-US" sz="2000" dirty="0">
                <a:latin typeface="Candara" pitchFamily="34" charset="0"/>
                <a:cs typeface="Arial" pitchFamily="34" charset="0"/>
              </a:rPr>
              <a:t> (native) movement to boycott the import of British goods.</a:t>
            </a:r>
          </a:p>
        </p:txBody>
      </p:sp>
      <p:sp>
        <p:nvSpPr>
          <p:cNvPr id="16" name="TextBox 15"/>
          <p:cNvSpPr txBox="1"/>
          <p:nvPr/>
        </p:nvSpPr>
        <p:spPr>
          <a:xfrm>
            <a:off x="685801" y="735271"/>
            <a:ext cx="632459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Hindu Reaction</a:t>
            </a:r>
          </a:p>
        </p:txBody>
      </p:sp>
    </p:spTree>
    <p:extLst>
      <p:ext uri="{BB962C8B-B14F-4D97-AF65-F5344CB8AC3E}">
        <p14:creationId xmlns:p14="http://schemas.microsoft.com/office/powerpoint/2010/main" val="307885201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8">
                                            <p:txEl>
                                              <p:pRg st="0" end="0"/>
                                            </p:txEl>
                                          </p:spTgt>
                                        </p:tgtEl>
                                        <p:attrNameLst>
                                          <p:attrName>style.color</p:attrName>
                                        </p:attrNameLst>
                                      </p:cBhvr>
                                      <p:to>
                                        <a:srgbClr val="000000"/>
                                      </p:to>
                                    </p:animClr>
                                    <p:animClr clrSpc="rgb" dir="cw">
                                      <p:cBhvr>
                                        <p:cTn id="7" dur="500" fill="hold"/>
                                        <p:tgtEl>
                                          <p:spTgt spid="18">
                                            <p:txEl>
                                              <p:pRg st="0" end="0"/>
                                            </p:txEl>
                                          </p:spTgt>
                                        </p:tgtEl>
                                        <p:attrNameLst>
                                          <p:attrName>fillcolor</p:attrName>
                                        </p:attrNameLst>
                                      </p:cBhvr>
                                      <p:to>
                                        <a:srgbClr val="000000"/>
                                      </p:to>
                                    </p:animClr>
                                    <p:set>
                                      <p:cBhvr>
                                        <p:cTn id="8" dur="500" fill="hold"/>
                                        <p:tgtEl>
                                          <p:spTgt spid="18">
                                            <p:txEl>
                                              <p:pRg st="0" end="0"/>
                                            </p:txEl>
                                          </p:spTgt>
                                        </p:tgtEl>
                                        <p:attrNameLst>
                                          <p:attrName>fill.type</p:attrName>
                                        </p:attrNameLst>
                                      </p:cBhvr>
                                      <p:to>
                                        <p:strVal val="solid"/>
                                      </p:to>
                                    </p:set>
                                    <p:set>
                                      <p:cBhvr>
                                        <p:cTn id="9" dur="500" fill="hold"/>
                                        <p:tgtEl>
                                          <p:spTgt spid="18">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18">
                                            <p:txEl>
                                              <p:pRg st="1" end="1"/>
                                            </p:txEl>
                                          </p:spTgt>
                                        </p:tgtEl>
                                        <p:attrNameLst>
                                          <p:attrName>style.color</p:attrName>
                                        </p:attrNameLst>
                                      </p:cBhvr>
                                      <p:to>
                                        <a:srgbClr val="000000"/>
                                      </p:to>
                                    </p:animClr>
                                    <p:animClr clrSpc="rgb" dir="cw">
                                      <p:cBhvr>
                                        <p:cTn id="14" dur="500" fill="hold"/>
                                        <p:tgtEl>
                                          <p:spTgt spid="18">
                                            <p:txEl>
                                              <p:pRg st="1" end="1"/>
                                            </p:txEl>
                                          </p:spTgt>
                                        </p:tgtEl>
                                        <p:attrNameLst>
                                          <p:attrName>fillcolor</p:attrName>
                                        </p:attrNameLst>
                                      </p:cBhvr>
                                      <p:to>
                                        <a:srgbClr val="000000"/>
                                      </p:to>
                                    </p:animClr>
                                    <p:set>
                                      <p:cBhvr>
                                        <p:cTn id="15" dur="500" fill="hold"/>
                                        <p:tgtEl>
                                          <p:spTgt spid="18">
                                            <p:txEl>
                                              <p:pRg st="1" end="1"/>
                                            </p:txEl>
                                          </p:spTgt>
                                        </p:tgtEl>
                                        <p:attrNameLst>
                                          <p:attrName>fill.type</p:attrName>
                                        </p:attrNameLst>
                                      </p:cBhvr>
                                      <p:to>
                                        <p:strVal val="solid"/>
                                      </p:to>
                                    </p:set>
                                    <p:set>
                                      <p:cBhvr>
                                        <p:cTn id="16" dur="500" fill="hold"/>
                                        <p:tgtEl>
                                          <p:spTgt spid="18">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18">
                                            <p:txEl>
                                              <p:pRg st="2" end="2"/>
                                            </p:txEl>
                                          </p:spTgt>
                                        </p:tgtEl>
                                        <p:attrNameLst>
                                          <p:attrName>style.color</p:attrName>
                                        </p:attrNameLst>
                                      </p:cBhvr>
                                      <p:to>
                                        <a:srgbClr val="000000"/>
                                      </p:to>
                                    </p:animClr>
                                    <p:animClr clrSpc="rgb" dir="cw">
                                      <p:cBhvr>
                                        <p:cTn id="21" dur="500" fill="hold"/>
                                        <p:tgtEl>
                                          <p:spTgt spid="18">
                                            <p:txEl>
                                              <p:pRg st="2" end="2"/>
                                            </p:txEl>
                                          </p:spTgt>
                                        </p:tgtEl>
                                        <p:attrNameLst>
                                          <p:attrName>fillcolor</p:attrName>
                                        </p:attrNameLst>
                                      </p:cBhvr>
                                      <p:to>
                                        <a:srgbClr val="000000"/>
                                      </p:to>
                                    </p:animClr>
                                    <p:set>
                                      <p:cBhvr>
                                        <p:cTn id="22" dur="500" fill="hold"/>
                                        <p:tgtEl>
                                          <p:spTgt spid="18">
                                            <p:txEl>
                                              <p:pRg st="2" end="2"/>
                                            </p:txEl>
                                          </p:spTgt>
                                        </p:tgtEl>
                                        <p:attrNameLst>
                                          <p:attrName>fill.type</p:attrName>
                                        </p:attrNameLst>
                                      </p:cBhvr>
                                      <p:to>
                                        <p:strVal val="solid"/>
                                      </p:to>
                                    </p:set>
                                    <p:set>
                                      <p:cBhvr>
                                        <p:cTn id="23" dur="500" fill="hold"/>
                                        <p:tgtEl>
                                          <p:spTgt spid="18">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18">
                                            <p:txEl>
                                              <p:pRg st="3" end="3"/>
                                            </p:txEl>
                                          </p:spTgt>
                                        </p:tgtEl>
                                        <p:attrNameLst>
                                          <p:attrName>style.color</p:attrName>
                                        </p:attrNameLst>
                                      </p:cBhvr>
                                      <p:to>
                                        <a:srgbClr val="000000"/>
                                      </p:to>
                                    </p:animClr>
                                    <p:animClr clrSpc="rgb" dir="cw">
                                      <p:cBhvr>
                                        <p:cTn id="28" dur="500" fill="hold"/>
                                        <p:tgtEl>
                                          <p:spTgt spid="18">
                                            <p:txEl>
                                              <p:pRg st="3" end="3"/>
                                            </p:txEl>
                                          </p:spTgt>
                                        </p:tgtEl>
                                        <p:attrNameLst>
                                          <p:attrName>fillcolor</p:attrName>
                                        </p:attrNameLst>
                                      </p:cBhvr>
                                      <p:to>
                                        <a:srgbClr val="000000"/>
                                      </p:to>
                                    </p:animClr>
                                    <p:set>
                                      <p:cBhvr>
                                        <p:cTn id="29" dur="500" fill="hold"/>
                                        <p:tgtEl>
                                          <p:spTgt spid="18">
                                            <p:txEl>
                                              <p:pRg st="3" end="3"/>
                                            </p:txEl>
                                          </p:spTgt>
                                        </p:tgtEl>
                                        <p:attrNameLst>
                                          <p:attrName>fill.type</p:attrName>
                                        </p:attrNameLst>
                                      </p:cBhvr>
                                      <p:to>
                                        <p:strVal val="solid"/>
                                      </p:to>
                                    </p:set>
                                    <p:set>
                                      <p:cBhvr>
                                        <p:cTn id="30" dur="500" fill="hold"/>
                                        <p:tgtEl>
                                          <p:spTgt spid="18">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18">
                                            <p:txEl>
                                              <p:pRg st="4" end="4"/>
                                            </p:txEl>
                                          </p:spTgt>
                                        </p:tgtEl>
                                        <p:attrNameLst>
                                          <p:attrName>style.color</p:attrName>
                                        </p:attrNameLst>
                                      </p:cBhvr>
                                      <p:to>
                                        <a:srgbClr val="000000"/>
                                      </p:to>
                                    </p:animClr>
                                    <p:animClr clrSpc="rgb" dir="cw">
                                      <p:cBhvr>
                                        <p:cTn id="35" dur="500" fill="hold"/>
                                        <p:tgtEl>
                                          <p:spTgt spid="18">
                                            <p:txEl>
                                              <p:pRg st="4" end="4"/>
                                            </p:txEl>
                                          </p:spTgt>
                                        </p:tgtEl>
                                        <p:attrNameLst>
                                          <p:attrName>fillcolor</p:attrName>
                                        </p:attrNameLst>
                                      </p:cBhvr>
                                      <p:to>
                                        <a:srgbClr val="000000"/>
                                      </p:to>
                                    </p:animClr>
                                    <p:set>
                                      <p:cBhvr>
                                        <p:cTn id="36" dur="500" fill="hold"/>
                                        <p:tgtEl>
                                          <p:spTgt spid="18">
                                            <p:txEl>
                                              <p:pRg st="4" end="4"/>
                                            </p:txEl>
                                          </p:spTgt>
                                        </p:tgtEl>
                                        <p:attrNameLst>
                                          <p:attrName>fill.type</p:attrName>
                                        </p:attrNameLst>
                                      </p:cBhvr>
                                      <p:to>
                                        <p:strVal val="solid"/>
                                      </p:to>
                                    </p:set>
                                    <p:set>
                                      <p:cBhvr>
                                        <p:cTn id="37" dur="500" fill="hold"/>
                                        <p:tgtEl>
                                          <p:spTgt spid="18">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32</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85801" y="1676400"/>
            <a:ext cx="8020022" cy="4201150"/>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Seven days after the partition, on 22 October 1905, a large Muslim meeting at Dacca appreciated the boon conferred on the people by the change.</a:t>
            </a:r>
          </a:p>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Two days later, another huge gathering of Muslims offered thanks to the God for the partition and declared that under the new scheme,</a:t>
            </a:r>
          </a:p>
          <a:p>
            <a:pPr marL="800100" lvl="1" indent="-342900" algn="just">
              <a:lnSpc>
                <a:spcPct val="150000"/>
              </a:lnSpc>
              <a:buFont typeface="Wingdings" panose="05000000000000000000" pitchFamily="2" charset="2"/>
              <a:buChar char="§"/>
            </a:pPr>
            <a:r>
              <a:rPr lang="en-US" altLang="en-US" sz="2000" i="1" dirty="0">
                <a:latin typeface="Candara" pitchFamily="34" charset="0"/>
                <a:cs typeface="Arial" pitchFamily="34" charset="0"/>
              </a:rPr>
              <a:t>“…the Muslims would be spared many oppressions which they hitherto had to endure from the Hindus.”, the Hindu agitation against the partition was condemned. </a:t>
            </a:r>
          </a:p>
          <a:p>
            <a:pPr algn="r">
              <a:lnSpc>
                <a:spcPct val="150000"/>
              </a:lnSpc>
            </a:pPr>
            <a:r>
              <a:rPr lang="en-US" altLang="en-US" b="1" dirty="0">
                <a:latin typeface="Candara" pitchFamily="34" charset="0"/>
                <a:cs typeface="Arial" pitchFamily="34" charset="0"/>
              </a:rPr>
              <a:t>~ Manchester Guardian, 23 and 27 October, 1905</a:t>
            </a:r>
            <a:endParaRPr lang="en-US" altLang="en-US" sz="2000" dirty="0">
              <a:latin typeface="Candara" pitchFamily="34" charset="0"/>
              <a:cs typeface="Arial" pitchFamily="34" charset="0"/>
            </a:endParaRPr>
          </a:p>
        </p:txBody>
      </p:sp>
      <p:sp>
        <p:nvSpPr>
          <p:cNvPr id="16" name="TextBox 15"/>
          <p:cNvSpPr txBox="1"/>
          <p:nvPr/>
        </p:nvSpPr>
        <p:spPr>
          <a:xfrm>
            <a:off x="685801" y="735271"/>
            <a:ext cx="632459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Muslim Reaction</a:t>
            </a:r>
          </a:p>
        </p:txBody>
      </p:sp>
    </p:spTree>
    <p:extLst>
      <p:ext uri="{BB962C8B-B14F-4D97-AF65-F5344CB8AC3E}">
        <p14:creationId xmlns:p14="http://schemas.microsoft.com/office/powerpoint/2010/main" val="326191284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8">
                                            <p:txEl>
                                              <p:pRg st="0" end="0"/>
                                            </p:txEl>
                                          </p:spTgt>
                                        </p:tgtEl>
                                        <p:attrNameLst>
                                          <p:attrName>style.color</p:attrName>
                                        </p:attrNameLst>
                                      </p:cBhvr>
                                      <p:to>
                                        <a:srgbClr val="000000"/>
                                      </p:to>
                                    </p:animClr>
                                    <p:animClr clrSpc="rgb" dir="cw">
                                      <p:cBhvr>
                                        <p:cTn id="7" dur="500" fill="hold"/>
                                        <p:tgtEl>
                                          <p:spTgt spid="18">
                                            <p:txEl>
                                              <p:pRg st="0" end="0"/>
                                            </p:txEl>
                                          </p:spTgt>
                                        </p:tgtEl>
                                        <p:attrNameLst>
                                          <p:attrName>fillcolor</p:attrName>
                                        </p:attrNameLst>
                                      </p:cBhvr>
                                      <p:to>
                                        <a:srgbClr val="000000"/>
                                      </p:to>
                                    </p:animClr>
                                    <p:set>
                                      <p:cBhvr>
                                        <p:cTn id="8" dur="500" fill="hold"/>
                                        <p:tgtEl>
                                          <p:spTgt spid="18">
                                            <p:txEl>
                                              <p:pRg st="0" end="0"/>
                                            </p:txEl>
                                          </p:spTgt>
                                        </p:tgtEl>
                                        <p:attrNameLst>
                                          <p:attrName>fill.type</p:attrName>
                                        </p:attrNameLst>
                                      </p:cBhvr>
                                      <p:to>
                                        <p:strVal val="solid"/>
                                      </p:to>
                                    </p:set>
                                    <p:set>
                                      <p:cBhvr>
                                        <p:cTn id="9" dur="500" fill="hold"/>
                                        <p:tgtEl>
                                          <p:spTgt spid="18">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18">
                                            <p:txEl>
                                              <p:pRg st="1" end="1"/>
                                            </p:txEl>
                                          </p:spTgt>
                                        </p:tgtEl>
                                        <p:attrNameLst>
                                          <p:attrName>style.color</p:attrName>
                                        </p:attrNameLst>
                                      </p:cBhvr>
                                      <p:to>
                                        <a:srgbClr val="000000"/>
                                      </p:to>
                                    </p:animClr>
                                    <p:animClr clrSpc="rgb" dir="cw">
                                      <p:cBhvr>
                                        <p:cTn id="14" dur="500" fill="hold"/>
                                        <p:tgtEl>
                                          <p:spTgt spid="18">
                                            <p:txEl>
                                              <p:pRg st="1" end="1"/>
                                            </p:txEl>
                                          </p:spTgt>
                                        </p:tgtEl>
                                        <p:attrNameLst>
                                          <p:attrName>fillcolor</p:attrName>
                                        </p:attrNameLst>
                                      </p:cBhvr>
                                      <p:to>
                                        <a:srgbClr val="000000"/>
                                      </p:to>
                                    </p:animClr>
                                    <p:set>
                                      <p:cBhvr>
                                        <p:cTn id="15" dur="500" fill="hold"/>
                                        <p:tgtEl>
                                          <p:spTgt spid="18">
                                            <p:txEl>
                                              <p:pRg st="1" end="1"/>
                                            </p:txEl>
                                          </p:spTgt>
                                        </p:tgtEl>
                                        <p:attrNameLst>
                                          <p:attrName>fill.type</p:attrName>
                                        </p:attrNameLst>
                                      </p:cBhvr>
                                      <p:to>
                                        <p:strVal val="solid"/>
                                      </p:to>
                                    </p:set>
                                    <p:set>
                                      <p:cBhvr>
                                        <p:cTn id="16" dur="500" fill="hold"/>
                                        <p:tgtEl>
                                          <p:spTgt spid="18">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18">
                                            <p:txEl>
                                              <p:pRg st="2" end="2"/>
                                            </p:txEl>
                                          </p:spTgt>
                                        </p:tgtEl>
                                        <p:attrNameLst>
                                          <p:attrName>style.color</p:attrName>
                                        </p:attrNameLst>
                                      </p:cBhvr>
                                      <p:to>
                                        <a:srgbClr val="FF0000"/>
                                      </p:to>
                                    </p:animClr>
                                    <p:animClr clrSpc="rgb" dir="cw">
                                      <p:cBhvr>
                                        <p:cTn id="21" dur="500" fill="hold"/>
                                        <p:tgtEl>
                                          <p:spTgt spid="18">
                                            <p:txEl>
                                              <p:pRg st="2" end="2"/>
                                            </p:txEl>
                                          </p:spTgt>
                                        </p:tgtEl>
                                        <p:attrNameLst>
                                          <p:attrName>fillcolor</p:attrName>
                                        </p:attrNameLst>
                                      </p:cBhvr>
                                      <p:to>
                                        <a:srgbClr val="FF0000"/>
                                      </p:to>
                                    </p:animClr>
                                    <p:set>
                                      <p:cBhvr>
                                        <p:cTn id="22" dur="500" fill="hold"/>
                                        <p:tgtEl>
                                          <p:spTgt spid="18">
                                            <p:txEl>
                                              <p:pRg st="2" end="2"/>
                                            </p:txEl>
                                          </p:spTgt>
                                        </p:tgtEl>
                                        <p:attrNameLst>
                                          <p:attrName>fill.type</p:attrName>
                                        </p:attrNameLst>
                                      </p:cBhvr>
                                      <p:to>
                                        <p:strVal val="solid"/>
                                      </p:to>
                                    </p:set>
                                    <p:set>
                                      <p:cBhvr>
                                        <p:cTn id="23" dur="500" fill="hold"/>
                                        <p:tgtEl>
                                          <p:spTgt spid="18">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18">
                                            <p:txEl>
                                              <p:pRg st="3" end="3"/>
                                            </p:txEl>
                                          </p:spTgt>
                                        </p:tgtEl>
                                        <p:attrNameLst>
                                          <p:attrName>style.color</p:attrName>
                                        </p:attrNameLst>
                                      </p:cBhvr>
                                      <p:to>
                                        <a:srgbClr val="000000"/>
                                      </p:to>
                                    </p:animClr>
                                    <p:animClr clrSpc="rgb" dir="cw">
                                      <p:cBhvr>
                                        <p:cTn id="28" dur="500" fill="hold"/>
                                        <p:tgtEl>
                                          <p:spTgt spid="18">
                                            <p:txEl>
                                              <p:pRg st="3" end="3"/>
                                            </p:txEl>
                                          </p:spTgt>
                                        </p:tgtEl>
                                        <p:attrNameLst>
                                          <p:attrName>fillcolor</p:attrName>
                                        </p:attrNameLst>
                                      </p:cBhvr>
                                      <p:to>
                                        <a:srgbClr val="000000"/>
                                      </p:to>
                                    </p:animClr>
                                    <p:set>
                                      <p:cBhvr>
                                        <p:cTn id="29" dur="500" fill="hold"/>
                                        <p:tgtEl>
                                          <p:spTgt spid="18">
                                            <p:txEl>
                                              <p:pRg st="3" end="3"/>
                                            </p:txEl>
                                          </p:spTgt>
                                        </p:tgtEl>
                                        <p:attrNameLst>
                                          <p:attrName>fill.type</p:attrName>
                                        </p:attrNameLst>
                                      </p:cBhvr>
                                      <p:to>
                                        <p:strVal val="solid"/>
                                      </p:to>
                                    </p:set>
                                    <p:set>
                                      <p:cBhvr>
                                        <p:cTn id="30" dur="500" fill="hold"/>
                                        <p:tgtEl>
                                          <p:spTgt spid="18">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33</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85801" y="1676400"/>
            <a:ext cx="8020022" cy="470898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In 1911,  East and West Bengal were reunited.</a:t>
            </a:r>
          </a:p>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The aim was to combine appeasement of Bengali sentiment with administrative convenience. </a:t>
            </a:r>
          </a:p>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This end was achieved for a time but the Bengali Muslims, having benefitted from partition, were angry and disappointed.</a:t>
            </a:r>
          </a:p>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This resentment remained throughout the rest of the British period.</a:t>
            </a:r>
          </a:p>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The final division of Bengal was done at the partitioning of the subcontinent in 1947, which divided Bengal into India in the West and East Pakistan (later Bangladesh) in the East. It was also accompanied by intense violence.</a:t>
            </a:r>
          </a:p>
        </p:txBody>
      </p:sp>
      <p:sp>
        <p:nvSpPr>
          <p:cNvPr id="16" name="TextBox 15"/>
          <p:cNvSpPr txBox="1"/>
          <p:nvPr/>
        </p:nvSpPr>
        <p:spPr>
          <a:xfrm>
            <a:off x="609600" y="735271"/>
            <a:ext cx="6687211" cy="584775"/>
          </a:xfrm>
          <a:prstGeom prst="rect">
            <a:avLst/>
          </a:prstGeom>
          <a:noFill/>
        </p:spPr>
        <p:txBody>
          <a:bodyPr wrap="square" rtlCol="0">
            <a:spAutoFit/>
          </a:bodyPr>
          <a:lstStyle/>
          <a:p>
            <a:r>
              <a:rPr lang="en-US" altLang="en-US" sz="3200" b="1" dirty="0">
                <a:solidFill>
                  <a:schemeClr val="tx2"/>
                </a:solidFill>
                <a:latin typeface="Candara" pitchFamily="34" charset="0"/>
                <a:cs typeface="Arial" pitchFamily="34" charset="0"/>
              </a:rPr>
              <a:t>Annulment of the Partition of Bengal</a:t>
            </a:r>
            <a:endParaRPr lang="en-US" sz="3200" b="1" dirty="0">
              <a:solidFill>
                <a:schemeClr val="tx2"/>
              </a:solidFill>
              <a:latin typeface="Candara" pitchFamily="34" charset="0"/>
              <a:cs typeface="Arial" pitchFamily="34" charset="0"/>
            </a:endParaRPr>
          </a:p>
        </p:txBody>
      </p:sp>
    </p:spTree>
    <p:extLst>
      <p:ext uri="{BB962C8B-B14F-4D97-AF65-F5344CB8AC3E}">
        <p14:creationId xmlns:p14="http://schemas.microsoft.com/office/powerpoint/2010/main" val="29173553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8">
                                            <p:txEl>
                                              <p:pRg st="0" end="0"/>
                                            </p:txEl>
                                          </p:spTgt>
                                        </p:tgtEl>
                                        <p:attrNameLst>
                                          <p:attrName>style.color</p:attrName>
                                        </p:attrNameLst>
                                      </p:cBhvr>
                                      <p:to>
                                        <a:srgbClr val="000000"/>
                                      </p:to>
                                    </p:animClr>
                                    <p:animClr clrSpc="rgb" dir="cw">
                                      <p:cBhvr>
                                        <p:cTn id="7" dur="500" fill="hold"/>
                                        <p:tgtEl>
                                          <p:spTgt spid="18">
                                            <p:txEl>
                                              <p:pRg st="0" end="0"/>
                                            </p:txEl>
                                          </p:spTgt>
                                        </p:tgtEl>
                                        <p:attrNameLst>
                                          <p:attrName>fillcolor</p:attrName>
                                        </p:attrNameLst>
                                      </p:cBhvr>
                                      <p:to>
                                        <a:srgbClr val="000000"/>
                                      </p:to>
                                    </p:animClr>
                                    <p:set>
                                      <p:cBhvr>
                                        <p:cTn id="8" dur="500" fill="hold"/>
                                        <p:tgtEl>
                                          <p:spTgt spid="18">
                                            <p:txEl>
                                              <p:pRg st="0" end="0"/>
                                            </p:txEl>
                                          </p:spTgt>
                                        </p:tgtEl>
                                        <p:attrNameLst>
                                          <p:attrName>fill.type</p:attrName>
                                        </p:attrNameLst>
                                      </p:cBhvr>
                                      <p:to>
                                        <p:strVal val="solid"/>
                                      </p:to>
                                    </p:set>
                                    <p:set>
                                      <p:cBhvr>
                                        <p:cTn id="9" dur="500" fill="hold"/>
                                        <p:tgtEl>
                                          <p:spTgt spid="18">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18">
                                            <p:txEl>
                                              <p:pRg st="1" end="1"/>
                                            </p:txEl>
                                          </p:spTgt>
                                        </p:tgtEl>
                                        <p:attrNameLst>
                                          <p:attrName>style.color</p:attrName>
                                        </p:attrNameLst>
                                      </p:cBhvr>
                                      <p:to>
                                        <a:srgbClr val="000000"/>
                                      </p:to>
                                    </p:animClr>
                                    <p:animClr clrSpc="rgb" dir="cw">
                                      <p:cBhvr>
                                        <p:cTn id="14" dur="500" fill="hold"/>
                                        <p:tgtEl>
                                          <p:spTgt spid="18">
                                            <p:txEl>
                                              <p:pRg st="1" end="1"/>
                                            </p:txEl>
                                          </p:spTgt>
                                        </p:tgtEl>
                                        <p:attrNameLst>
                                          <p:attrName>fillcolor</p:attrName>
                                        </p:attrNameLst>
                                      </p:cBhvr>
                                      <p:to>
                                        <a:srgbClr val="000000"/>
                                      </p:to>
                                    </p:animClr>
                                    <p:set>
                                      <p:cBhvr>
                                        <p:cTn id="15" dur="500" fill="hold"/>
                                        <p:tgtEl>
                                          <p:spTgt spid="18">
                                            <p:txEl>
                                              <p:pRg st="1" end="1"/>
                                            </p:txEl>
                                          </p:spTgt>
                                        </p:tgtEl>
                                        <p:attrNameLst>
                                          <p:attrName>fill.type</p:attrName>
                                        </p:attrNameLst>
                                      </p:cBhvr>
                                      <p:to>
                                        <p:strVal val="solid"/>
                                      </p:to>
                                    </p:set>
                                    <p:set>
                                      <p:cBhvr>
                                        <p:cTn id="16" dur="500" fill="hold"/>
                                        <p:tgtEl>
                                          <p:spTgt spid="18">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18">
                                            <p:txEl>
                                              <p:pRg st="2" end="2"/>
                                            </p:txEl>
                                          </p:spTgt>
                                        </p:tgtEl>
                                        <p:attrNameLst>
                                          <p:attrName>style.color</p:attrName>
                                        </p:attrNameLst>
                                      </p:cBhvr>
                                      <p:to>
                                        <a:srgbClr val="000000"/>
                                      </p:to>
                                    </p:animClr>
                                    <p:animClr clrSpc="rgb" dir="cw">
                                      <p:cBhvr>
                                        <p:cTn id="21" dur="500" fill="hold"/>
                                        <p:tgtEl>
                                          <p:spTgt spid="18">
                                            <p:txEl>
                                              <p:pRg st="2" end="2"/>
                                            </p:txEl>
                                          </p:spTgt>
                                        </p:tgtEl>
                                        <p:attrNameLst>
                                          <p:attrName>fillcolor</p:attrName>
                                        </p:attrNameLst>
                                      </p:cBhvr>
                                      <p:to>
                                        <a:srgbClr val="000000"/>
                                      </p:to>
                                    </p:animClr>
                                    <p:set>
                                      <p:cBhvr>
                                        <p:cTn id="22" dur="500" fill="hold"/>
                                        <p:tgtEl>
                                          <p:spTgt spid="18">
                                            <p:txEl>
                                              <p:pRg st="2" end="2"/>
                                            </p:txEl>
                                          </p:spTgt>
                                        </p:tgtEl>
                                        <p:attrNameLst>
                                          <p:attrName>fill.type</p:attrName>
                                        </p:attrNameLst>
                                      </p:cBhvr>
                                      <p:to>
                                        <p:strVal val="solid"/>
                                      </p:to>
                                    </p:set>
                                    <p:set>
                                      <p:cBhvr>
                                        <p:cTn id="23" dur="500" fill="hold"/>
                                        <p:tgtEl>
                                          <p:spTgt spid="18">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18">
                                            <p:txEl>
                                              <p:pRg st="3" end="3"/>
                                            </p:txEl>
                                          </p:spTgt>
                                        </p:tgtEl>
                                        <p:attrNameLst>
                                          <p:attrName>style.color</p:attrName>
                                        </p:attrNameLst>
                                      </p:cBhvr>
                                      <p:to>
                                        <a:srgbClr val="000000"/>
                                      </p:to>
                                    </p:animClr>
                                    <p:animClr clrSpc="rgb" dir="cw">
                                      <p:cBhvr>
                                        <p:cTn id="28" dur="500" fill="hold"/>
                                        <p:tgtEl>
                                          <p:spTgt spid="18">
                                            <p:txEl>
                                              <p:pRg st="3" end="3"/>
                                            </p:txEl>
                                          </p:spTgt>
                                        </p:tgtEl>
                                        <p:attrNameLst>
                                          <p:attrName>fillcolor</p:attrName>
                                        </p:attrNameLst>
                                      </p:cBhvr>
                                      <p:to>
                                        <a:srgbClr val="000000"/>
                                      </p:to>
                                    </p:animClr>
                                    <p:set>
                                      <p:cBhvr>
                                        <p:cTn id="29" dur="500" fill="hold"/>
                                        <p:tgtEl>
                                          <p:spTgt spid="18">
                                            <p:txEl>
                                              <p:pRg st="3" end="3"/>
                                            </p:txEl>
                                          </p:spTgt>
                                        </p:tgtEl>
                                        <p:attrNameLst>
                                          <p:attrName>fill.type</p:attrName>
                                        </p:attrNameLst>
                                      </p:cBhvr>
                                      <p:to>
                                        <p:strVal val="solid"/>
                                      </p:to>
                                    </p:set>
                                    <p:set>
                                      <p:cBhvr>
                                        <p:cTn id="30" dur="500" fill="hold"/>
                                        <p:tgtEl>
                                          <p:spTgt spid="18">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18">
                                            <p:txEl>
                                              <p:pRg st="4" end="4"/>
                                            </p:txEl>
                                          </p:spTgt>
                                        </p:tgtEl>
                                        <p:attrNameLst>
                                          <p:attrName>style.color</p:attrName>
                                        </p:attrNameLst>
                                      </p:cBhvr>
                                      <p:to>
                                        <a:srgbClr val="000000"/>
                                      </p:to>
                                    </p:animClr>
                                    <p:animClr clrSpc="rgb" dir="cw">
                                      <p:cBhvr>
                                        <p:cTn id="35" dur="500" fill="hold"/>
                                        <p:tgtEl>
                                          <p:spTgt spid="18">
                                            <p:txEl>
                                              <p:pRg st="4" end="4"/>
                                            </p:txEl>
                                          </p:spTgt>
                                        </p:tgtEl>
                                        <p:attrNameLst>
                                          <p:attrName>fillcolor</p:attrName>
                                        </p:attrNameLst>
                                      </p:cBhvr>
                                      <p:to>
                                        <a:srgbClr val="000000"/>
                                      </p:to>
                                    </p:animClr>
                                    <p:set>
                                      <p:cBhvr>
                                        <p:cTn id="36" dur="500" fill="hold"/>
                                        <p:tgtEl>
                                          <p:spTgt spid="18">
                                            <p:txEl>
                                              <p:pRg st="4" end="4"/>
                                            </p:txEl>
                                          </p:spTgt>
                                        </p:tgtEl>
                                        <p:attrNameLst>
                                          <p:attrName>fill.type</p:attrName>
                                        </p:attrNameLst>
                                      </p:cBhvr>
                                      <p:to>
                                        <p:strVal val="solid"/>
                                      </p:to>
                                    </p:set>
                                    <p:set>
                                      <p:cBhvr>
                                        <p:cTn id="37" dur="500" fill="hold"/>
                                        <p:tgtEl>
                                          <p:spTgt spid="18">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640079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Causes of the Revolt in 1857</a:t>
            </a:r>
          </a:p>
        </p:txBody>
      </p:sp>
      <p:sp>
        <p:nvSpPr>
          <p:cNvPr id="6" name="TextBox 5"/>
          <p:cNvSpPr txBox="1"/>
          <p:nvPr/>
        </p:nvSpPr>
        <p:spPr>
          <a:xfrm>
            <a:off x="685801" y="1741321"/>
            <a:ext cx="8020022" cy="3046988"/>
          </a:xfrm>
          <a:prstGeom prst="rect">
            <a:avLst/>
          </a:prstGeom>
          <a:noFill/>
        </p:spPr>
        <p:txBody>
          <a:bodyPr wrap="square" rtlCol="0">
            <a:spAutoFit/>
          </a:bodyPr>
          <a:lstStyle>
            <a:defPPr>
              <a:defRPr lang="en-US"/>
            </a:defPPr>
            <a:lvl2pPr marL="914400" lvl="1" indent="-457200" algn="just">
              <a:buFont typeface="Arial" panose="020B0604020202020204" pitchFamily="34" charset="0"/>
              <a:buChar char="•"/>
              <a:defRPr sz="2400">
                <a:latin typeface="Candara" pitchFamily="34" charset="0"/>
                <a:cs typeface="Arial" pitchFamily="34" charset="0"/>
              </a:defRPr>
            </a:lvl2pPr>
            <a:lvl4pPr marL="1828800" lvl="3" indent="-457200" algn="just">
              <a:buFont typeface="Wingdings" panose="05000000000000000000" pitchFamily="2" charset="2"/>
              <a:buChar char="§"/>
              <a:defRPr sz="2400">
                <a:latin typeface="Candara" pitchFamily="34" charset="0"/>
                <a:cs typeface="Arial" pitchFamily="34" charset="0"/>
              </a:defRPr>
            </a:lvl4pPr>
          </a:lstStyle>
          <a:p>
            <a:pPr lvl="1"/>
            <a:r>
              <a:rPr lang="en-US" altLang="en-US" dirty="0"/>
              <a:t>Economic.</a:t>
            </a:r>
            <a:endParaRPr lang="en-US" dirty="0"/>
          </a:p>
          <a:p>
            <a:pPr lvl="1"/>
            <a:r>
              <a:rPr lang="en-US" dirty="0"/>
              <a:t>Administrative</a:t>
            </a:r>
            <a:r>
              <a:rPr lang="en-US" altLang="en-US" dirty="0"/>
              <a:t>.</a:t>
            </a:r>
          </a:p>
          <a:p>
            <a:pPr lvl="1"/>
            <a:r>
              <a:rPr lang="en-US" altLang="en-US" dirty="0"/>
              <a:t>Political</a:t>
            </a:r>
          </a:p>
          <a:p>
            <a:pPr lvl="1"/>
            <a:r>
              <a:rPr lang="en-US" altLang="en-US" dirty="0"/>
              <a:t>Religious</a:t>
            </a:r>
          </a:p>
          <a:p>
            <a:pPr lvl="1"/>
            <a:r>
              <a:rPr lang="en-US" altLang="en-US" dirty="0"/>
              <a:t>Social </a:t>
            </a:r>
          </a:p>
          <a:p>
            <a:pPr lvl="1"/>
            <a:r>
              <a:rPr lang="en-US" altLang="en-US" dirty="0"/>
              <a:t>Military</a:t>
            </a:r>
          </a:p>
          <a:p>
            <a:pPr lvl="1"/>
            <a:endParaRPr lang="en-US" altLang="en-US" dirty="0"/>
          </a:p>
          <a:p>
            <a:pPr lvl="3"/>
            <a:r>
              <a:rPr lang="en-US" altLang="en-US" dirty="0"/>
              <a:t>Immediate Cause</a:t>
            </a:r>
            <a:endParaRPr lang="cy-GB" dirty="0"/>
          </a:p>
        </p:txBody>
      </p:sp>
      <p:sp>
        <p:nvSpPr>
          <p:cNvPr id="2" name="Slide Number Placeholder 1"/>
          <p:cNvSpPr>
            <a:spLocks noGrp="1"/>
          </p:cNvSpPr>
          <p:nvPr>
            <p:ph type="sldNum" sz="quarter" idx="12"/>
          </p:nvPr>
        </p:nvSpPr>
        <p:spPr/>
        <p:txBody>
          <a:bodyPr/>
          <a:lstStyle/>
          <a:p>
            <a:fld id="{08A8661F-1CDE-4F7E-AE93-7F9785FD6839}" type="slidenum">
              <a:rPr lang="en-US" smtClean="0"/>
              <a:pPr/>
              <a:t>4</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731325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6">
                                            <p:txEl>
                                              <p:pRg st="5" end="5"/>
                                            </p:txEl>
                                          </p:spTgt>
                                        </p:tgtEl>
                                        <p:attrNameLst>
                                          <p:attrName>style.color</p:attrName>
                                        </p:attrNameLst>
                                      </p:cBhvr>
                                      <p:to>
                                        <a:srgbClr val="000000"/>
                                      </p:to>
                                    </p:animClr>
                                    <p:animClr clrSpc="rgb" dir="cw">
                                      <p:cBhvr>
                                        <p:cTn id="42" dur="500" fill="hold"/>
                                        <p:tgtEl>
                                          <p:spTgt spid="6">
                                            <p:txEl>
                                              <p:pRg st="5" end="5"/>
                                            </p:txEl>
                                          </p:spTgt>
                                        </p:tgtEl>
                                        <p:attrNameLst>
                                          <p:attrName>fillcolor</p:attrName>
                                        </p:attrNameLst>
                                      </p:cBhvr>
                                      <p:to>
                                        <a:srgbClr val="000000"/>
                                      </p:to>
                                    </p:animClr>
                                    <p:set>
                                      <p:cBhvr>
                                        <p:cTn id="43" dur="500" fill="hold"/>
                                        <p:tgtEl>
                                          <p:spTgt spid="6">
                                            <p:txEl>
                                              <p:pRg st="5" end="5"/>
                                            </p:txEl>
                                          </p:spTgt>
                                        </p:tgtEl>
                                        <p:attrNameLst>
                                          <p:attrName>fill.type</p:attrName>
                                        </p:attrNameLst>
                                      </p:cBhvr>
                                      <p:to>
                                        <p:strVal val="solid"/>
                                      </p:to>
                                    </p:set>
                                    <p:set>
                                      <p:cBhvr>
                                        <p:cTn id="44" dur="500" fill="hold"/>
                                        <p:tgtEl>
                                          <p:spTgt spid="6">
                                            <p:txEl>
                                              <p:pRg st="5" end="5"/>
                                            </p:txEl>
                                          </p:spTgt>
                                        </p:tgtEl>
                                        <p:attrNameLst>
                                          <p:attrName>fill.on</p:attrName>
                                        </p:attrNameLst>
                                      </p:cBhvr>
                                      <p:to>
                                        <p:strVal val="true"/>
                                      </p:to>
                                    </p:set>
                                  </p:childTnLst>
                                </p:cTn>
                              </p:par>
                              <p:par>
                                <p:cTn id="45" presetID="19" presetClass="emph" presetSubtype="0" fill="hold" nodeType="withEffect">
                                  <p:stCondLst>
                                    <p:cond delay="0"/>
                                  </p:stCondLst>
                                  <p:childTnLst>
                                    <p:animClr clrSpc="rgb" dir="cw">
                                      <p:cBhvr override="childStyle">
                                        <p:cTn id="46" dur="500" fill="hold"/>
                                        <p:tgtEl>
                                          <p:spTgt spid="6">
                                            <p:txEl>
                                              <p:pRg st="7" end="7"/>
                                            </p:txEl>
                                          </p:spTgt>
                                        </p:tgtEl>
                                        <p:attrNameLst>
                                          <p:attrName>style.color</p:attrName>
                                        </p:attrNameLst>
                                      </p:cBhvr>
                                      <p:to>
                                        <a:srgbClr val="000000"/>
                                      </p:to>
                                    </p:animClr>
                                    <p:animClr clrSpc="rgb" dir="cw">
                                      <p:cBhvr>
                                        <p:cTn id="47" dur="500" fill="hold"/>
                                        <p:tgtEl>
                                          <p:spTgt spid="6">
                                            <p:txEl>
                                              <p:pRg st="7" end="7"/>
                                            </p:txEl>
                                          </p:spTgt>
                                        </p:tgtEl>
                                        <p:attrNameLst>
                                          <p:attrName>fillcolor</p:attrName>
                                        </p:attrNameLst>
                                      </p:cBhvr>
                                      <p:to>
                                        <a:srgbClr val="000000"/>
                                      </p:to>
                                    </p:animClr>
                                    <p:set>
                                      <p:cBhvr>
                                        <p:cTn id="48" dur="500" fill="hold"/>
                                        <p:tgtEl>
                                          <p:spTgt spid="6">
                                            <p:txEl>
                                              <p:pRg st="7" end="7"/>
                                            </p:txEl>
                                          </p:spTgt>
                                        </p:tgtEl>
                                        <p:attrNameLst>
                                          <p:attrName>fill.type</p:attrName>
                                        </p:attrNameLst>
                                      </p:cBhvr>
                                      <p:to>
                                        <p:strVal val="solid"/>
                                      </p:to>
                                    </p:set>
                                    <p:set>
                                      <p:cBhvr>
                                        <p:cTn id="49" dur="500" fill="hold"/>
                                        <p:tgtEl>
                                          <p:spTgt spid="6">
                                            <p:txEl>
                                              <p:pRg st="7" end="7"/>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466722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Economic Causes</a:t>
            </a:r>
          </a:p>
        </p:txBody>
      </p:sp>
      <p:sp>
        <p:nvSpPr>
          <p:cNvPr id="6" name="TextBox 5"/>
          <p:cNvSpPr txBox="1"/>
          <p:nvPr/>
        </p:nvSpPr>
        <p:spPr>
          <a:xfrm>
            <a:off x="236030" y="1620499"/>
            <a:ext cx="8374569" cy="4893647"/>
          </a:xfrm>
          <a:prstGeom prst="rect">
            <a:avLst/>
          </a:prstGeom>
          <a:noFill/>
        </p:spPr>
        <p:txBody>
          <a:bodyPr wrap="square" rtlCol="0">
            <a:spAutoFit/>
          </a:bodyPr>
          <a:lstStyle/>
          <a:p>
            <a:pPr marL="914400" lvl="1" indent="-457200" algn="just">
              <a:buFont typeface="Arial" panose="020B0604020202020204" pitchFamily="34" charset="0"/>
              <a:buChar char="•"/>
            </a:pPr>
            <a:r>
              <a:rPr lang="en-US" altLang="en-US" sz="2400" dirty="0">
                <a:latin typeface="Candara" pitchFamily="34" charset="0"/>
                <a:cs typeface="Arial" pitchFamily="34" charset="0"/>
              </a:rPr>
              <a:t>Before the East India Company ‘s(EIC) rule, India’s  agriculture Industry and trade was flourishing.</a:t>
            </a:r>
            <a:endParaRPr lang="en-US" sz="2400" dirty="0">
              <a:latin typeface="Candara" pitchFamily="34" charset="0"/>
              <a:cs typeface="Arial" pitchFamily="34" charset="0"/>
            </a:endParaRPr>
          </a:p>
          <a:p>
            <a:pPr marL="914400" lvl="1" indent="-457200" algn="just">
              <a:buFont typeface="Arial" panose="020B0604020202020204" pitchFamily="34" charset="0"/>
              <a:buChar char="•"/>
            </a:pPr>
            <a:r>
              <a:rPr lang="en-US" sz="2400" dirty="0">
                <a:latin typeface="Candara" pitchFamily="34" charset="0"/>
                <a:cs typeface="Arial" pitchFamily="34" charset="0"/>
              </a:rPr>
              <a:t>T</a:t>
            </a:r>
            <a:r>
              <a:rPr lang="en-US" altLang="en-US" sz="2400" dirty="0">
                <a:latin typeface="Candara" pitchFamily="34" charset="0"/>
                <a:cs typeface="Arial" pitchFamily="34" charset="0"/>
              </a:rPr>
              <a:t>he British tried to exploit India for their economic gains and fulfill demands of their industrial revolution.</a:t>
            </a:r>
          </a:p>
          <a:p>
            <a:pPr marL="914400" lvl="1" indent="-457200" algn="just">
              <a:buFont typeface="Arial" panose="020B0604020202020204" pitchFamily="34" charset="0"/>
              <a:buChar char="•"/>
            </a:pPr>
            <a:r>
              <a:rPr lang="en-US" altLang="en-US" sz="2400" dirty="0">
                <a:latin typeface="Candara" pitchFamily="34" charset="0"/>
                <a:cs typeface="Arial" pitchFamily="34" charset="0"/>
              </a:rPr>
              <a:t>Indian exports to Britain i.e. cotton, tea, spices ended up in India as finished goods or were further exported to other countries. </a:t>
            </a:r>
          </a:p>
          <a:p>
            <a:pPr marL="914400" lvl="1" indent="-457200" algn="just">
              <a:buFont typeface="Arial" panose="020B0604020202020204" pitchFamily="34" charset="0"/>
              <a:buChar char="•"/>
            </a:pPr>
            <a:r>
              <a:rPr lang="en-US" altLang="en-US" sz="2400" dirty="0">
                <a:latin typeface="Candara" pitchFamily="34" charset="0"/>
                <a:cs typeface="Arial" pitchFamily="34" charset="0"/>
              </a:rPr>
              <a:t>After gaining right to collect revenue in Bengal in 1765, the EIC used the money raised through revenue in Bengal for fighting wars in other parts of India</a:t>
            </a:r>
          </a:p>
          <a:p>
            <a:pPr marL="914400" lvl="1" indent="-457200" algn="just">
              <a:buFont typeface="Arial" panose="020B0604020202020204" pitchFamily="34" charset="0"/>
              <a:buChar char="•"/>
            </a:pPr>
            <a:r>
              <a:rPr lang="en-US" altLang="en-US" sz="2400" dirty="0">
                <a:latin typeface="Candara" pitchFamily="34" charset="0"/>
                <a:cs typeface="Arial" pitchFamily="34" charset="0"/>
              </a:rPr>
              <a:t>The Policies of EIC badly affected </a:t>
            </a:r>
            <a:r>
              <a:rPr lang="en-US" altLang="en-US" sz="2400" dirty="0" err="1">
                <a:latin typeface="Candara" pitchFamily="34" charset="0"/>
                <a:cs typeface="Arial" pitchFamily="34" charset="0"/>
              </a:rPr>
              <a:t>Zamindars</a:t>
            </a:r>
            <a:r>
              <a:rPr lang="en-US" altLang="en-US" sz="2400" dirty="0">
                <a:latin typeface="Candara" pitchFamily="34" charset="0"/>
                <a:cs typeface="Arial" pitchFamily="34" charset="0"/>
              </a:rPr>
              <a:t>, </a:t>
            </a:r>
            <a:r>
              <a:rPr lang="en-US" altLang="en-US" sz="2400" dirty="0" err="1">
                <a:latin typeface="Candara" pitchFamily="34" charset="0"/>
                <a:cs typeface="Arial" pitchFamily="34" charset="0"/>
              </a:rPr>
              <a:t>Talookdars</a:t>
            </a:r>
            <a:r>
              <a:rPr lang="en-US" altLang="en-US" sz="2400" dirty="0">
                <a:latin typeface="Candara" pitchFamily="34" charset="0"/>
                <a:cs typeface="Arial" pitchFamily="34" charset="0"/>
              </a:rPr>
              <a:t>, middle income groups, traders, laborers etc.</a:t>
            </a:r>
          </a:p>
          <a:p>
            <a:pPr marL="1828800" lvl="3" indent="-457200" algn="just">
              <a:buFont typeface="Wingdings" panose="05000000000000000000" pitchFamily="2" charset="2"/>
              <a:buChar char="§"/>
            </a:pPr>
            <a:endParaRPr lang="cy-GB" sz="24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5</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731325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466722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Administrative Causes</a:t>
            </a:r>
          </a:p>
        </p:txBody>
      </p:sp>
      <p:sp>
        <p:nvSpPr>
          <p:cNvPr id="6" name="TextBox 5"/>
          <p:cNvSpPr txBox="1"/>
          <p:nvPr/>
        </p:nvSpPr>
        <p:spPr>
          <a:xfrm>
            <a:off x="685801" y="1741320"/>
            <a:ext cx="8020022" cy="2308324"/>
          </a:xfrm>
          <a:prstGeom prst="rect">
            <a:avLst/>
          </a:prstGeom>
          <a:noFill/>
        </p:spPr>
        <p:txBody>
          <a:bodyPr wrap="square" rtlCol="0">
            <a:spAutoFit/>
          </a:bodyPr>
          <a:lstStyle/>
          <a:p>
            <a:pPr marL="914400" lvl="1" indent="-457200" algn="just">
              <a:buFont typeface="Arial" panose="020B0604020202020204" pitchFamily="34" charset="0"/>
              <a:buChar char="•"/>
            </a:pPr>
            <a:r>
              <a:rPr lang="en-US" altLang="en-US" sz="2400" dirty="0">
                <a:latin typeface="Candara" pitchFamily="34" charset="0"/>
                <a:cs typeface="Arial" pitchFamily="34" charset="0"/>
              </a:rPr>
              <a:t>Inefficient and Insufficient Administrative machinery.</a:t>
            </a:r>
            <a:endParaRPr lang="en-US" sz="2400" dirty="0">
              <a:latin typeface="Candara" pitchFamily="34" charset="0"/>
              <a:cs typeface="Arial" pitchFamily="34" charset="0"/>
            </a:endParaRPr>
          </a:p>
          <a:p>
            <a:pPr marL="914400" lvl="1" indent="-457200" algn="just">
              <a:buFont typeface="Arial" panose="020B0604020202020204" pitchFamily="34" charset="0"/>
              <a:buChar char="•"/>
            </a:pPr>
            <a:r>
              <a:rPr lang="en-US" altLang="en-US" sz="2400" dirty="0">
                <a:latin typeface="Candara" pitchFamily="34" charset="0"/>
                <a:cs typeface="Arial" pitchFamily="34" charset="0"/>
              </a:rPr>
              <a:t>Annexation of Indian States as part of their expansionist policies under the Doctrine of Lapse.</a:t>
            </a:r>
          </a:p>
          <a:p>
            <a:pPr marL="914400" lvl="1" indent="-457200" algn="just">
              <a:buFont typeface="Arial" panose="020B0604020202020204" pitchFamily="34" charset="0"/>
              <a:buChar char="•"/>
            </a:pPr>
            <a:r>
              <a:rPr lang="en-US" altLang="en-US" sz="2400" dirty="0">
                <a:latin typeface="Candara" pitchFamily="34" charset="0"/>
                <a:cs typeface="Arial" pitchFamily="34" charset="0"/>
              </a:rPr>
              <a:t>All high posts; civil or military were given to Europeans rather than locals</a:t>
            </a:r>
          </a:p>
          <a:p>
            <a:pPr marL="914400" lvl="1" indent="-457200" algn="just">
              <a:buFont typeface="Arial" panose="020B0604020202020204" pitchFamily="34" charset="0"/>
              <a:buChar char="•"/>
            </a:pPr>
            <a:r>
              <a:rPr lang="en-US" altLang="en-US" sz="2400" dirty="0">
                <a:latin typeface="Candara" pitchFamily="34" charset="0"/>
                <a:cs typeface="Arial" pitchFamily="34" charset="0"/>
              </a:rPr>
              <a:t>Unjust and exploitative revenue policies. </a:t>
            </a:r>
          </a:p>
        </p:txBody>
      </p:sp>
      <p:sp>
        <p:nvSpPr>
          <p:cNvPr id="2" name="Slide Number Placeholder 1"/>
          <p:cNvSpPr>
            <a:spLocks noGrp="1"/>
          </p:cNvSpPr>
          <p:nvPr>
            <p:ph type="sldNum" sz="quarter" idx="12"/>
          </p:nvPr>
        </p:nvSpPr>
        <p:spPr/>
        <p:txBody>
          <a:bodyPr/>
          <a:lstStyle/>
          <a:p>
            <a:fld id="{08A8661F-1CDE-4F7E-AE93-7F9785FD6839}" type="slidenum">
              <a:rPr lang="en-US" smtClean="0"/>
              <a:pPr/>
              <a:t>6</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731325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466722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Political Causes</a:t>
            </a:r>
          </a:p>
        </p:txBody>
      </p:sp>
      <p:sp>
        <p:nvSpPr>
          <p:cNvPr id="6" name="TextBox 5"/>
          <p:cNvSpPr txBox="1"/>
          <p:nvPr/>
        </p:nvSpPr>
        <p:spPr>
          <a:xfrm>
            <a:off x="685801" y="1741320"/>
            <a:ext cx="8020022" cy="2677656"/>
          </a:xfrm>
          <a:prstGeom prst="rect">
            <a:avLst/>
          </a:prstGeom>
          <a:noFill/>
        </p:spPr>
        <p:txBody>
          <a:bodyPr wrap="square" rtlCol="0">
            <a:spAutoFit/>
          </a:bodyPr>
          <a:lstStyle/>
          <a:p>
            <a:pPr marL="914400" lvl="1" indent="-457200" algn="just">
              <a:buFont typeface="Arial" panose="020B0604020202020204" pitchFamily="34" charset="0"/>
              <a:buChar char="•"/>
            </a:pPr>
            <a:r>
              <a:rPr lang="en-US" altLang="en-US" sz="2400" dirty="0">
                <a:latin typeface="Candara" pitchFamily="34" charset="0"/>
                <a:cs typeface="Arial" pitchFamily="34" charset="0"/>
              </a:rPr>
              <a:t>British expansionist policies.</a:t>
            </a:r>
            <a:endParaRPr lang="en-US" sz="2400" dirty="0">
              <a:latin typeface="Candara" pitchFamily="34" charset="0"/>
              <a:cs typeface="Arial" pitchFamily="34" charset="0"/>
            </a:endParaRPr>
          </a:p>
          <a:p>
            <a:pPr marL="914400" lvl="1" indent="-457200" algn="just">
              <a:buFont typeface="Arial" panose="020B0604020202020204" pitchFamily="34" charset="0"/>
              <a:buChar char="•"/>
            </a:pPr>
            <a:r>
              <a:rPr lang="en-US" altLang="en-US" sz="2400" dirty="0">
                <a:latin typeface="Candara" pitchFamily="34" charset="0"/>
                <a:cs typeface="Arial" pitchFamily="34" charset="0"/>
              </a:rPr>
              <a:t>Order of Lord Canning to the </a:t>
            </a:r>
            <a:r>
              <a:rPr lang="en-US" altLang="en-US" sz="2400" dirty="0" err="1">
                <a:latin typeface="Candara" pitchFamily="34" charset="0"/>
                <a:cs typeface="Arial" pitchFamily="34" charset="0"/>
              </a:rPr>
              <a:t>Mughal</a:t>
            </a:r>
            <a:r>
              <a:rPr lang="en-US" altLang="en-US" sz="2400" dirty="0">
                <a:latin typeface="Candara" pitchFamily="34" charset="0"/>
                <a:cs typeface="Arial" pitchFamily="34" charset="0"/>
              </a:rPr>
              <a:t> </a:t>
            </a:r>
            <a:r>
              <a:rPr lang="en-US" altLang="en-US" sz="2400" dirty="0" err="1">
                <a:latin typeface="Candara" pitchFamily="34" charset="0"/>
                <a:cs typeface="Arial" pitchFamily="34" charset="0"/>
              </a:rPr>
              <a:t>Empror</a:t>
            </a:r>
            <a:r>
              <a:rPr lang="en-US" altLang="en-US" sz="2400" dirty="0">
                <a:latin typeface="Candara" pitchFamily="34" charset="0"/>
                <a:cs typeface="Arial" pitchFamily="34" charset="0"/>
              </a:rPr>
              <a:t> to leave Red Fort Delhi and stay at </a:t>
            </a:r>
            <a:r>
              <a:rPr lang="en-US" altLang="en-US" sz="2400" dirty="0" err="1">
                <a:latin typeface="Candara" pitchFamily="34" charset="0"/>
                <a:cs typeface="Arial" pitchFamily="34" charset="0"/>
              </a:rPr>
              <a:t>Qutab</a:t>
            </a:r>
            <a:r>
              <a:rPr lang="en-US" altLang="en-US" sz="2400" dirty="0">
                <a:latin typeface="Candara" pitchFamily="34" charset="0"/>
                <a:cs typeface="Arial" pitchFamily="34" charset="0"/>
              </a:rPr>
              <a:t> </a:t>
            </a:r>
            <a:r>
              <a:rPr lang="en-US" altLang="en-US" sz="2400" dirty="0" err="1">
                <a:latin typeface="Candara" pitchFamily="34" charset="0"/>
                <a:cs typeface="Arial" pitchFamily="34" charset="0"/>
              </a:rPr>
              <a:t>Minar</a:t>
            </a:r>
            <a:r>
              <a:rPr lang="en-US" altLang="en-US" sz="2400" dirty="0">
                <a:latin typeface="Candara" pitchFamily="34" charset="0"/>
                <a:cs typeface="Arial" pitchFamily="34" charset="0"/>
              </a:rPr>
              <a:t>  .</a:t>
            </a:r>
          </a:p>
          <a:p>
            <a:pPr marL="914400" lvl="1" indent="-457200" algn="just">
              <a:buFont typeface="Arial" panose="020B0604020202020204" pitchFamily="34" charset="0"/>
              <a:buChar char="•"/>
            </a:pPr>
            <a:r>
              <a:rPr lang="en-US" altLang="en-US" sz="2400" dirty="0">
                <a:latin typeface="Candara" pitchFamily="34" charset="0"/>
                <a:cs typeface="Arial" pitchFamily="34" charset="0"/>
              </a:rPr>
              <a:t>Lord Canning order that after the demise of </a:t>
            </a:r>
            <a:r>
              <a:rPr lang="en-US" altLang="en-US" sz="2400" dirty="0" err="1">
                <a:latin typeface="Candara" pitchFamily="34" charset="0"/>
                <a:cs typeface="Arial" pitchFamily="34" charset="0"/>
              </a:rPr>
              <a:t>Bahadur</a:t>
            </a:r>
            <a:r>
              <a:rPr lang="en-US" altLang="en-US" sz="2400" dirty="0">
                <a:latin typeface="Candara" pitchFamily="34" charset="0"/>
                <a:cs typeface="Arial" pitchFamily="34" charset="0"/>
              </a:rPr>
              <a:t> Shah </a:t>
            </a:r>
            <a:r>
              <a:rPr lang="en-US" altLang="en-US" sz="2400" dirty="0" err="1">
                <a:latin typeface="Candara" pitchFamily="34" charset="0"/>
                <a:cs typeface="Arial" pitchFamily="34" charset="0"/>
              </a:rPr>
              <a:t>Zafar</a:t>
            </a:r>
            <a:r>
              <a:rPr lang="en-US" altLang="en-US" sz="2400" dirty="0">
                <a:latin typeface="Candara" pitchFamily="34" charset="0"/>
                <a:cs typeface="Arial" pitchFamily="34" charset="0"/>
              </a:rPr>
              <a:t> the </a:t>
            </a:r>
            <a:r>
              <a:rPr lang="en-US" altLang="en-US" sz="2400" dirty="0" err="1">
                <a:latin typeface="Candara" pitchFamily="34" charset="0"/>
                <a:cs typeface="Arial" pitchFamily="34" charset="0"/>
              </a:rPr>
              <a:t>Mughal</a:t>
            </a:r>
            <a:r>
              <a:rPr lang="en-US" altLang="en-US" sz="2400" dirty="0">
                <a:latin typeface="Candara" pitchFamily="34" charset="0"/>
                <a:cs typeface="Arial" pitchFamily="34" charset="0"/>
              </a:rPr>
              <a:t> rule will come to an end and all the property of the </a:t>
            </a:r>
            <a:r>
              <a:rPr lang="en-US" altLang="en-US" sz="2400" dirty="0" err="1">
                <a:latin typeface="Candara" pitchFamily="34" charset="0"/>
                <a:cs typeface="Arial" pitchFamily="34" charset="0"/>
              </a:rPr>
              <a:t>Mughal</a:t>
            </a:r>
            <a:r>
              <a:rPr lang="en-US" altLang="en-US" sz="2400" dirty="0">
                <a:latin typeface="Candara" pitchFamily="34" charset="0"/>
                <a:cs typeface="Arial" pitchFamily="34" charset="0"/>
              </a:rPr>
              <a:t> ruler will be snatched away</a:t>
            </a:r>
          </a:p>
        </p:txBody>
      </p:sp>
      <p:sp>
        <p:nvSpPr>
          <p:cNvPr id="2" name="Slide Number Placeholder 1"/>
          <p:cNvSpPr>
            <a:spLocks noGrp="1"/>
          </p:cNvSpPr>
          <p:nvPr>
            <p:ph type="sldNum" sz="quarter" idx="12"/>
          </p:nvPr>
        </p:nvSpPr>
        <p:spPr/>
        <p:txBody>
          <a:bodyPr/>
          <a:lstStyle/>
          <a:p>
            <a:fld id="{08A8661F-1CDE-4F7E-AE93-7F9785FD6839}" type="slidenum">
              <a:rPr lang="en-US" smtClean="0"/>
              <a:pPr/>
              <a:t>7</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731325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466722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Social/ Religious Causes</a:t>
            </a:r>
          </a:p>
        </p:txBody>
      </p:sp>
      <p:sp>
        <p:nvSpPr>
          <p:cNvPr id="6" name="TextBox 5"/>
          <p:cNvSpPr txBox="1"/>
          <p:nvPr/>
        </p:nvSpPr>
        <p:spPr>
          <a:xfrm>
            <a:off x="685801" y="1741320"/>
            <a:ext cx="8020022" cy="4524315"/>
          </a:xfrm>
          <a:prstGeom prst="rect">
            <a:avLst/>
          </a:prstGeom>
          <a:noFill/>
        </p:spPr>
        <p:txBody>
          <a:bodyPr wrap="square" rtlCol="0">
            <a:spAutoFit/>
          </a:bodyPr>
          <a:lstStyle/>
          <a:p>
            <a:pPr marL="914400" lvl="1" indent="-457200" algn="just">
              <a:buFont typeface="Arial" panose="020B0604020202020204" pitchFamily="34" charset="0"/>
              <a:buChar char="•"/>
            </a:pPr>
            <a:r>
              <a:rPr lang="en-US" altLang="en-US" sz="2400" dirty="0">
                <a:latin typeface="Candara" pitchFamily="34" charset="0"/>
                <a:cs typeface="Arial" pitchFamily="34" charset="0"/>
              </a:rPr>
              <a:t>Support to Christian Missionaries after 1813 was extended. They were not allowed to come to India before that year.</a:t>
            </a:r>
            <a:endParaRPr lang="en-US" sz="2400" dirty="0">
              <a:latin typeface="Candara" pitchFamily="34" charset="0"/>
              <a:cs typeface="Arial" pitchFamily="34" charset="0"/>
            </a:endParaRPr>
          </a:p>
          <a:p>
            <a:pPr marL="914400" lvl="1" indent="-457200" algn="just">
              <a:buFont typeface="Arial" panose="020B0604020202020204" pitchFamily="34" charset="0"/>
              <a:buChar char="•"/>
            </a:pPr>
            <a:r>
              <a:rPr lang="en-US" altLang="en-US" sz="2400" dirty="0">
                <a:latin typeface="Candara" pitchFamily="34" charset="0"/>
                <a:cs typeface="Arial" pitchFamily="34" charset="0"/>
              </a:rPr>
              <a:t>The Religious Disability Act announced many incentives for those Indians who would convert to Christianity .</a:t>
            </a:r>
          </a:p>
          <a:p>
            <a:pPr marL="914400" lvl="1" indent="-457200" algn="just">
              <a:buFont typeface="Arial" panose="020B0604020202020204" pitchFamily="34" charset="0"/>
              <a:buChar char="•"/>
            </a:pPr>
            <a:r>
              <a:rPr lang="en-US" altLang="en-US" sz="2400" dirty="0">
                <a:latin typeface="Candara" pitchFamily="34" charset="0"/>
                <a:cs typeface="Arial" pitchFamily="34" charset="0"/>
              </a:rPr>
              <a:t>Reforms in Hindu customs were made by law however,  they were considered as distortion of the teaching of Hinduism</a:t>
            </a:r>
          </a:p>
          <a:p>
            <a:pPr marL="914400" lvl="1" indent="-457200" algn="just">
              <a:buFont typeface="Arial" panose="020B0604020202020204" pitchFamily="34" charset="0"/>
              <a:buChar char="•"/>
            </a:pPr>
            <a:r>
              <a:rPr lang="en-US" altLang="en-US" sz="2400" dirty="0">
                <a:latin typeface="Candara" pitchFamily="34" charset="0"/>
                <a:cs typeface="Arial" pitchFamily="34" charset="0"/>
              </a:rPr>
              <a:t>It was widely believed after 1813 that the actual mandate of EIC was to convert Indians especially Hindus to Christianity. </a:t>
            </a:r>
          </a:p>
        </p:txBody>
      </p:sp>
      <p:sp>
        <p:nvSpPr>
          <p:cNvPr id="2" name="Slide Number Placeholder 1"/>
          <p:cNvSpPr>
            <a:spLocks noGrp="1"/>
          </p:cNvSpPr>
          <p:nvPr>
            <p:ph type="sldNum" sz="quarter" idx="12"/>
          </p:nvPr>
        </p:nvSpPr>
        <p:spPr/>
        <p:txBody>
          <a:bodyPr/>
          <a:lstStyle/>
          <a:p>
            <a:fld id="{08A8661F-1CDE-4F7E-AE93-7F9785FD6839}" type="slidenum">
              <a:rPr lang="en-US" smtClean="0"/>
              <a:pPr/>
              <a:t>8</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731325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466722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Military Causes</a:t>
            </a:r>
          </a:p>
        </p:txBody>
      </p:sp>
      <p:sp>
        <p:nvSpPr>
          <p:cNvPr id="6" name="TextBox 5"/>
          <p:cNvSpPr txBox="1"/>
          <p:nvPr/>
        </p:nvSpPr>
        <p:spPr>
          <a:xfrm>
            <a:off x="336109" y="1595021"/>
            <a:ext cx="8409737" cy="5262979"/>
          </a:xfrm>
          <a:prstGeom prst="rect">
            <a:avLst/>
          </a:prstGeom>
          <a:noFill/>
        </p:spPr>
        <p:txBody>
          <a:bodyPr wrap="square" rtlCol="0">
            <a:spAutoFit/>
          </a:bodyPr>
          <a:lstStyle/>
          <a:p>
            <a:pPr marL="914400" lvl="1" indent="-457200" algn="just">
              <a:buFont typeface="Arial" panose="020B0604020202020204" pitchFamily="34" charset="0"/>
              <a:buChar char="•"/>
            </a:pPr>
            <a:r>
              <a:rPr lang="en-US" altLang="en-US" sz="2400" dirty="0">
                <a:latin typeface="Candara" pitchFamily="34" charset="0"/>
                <a:cs typeface="Arial" pitchFamily="34" charset="0"/>
              </a:rPr>
              <a:t>Great disparity in the salaries between Indian and European soldiers.</a:t>
            </a:r>
            <a:endParaRPr lang="en-US" sz="2400" dirty="0">
              <a:latin typeface="Candara" pitchFamily="34" charset="0"/>
              <a:cs typeface="Arial" pitchFamily="34" charset="0"/>
            </a:endParaRPr>
          </a:p>
          <a:p>
            <a:pPr marL="914400" lvl="1" indent="-457200" algn="just">
              <a:buFont typeface="Arial" panose="020B0604020202020204" pitchFamily="34" charset="0"/>
              <a:buChar char="•"/>
            </a:pPr>
            <a:r>
              <a:rPr lang="en-US" altLang="en-US" sz="2400" dirty="0" err="1">
                <a:latin typeface="Candara" pitchFamily="34" charset="0"/>
                <a:cs typeface="Arial" pitchFamily="34" charset="0"/>
              </a:rPr>
              <a:t>Sepoys</a:t>
            </a:r>
            <a:r>
              <a:rPr lang="en-US" altLang="en-US" sz="2400" dirty="0">
                <a:latin typeface="Candara" pitchFamily="34" charset="0"/>
                <a:cs typeface="Arial" pitchFamily="34" charset="0"/>
              </a:rPr>
              <a:t> were sent to distant-over seas- parts of the Empire, but were not given extra salaries.</a:t>
            </a:r>
          </a:p>
          <a:p>
            <a:pPr marL="914400" lvl="1" indent="-457200" algn="just">
              <a:buFont typeface="Arial" panose="020B0604020202020204" pitchFamily="34" charset="0"/>
              <a:buChar char="•"/>
            </a:pPr>
            <a:r>
              <a:rPr lang="en-US" altLang="en-US" sz="2400" dirty="0">
                <a:latin typeface="Candara" pitchFamily="34" charset="0"/>
                <a:cs typeface="Arial" pitchFamily="34" charset="0"/>
              </a:rPr>
              <a:t>Indian </a:t>
            </a:r>
            <a:r>
              <a:rPr lang="en-US" altLang="en-US" sz="2400" dirty="0" err="1">
                <a:latin typeface="Candara" pitchFamily="34" charset="0"/>
                <a:cs typeface="Arial" pitchFamily="34" charset="0"/>
              </a:rPr>
              <a:t>sepoys</a:t>
            </a:r>
            <a:r>
              <a:rPr lang="en-US" altLang="en-US" sz="2400" dirty="0">
                <a:latin typeface="Candara" pitchFamily="34" charset="0"/>
                <a:cs typeface="Arial" pitchFamily="34" charset="0"/>
              </a:rPr>
              <a:t> were treated with contempt by their English officers. </a:t>
            </a:r>
          </a:p>
          <a:p>
            <a:pPr marL="914400" lvl="1" indent="-457200" algn="just">
              <a:buFont typeface="Arial" panose="020B0604020202020204" pitchFamily="34" charset="0"/>
              <a:buChar char="•"/>
            </a:pPr>
            <a:r>
              <a:rPr lang="en-US" altLang="en-US" sz="2400" dirty="0">
                <a:latin typeface="Candara" pitchFamily="34" charset="0"/>
                <a:cs typeface="Arial" pitchFamily="34" charset="0"/>
              </a:rPr>
              <a:t>Indian </a:t>
            </a:r>
            <a:r>
              <a:rPr lang="en-US" altLang="en-US" sz="2400" dirty="0" err="1">
                <a:latin typeface="Candara" pitchFamily="34" charset="0"/>
                <a:cs typeface="Arial" pitchFamily="34" charset="0"/>
              </a:rPr>
              <a:t>sepoys</a:t>
            </a:r>
            <a:r>
              <a:rPr lang="en-US" altLang="en-US" sz="2400" dirty="0">
                <a:latin typeface="Candara" pitchFamily="34" charset="0"/>
                <a:cs typeface="Arial" pitchFamily="34" charset="0"/>
              </a:rPr>
              <a:t> were refused promotion in services as like their English counterparts. Out of such discontent the Indian </a:t>
            </a:r>
            <a:r>
              <a:rPr lang="en-US" altLang="en-US" sz="2400" dirty="0" err="1">
                <a:latin typeface="Candara" pitchFamily="34" charset="0"/>
                <a:cs typeface="Arial" pitchFamily="34" charset="0"/>
              </a:rPr>
              <a:t>sepoys</a:t>
            </a:r>
            <a:r>
              <a:rPr lang="en-US" altLang="en-US" sz="2400" dirty="0">
                <a:latin typeface="Candara" pitchFamily="34" charset="0"/>
                <a:cs typeface="Arial" pitchFamily="34" charset="0"/>
              </a:rPr>
              <a:t> led to mutiny.</a:t>
            </a:r>
          </a:p>
          <a:p>
            <a:pPr marL="914400" lvl="1" indent="-457200" algn="just">
              <a:buFont typeface="Arial" panose="020B0604020202020204" pitchFamily="34" charset="0"/>
              <a:buChar char="•"/>
            </a:pPr>
            <a:r>
              <a:rPr lang="en-US" altLang="en-US" sz="2400" dirty="0">
                <a:latin typeface="Candara" pitchFamily="34" charset="0"/>
                <a:cs typeface="Arial" pitchFamily="34" charset="0"/>
              </a:rPr>
              <a:t>General Service Enlistment Act 1856 by Lord Canning for the soldiers from Bengal to be recruited and posted </a:t>
            </a:r>
            <a:r>
              <a:rPr lang="en-US" altLang="en-US" sz="2400" dirty="0" err="1">
                <a:latin typeface="Candara" pitchFamily="34" charset="0"/>
                <a:cs typeface="Arial" pitchFamily="34" charset="0"/>
              </a:rPr>
              <a:t>whereever</a:t>
            </a:r>
            <a:r>
              <a:rPr lang="en-US" altLang="en-US" sz="2400" dirty="0">
                <a:latin typeface="Candara" pitchFamily="34" charset="0"/>
                <a:cs typeface="Arial" pitchFamily="34" charset="0"/>
              </a:rPr>
              <a:t> the Empire needed them, was greatly resented by the Hindus, as traveling by sea for some Hindus meant leaving the fold of Hinduism   </a:t>
            </a:r>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14"/>
          <p:cNvSpPr>
            <a:spLocks noGrp="1"/>
          </p:cNvSpPr>
          <p:nvPr>
            <p:ph type="sldNum" sz="quarter" idx="12"/>
          </p:nvPr>
        </p:nvSpPr>
        <p:spPr/>
        <p:txBody>
          <a:bodyPr/>
          <a:lstStyle/>
          <a:p>
            <a:fld id="{08A8661F-1CDE-4F7E-AE93-7F9785FD6839}" type="slidenum">
              <a:rPr lang="en-US" smtClean="0"/>
              <a:pPr/>
              <a:t>9</a:t>
            </a:fld>
            <a:endParaRPr lang="en-US"/>
          </a:p>
        </p:txBody>
      </p:sp>
    </p:spTree>
    <p:extLst>
      <p:ext uri="{BB962C8B-B14F-4D97-AF65-F5344CB8AC3E}">
        <p14:creationId xmlns:p14="http://schemas.microsoft.com/office/powerpoint/2010/main" val="394731325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4896</TotalTime>
  <Words>2631</Words>
  <Application>Microsoft Office PowerPoint</Application>
  <PresentationFormat>On-screen Show (4:3)</PresentationFormat>
  <Paragraphs>227</Paragraphs>
  <Slides>33</Slides>
  <Notes>31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Calibri</vt:lpstr>
      <vt:lpstr>Calibri Light</vt:lpstr>
      <vt:lpstr>Candara</vt:lpstr>
      <vt:lpstr>Franklin Gothic Book</vt:lpstr>
      <vt:lpstr>Wingdings</vt:lpstr>
      <vt:lpstr>Wingdings 2</vt:lpstr>
      <vt:lpstr>HDOfficeLightV0</vt:lpstr>
      <vt:lpstr>Crop</vt:lpstr>
      <vt:lpstr>HUM111  Pakistan Studies</vt:lpstr>
      <vt:lpstr>HUM 111 Pakistan Studies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COMSATS Institute of Information Technology</dc:title>
  <dc:creator>muniba_nasir</dc:creator>
  <cp:lastModifiedBy>vcomsats</cp:lastModifiedBy>
  <cp:revision>446</cp:revision>
  <dcterms:created xsi:type="dcterms:W3CDTF">2015-07-28T10:20:14Z</dcterms:created>
  <dcterms:modified xsi:type="dcterms:W3CDTF">2018-09-12T06:09:47Z</dcterms:modified>
</cp:coreProperties>
</file>