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9"/>
  </p:notesMasterIdLst>
  <p:sldIdLst>
    <p:sldId id="497" r:id="rId3"/>
    <p:sldId id="370" r:id="rId4"/>
    <p:sldId id="498" r:id="rId5"/>
    <p:sldId id="494" r:id="rId6"/>
    <p:sldId id="495" r:id="rId7"/>
    <p:sldId id="496" r:id="rId8"/>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81" d="100"/>
          <a:sy n="81" d="100"/>
        </p:scale>
        <p:origin x="792"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12-Sep-18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2</a:t>
            </a:fld>
            <a:endParaRPr lang="en-US"/>
          </a:p>
        </p:txBody>
      </p:sp>
    </p:spTree>
    <p:extLst>
      <p:ext uri="{BB962C8B-B14F-4D97-AF65-F5344CB8AC3E}">
        <p14:creationId xmlns:p14="http://schemas.microsoft.com/office/powerpoint/2010/main" val="2778725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283268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240664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1448025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3227723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998C63-7EF5-4E93-A65B-C78132FF7261}" type="datetime1">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4F353-4049-49F8-AD17-54113405838B}" type="datetime1">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6AED51-F72C-4B69-8121-E4F746CCB53D}" type="datetime1">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E0E642A4-CE71-4E7E-86B6-6C29AEAD31BD}" type="datetime1">
              <a:rPr lang="en-US" smtClean="0"/>
              <a:pPr/>
              <a:t>12-Sep-18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B2F96-1442-4F7D-B5D6-A68ECC45280C}" type="datetime1">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69E62099-81D3-4C2B-B0EF-8FD0DE4F7736}" type="datetime1">
              <a:rPr lang="en-US" smtClean="0"/>
              <a:pPr/>
              <a:t>12-Sep-18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272507-46F5-4CE1-A6F2-5888612C8B7B}" type="datetime1">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FD9BEA-D62E-4C5B-AE86-F2A6B20BCDF8}" type="datetime1">
              <a:rPr lang="en-US" smtClean="0"/>
              <a:pPr/>
              <a:t>12-Sep-18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A31F3A-2159-42EE-B4DA-BEAA34015963}" type="datetime1">
              <a:rPr lang="en-US" smtClean="0"/>
              <a:pPr/>
              <a:t>12-Sep-18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75F32-FC34-4B6B-8C3A-F3F37A24FF13}" type="datetime1">
              <a:rPr lang="en-US" smtClean="0"/>
              <a:pPr/>
              <a:t>12-Sep-18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598EC96E-3D9B-4A8C-8FBD-0B0F16D97EA5}" type="datetime1">
              <a:rPr lang="en-US" smtClean="0"/>
              <a:pPr/>
              <a:t>12-Sep-18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DB1F9-1374-419F-9DDD-95962F948791}" type="datetime1">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058234CE-C9E8-41EB-8AD7-A30522EFEC85}" type="datetime1">
              <a:rPr lang="en-US" smtClean="0"/>
              <a:pPr/>
              <a:t>12-Sep-18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4920B6-93CD-40DD-9AA7-712F6C576AE0}" type="datetime1">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C9BD32-03A7-4103-9D67-510D71C677F9}" type="datetime1">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DF8EC2-A2AC-4FF8-837E-5D6FBE928369}" type="datetime1">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43C164-B37F-43D9-AB74-69EA2AB9F858}" type="datetime1">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F00C5A-346C-426D-A36B-CF1D9A4B45A9}" type="datetime1">
              <a:rPr lang="en-US" smtClean="0"/>
              <a:pPr/>
              <a:t>12-Sep-18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F382330-909A-4825-8060-D099714B09D3}" type="datetime1">
              <a:rPr lang="en-US" smtClean="0"/>
              <a:pPr/>
              <a:t>12-Sep-18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09E5A-0DE5-4C9E-93A2-EE2AC05638A1}" type="datetime1">
              <a:rPr lang="en-US" smtClean="0"/>
              <a:pPr/>
              <a:t>12-Sep-18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EE68A25-EC3E-4226-A3FA-98680C84E2EB}" type="datetime1">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76B24A65-52B1-47A4-AD01-B308322F826E}" type="datetime1">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FDBEDB79-F50D-4C7B-BE8C-96E65180550D}" type="datetime1">
              <a:rPr lang="en-US" smtClean="0"/>
              <a:pPr/>
              <a:t>12-Sep-18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5E3EAB4F-89BE-4B2D-8971-9E9D472E8C31}" type="datetime1">
              <a:rPr lang="en-US" smtClean="0"/>
              <a:pPr/>
              <a:t>12-Sep-18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pPr/>
              <a:t>1</a:t>
            </a:fld>
            <a:endParaRPr lang="en-US"/>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lnSpcReduction="10000"/>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schemeClr val="tx1"/>
                </a:solidFill>
                <a:latin typeface="Candara" panose="020E0502030303020204" pitchFamily="34" charset="0"/>
              </a:rPr>
              <a:t>Lecture 04</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95604350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528035"/>
          </a:xfrm>
        </p:spPr>
        <p:txBody>
          <a:bodyPr>
            <a:noAutofit/>
          </a:bodyPr>
          <a:lstStyle/>
          <a:p>
            <a:r>
              <a:rPr lang="en-US" sz="3000" dirty="0">
                <a:latin typeface="Candara" panose="020E0502030303020204" pitchFamily="34" charset="0"/>
              </a:rPr>
              <a:t>Lecture 04</a:t>
            </a:r>
          </a:p>
          <a:p>
            <a:r>
              <a:rPr lang="en-US" sz="3200" dirty="0" err="1"/>
              <a:t>Simla</a:t>
            </a:r>
            <a:r>
              <a:rPr lang="en-US" sz="3200" dirty="0"/>
              <a:t> Deputation and All India Muslim League</a:t>
            </a:r>
            <a:endParaRPr lang="en-US" sz="30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a:t>
            </a:r>
            <a:r>
              <a:rPr lang="en-US" sz="3000" b="1" dirty="0" err="1">
                <a:latin typeface="Candara" panose="020E0502030303020204" pitchFamily="34" charset="0"/>
              </a:rPr>
              <a:t>Sohail</a:t>
            </a:r>
            <a:r>
              <a:rPr lang="en-US" sz="3000" b="1" dirty="0">
                <a:latin typeface="Candara" panose="020E0502030303020204" pitchFamily="34" charset="0"/>
              </a:rPr>
              <a:t> Ahmad</a:t>
            </a:r>
          </a:p>
        </p:txBody>
      </p:sp>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dirty="0"/>
          </a:p>
        </p:txBody>
      </p:sp>
      <p:pic>
        <p:nvPicPr>
          <p:cNvPr id="39" name="Picture 38" descr="https://i.vimeocdn.com/portrait/10125853_300x300"/>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685801" y="1676400"/>
            <a:ext cx="8020022" cy="4708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b="1" dirty="0">
                <a:latin typeface="Candara" pitchFamily="34" charset="0"/>
                <a:cs typeface="Arial" pitchFamily="34" charset="0"/>
              </a:rPr>
              <a:t>Lord Minto</a:t>
            </a:r>
            <a:r>
              <a:rPr lang="en-US" altLang="en-US" sz="2000" dirty="0">
                <a:latin typeface="Candara" pitchFamily="34" charset="0"/>
                <a:cs typeface="Arial" pitchFamily="34" charset="0"/>
              </a:rPr>
              <a:t> was appointed as the Viceroy of India in 1905.</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New reforms were announced in which it was said that the elected principle would be extended.</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anti-partition agitation had convinced the Muslims of the futility of expecting any fair-play from the Hindu majority.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Therefore, to safeguard their interests, the Muslim leaders drew up a plan for separate electorates for their community, and presented it to the Viceroy Lord Minto at </a:t>
            </a:r>
            <a:r>
              <a:rPr lang="en-US" altLang="en-US" sz="2000" dirty="0" err="1">
                <a:latin typeface="Candara" pitchFamily="34" charset="0"/>
                <a:cs typeface="Arial" pitchFamily="34" charset="0"/>
              </a:rPr>
              <a:t>Simla</a:t>
            </a:r>
            <a:r>
              <a:rPr lang="en-US" altLang="en-US" sz="2000" dirty="0">
                <a:latin typeface="Candara" pitchFamily="34" charset="0"/>
                <a:cs typeface="Arial" pitchFamily="34" charset="0"/>
              </a:rPr>
              <a:t>, on October 1, 1906.</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The </a:t>
            </a:r>
            <a:r>
              <a:rPr lang="en-US" altLang="en-US" sz="2000" dirty="0" err="1">
                <a:latin typeface="Candara" pitchFamily="34" charset="0"/>
                <a:cs typeface="Arial" pitchFamily="34" charset="0"/>
              </a:rPr>
              <a:t>Simla</a:t>
            </a:r>
            <a:r>
              <a:rPr lang="en-US" altLang="en-US" sz="2000" dirty="0">
                <a:latin typeface="Candara" pitchFamily="34" charset="0"/>
                <a:cs typeface="Arial" pitchFamily="34" charset="0"/>
              </a:rPr>
              <a:t> Deputation consisted of 70 representatives, representing all opinions of the Muslim community, and headed by </a:t>
            </a:r>
            <a:r>
              <a:rPr lang="en-US" altLang="en-US" sz="2000" b="1" dirty="0">
                <a:latin typeface="Candara" pitchFamily="34" charset="0"/>
                <a:cs typeface="Arial" pitchFamily="34" charset="0"/>
              </a:rPr>
              <a:t>Sir Aga Khan</a:t>
            </a:r>
            <a:r>
              <a:rPr lang="en-US" altLang="en-US" sz="2000" dirty="0">
                <a:latin typeface="Candara" pitchFamily="34" charset="0"/>
                <a:cs typeface="Arial" pitchFamily="34" charset="0"/>
              </a:rPr>
              <a:t>.</a:t>
            </a:r>
          </a:p>
        </p:txBody>
      </p:sp>
      <p:sp>
        <p:nvSpPr>
          <p:cNvPr id="16" name="TextBox 15"/>
          <p:cNvSpPr txBox="1"/>
          <p:nvPr/>
        </p:nvSpPr>
        <p:spPr>
          <a:xfrm>
            <a:off x="704189" y="735271"/>
            <a:ext cx="6687211" cy="584775"/>
          </a:xfrm>
          <a:prstGeom prst="rect">
            <a:avLst/>
          </a:prstGeom>
          <a:noFill/>
        </p:spPr>
        <p:txBody>
          <a:bodyPr wrap="square" rtlCol="0">
            <a:spAutoFit/>
          </a:bodyPr>
          <a:lstStyle/>
          <a:p>
            <a:r>
              <a:rPr lang="en-US" altLang="en-US" sz="3200" b="1" dirty="0" err="1">
                <a:solidFill>
                  <a:schemeClr val="tx2"/>
                </a:solidFill>
                <a:latin typeface="Candara" pitchFamily="34" charset="0"/>
                <a:cs typeface="Arial" pitchFamily="34" charset="0"/>
              </a:rPr>
              <a:t>Simla</a:t>
            </a:r>
            <a:r>
              <a:rPr lang="en-US" altLang="en-US" sz="3200" b="1" dirty="0">
                <a:solidFill>
                  <a:schemeClr val="tx2"/>
                </a:solidFill>
                <a:latin typeface="Candara" pitchFamily="34" charset="0"/>
                <a:cs typeface="Arial" pitchFamily="34" charset="0"/>
              </a:rPr>
              <a:t> Deputation [1/3]</a:t>
            </a:r>
            <a:endParaRPr lang="en-US" sz="3200" b="1" dirty="0">
              <a:solidFill>
                <a:schemeClr val="tx2"/>
              </a:solidFill>
              <a:latin typeface="Candara" pitchFamily="34" charset="0"/>
              <a:cs typeface="Arial" pitchFamily="34" charset="0"/>
            </a:endParaRPr>
          </a:p>
        </p:txBody>
      </p:sp>
      <p:sp>
        <p:nvSpPr>
          <p:cNvPr id="17" name="Rectangle 16"/>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788498"/>
      </p:ext>
    </p:extLst>
  </p:cSld>
  <p:clrMapOvr>
    <a:overrideClrMapping bg1="lt1" tx1="dk1" bg2="lt2" tx2="dk2" accent1="accent1" accent2="accent2" accent3="accent3" accent4="accent4" accent5="accent5" accent6="accent6" hlink="hlink" folHlink="folHlink"/>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rgbClr val="000000"/>
                                      </p:to>
                                    </p:animClr>
                                    <p:animClr clrSpc="rgb" dir="cw">
                                      <p:cBhvr>
                                        <p:cTn id="7" dur="500" fill="hold"/>
                                        <p:tgtEl>
                                          <p:spTgt spid="18">
                                            <p:txEl>
                                              <p:pRg st="0" end="0"/>
                                            </p:txEl>
                                          </p:spTgt>
                                        </p:tgtEl>
                                        <p:attrNameLst>
                                          <p:attrName>fillcolor</p:attrName>
                                        </p:attrNameLst>
                                      </p:cBhvr>
                                      <p:to>
                                        <a:srgbClr val="000000"/>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8">
                                            <p:txEl>
                                              <p:pRg st="1" end="1"/>
                                            </p:txEl>
                                          </p:spTgt>
                                        </p:tgtEl>
                                        <p:attrNameLst>
                                          <p:attrName>style.color</p:attrName>
                                        </p:attrNameLst>
                                      </p:cBhvr>
                                      <p:to>
                                        <a:srgbClr val="000000"/>
                                      </p:to>
                                    </p:animClr>
                                    <p:animClr clrSpc="rgb" dir="cw">
                                      <p:cBhvr>
                                        <p:cTn id="14" dur="500" fill="hold"/>
                                        <p:tgtEl>
                                          <p:spTgt spid="18">
                                            <p:txEl>
                                              <p:pRg st="1" end="1"/>
                                            </p:txEl>
                                          </p:spTgt>
                                        </p:tgtEl>
                                        <p:attrNameLst>
                                          <p:attrName>fillcolor</p:attrName>
                                        </p:attrNameLst>
                                      </p:cBhvr>
                                      <p:to>
                                        <a:srgbClr val="000000"/>
                                      </p:to>
                                    </p:animClr>
                                    <p:set>
                                      <p:cBhvr>
                                        <p:cTn id="15" dur="500" fill="hold"/>
                                        <p:tgtEl>
                                          <p:spTgt spid="18">
                                            <p:txEl>
                                              <p:pRg st="1" end="1"/>
                                            </p:txEl>
                                          </p:spTgt>
                                        </p:tgtEl>
                                        <p:attrNameLst>
                                          <p:attrName>fill.type</p:attrName>
                                        </p:attrNameLst>
                                      </p:cBhvr>
                                      <p:to>
                                        <p:strVal val="solid"/>
                                      </p:to>
                                    </p:set>
                                    <p:set>
                                      <p:cBhvr>
                                        <p:cTn id="16" dur="500" fill="hold"/>
                                        <p:tgtEl>
                                          <p:spTgt spid="18">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8">
                                            <p:txEl>
                                              <p:pRg st="2" end="2"/>
                                            </p:txEl>
                                          </p:spTgt>
                                        </p:tgtEl>
                                        <p:attrNameLst>
                                          <p:attrName>style.color</p:attrName>
                                        </p:attrNameLst>
                                      </p:cBhvr>
                                      <p:to>
                                        <a:srgbClr val="000000"/>
                                      </p:to>
                                    </p:animClr>
                                    <p:animClr clrSpc="rgb" dir="cw">
                                      <p:cBhvr>
                                        <p:cTn id="21" dur="500" fill="hold"/>
                                        <p:tgtEl>
                                          <p:spTgt spid="18">
                                            <p:txEl>
                                              <p:pRg st="2" end="2"/>
                                            </p:txEl>
                                          </p:spTgt>
                                        </p:tgtEl>
                                        <p:attrNameLst>
                                          <p:attrName>fillcolor</p:attrName>
                                        </p:attrNameLst>
                                      </p:cBhvr>
                                      <p:to>
                                        <a:srgbClr val="000000"/>
                                      </p:to>
                                    </p:animClr>
                                    <p:set>
                                      <p:cBhvr>
                                        <p:cTn id="22" dur="500" fill="hold"/>
                                        <p:tgtEl>
                                          <p:spTgt spid="18">
                                            <p:txEl>
                                              <p:pRg st="2" end="2"/>
                                            </p:txEl>
                                          </p:spTgt>
                                        </p:tgtEl>
                                        <p:attrNameLst>
                                          <p:attrName>fill.type</p:attrName>
                                        </p:attrNameLst>
                                      </p:cBhvr>
                                      <p:to>
                                        <p:strVal val="solid"/>
                                      </p:to>
                                    </p:set>
                                    <p:set>
                                      <p:cBhvr>
                                        <p:cTn id="23" dur="500" fill="hold"/>
                                        <p:tgtEl>
                                          <p:spTgt spid="18">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8">
                                            <p:txEl>
                                              <p:pRg st="3" end="3"/>
                                            </p:txEl>
                                          </p:spTgt>
                                        </p:tgtEl>
                                        <p:attrNameLst>
                                          <p:attrName>style.color</p:attrName>
                                        </p:attrNameLst>
                                      </p:cBhvr>
                                      <p:to>
                                        <a:srgbClr val="000000"/>
                                      </p:to>
                                    </p:animClr>
                                    <p:animClr clrSpc="rgb" dir="cw">
                                      <p:cBhvr>
                                        <p:cTn id="28" dur="500" fill="hold"/>
                                        <p:tgtEl>
                                          <p:spTgt spid="18">
                                            <p:txEl>
                                              <p:pRg st="3" end="3"/>
                                            </p:txEl>
                                          </p:spTgt>
                                        </p:tgtEl>
                                        <p:attrNameLst>
                                          <p:attrName>fillcolor</p:attrName>
                                        </p:attrNameLst>
                                      </p:cBhvr>
                                      <p:to>
                                        <a:srgbClr val="000000"/>
                                      </p:to>
                                    </p:animClr>
                                    <p:set>
                                      <p:cBhvr>
                                        <p:cTn id="29" dur="500" fill="hold"/>
                                        <p:tgtEl>
                                          <p:spTgt spid="18">
                                            <p:txEl>
                                              <p:pRg st="3" end="3"/>
                                            </p:txEl>
                                          </p:spTgt>
                                        </p:tgtEl>
                                        <p:attrNameLst>
                                          <p:attrName>fill.type</p:attrName>
                                        </p:attrNameLst>
                                      </p:cBhvr>
                                      <p:to>
                                        <p:strVal val="solid"/>
                                      </p:to>
                                    </p:set>
                                    <p:set>
                                      <p:cBhvr>
                                        <p:cTn id="30" dur="500" fill="hold"/>
                                        <p:tgtEl>
                                          <p:spTgt spid="18">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18">
                                            <p:txEl>
                                              <p:pRg st="4" end="4"/>
                                            </p:txEl>
                                          </p:spTgt>
                                        </p:tgtEl>
                                        <p:attrNameLst>
                                          <p:attrName>style.color</p:attrName>
                                        </p:attrNameLst>
                                      </p:cBhvr>
                                      <p:to>
                                        <a:srgbClr val="000000"/>
                                      </p:to>
                                    </p:animClr>
                                    <p:animClr clrSpc="rgb" dir="cw">
                                      <p:cBhvr>
                                        <p:cTn id="35" dur="500" fill="hold"/>
                                        <p:tgtEl>
                                          <p:spTgt spid="18">
                                            <p:txEl>
                                              <p:pRg st="4" end="4"/>
                                            </p:txEl>
                                          </p:spTgt>
                                        </p:tgtEl>
                                        <p:attrNameLst>
                                          <p:attrName>fillcolor</p:attrName>
                                        </p:attrNameLst>
                                      </p:cBhvr>
                                      <p:to>
                                        <a:srgbClr val="000000"/>
                                      </p:to>
                                    </p:animClr>
                                    <p:set>
                                      <p:cBhvr>
                                        <p:cTn id="36" dur="500" fill="hold"/>
                                        <p:tgtEl>
                                          <p:spTgt spid="18">
                                            <p:txEl>
                                              <p:pRg st="4" end="4"/>
                                            </p:txEl>
                                          </p:spTgt>
                                        </p:tgtEl>
                                        <p:attrNameLst>
                                          <p:attrName>fill.type</p:attrName>
                                        </p:attrNameLst>
                                      </p:cBhvr>
                                      <p:to>
                                        <p:strVal val="solid"/>
                                      </p:to>
                                    </p:set>
                                    <p:set>
                                      <p:cBhvr>
                                        <p:cTn id="37" dur="500" fill="hold"/>
                                        <p:tgtEl>
                                          <p:spTgt spid="18">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1" y="1676400"/>
            <a:ext cx="8020022" cy="4708981"/>
          </a:xfrm>
          <a:prstGeom prst="rect">
            <a:avLst/>
          </a:prstGeom>
          <a:noFill/>
        </p:spPr>
        <p:txBody>
          <a:bodyPr wrap="square" rtlCol="0">
            <a:spAutoFit/>
          </a:bodyPr>
          <a:lstStyle/>
          <a:p>
            <a:pPr marL="342900" indent="-342900" algn="just">
              <a:buFont typeface="Arial" panose="020B0604020202020204" pitchFamily="34" charset="0"/>
              <a:buChar char="•"/>
            </a:pPr>
            <a:r>
              <a:rPr lang="en-US" altLang="en-US" sz="2000" dirty="0">
                <a:latin typeface="Candara" pitchFamily="34" charset="0"/>
                <a:cs typeface="Arial" pitchFamily="34" charset="0"/>
              </a:rPr>
              <a:t>The acceptance of the Deputation’s demands proved to be a turning point in the history of the subcontinent. For the first time, the Hindu-Muslim conflict was raised to the constitutional plane.</a:t>
            </a:r>
          </a:p>
          <a:p>
            <a:pPr marL="342900" indent="-342900" algn="just">
              <a:buFont typeface="Arial" panose="020B0604020202020204" pitchFamily="34" charset="0"/>
              <a:buChar char="•"/>
            </a:pPr>
            <a:r>
              <a:rPr lang="en-US" altLang="en-US" sz="2000" dirty="0">
                <a:latin typeface="Candara" pitchFamily="34" charset="0"/>
                <a:cs typeface="Arial" pitchFamily="34" charset="0"/>
              </a:rPr>
              <a:t>The Muslims made it clear that they had no confidence in the Hindu majority and that they were not prepared to put their future in the hands of an assembly elected on the assumed basis of a homogenous Indian nation. </a:t>
            </a:r>
          </a:p>
          <a:p>
            <a:pPr marL="342900" indent="-342900" algn="just">
              <a:buFont typeface="Arial" panose="020B0604020202020204" pitchFamily="34" charset="0"/>
              <a:buChar char="•"/>
            </a:pPr>
            <a:r>
              <a:rPr lang="en-US" altLang="en-US" sz="2000" dirty="0">
                <a:latin typeface="Candara" pitchFamily="34" charset="0"/>
                <a:cs typeface="Arial" pitchFamily="34" charset="0"/>
              </a:rPr>
              <a:t>It is in this sense that the beginning of separate electorate may be seen as the beginning of the realization of the </a:t>
            </a:r>
            <a:r>
              <a:rPr lang="en-US" altLang="en-US" sz="2000" b="1" dirty="0">
                <a:latin typeface="Candara" pitchFamily="34" charset="0"/>
                <a:cs typeface="Arial" pitchFamily="34" charset="0"/>
              </a:rPr>
              <a:t>Two-Nation Theory</a:t>
            </a:r>
            <a:r>
              <a:rPr lang="en-US" altLang="en-US" sz="2000" dirty="0">
                <a:latin typeface="Candara" pitchFamily="34" charset="0"/>
                <a:cs typeface="Arial" pitchFamily="34" charset="0"/>
              </a:rPr>
              <a:t>, its final and inevitable consequence being the partition of British India in 1947.</a:t>
            </a:r>
          </a:p>
          <a:p>
            <a:pPr marL="342900" indent="-342900" algn="just">
              <a:buFont typeface="Arial" panose="020B0604020202020204" pitchFamily="34" charset="0"/>
              <a:buChar char="•"/>
            </a:pPr>
            <a:r>
              <a:rPr lang="en-US" altLang="en-US" sz="2000" dirty="0">
                <a:latin typeface="Candara" pitchFamily="34" charset="0"/>
                <a:cs typeface="Arial" pitchFamily="34" charset="0"/>
              </a:rPr>
              <a:t>The </a:t>
            </a:r>
            <a:r>
              <a:rPr lang="en-US" altLang="en-US" sz="2000" dirty="0" err="1">
                <a:latin typeface="Candara" pitchFamily="34" charset="0"/>
                <a:cs typeface="Arial" pitchFamily="34" charset="0"/>
              </a:rPr>
              <a:t>Simla</a:t>
            </a:r>
            <a:r>
              <a:rPr lang="en-US" altLang="en-US" sz="2000" dirty="0">
                <a:latin typeface="Candara" pitchFamily="34" charset="0"/>
                <a:cs typeface="Arial" pitchFamily="34" charset="0"/>
              </a:rPr>
              <a:t> Deputation was successful because the Muslims were strongly urged to protect their separate identity, whereas the British responded to their demands, as Lord Minto was anxious to pull them out of their political discontent.</a:t>
            </a:r>
          </a:p>
        </p:txBody>
      </p:sp>
      <p:sp>
        <p:nvSpPr>
          <p:cNvPr id="16" name="TextBox 15"/>
          <p:cNvSpPr txBox="1"/>
          <p:nvPr/>
        </p:nvSpPr>
        <p:spPr>
          <a:xfrm>
            <a:off x="704189" y="735271"/>
            <a:ext cx="6687211" cy="584775"/>
          </a:xfrm>
          <a:prstGeom prst="rect">
            <a:avLst/>
          </a:prstGeom>
          <a:noFill/>
        </p:spPr>
        <p:txBody>
          <a:bodyPr wrap="square" rtlCol="0">
            <a:spAutoFit/>
          </a:bodyPr>
          <a:lstStyle/>
          <a:p>
            <a:r>
              <a:rPr lang="en-US" altLang="en-US" sz="3200" b="1" dirty="0" err="1">
                <a:solidFill>
                  <a:schemeClr val="tx2"/>
                </a:solidFill>
                <a:latin typeface="Candara" pitchFamily="34" charset="0"/>
                <a:cs typeface="Arial" pitchFamily="34" charset="0"/>
              </a:rPr>
              <a:t>Simla</a:t>
            </a:r>
            <a:r>
              <a:rPr lang="en-US" altLang="en-US" sz="3200" b="1" dirty="0">
                <a:solidFill>
                  <a:schemeClr val="tx2"/>
                </a:solidFill>
                <a:latin typeface="Candara" pitchFamily="34" charset="0"/>
                <a:cs typeface="Arial" pitchFamily="34" charset="0"/>
              </a:rPr>
              <a:t> Deputation [2/3]</a:t>
            </a:r>
            <a:endParaRPr lang="en-US" sz="3200" b="1" dirty="0">
              <a:solidFill>
                <a:schemeClr val="tx2"/>
              </a:solidFill>
              <a:latin typeface="Candara" pitchFamily="34" charset="0"/>
              <a:cs typeface="Arial" pitchFamily="34" charset="0"/>
            </a:endParaRPr>
          </a:p>
        </p:txBody>
      </p:sp>
    </p:spTree>
    <p:extLst>
      <p:ext uri="{BB962C8B-B14F-4D97-AF65-F5344CB8AC3E}">
        <p14:creationId xmlns:p14="http://schemas.microsoft.com/office/powerpoint/2010/main" val="391825233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rgbClr val="000000"/>
                                      </p:to>
                                    </p:animClr>
                                    <p:animClr clrSpc="rgb" dir="cw">
                                      <p:cBhvr>
                                        <p:cTn id="7" dur="500" fill="hold"/>
                                        <p:tgtEl>
                                          <p:spTgt spid="18">
                                            <p:txEl>
                                              <p:pRg st="0" end="0"/>
                                            </p:txEl>
                                          </p:spTgt>
                                        </p:tgtEl>
                                        <p:attrNameLst>
                                          <p:attrName>fillcolor</p:attrName>
                                        </p:attrNameLst>
                                      </p:cBhvr>
                                      <p:to>
                                        <a:srgbClr val="000000"/>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8">
                                            <p:txEl>
                                              <p:pRg st="1" end="1"/>
                                            </p:txEl>
                                          </p:spTgt>
                                        </p:tgtEl>
                                        <p:attrNameLst>
                                          <p:attrName>style.color</p:attrName>
                                        </p:attrNameLst>
                                      </p:cBhvr>
                                      <p:to>
                                        <a:srgbClr val="000000"/>
                                      </p:to>
                                    </p:animClr>
                                    <p:animClr clrSpc="rgb" dir="cw">
                                      <p:cBhvr>
                                        <p:cTn id="14" dur="500" fill="hold"/>
                                        <p:tgtEl>
                                          <p:spTgt spid="18">
                                            <p:txEl>
                                              <p:pRg st="1" end="1"/>
                                            </p:txEl>
                                          </p:spTgt>
                                        </p:tgtEl>
                                        <p:attrNameLst>
                                          <p:attrName>fillcolor</p:attrName>
                                        </p:attrNameLst>
                                      </p:cBhvr>
                                      <p:to>
                                        <a:srgbClr val="000000"/>
                                      </p:to>
                                    </p:animClr>
                                    <p:set>
                                      <p:cBhvr>
                                        <p:cTn id="15" dur="500" fill="hold"/>
                                        <p:tgtEl>
                                          <p:spTgt spid="18">
                                            <p:txEl>
                                              <p:pRg st="1" end="1"/>
                                            </p:txEl>
                                          </p:spTgt>
                                        </p:tgtEl>
                                        <p:attrNameLst>
                                          <p:attrName>fill.type</p:attrName>
                                        </p:attrNameLst>
                                      </p:cBhvr>
                                      <p:to>
                                        <p:strVal val="solid"/>
                                      </p:to>
                                    </p:set>
                                    <p:set>
                                      <p:cBhvr>
                                        <p:cTn id="16" dur="500" fill="hold"/>
                                        <p:tgtEl>
                                          <p:spTgt spid="18">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8">
                                            <p:txEl>
                                              <p:pRg st="2" end="2"/>
                                            </p:txEl>
                                          </p:spTgt>
                                        </p:tgtEl>
                                        <p:attrNameLst>
                                          <p:attrName>style.color</p:attrName>
                                        </p:attrNameLst>
                                      </p:cBhvr>
                                      <p:to>
                                        <a:srgbClr val="000000"/>
                                      </p:to>
                                    </p:animClr>
                                    <p:animClr clrSpc="rgb" dir="cw">
                                      <p:cBhvr>
                                        <p:cTn id="21" dur="500" fill="hold"/>
                                        <p:tgtEl>
                                          <p:spTgt spid="18">
                                            <p:txEl>
                                              <p:pRg st="2" end="2"/>
                                            </p:txEl>
                                          </p:spTgt>
                                        </p:tgtEl>
                                        <p:attrNameLst>
                                          <p:attrName>fillcolor</p:attrName>
                                        </p:attrNameLst>
                                      </p:cBhvr>
                                      <p:to>
                                        <a:srgbClr val="000000"/>
                                      </p:to>
                                    </p:animClr>
                                    <p:set>
                                      <p:cBhvr>
                                        <p:cTn id="22" dur="500" fill="hold"/>
                                        <p:tgtEl>
                                          <p:spTgt spid="18">
                                            <p:txEl>
                                              <p:pRg st="2" end="2"/>
                                            </p:txEl>
                                          </p:spTgt>
                                        </p:tgtEl>
                                        <p:attrNameLst>
                                          <p:attrName>fill.type</p:attrName>
                                        </p:attrNameLst>
                                      </p:cBhvr>
                                      <p:to>
                                        <p:strVal val="solid"/>
                                      </p:to>
                                    </p:set>
                                    <p:set>
                                      <p:cBhvr>
                                        <p:cTn id="23" dur="500" fill="hold"/>
                                        <p:tgtEl>
                                          <p:spTgt spid="18">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8">
                                            <p:txEl>
                                              <p:pRg st="3" end="3"/>
                                            </p:txEl>
                                          </p:spTgt>
                                        </p:tgtEl>
                                        <p:attrNameLst>
                                          <p:attrName>style.color</p:attrName>
                                        </p:attrNameLst>
                                      </p:cBhvr>
                                      <p:to>
                                        <a:srgbClr val="000000"/>
                                      </p:to>
                                    </p:animClr>
                                    <p:animClr clrSpc="rgb" dir="cw">
                                      <p:cBhvr>
                                        <p:cTn id="28" dur="500" fill="hold"/>
                                        <p:tgtEl>
                                          <p:spTgt spid="18">
                                            <p:txEl>
                                              <p:pRg st="3" end="3"/>
                                            </p:txEl>
                                          </p:spTgt>
                                        </p:tgtEl>
                                        <p:attrNameLst>
                                          <p:attrName>fillcolor</p:attrName>
                                        </p:attrNameLst>
                                      </p:cBhvr>
                                      <p:to>
                                        <a:srgbClr val="000000"/>
                                      </p:to>
                                    </p:animClr>
                                    <p:set>
                                      <p:cBhvr>
                                        <p:cTn id="29" dur="500" fill="hold"/>
                                        <p:tgtEl>
                                          <p:spTgt spid="18">
                                            <p:txEl>
                                              <p:pRg st="3" end="3"/>
                                            </p:txEl>
                                          </p:spTgt>
                                        </p:tgtEl>
                                        <p:attrNameLst>
                                          <p:attrName>fill.type</p:attrName>
                                        </p:attrNameLst>
                                      </p:cBhvr>
                                      <p:to>
                                        <p:strVal val="solid"/>
                                      </p:to>
                                    </p:set>
                                    <p:set>
                                      <p:cBhvr>
                                        <p:cTn id="30" dur="500" fill="hold"/>
                                        <p:tgtEl>
                                          <p:spTgt spid="18">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1" y="1676400"/>
            <a:ext cx="8020022" cy="2862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Separate electorates were given statutory recognition in the Indian Councils Act of 1909.</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Muslims were accorded not only the right to elect their representatives by separate electorates, but also the right to vote in general constituencies. </a:t>
            </a:r>
          </a:p>
          <a:p>
            <a:pPr marL="342900" indent="-342900" algn="just">
              <a:lnSpc>
                <a:spcPct val="150000"/>
              </a:lnSpc>
              <a:buFont typeface="Arial" panose="020B0604020202020204" pitchFamily="34" charset="0"/>
              <a:buChar char="•"/>
            </a:pPr>
            <a:r>
              <a:rPr lang="en-US" altLang="en-US" sz="2000" dirty="0">
                <a:latin typeface="Candara" pitchFamily="34" charset="0"/>
                <a:cs typeface="Arial" pitchFamily="34" charset="0"/>
              </a:rPr>
              <a:t>In addition, they were also given weightage in representation.</a:t>
            </a:r>
          </a:p>
        </p:txBody>
      </p:sp>
      <p:sp>
        <p:nvSpPr>
          <p:cNvPr id="16" name="TextBox 15"/>
          <p:cNvSpPr txBox="1"/>
          <p:nvPr/>
        </p:nvSpPr>
        <p:spPr>
          <a:xfrm>
            <a:off x="704189" y="735271"/>
            <a:ext cx="6687211" cy="584775"/>
          </a:xfrm>
          <a:prstGeom prst="rect">
            <a:avLst/>
          </a:prstGeom>
          <a:noFill/>
        </p:spPr>
        <p:txBody>
          <a:bodyPr wrap="square" rtlCol="0">
            <a:spAutoFit/>
          </a:bodyPr>
          <a:lstStyle/>
          <a:p>
            <a:r>
              <a:rPr lang="en-US" altLang="en-US" sz="3200" b="1" dirty="0" err="1">
                <a:solidFill>
                  <a:schemeClr val="tx2"/>
                </a:solidFill>
                <a:latin typeface="Candara" pitchFamily="34" charset="0"/>
                <a:cs typeface="Arial" pitchFamily="34" charset="0"/>
              </a:rPr>
              <a:t>Simla</a:t>
            </a:r>
            <a:r>
              <a:rPr lang="en-US" altLang="en-US" sz="3200" b="1" dirty="0">
                <a:solidFill>
                  <a:schemeClr val="tx2"/>
                </a:solidFill>
                <a:latin typeface="Candara" pitchFamily="34" charset="0"/>
                <a:cs typeface="Arial" pitchFamily="34" charset="0"/>
              </a:rPr>
              <a:t> Deputation [3/3]</a:t>
            </a:r>
            <a:endParaRPr lang="en-US" sz="3200" b="1" dirty="0">
              <a:solidFill>
                <a:schemeClr val="tx2"/>
              </a:solidFill>
              <a:latin typeface="Candara" pitchFamily="34" charset="0"/>
              <a:cs typeface="Arial" pitchFamily="34" charset="0"/>
            </a:endParaRPr>
          </a:p>
        </p:txBody>
      </p:sp>
    </p:spTree>
    <p:extLst>
      <p:ext uri="{BB962C8B-B14F-4D97-AF65-F5344CB8AC3E}">
        <p14:creationId xmlns:p14="http://schemas.microsoft.com/office/powerpoint/2010/main" val="330092513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rgbClr val="000000"/>
                                      </p:to>
                                    </p:animClr>
                                    <p:animClr clrSpc="rgb" dir="cw">
                                      <p:cBhvr>
                                        <p:cTn id="7" dur="500" fill="hold"/>
                                        <p:tgtEl>
                                          <p:spTgt spid="18">
                                            <p:txEl>
                                              <p:pRg st="0" end="0"/>
                                            </p:txEl>
                                          </p:spTgt>
                                        </p:tgtEl>
                                        <p:attrNameLst>
                                          <p:attrName>fillcolor</p:attrName>
                                        </p:attrNameLst>
                                      </p:cBhvr>
                                      <p:to>
                                        <a:srgbClr val="000000"/>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8">
                                            <p:txEl>
                                              <p:pRg st="1" end="1"/>
                                            </p:txEl>
                                          </p:spTgt>
                                        </p:tgtEl>
                                        <p:attrNameLst>
                                          <p:attrName>style.color</p:attrName>
                                        </p:attrNameLst>
                                      </p:cBhvr>
                                      <p:to>
                                        <a:srgbClr val="000000"/>
                                      </p:to>
                                    </p:animClr>
                                    <p:animClr clrSpc="rgb" dir="cw">
                                      <p:cBhvr>
                                        <p:cTn id="14" dur="500" fill="hold"/>
                                        <p:tgtEl>
                                          <p:spTgt spid="18">
                                            <p:txEl>
                                              <p:pRg st="1" end="1"/>
                                            </p:txEl>
                                          </p:spTgt>
                                        </p:tgtEl>
                                        <p:attrNameLst>
                                          <p:attrName>fillcolor</p:attrName>
                                        </p:attrNameLst>
                                      </p:cBhvr>
                                      <p:to>
                                        <a:srgbClr val="000000"/>
                                      </p:to>
                                    </p:animClr>
                                    <p:set>
                                      <p:cBhvr>
                                        <p:cTn id="15" dur="500" fill="hold"/>
                                        <p:tgtEl>
                                          <p:spTgt spid="18">
                                            <p:txEl>
                                              <p:pRg st="1" end="1"/>
                                            </p:txEl>
                                          </p:spTgt>
                                        </p:tgtEl>
                                        <p:attrNameLst>
                                          <p:attrName>fill.type</p:attrName>
                                        </p:attrNameLst>
                                      </p:cBhvr>
                                      <p:to>
                                        <p:strVal val="solid"/>
                                      </p:to>
                                    </p:set>
                                    <p:set>
                                      <p:cBhvr>
                                        <p:cTn id="16" dur="500" fill="hold"/>
                                        <p:tgtEl>
                                          <p:spTgt spid="18">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8">
                                            <p:txEl>
                                              <p:pRg st="2" end="2"/>
                                            </p:txEl>
                                          </p:spTgt>
                                        </p:tgtEl>
                                        <p:attrNameLst>
                                          <p:attrName>style.color</p:attrName>
                                        </p:attrNameLst>
                                      </p:cBhvr>
                                      <p:to>
                                        <a:srgbClr val="000000"/>
                                      </p:to>
                                    </p:animClr>
                                    <p:animClr clrSpc="rgb" dir="cw">
                                      <p:cBhvr>
                                        <p:cTn id="21" dur="500" fill="hold"/>
                                        <p:tgtEl>
                                          <p:spTgt spid="18">
                                            <p:txEl>
                                              <p:pRg st="2" end="2"/>
                                            </p:txEl>
                                          </p:spTgt>
                                        </p:tgtEl>
                                        <p:attrNameLst>
                                          <p:attrName>fillcolor</p:attrName>
                                        </p:attrNameLst>
                                      </p:cBhvr>
                                      <p:to>
                                        <a:srgbClr val="000000"/>
                                      </p:to>
                                    </p:animClr>
                                    <p:set>
                                      <p:cBhvr>
                                        <p:cTn id="22" dur="500" fill="hold"/>
                                        <p:tgtEl>
                                          <p:spTgt spid="18">
                                            <p:txEl>
                                              <p:pRg st="2" end="2"/>
                                            </p:txEl>
                                          </p:spTgt>
                                        </p:tgtEl>
                                        <p:attrNameLst>
                                          <p:attrName>fill.type</p:attrName>
                                        </p:attrNameLst>
                                      </p:cBhvr>
                                      <p:to>
                                        <p:strVal val="solid"/>
                                      </p:to>
                                    </p:set>
                                    <p:set>
                                      <p:cBhvr>
                                        <p:cTn id="23" dur="500" fill="hold"/>
                                        <p:tgtEl>
                                          <p:spTgt spid="18">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dirty="0"/>
          </a:p>
        </p:txBody>
      </p:sp>
      <p:pic>
        <p:nvPicPr>
          <p:cNvPr id="39" name="Picture 38" descr="https://i.vimeocdn.com/portrait/10125853_300x300"/>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373012" y="381000"/>
            <a:ext cx="1542388" cy="1263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85801" y="1676400"/>
            <a:ext cx="8020022" cy="461985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altLang="en-US" dirty="0" err="1">
                <a:latin typeface="Candara" pitchFamily="34" charset="0"/>
                <a:cs typeface="Arial" pitchFamily="34" charset="0"/>
              </a:rPr>
              <a:t>Simla</a:t>
            </a:r>
            <a:r>
              <a:rPr lang="en-US" altLang="en-US" dirty="0">
                <a:latin typeface="Candara" pitchFamily="34" charset="0"/>
                <a:cs typeface="Arial" pitchFamily="34" charset="0"/>
              </a:rPr>
              <a:t> Deputation made Muslim confident of the fact that united effort would be fruitful for the Muslim community.</a:t>
            </a:r>
          </a:p>
          <a:p>
            <a:pPr marL="342900" indent="-342900" algn="just">
              <a:lnSpc>
                <a:spcPct val="150000"/>
              </a:lnSpc>
              <a:buFont typeface="Arial" panose="020B0604020202020204" pitchFamily="34" charset="0"/>
              <a:buChar char="•"/>
            </a:pPr>
            <a:r>
              <a:rPr lang="en-US" altLang="en-US" dirty="0">
                <a:latin typeface="Candara" pitchFamily="34" charset="0"/>
                <a:cs typeface="Arial" pitchFamily="34" charset="0"/>
              </a:rPr>
              <a:t>A meeting was convened at Dacca in Dec. 1906  presided over by </a:t>
            </a:r>
            <a:r>
              <a:rPr lang="en-US" altLang="en-US" b="1" dirty="0">
                <a:latin typeface="Candara" pitchFamily="34" charset="0"/>
                <a:cs typeface="Arial" pitchFamily="34" charset="0"/>
              </a:rPr>
              <a:t>Nawab </a:t>
            </a:r>
            <a:r>
              <a:rPr lang="en-US" altLang="en-US" b="1" dirty="0" err="1">
                <a:latin typeface="Candara" pitchFamily="34" charset="0"/>
                <a:cs typeface="Arial" pitchFamily="34" charset="0"/>
              </a:rPr>
              <a:t>Waqar</a:t>
            </a:r>
            <a:r>
              <a:rPr lang="en-US" altLang="en-US" b="1" dirty="0">
                <a:latin typeface="Candara" pitchFamily="34" charset="0"/>
                <a:cs typeface="Arial" pitchFamily="34" charset="0"/>
              </a:rPr>
              <a:t> </a:t>
            </a:r>
            <a:r>
              <a:rPr lang="en-US" altLang="en-US" b="1" dirty="0" err="1">
                <a:latin typeface="Candara" pitchFamily="34" charset="0"/>
                <a:cs typeface="Arial" pitchFamily="34" charset="0"/>
              </a:rPr>
              <a:t>ul</a:t>
            </a:r>
            <a:r>
              <a:rPr lang="en-US" altLang="en-US" b="1" dirty="0">
                <a:latin typeface="Candara" pitchFamily="34" charset="0"/>
                <a:cs typeface="Arial" pitchFamily="34" charset="0"/>
              </a:rPr>
              <a:t> </a:t>
            </a:r>
            <a:r>
              <a:rPr lang="en-US" altLang="en-US" b="1" dirty="0" err="1">
                <a:latin typeface="Candara" pitchFamily="34" charset="0"/>
                <a:cs typeface="Arial" pitchFamily="34" charset="0"/>
              </a:rPr>
              <a:t>Mulk</a:t>
            </a:r>
            <a:r>
              <a:rPr lang="en-US" altLang="en-US" b="1" dirty="0">
                <a:latin typeface="Candara" pitchFamily="34" charset="0"/>
                <a:cs typeface="Arial" pitchFamily="34" charset="0"/>
              </a:rPr>
              <a:t> </a:t>
            </a:r>
            <a:r>
              <a:rPr lang="en-US" altLang="en-US" dirty="0">
                <a:latin typeface="Candara" pitchFamily="34" charset="0"/>
                <a:cs typeface="Arial" pitchFamily="34" charset="0"/>
              </a:rPr>
              <a:t>which passed the resolution moved by Nawab of Dacca to established separate Muslim organization name as </a:t>
            </a:r>
            <a:r>
              <a:rPr lang="en-US" altLang="en-US" b="1" dirty="0">
                <a:latin typeface="Candara" pitchFamily="34" charset="0"/>
                <a:cs typeface="Arial" pitchFamily="34" charset="0"/>
              </a:rPr>
              <a:t>All India Muslim League</a:t>
            </a:r>
            <a:r>
              <a:rPr lang="en-US" altLang="en-US" dirty="0">
                <a:latin typeface="Candara" pitchFamily="34" charset="0"/>
                <a:cs typeface="Arial" pitchFamily="34" charset="0"/>
              </a:rPr>
              <a:t>. </a:t>
            </a:r>
          </a:p>
          <a:p>
            <a:pPr marL="342900" indent="-342900" algn="just">
              <a:lnSpc>
                <a:spcPct val="150000"/>
              </a:lnSpc>
              <a:buFont typeface="Arial" panose="020B0604020202020204" pitchFamily="34" charset="0"/>
              <a:buChar char="•"/>
            </a:pPr>
            <a:r>
              <a:rPr lang="en-US" altLang="en-US" dirty="0">
                <a:latin typeface="Candara" pitchFamily="34" charset="0"/>
                <a:cs typeface="Arial" pitchFamily="34" charset="0"/>
              </a:rPr>
              <a:t>The most important factor of establishment of All India Muslim League was representative Government to be introduced in India.</a:t>
            </a:r>
          </a:p>
          <a:p>
            <a:pPr marL="342900" indent="-342900" algn="just">
              <a:lnSpc>
                <a:spcPct val="150000"/>
              </a:lnSpc>
              <a:buFont typeface="Arial" panose="020B0604020202020204" pitchFamily="34" charset="0"/>
              <a:buChar char="•"/>
            </a:pPr>
            <a:r>
              <a:rPr lang="en-US" altLang="en-US" dirty="0">
                <a:latin typeface="Candara" pitchFamily="34" charset="0"/>
                <a:cs typeface="Arial" pitchFamily="34" charset="0"/>
              </a:rPr>
              <a:t>The Hindu agitation on the partition of Bengal (1905) had confirmed the Hindu prejudice towards the Muslim interest.</a:t>
            </a:r>
          </a:p>
          <a:p>
            <a:pPr marL="342900" indent="-342900" algn="just">
              <a:lnSpc>
                <a:spcPct val="150000"/>
              </a:lnSpc>
              <a:buFont typeface="Arial" panose="020B0604020202020204" pitchFamily="34" charset="0"/>
              <a:buChar char="•"/>
            </a:pPr>
            <a:r>
              <a:rPr lang="en-US" altLang="en-US" dirty="0">
                <a:latin typeface="Candara" pitchFamily="34" charset="0"/>
                <a:cs typeface="Arial" pitchFamily="34" charset="0"/>
              </a:rPr>
              <a:t>The acceptance of the principle of separate representation by Viceroy in </a:t>
            </a:r>
            <a:r>
              <a:rPr lang="en-US" altLang="en-US" dirty="0" err="1">
                <a:latin typeface="Candara" pitchFamily="34" charset="0"/>
                <a:cs typeface="Arial" pitchFamily="34" charset="0"/>
              </a:rPr>
              <a:t>Simla</a:t>
            </a:r>
            <a:r>
              <a:rPr lang="en-US" altLang="en-US" dirty="0">
                <a:latin typeface="Candara" pitchFamily="34" charset="0"/>
                <a:cs typeface="Arial" pitchFamily="34" charset="0"/>
              </a:rPr>
              <a:t> Deputation.  </a:t>
            </a:r>
          </a:p>
        </p:txBody>
      </p:sp>
      <p:sp>
        <p:nvSpPr>
          <p:cNvPr id="16" name="TextBox 15"/>
          <p:cNvSpPr txBox="1"/>
          <p:nvPr/>
        </p:nvSpPr>
        <p:spPr>
          <a:xfrm>
            <a:off x="704189" y="735271"/>
            <a:ext cx="6687211" cy="584775"/>
          </a:xfrm>
          <a:prstGeom prst="rect">
            <a:avLst/>
          </a:prstGeom>
          <a:noFill/>
        </p:spPr>
        <p:txBody>
          <a:bodyPr wrap="square" rtlCol="0">
            <a:spAutoFit/>
          </a:bodyPr>
          <a:lstStyle/>
          <a:p>
            <a:r>
              <a:rPr lang="en-US" altLang="en-US" sz="3200" b="1" dirty="0">
                <a:solidFill>
                  <a:schemeClr val="tx2"/>
                </a:solidFill>
                <a:latin typeface="Candara" pitchFamily="34" charset="0"/>
                <a:cs typeface="Arial" pitchFamily="34" charset="0"/>
              </a:rPr>
              <a:t>All India Muslim League (1906)</a:t>
            </a:r>
            <a:endParaRPr lang="en-US" sz="3200" b="1" dirty="0">
              <a:solidFill>
                <a:schemeClr val="tx2"/>
              </a:solidFill>
              <a:latin typeface="Candara" pitchFamily="34" charset="0"/>
              <a:cs typeface="Arial" pitchFamily="34" charset="0"/>
            </a:endParaRPr>
          </a:p>
        </p:txBody>
      </p:sp>
    </p:spTree>
    <p:extLst>
      <p:ext uri="{BB962C8B-B14F-4D97-AF65-F5344CB8AC3E}">
        <p14:creationId xmlns:p14="http://schemas.microsoft.com/office/powerpoint/2010/main" val="32481033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8">
                                            <p:txEl>
                                              <p:pRg st="0" end="0"/>
                                            </p:txEl>
                                          </p:spTgt>
                                        </p:tgtEl>
                                        <p:attrNameLst>
                                          <p:attrName>style.color</p:attrName>
                                        </p:attrNameLst>
                                      </p:cBhvr>
                                      <p:to>
                                        <a:srgbClr val="000000"/>
                                      </p:to>
                                    </p:animClr>
                                    <p:animClr clrSpc="rgb" dir="cw">
                                      <p:cBhvr>
                                        <p:cTn id="7" dur="500" fill="hold"/>
                                        <p:tgtEl>
                                          <p:spTgt spid="18">
                                            <p:txEl>
                                              <p:pRg st="0" end="0"/>
                                            </p:txEl>
                                          </p:spTgt>
                                        </p:tgtEl>
                                        <p:attrNameLst>
                                          <p:attrName>fillcolor</p:attrName>
                                        </p:attrNameLst>
                                      </p:cBhvr>
                                      <p:to>
                                        <a:srgbClr val="000000"/>
                                      </p:to>
                                    </p:animClr>
                                    <p:set>
                                      <p:cBhvr>
                                        <p:cTn id="8" dur="500" fill="hold"/>
                                        <p:tgtEl>
                                          <p:spTgt spid="18">
                                            <p:txEl>
                                              <p:pRg st="0" end="0"/>
                                            </p:txEl>
                                          </p:spTgt>
                                        </p:tgtEl>
                                        <p:attrNameLst>
                                          <p:attrName>fill.type</p:attrName>
                                        </p:attrNameLst>
                                      </p:cBhvr>
                                      <p:to>
                                        <p:strVal val="solid"/>
                                      </p:to>
                                    </p:set>
                                    <p:set>
                                      <p:cBhvr>
                                        <p:cTn id="9" dur="500" fill="hold"/>
                                        <p:tgtEl>
                                          <p:spTgt spid="18">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8">
                                            <p:txEl>
                                              <p:pRg st="1" end="1"/>
                                            </p:txEl>
                                          </p:spTgt>
                                        </p:tgtEl>
                                        <p:attrNameLst>
                                          <p:attrName>style.color</p:attrName>
                                        </p:attrNameLst>
                                      </p:cBhvr>
                                      <p:to>
                                        <a:srgbClr val="000000"/>
                                      </p:to>
                                    </p:animClr>
                                    <p:animClr clrSpc="rgb" dir="cw">
                                      <p:cBhvr>
                                        <p:cTn id="14" dur="500" fill="hold"/>
                                        <p:tgtEl>
                                          <p:spTgt spid="18">
                                            <p:txEl>
                                              <p:pRg st="1" end="1"/>
                                            </p:txEl>
                                          </p:spTgt>
                                        </p:tgtEl>
                                        <p:attrNameLst>
                                          <p:attrName>fillcolor</p:attrName>
                                        </p:attrNameLst>
                                      </p:cBhvr>
                                      <p:to>
                                        <a:srgbClr val="000000"/>
                                      </p:to>
                                    </p:animClr>
                                    <p:set>
                                      <p:cBhvr>
                                        <p:cTn id="15" dur="500" fill="hold"/>
                                        <p:tgtEl>
                                          <p:spTgt spid="18">
                                            <p:txEl>
                                              <p:pRg st="1" end="1"/>
                                            </p:txEl>
                                          </p:spTgt>
                                        </p:tgtEl>
                                        <p:attrNameLst>
                                          <p:attrName>fill.type</p:attrName>
                                        </p:attrNameLst>
                                      </p:cBhvr>
                                      <p:to>
                                        <p:strVal val="solid"/>
                                      </p:to>
                                    </p:set>
                                    <p:set>
                                      <p:cBhvr>
                                        <p:cTn id="16" dur="500" fill="hold"/>
                                        <p:tgtEl>
                                          <p:spTgt spid="18">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18">
                                            <p:txEl>
                                              <p:pRg st="2" end="2"/>
                                            </p:txEl>
                                          </p:spTgt>
                                        </p:tgtEl>
                                        <p:attrNameLst>
                                          <p:attrName>style.color</p:attrName>
                                        </p:attrNameLst>
                                      </p:cBhvr>
                                      <p:to>
                                        <a:srgbClr val="000000"/>
                                      </p:to>
                                    </p:animClr>
                                    <p:animClr clrSpc="rgb" dir="cw">
                                      <p:cBhvr>
                                        <p:cTn id="21" dur="500" fill="hold"/>
                                        <p:tgtEl>
                                          <p:spTgt spid="18">
                                            <p:txEl>
                                              <p:pRg st="2" end="2"/>
                                            </p:txEl>
                                          </p:spTgt>
                                        </p:tgtEl>
                                        <p:attrNameLst>
                                          <p:attrName>fillcolor</p:attrName>
                                        </p:attrNameLst>
                                      </p:cBhvr>
                                      <p:to>
                                        <a:srgbClr val="000000"/>
                                      </p:to>
                                    </p:animClr>
                                    <p:set>
                                      <p:cBhvr>
                                        <p:cTn id="22" dur="500" fill="hold"/>
                                        <p:tgtEl>
                                          <p:spTgt spid="18">
                                            <p:txEl>
                                              <p:pRg st="2" end="2"/>
                                            </p:txEl>
                                          </p:spTgt>
                                        </p:tgtEl>
                                        <p:attrNameLst>
                                          <p:attrName>fill.type</p:attrName>
                                        </p:attrNameLst>
                                      </p:cBhvr>
                                      <p:to>
                                        <p:strVal val="solid"/>
                                      </p:to>
                                    </p:set>
                                    <p:set>
                                      <p:cBhvr>
                                        <p:cTn id="23" dur="500" fill="hold"/>
                                        <p:tgtEl>
                                          <p:spTgt spid="18">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18">
                                            <p:txEl>
                                              <p:pRg st="3" end="3"/>
                                            </p:txEl>
                                          </p:spTgt>
                                        </p:tgtEl>
                                        <p:attrNameLst>
                                          <p:attrName>style.color</p:attrName>
                                        </p:attrNameLst>
                                      </p:cBhvr>
                                      <p:to>
                                        <a:srgbClr val="000000"/>
                                      </p:to>
                                    </p:animClr>
                                    <p:animClr clrSpc="rgb" dir="cw">
                                      <p:cBhvr>
                                        <p:cTn id="28" dur="500" fill="hold"/>
                                        <p:tgtEl>
                                          <p:spTgt spid="18">
                                            <p:txEl>
                                              <p:pRg st="3" end="3"/>
                                            </p:txEl>
                                          </p:spTgt>
                                        </p:tgtEl>
                                        <p:attrNameLst>
                                          <p:attrName>fillcolor</p:attrName>
                                        </p:attrNameLst>
                                      </p:cBhvr>
                                      <p:to>
                                        <a:srgbClr val="000000"/>
                                      </p:to>
                                    </p:animClr>
                                    <p:set>
                                      <p:cBhvr>
                                        <p:cTn id="29" dur="500" fill="hold"/>
                                        <p:tgtEl>
                                          <p:spTgt spid="18">
                                            <p:txEl>
                                              <p:pRg st="3" end="3"/>
                                            </p:txEl>
                                          </p:spTgt>
                                        </p:tgtEl>
                                        <p:attrNameLst>
                                          <p:attrName>fill.type</p:attrName>
                                        </p:attrNameLst>
                                      </p:cBhvr>
                                      <p:to>
                                        <p:strVal val="solid"/>
                                      </p:to>
                                    </p:set>
                                    <p:set>
                                      <p:cBhvr>
                                        <p:cTn id="30" dur="500" fill="hold"/>
                                        <p:tgtEl>
                                          <p:spTgt spid="18">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18">
                                            <p:txEl>
                                              <p:pRg st="4" end="4"/>
                                            </p:txEl>
                                          </p:spTgt>
                                        </p:tgtEl>
                                        <p:attrNameLst>
                                          <p:attrName>style.color</p:attrName>
                                        </p:attrNameLst>
                                      </p:cBhvr>
                                      <p:to>
                                        <a:srgbClr val="000000"/>
                                      </p:to>
                                    </p:animClr>
                                    <p:animClr clrSpc="rgb" dir="cw">
                                      <p:cBhvr>
                                        <p:cTn id="35" dur="500" fill="hold"/>
                                        <p:tgtEl>
                                          <p:spTgt spid="18">
                                            <p:txEl>
                                              <p:pRg st="4" end="4"/>
                                            </p:txEl>
                                          </p:spTgt>
                                        </p:tgtEl>
                                        <p:attrNameLst>
                                          <p:attrName>fillcolor</p:attrName>
                                        </p:attrNameLst>
                                      </p:cBhvr>
                                      <p:to>
                                        <a:srgbClr val="000000"/>
                                      </p:to>
                                    </p:animClr>
                                    <p:set>
                                      <p:cBhvr>
                                        <p:cTn id="36" dur="500" fill="hold"/>
                                        <p:tgtEl>
                                          <p:spTgt spid="18">
                                            <p:txEl>
                                              <p:pRg st="4" end="4"/>
                                            </p:txEl>
                                          </p:spTgt>
                                        </p:tgtEl>
                                        <p:attrNameLst>
                                          <p:attrName>fill.type</p:attrName>
                                        </p:attrNameLst>
                                      </p:cBhvr>
                                      <p:to>
                                        <p:strVal val="solid"/>
                                      </p:to>
                                    </p:set>
                                    <p:set>
                                      <p:cBhvr>
                                        <p:cTn id="37" dur="500" fill="hold"/>
                                        <p:tgtEl>
                                          <p:spTgt spid="18">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TM02900720[[fn=Integral]]</Template>
  <TotalTime>4968</TotalTime>
  <Words>475</Words>
  <Application>Microsoft Office PowerPoint</Application>
  <PresentationFormat>On-screen Show (4:3)</PresentationFormat>
  <Paragraphs>38</Paragraphs>
  <Slides>6</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Calibri Light</vt:lpstr>
      <vt:lpstr>Candara</vt:lpstr>
      <vt:lpstr>Franklin Gothic Book</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vcomsats</cp:lastModifiedBy>
  <cp:revision>446</cp:revision>
  <dcterms:created xsi:type="dcterms:W3CDTF">2015-07-28T10:20:14Z</dcterms:created>
  <dcterms:modified xsi:type="dcterms:W3CDTF">2018-09-12T06:26:37Z</dcterms:modified>
</cp:coreProperties>
</file>