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2.xml" ContentType="application/vnd.openxmlformats-officedocument.presentationml.notesSlide+xml"/>
  <Override PartName="/ppt/ink/ink5.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ink/ink6.xml" ContentType="application/inkml+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 id="2147483725" r:id="rId2"/>
  </p:sldMasterIdLst>
  <p:notesMasterIdLst>
    <p:notesMasterId r:id="rId42"/>
  </p:notesMasterIdLst>
  <p:sldIdLst>
    <p:sldId id="563" r:id="rId3"/>
    <p:sldId id="370" r:id="rId4"/>
    <p:sldId id="560" r:id="rId5"/>
    <p:sldId id="561" r:id="rId6"/>
    <p:sldId id="510" r:id="rId7"/>
    <p:sldId id="562" r:id="rId8"/>
    <p:sldId id="559" r:id="rId9"/>
    <p:sldId id="558" r:id="rId10"/>
    <p:sldId id="511" r:id="rId11"/>
    <p:sldId id="512" r:id="rId12"/>
    <p:sldId id="513" r:id="rId13"/>
    <p:sldId id="514" r:id="rId14"/>
    <p:sldId id="515" r:id="rId15"/>
    <p:sldId id="516" r:id="rId16"/>
    <p:sldId id="518" r:id="rId17"/>
    <p:sldId id="517" r:id="rId18"/>
    <p:sldId id="519" r:id="rId19"/>
    <p:sldId id="548" r:id="rId20"/>
    <p:sldId id="520" r:id="rId21"/>
    <p:sldId id="521" r:id="rId22"/>
    <p:sldId id="522" r:id="rId23"/>
    <p:sldId id="523" r:id="rId24"/>
    <p:sldId id="524" r:id="rId25"/>
    <p:sldId id="525" r:id="rId26"/>
    <p:sldId id="549" r:id="rId27"/>
    <p:sldId id="526" r:id="rId28"/>
    <p:sldId id="550" r:id="rId29"/>
    <p:sldId id="527" r:id="rId30"/>
    <p:sldId id="528" r:id="rId31"/>
    <p:sldId id="529" r:id="rId32"/>
    <p:sldId id="530" r:id="rId33"/>
    <p:sldId id="531" r:id="rId34"/>
    <p:sldId id="551" r:id="rId35"/>
    <p:sldId id="532" r:id="rId36"/>
    <p:sldId id="533" r:id="rId37"/>
    <p:sldId id="534" r:id="rId38"/>
    <p:sldId id="535" r:id="rId39"/>
    <p:sldId id="552" r:id="rId40"/>
    <p:sldId id="536" r:id="rId41"/>
  </p:sldIdLst>
  <p:sldSz cx="9144000" cy="6858000" type="screen4x3"/>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2F5395"/>
    <a:srgbClr val="FFFFB3"/>
    <a:srgbClr val="7F9ED7"/>
    <a:srgbClr val="FAE9E2"/>
    <a:srgbClr val="FFFFCC"/>
    <a:srgbClr val="FDF1ED"/>
    <a:srgbClr val="FBDFD5"/>
    <a:srgbClr val="FFFF99"/>
    <a:srgbClr val="B9D9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85" d="100"/>
          <a:sy n="85" d="100"/>
        </p:scale>
        <p:origin x="691"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1920" units="in"/>
          <inkml:channel name="Y" type="integer" max="1080" units="in"/>
        </inkml:traceFormat>
        <inkml:channelProperties>
          <inkml:channelProperty channel="X" name="resolution" value="102.4" units="1/in"/>
          <inkml:channelProperty channel="Y" name="resolution" value="102.27274" units="1/in"/>
        </inkml:channelProperties>
      </inkml:inkSource>
      <inkml:timestamp xml:id="ts0" timeString="2017-10-02T05:16:08.55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4205 97,'0'0,"0"0,0 0,0 0,0 0,0 0,0 0,0 0,0 0,0 0,0 0,0 0,0 0,0 0,0 0,0 0,0 0,0 0,0 0,0 0,0 0,0 0,0 0,0 0,0 0,0 0,0 0,0 0,0 0,0 0,0 0,0 0,0 0,0 0,0 0,0 0,0 0,0 0,0 0,0 0,0 0,0 0,0 0,0 0,0 0,0 0,0 0,0 0,0 0,0 0,0 0,0 0,0 0,0 0,0 0,0 0,0 0,0 0,0 0,0 0,0 0,0 0,0 0,0 0,0 0,0 0,0 0,0 0,0 0,0 0,0 0,0 0,0 0,0 0,0 0,0 0,0 0,0 0,0 0,0 0,0 0,0 0,0 0,0 0,0 0,0 0,0 0,0 0,0 0,0 0,0 0,0 0,185-36,-146 36,1 0,0 0,-40 0,26 0,14 18,-14-18,-26 0,27 0,-27 0,39 0,-12 18,-27-18,0 0,39-18,-12 18,-27 0,0 0,40 18,-1-18,-39 0,40 0,0 0,-40 0,0 0,39 0,-39 0,40 0,-40 0,0 0,0 0,40 0,-40 0,39 0,-39 0,40-18,-40 18,40 18,-1-18,-39 0,27 0,-27 0,39 0,-39 0,0 0,0 0,0 0,27 17,-27-17,0 0,0 0,0 0,26-17,1 17,-27 0,26-18,-26 18,27 0,-27 0,0 0,0 0,0 0,26-18,-26 18,0 0,0 0,0 0,40-17,-40 17,0 0,26-18,-13 18,-13 0,27-18,-14 18,0 0,-13 0,0 0,13 0,-13-18,0 18,0 0,0 18,0-18,0 0,0 0,0 0</inkml:trace>
  <inkml:trace contextRef="#ctx0" brushRef="#br0" timeOffset="7661">0 486,'0'0,"0"0,0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0,172-18,-146 1,14-1,-14 36,-26-18,40 0,-13 0,-27 0,39 0,14 17,-53-17,0 0,40 18,-40-18,53 0,-14 18,14-18,-53 0,53 17,-13 1,13 0,-14 0,1-1,13 1,-27-18,14 18,-40-18,40 0,-40 0,26 17,14-17,-1 0,1 18,0 0,-1-18,-39 0,53 0,-13 0,-40 0,40 0,12 0,-12 0,13 0,0-18,-53 18,53 0,0 0,-53 0,53-18,-1 18,-52 0,53 0,0 0,0-17,-53 17,40 0,13 0,-14 0,14 0,-13-18,-14 18,-26 0,40 0,0-18,-14 18,1 0,12 0,-12 0,-27 0,0 0,39 0,-12 0,-27 0,39 0,-39 0,0 0,0 0,27 18,13-18,-14 0,14 18,-14-18,-26 0,27 17,-1-17,-26 0,26 18,14-18,-40 0,27 18,-1-18,-26 0,40 17,-1-17,-39 0,27 0,12 18,-12-18,-27 0,40 0,-14-18,14 18,-40 0,0 0,26-17,14 17,-40 0,0 0,0 0,0 0,39 0,-39 0,40-18,-40 18,0 0,0 0,53 0,-13-18,-40 18,0 0,0 0,0 0,39-17,14 17,-53 0,0 0,0 0,0 0,40-18,-40 18,0 0,0 0,40-18,-1 1,-39 17,0 0,0 0,0 0,0 0,0 0,0 0,0 0,27-18,-27 18,26-18,-26 18,0 0,0 0,0 0,27-18,-27 18,0 0,0 0,13-35,-13 35,0 0,13-18,-13 18,0 0,0 0,0 0,-13-35,13 35,-13-35,13 35,-14-36,14 36,0 0,-26-35,26 35,-27-36,27 36,0 0,-26-35,26 35,0 0,0 0,0 0,-26-35,26 35,0 0,0 0,0 0,-27-36,1 18</inkml:trace>
  <inkml:trace contextRef="#ctx0" brushRef="#br0" timeOffset="16219">965 2557,'0'0,"0"0,0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0,-172 0,146 0,26 0,0 0,-27 0,14 0,13 0,0 0,0 0,0 0,-13 18,13-18,-13 0,13 17,26 1,-26-18,13 0,14 0,-1 0,1-18,-1 18,-26 0,27-17,-27 17,0 0,0 0,0 0,26-18,-13 0,-13 0,0 1,-13 17,-13-18,26 18,-27 18,1-18,-14 17,40-17,0 0,-13 0,13 0,-13 0</inkml:trace>
</inkml:ink>
</file>

<file path=ppt/ink/ink2.xml><?xml version="1.0" encoding="utf-8"?>
<inkml:ink xmlns:inkml="http://www.w3.org/2003/InkML">
  <inkml:definitions>
    <inkml:context xml:id="ctx0">
      <inkml:inkSource xml:id="inkSrc0">
        <inkml:traceFormat>
          <inkml:channel name="X" type="integer" max="1920" units="in"/>
          <inkml:channel name="Y" type="integer" max="1080" units="in"/>
        </inkml:traceFormat>
        <inkml:channelProperties>
          <inkml:channelProperty channel="X" name="resolution" value="102.4" units="1/in"/>
          <inkml:channelProperty channel="Y" name="resolution" value="102.27274" units="1/in"/>
        </inkml:channelProperties>
      </inkml:inkSource>
      <inkml:timestamp xml:id="ts0" timeString="2017-10-02T05:16:15.74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5115,'0'0,"0"0,0 0</inkml:trace>
  <inkml:trace contextRef="#ctx0" brushRef="#br0" timeOffset="15119">1680 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20099">1336 141,'0'0,"0"0,0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ink>
</file>

<file path=ppt/ink/ink3.xml><?xml version="1.0" encoding="utf-8"?>
<inkml:ink xmlns:inkml="http://www.w3.org/2003/InkML">
  <inkml:definitions>
    <inkml:context xml:id="ctx0">
      <inkml:inkSource xml:id="inkSrc0">
        <inkml:traceFormat>
          <inkml:channel name="X" type="integer" max="1920" units="in"/>
          <inkml:channel name="Y" type="integer" max="1080" units="in"/>
        </inkml:traceFormat>
        <inkml:channelProperties>
          <inkml:channelProperty channel="X" name="resolution" value="102.4" units="1/in"/>
          <inkml:channelProperty channel="Y" name="resolution" value="102.27274" units="1/in"/>
        </inkml:channelProperties>
      </inkml:inkSource>
      <inkml:timestamp xml:id="ts0" timeString="2017-10-02T05:16:39.90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422 159,'0'0,"0"0,0 0,0 0,0 0,0 0,0 0,0 0,0 0,0 0,0 0,0 0,0 0,0 0,0 0,0 0,0 0,0 0,0 0,0 0,0 0,0 0,0 0,0 0,0 0,0 0,0 0,0 0,0 0,0 0,0 0,0 0,0 0,0 0,0 0,0 0,-171-35,171 35,-27-18,27 18,0 0,-26-18,26 18,-40-17,40 17,0 0,0 0,-26 0,26 0,-26-18,-1 18,1 0,26 0,0 0,0 0,0 0,0 0,0 0,0 0,0 0,-14 0,1 0,0 0,13 0,0 0,0 0,0 0,0 0,0 0,0 0,0 0,-13 0,26 0,-13 18,0-18,0 0,0 17,13 1,-13-18,0 0,0 0,0 0,0 0,0 0,0 0,0 0,0 18,0-18,0 0,13 0,1 0,-14-18,0 18,-14-18,14 18,0 0,0-17,0-1,-13 18,13-18,0 18,0 0,-13 0,13 18,0-18,0 0,0 0,0 0,0 0,0 0,0 0,0 0,0 0,0 0,-13 0,13 0,0 0,0 0,0 0,13 0,-13 0,0 0,0 0,0 0,0 0,0 0,0 0,0 0,0 0,0 0,0 0,0 0,0 0,0 0,0 0,0 0,0 0,13-18,-13 18,0 18,0-36,13 18,-13-17,0 17,-13-18,0 18</inkml:trace>
  <inkml:trace contextRef="#ctx0" brushRef="#br0" timeOffset="4995">541 617,'0'0,"0"0,0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0,-119 229,133-229,-14 0,-14 18,14-18,0-18,0 0,0 18,0-35,14 0,-14 35,0 0,0 0,0 0,-14-18,14 1,-13 34,0 1,0-1,13 36,-13 0,13-53,13 35,13-17,-13-18</inkml:trace>
</inkml:ink>
</file>

<file path=ppt/ink/ink4.xml><?xml version="1.0" encoding="utf-8"?>
<inkml:ink xmlns:inkml="http://www.w3.org/2003/InkML">
  <inkml:definitions>
    <inkml:context xml:id="ctx0">
      <inkml:inkSource xml:id="inkSrc0">
        <inkml:traceFormat>
          <inkml:channel name="X" type="integer" max="1920" units="in"/>
          <inkml:channel name="Y" type="integer" max="1080" units="in"/>
        </inkml:traceFormat>
        <inkml:channelProperties>
          <inkml:channelProperty channel="X" name="resolution" value="102.4" units="1/in"/>
          <inkml:channelProperty channel="Y" name="resolution" value="102.27274" units="1/in"/>
        </inkml:channelProperties>
      </inkml:inkSource>
      <inkml:timestamp xml:id="ts0" timeString="2017-10-02T05:16:26.20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303 48,'0'0,"0"0,0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0,-182-35,182 35,0 0,0 0,-26-18,0 18,0 18,0 0,13-1,13 1,0-18,0 35,0-35,0 0,13 18,0-1,0-17,-13 0,0 0,26 0,-26 0,13-17,-13 17,0-18,0 18,0 0,13-35,-13 35,0-35,0 35,0 0,0 0,-13-18,0 0,0 36,26 0,-13 17</inkml:trace>
</inkml:ink>
</file>

<file path=ppt/ink/ink5.xml><?xml version="1.0" encoding="utf-8"?>
<inkml:ink xmlns:inkml="http://www.w3.org/2003/InkML">
  <inkml:definitions>
    <inkml:context xml:id="ctx0">
      <inkml:inkSource xml:id="inkSrc0">
        <inkml:traceFormat>
          <inkml:channel name="X" type="integer" max="1920" units="in"/>
          <inkml:channel name="Y" type="integer" max="1080" units="in"/>
        </inkml:traceFormat>
        <inkml:channelProperties>
          <inkml:channelProperty channel="X" name="resolution" value="102.4" units="1/in"/>
          <inkml:channelProperty channel="Y" name="resolution" value="102.27274" units="1/in"/>
        </inkml:channelProperties>
      </inkml:inkSource>
      <inkml:timestamp xml:id="ts0" timeString="2017-10-02T05:18:00.73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-2 669,'0'0,"0"0,0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1601">-2 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ink>
</file>

<file path=ppt/ink/ink6.xml><?xml version="1.0" encoding="utf-8"?>
<inkml:ink xmlns:inkml="http://www.w3.org/2003/InkML">
  <inkml:definitions>
    <inkml:context xml:id="ctx0">
      <inkml:inkSource xml:id="inkSrc0">
        <inkml:traceFormat>
          <inkml:channel name="X" type="integer" max="1920" units="in"/>
          <inkml:channel name="Y" type="integer" max="1080" units="in"/>
        </inkml:traceFormat>
        <inkml:channelProperties>
          <inkml:channelProperty channel="X" name="resolution" value="102.4" units="1/in"/>
          <inkml:channelProperty channel="Y" name="resolution" value="102.27274" units="1/in"/>
        </inkml:channelProperties>
      </inkml:inkSource>
      <inkml:timestamp xml:id="ts0" timeString="2017-10-02T05:56:57.84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4524 0</inkml:trace>
  <inkml:trace contextRef="#ctx0" brushRef="#br0" timeOffset="57378">0 1975,'0'0</inkml:trace>
  <inkml:trace contextRef="#ctx0" brushRef="#br0" timeOffset="57499">40 1958,'0'0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40175" y="0"/>
            <a:ext cx="3013075" cy="466725"/>
          </a:xfrm>
          <a:prstGeom prst="rect">
            <a:avLst/>
          </a:prstGeom>
        </p:spPr>
        <p:txBody>
          <a:bodyPr vert="horz" lIns="91440" tIns="45720" rIns="91440" bIns="45720" rtlCol="0"/>
          <a:lstStyle>
            <a:lvl1pPr algn="r">
              <a:defRPr sz="1200"/>
            </a:lvl1pPr>
          </a:lstStyle>
          <a:p>
            <a:fld id="{5838515F-6EC2-437A-BB7E-FAEE704D1F72}" type="datetimeFigureOut">
              <a:rPr lang="en-US" smtClean="0"/>
              <a:pPr/>
              <a:t>18-Sep-18</a:t>
            </a:fld>
            <a:endParaRPr lang="en-US"/>
          </a:p>
        </p:txBody>
      </p:sp>
      <p:sp>
        <p:nvSpPr>
          <p:cNvPr id="4" name="Slide Image Placeholder 3"/>
          <p:cNvSpPr>
            <a:spLocks noGrp="1" noRot="1" noChangeAspect="1"/>
          </p:cNvSpPr>
          <p:nvPr>
            <p:ph type="sldImg" idx="2"/>
          </p:nvPr>
        </p:nvSpPr>
        <p:spPr>
          <a:xfrm>
            <a:off x="1382713" y="1163638"/>
            <a:ext cx="4189412" cy="31416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5325" y="4479925"/>
            <a:ext cx="5564188" cy="36655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375"/>
            <a:ext cx="30130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40175" y="8842375"/>
            <a:ext cx="3013075" cy="466725"/>
          </a:xfrm>
          <a:prstGeom prst="rect">
            <a:avLst/>
          </a:prstGeom>
        </p:spPr>
        <p:txBody>
          <a:bodyPr vert="horz" lIns="91440" tIns="45720" rIns="91440" bIns="45720" rtlCol="0" anchor="b"/>
          <a:lstStyle>
            <a:lvl1pPr algn="r">
              <a:defRPr sz="1200"/>
            </a:lvl1pPr>
          </a:lstStyle>
          <a:p>
            <a:fld id="{F0448D81-7B12-46D2-AC3D-02B3D3820BAF}" type="slidenum">
              <a:rPr lang="en-US" smtClean="0"/>
              <a:pPr/>
              <a:t>‹#›</a:t>
            </a:fld>
            <a:endParaRPr lang="en-US"/>
          </a:p>
        </p:txBody>
      </p:sp>
    </p:spTree>
    <p:extLst>
      <p:ext uri="{BB962C8B-B14F-4D97-AF65-F5344CB8AC3E}">
        <p14:creationId xmlns:p14="http://schemas.microsoft.com/office/powerpoint/2010/main" val="2313935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3</a:t>
            </a:fld>
            <a:endParaRPr lang="en-US"/>
          </a:p>
        </p:txBody>
      </p:sp>
    </p:spTree>
    <p:extLst>
      <p:ext uri="{BB962C8B-B14F-4D97-AF65-F5344CB8AC3E}">
        <p14:creationId xmlns:p14="http://schemas.microsoft.com/office/powerpoint/2010/main" val="22866950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12</a:t>
            </a:fld>
            <a:endParaRPr lang="en-US"/>
          </a:p>
        </p:txBody>
      </p:sp>
    </p:spTree>
    <p:extLst>
      <p:ext uri="{BB962C8B-B14F-4D97-AF65-F5344CB8AC3E}">
        <p14:creationId xmlns:p14="http://schemas.microsoft.com/office/powerpoint/2010/main" val="1072591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13</a:t>
            </a:fld>
            <a:endParaRPr lang="en-US"/>
          </a:p>
        </p:txBody>
      </p:sp>
    </p:spTree>
    <p:extLst>
      <p:ext uri="{BB962C8B-B14F-4D97-AF65-F5344CB8AC3E}">
        <p14:creationId xmlns:p14="http://schemas.microsoft.com/office/powerpoint/2010/main" val="4120383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14</a:t>
            </a:fld>
            <a:endParaRPr lang="en-US"/>
          </a:p>
        </p:txBody>
      </p:sp>
    </p:spTree>
    <p:extLst>
      <p:ext uri="{BB962C8B-B14F-4D97-AF65-F5344CB8AC3E}">
        <p14:creationId xmlns:p14="http://schemas.microsoft.com/office/powerpoint/2010/main" val="330787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15</a:t>
            </a:fld>
            <a:endParaRPr lang="en-US"/>
          </a:p>
        </p:txBody>
      </p:sp>
    </p:spTree>
    <p:extLst>
      <p:ext uri="{BB962C8B-B14F-4D97-AF65-F5344CB8AC3E}">
        <p14:creationId xmlns:p14="http://schemas.microsoft.com/office/powerpoint/2010/main" val="3394883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16</a:t>
            </a:fld>
            <a:endParaRPr lang="en-US"/>
          </a:p>
        </p:txBody>
      </p:sp>
    </p:spTree>
    <p:extLst>
      <p:ext uri="{BB962C8B-B14F-4D97-AF65-F5344CB8AC3E}">
        <p14:creationId xmlns:p14="http://schemas.microsoft.com/office/powerpoint/2010/main" val="41034898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17</a:t>
            </a:fld>
            <a:endParaRPr lang="en-US"/>
          </a:p>
        </p:txBody>
      </p:sp>
    </p:spTree>
    <p:extLst>
      <p:ext uri="{BB962C8B-B14F-4D97-AF65-F5344CB8AC3E}">
        <p14:creationId xmlns:p14="http://schemas.microsoft.com/office/powerpoint/2010/main" val="39818231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18</a:t>
            </a:fld>
            <a:endParaRPr lang="en-US"/>
          </a:p>
        </p:txBody>
      </p:sp>
    </p:spTree>
    <p:extLst>
      <p:ext uri="{BB962C8B-B14F-4D97-AF65-F5344CB8AC3E}">
        <p14:creationId xmlns:p14="http://schemas.microsoft.com/office/powerpoint/2010/main" val="39818231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19</a:t>
            </a:fld>
            <a:endParaRPr lang="en-US"/>
          </a:p>
        </p:txBody>
      </p:sp>
    </p:spTree>
    <p:extLst>
      <p:ext uri="{BB962C8B-B14F-4D97-AF65-F5344CB8AC3E}">
        <p14:creationId xmlns:p14="http://schemas.microsoft.com/office/powerpoint/2010/main" val="39689988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20</a:t>
            </a:fld>
            <a:endParaRPr lang="en-US"/>
          </a:p>
        </p:txBody>
      </p:sp>
    </p:spTree>
    <p:extLst>
      <p:ext uri="{BB962C8B-B14F-4D97-AF65-F5344CB8AC3E}">
        <p14:creationId xmlns:p14="http://schemas.microsoft.com/office/powerpoint/2010/main" val="28569977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21</a:t>
            </a:fld>
            <a:endParaRPr lang="en-US"/>
          </a:p>
        </p:txBody>
      </p:sp>
    </p:spTree>
    <p:extLst>
      <p:ext uri="{BB962C8B-B14F-4D97-AF65-F5344CB8AC3E}">
        <p14:creationId xmlns:p14="http://schemas.microsoft.com/office/powerpoint/2010/main" val="3771963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4</a:t>
            </a:fld>
            <a:endParaRPr lang="en-US"/>
          </a:p>
        </p:txBody>
      </p:sp>
    </p:spTree>
    <p:extLst>
      <p:ext uri="{BB962C8B-B14F-4D97-AF65-F5344CB8AC3E}">
        <p14:creationId xmlns:p14="http://schemas.microsoft.com/office/powerpoint/2010/main" val="22866950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22</a:t>
            </a:fld>
            <a:endParaRPr lang="en-US"/>
          </a:p>
        </p:txBody>
      </p:sp>
    </p:spTree>
    <p:extLst>
      <p:ext uri="{BB962C8B-B14F-4D97-AF65-F5344CB8AC3E}">
        <p14:creationId xmlns:p14="http://schemas.microsoft.com/office/powerpoint/2010/main" val="39456704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23</a:t>
            </a:fld>
            <a:endParaRPr lang="en-US"/>
          </a:p>
        </p:txBody>
      </p:sp>
    </p:spTree>
    <p:extLst>
      <p:ext uri="{BB962C8B-B14F-4D97-AF65-F5344CB8AC3E}">
        <p14:creationId xmlns:p14="http://schemas.microsoft.com/office/powerpoint/2010/main" val="19239933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24</a:t>
            </a:fld>
            <a:endParaRPr lang="en-US"/>
          </a:p>
        </p:txBody>
      </p:sp>
    </p:spTree>
    <p:extLst>
      <p:ext uri="{BB962C8B-B14F-4D97-AF65-F5344CB8AC3E}">
        <p14:creationId xmlns:p14="http://schemas.microsoft.com/office/powerpoint/2010/main" val="11535983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25</a:t>
            </a:fld>
            <a:endParaRPr lang="en-US"/>
          </a:p>
        </p:txBody>
      </p:sp>
    </p:spTree>
    <p:extLst>
      <p:ext uri="{BB962C8B-B14F-4D97-AF65-F5344CB8AC3E}">
        <p14:creationId xmlns:p14="http://schemas.microsoft.com/office/powerpoint/2010/main" val="11535983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26</a:t>
            </a:fld>
            <a:endParaRPr lang="en-US"/>
          </a:p>
        </p:txBody>
      </p:sp>
    </p:spTree>
    <p:extLst>
      <p:ext uri="{BB962C8B-B14F-4D97-AF65-F5344CB8AC3E}">
        <p14:creationId xmlns:p14="http://schemas.microsoft.com/office/powerpoint/2010/main" val="25416815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27</a:t>
            </a:fld>
            <a:endParaRPr lang="en-US"/>
          </a:p>
        </p:txBody>
      </p:sp>
    </p:spTree>
    <p:extLst>
      <p:ext uri="{BB962C8B-B14F-4D97-AF65-F5344CB8AC3E}">
        <p14:creationId xmlns:p14="http://schemas.microsoft.com/office/powerpoint/2010/main" val="25416815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28</a:t>
            </a:fld>
            <a:endParaRPr lang="en-US"/>
          </a:p>
        </p:txBody>
      </p:sp>
    </p:spTree>
    <p:extLst>
      <p:ext uri="{BB962C8B-B14F-4D97-AF65-F5344CB8AC3E}">
        <p14:creationId xmlns:p14="http://schemas.microsoft.com/office/powerpoint/2010/main" val="1363083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29</a:t>
            </a:fld>
            <a:endParaRPr lang="en-US"/>
          </a:p>
        </p:txBody>
      </p:sp>
    </p:spTree>
    <p:extLst>
      <p:ext uri="{BB962C8B-B14F-4D97-AF65-F5344CB8AC3E}">
        <p14:creationId xmlns:p14="http://schemas.microsoft.com/office/powerpoint/2010/main" val="22904702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30</a:t>
            </a:fld>
            <a:endParaRPr lang="en-US"/>
          </a:p>
        </p:txBody>
      </p:sp>
    </p:spTree>
    <p:extLst>
      <p:ext uri="{BB962C8B-B14F-4D97-AF65-F5344CB8AC3E}">
        <p14:creationId xmlns:p14="http://schemas.microsoft.com/office/powerpoint/2010/main" val="24633447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31</a:t>
            </a:fld>
            <a:endParaRPr lang="en-US"/>
          </a:p>
        </p:txBody>
      </p:sp>
    </p:spTree>
    <p:extLst>
      <p:ext uri="{BB962C8B-B14F-4D97-AF65-F5344CB8AC3E}">
        <p14:creationId xmlns:p14="http://schemas.microsoft.com/office/powerpoint/2010/main" val="714203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5</a:t>
            </a:fld>
            <a:endParaRPr lang="en-US"/>
          </a:p>
        </p:txBody>
      </p:sp>
    </p:spTree>
    <p:extLst>
      <p:ext uri="{BB962C8B-B14F-4D97-AF65-F5344CB8AC3E}">
        <p14:creationId xmlns:p14="http://schemas.microsoft.com/office/powerpoint/2010/main" val="33548917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32</a:t>
            </a:fld>
            <a:endParaRPr lang="en-US"/>
          </a:p>
        </p:txBody>
      </p:sp>
    </p:spTree>
    <p:extLst>
      <p:ext uri="{BB962C8B-B14F-4D97-AF65-F5344CB8AC3E}">
        <p14:creationId xmlns:p14="http://schemas.microsoft.com/office/powerpoint/2010/main" val="19565537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33</a:t>
            </a:fld>
            <a:endParaRPr lang="en-US"/>
          </a:p>
        </p:txBody>
      </p:sp>
    </p:spTree>
    <p:extLst>
      <p:ext uri="{BB962C8B-B14F-4D97-AF65-F5344CB8AC3E}">
        <p14:creationId xmlns:p14="http://schemas.microsoft.com/office/powerpoint/2010/main" val="19565537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34</a:t>
            </a:fld>
            <a:endParaRPr lang="en-US"/>
          </a:p>
        </p:txBody>
      </p:sp>
    </p:spTree>
    <p:extLst>
      <p:ext uri="{BB962C8B-B14F-4D97-AF65-F5344CB8AC3E}">
        <p14:creationId xmlns:p14="http://schemas.microsoft.com/office/powerpoint/2010/main" val="19962558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35</a:t>
            </a:fld>
            <a:endParaRPr lang="en-US"/>
          </a:p>
        </p:txBody>
      </p:sp>
    </p:spTree>
    <p:extLst>
      <p:ext uri="{BB962C8B-B14F-4D97-AF65-F5344CB8AC3E}">
        <p14:creationId xmlns:p14="http://schemas.microsoft.com/office/powerpoint/2010/main" val="6211033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36</a:t>
            </a:fld>
            <a:endParaRPr lang="en-US"/>
          </a:p>
        </p:txBody>
      </p:sp>
    </p:spTree>
    <p:extLst>
      <p:ext uri="{BB962C8B-B14F-4D97-AF65-F5344CB8AC3E}">
        <p14:creationId xmlns:p14="http://schemas.microsoft.com/office/powerpoint/2010/main" val="6951131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37</a:t>
            </a:fld>
            <a:endParaRPr lang="en-US"/>
          </a:p>
        </p:txBody>
      </p:sp>
    </p:spTree>
    <p:extLst>
      <p:ext uri="{BB962C8B-B14F-4D97-AF65-F5344CB8AC3E}">
        <p14:creationId xmlns:p14="http://schemas.microsoft.com/office/powerpoint/2010/main" val="14706705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38</a:t>
            </a:fld>
            <a:endParaRPr lang="en-US"/>
          </a:p>
        </p:txBody>
      </p:sp>
    </p:spTree>
    <p:extLst>
      <p:ext uri="{BB962C8B-B14F-4D97-AF65-F5344CB8AC3E}">
        <p14:creationId xmlns:p14="http://schemas.microsoft.com/office/powerpoint/2010/main" val="14706705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39</a:t>
            </a:fld>
            <a:endParaRPr lang="en-US"/>
          </a:p>
        </p:txBody>
      </p:sp>
    </p:spTree>
    <p:extLst>
      <p:ext uri="{BB962C8B-B14F-4D97-AF65-F5344CB8AC3E}">
        <p14:creationId xmlns:p14="http://schemas.microsoft.com/office/powerpoint/2010/main" val="743557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6</a:t>
            </a:fld>
            <a:endParaRPr lang="en-US"/>
          </a:p>
        </p:txBody>
      </p:sp>
    </p:spTree>
    <p:extLst>
      <p:ext uri="{BB962C8B-B14F-4D97-AF65-F5344CB8AC3E}">
        <p14:creationId xmlns:p14="http://schemas.microsoft.com/office/powerpoint/2010/main" val="3354891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7</a:t>
            </a:fld>
            <a:endParaRPr lang="en-US"/>
          </a:p>
        </p:txBody>
      </p:sp>
    </p:spTree>
    <p:extLst>
      <p:ext uri="{BB962C8B-B14F-4D97-AF65-F5344CB8AC3E}">
        <p14:creationId xmlns:p14="http://schemas.microsoft.com/office/powerpoint/2010/main" val="3354891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8</a:t>
            </a:fld>
            <a:endParaRPr lang="en-US"/>
          </a:p>
        </p:txBody>
      </p:sp>
    </p:spTree>
    <p:extLst>
      <p:ext uri="{BB962C8B-B14F-4D97-AF65-F5344CB8AC3E}">
        <p14:creationId xmlns:p14="http://schemas.microsoft.com/office/powerpoint/2010/main" val="3354891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9</a:t>
            </a:fld>
            <a:endParaRPr lang="en-US"/>
          </a:p>
        </p:txBody>
      </p:sp>
    </p:spTree>
    <p:extLst>
      <p:ext uri="{BB962C8B-B14F-4D97-AF65-F5344CB8AC3E}">
        <p14:creationId xmlns:p14="http://schemas.microsoft.com/office/powerpoint/2010/main" val="1882579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10</a:t>
            </a:fld>
            <a:endParaRPr lang="en-US"/>
          </a:p>
        </p:txBody>
      </p:sp>
    </p:spTree>
    <p:extLst>
      <p:ext uri="{BB962C8B-B14F-4D97-AF65-F5344CB8AC3E}">
        <p14:creationId xmlns:p14="http://schemas.microsoft.com/office/powerpoint/2010/main" val="13687969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11</a:t>
            </a:fld>
            <a:endParaRPr lang="en-US"/>
          </a:p>
        </p:txBody>
      </p:sp>
    </p:spTree>
    <p:extLst>
      <p:ext uri="{BB962C8B-B14F-4D97-AF65-F5344CB8AC3E}">
        <p14:creationId xmlns:p14="http://schemas.microsoft.com/office/powerpoint/2010/main" val="1406961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548C2B-ACB3-442F-A029-B79150ADC754}" type="datetime1">
              <a:rPr lang="en-US" smtClean="0"/>
              <a:pPr/>
              <a:t>18-Sep-18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3015078376"/>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3F4A91-1300-492B-A8EA-ED282FE668E6}" type="datetime1">
              <a:rPr lang="en-US" smtClean="0"/>
              <a:pPr/>
              <a:t>18-Sep-18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1633446037"/>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9A4F8-7B51-4A28-946B-C3E258076A13}" type="datetime1">
              <a:rPr lang="en-US" smtClean="0"/>
              <a:pPr/>
              <a:t>18-Sep-18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410794773"/>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C8548C2B-ACB3-442F-A029-B79150ADC754}" type="datetime1">
              <a:rPr lang="en-US" smtClean="0"/>
              <a:pPr/>
              <a:t>18-Sep-18</a:t>
            </a:fld>
            <a:endParaRPr lang="en-US"/>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08A8661F-1CDE-4F7E-AE93-7F9785FD6839}" type="slidenum">
              <a:rPr lang="en-US" smtClean="0"/>
              <a:pPr/>
              <a:t>‹#›</a:t>
            </a:fld>
            <a:endParaRPr lang="en-US"/>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594551694"/>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DB5C5-31B5-4875-B572-616A9E4E642C}" type="datetime1">
              <a:rPr lang="en-US" smtClean="0"/>
              <a:pPr/>
              <a:t>18-Sep-18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pic>
        <p:nvPicPr>
          <p:cNvPr id="7" name="Picture 6" descr="300px-COMSATS_Logo.svg.png"/>
          <p:cNvPicPr>
            <a:picLocks noChangeAspect="1"/>
          </p:cNvPicPr>
          <p:nvPr userDrawn="1"/>
        </p:nvPicPr>
        <p:blipFill>
          <a:blip r:embed="rId2" cstate="print"/>
          <a:stretch>
            <a:fillRect/>
          </a:stretch>
        </p:blipFill>
        <p:spPr>
          <a:xfrm>
            <a:off x="7922419" y="736201"/>
            <a:ext cx="584679" cy="584679"/>
          </a:xfrm>
          <a:prstGeom prst="rect">
            <a:avLst/>
          </a:prstGeom>
        </p:spPr>
      </p:pic>
    </p:spTree>
    <p:extLst>
      <p:ext uri="{BB962C8B-B14F-4D97-AF65-F5344CB8AC3E}">
        <p14:creationId xmlns:p14="http://schemas.microsoft.com/office/powerpoint/2010/main" val="3982187498"/>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295D96CC-9CE3-43E7-80B4-21BCEE326505}" type="datetime1">
              <a:rPr lang="en-US" smtClean="0"/>
              <a:pPr/>
              <a:t>18-Sep-18</a:t>
            </a:fld>
            <a:endParaRPr lang="en-US"/>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775626402"/>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0C0AA4-DBEA-4917-934C-0FA5ECC61F4A}" type="datetime1">
              <a:rPr lang="en-US" smtClean="0"/>
              <a:pPr/>
              <a:t>18-Sep-18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736201"/>
            <a:ext cx="584679" cy="584679"/>
          </a:xfrm>
          <a:prstGeom prst="rect">
            <a:avLst/>
          </a:prstGeom>
        </p:spPr>
      </p:pic>
    </p:spTree>
    <p:extLst>
      <p:ext uri="{BB962C8B-B14F-4D97-AF65-F5344CB8AC3E}">
        <p14:creationId xmlns:p14="http://schemas.microsoft.com/office/powerpoint/2010/main" val="2387610784"/>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27E44A-B1AE-4E2F-8339-C1021A0F8B05}" type="datetime1">
              <a:rPr lang="en-US" smtClean="0"/>
              <a:pPr/>
              <a:t>18-Sep-18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8661F-1CDE-4F7E-AE93-7F9785FD6839}" type="slidenum">
              <a:rPr lang="en-US" smtClean="0"/>
              <a:pPr/>
              <a:t>‹#›</a:t>
            </a:fld>
            <a:endParaRPr lang="en-US"/>
          </a:p>
        </p:txBody>
      </p:sp>
      <p:pic>
        <p:nvPicPr>
          <p:cNvPr id="10" name="Picture 9"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4134987554"/>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71DD5F-4A30-4F52-BC8A-574742379858}" type="datetime1">
              <a:rPr lang="en-US" smtClean="0"/>
              <a:pPr/>
              <a:t>18-Sep-18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8661F-1CDE-4F7E-AE93-7F9785FD6839}" type="slidenum">
              <a:rPr lang="en-US" smtClean="0"/>
              <a:pPr/>
              <a:t>‹#›</a:t>
            </a:fld>
            <a:endParaRPr lang="en-US"/>
          </a:p>
        </p:txBody>
      </p:sp>
      <p:pic>
        <p:nvPicPr>
          <p:cNvPr id="6" name="Picture 5"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2915395875"/>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E81CC-E25D-4839-A1D0-A52DC220CDF7}" type="datetime1">
              <a:rPr lang="en-US" smtClean="0"/>
              <a:pPr/>
              <a:t>18-Sep-18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8661F-1CDE-4F7E-AE93-7F9785FD6839}" type="slidenum">
              <a:rPr lang="en-US" smtClean="0"/>
              <a:pPr/>
              <a:t>‹#›</a:t>
            </a:fld>
            <a:endParaRPr lang="en-US"/>
          </a:p>
        </p:txBody>
      </p:sp>
      <p:pic>
        <p:nvPicPr>
          <p:cNvPr id="5" name="Picture 4"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284559791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DF2A6119-C069-4608-8801-B3D4B37EE510}" type="datetime1">
              <a:rPr lang="en-US" smtClean="0"/>
              <a:pPr/>
              <a:t>18-Sep-18</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300px-COMSATS_Logo.svg.png"/>
          <p:cNvPicPr>
            <a:picLocks noChangeAspect="1"/>
          </p:cNvPicPr>
          <p:nvPr userDrawn="1"/>
        </p:nvPicPr>
        <p:blipFill>
          <a:blip r:embed="rId2" cstate="print"/>
          <a:stretch>
            <a:fillRect/>
          </a:stretch>
        </p:blipFill>
        <p:spPr>
          <a:xfrm>
            <a:off x="7935153" y="304800"/>
            <a:ext cx="584679" cy="584679"/>
          </a:xfrm>
          <a:prstGeom prst="rect">
            <a:avLst/>
          </a:prstGeom>
        </p:spPr>
      </p:pic>
    </p:spTree>
    <p:extLst>
      <p:ext uri="{BB962C8B-B14F-4D97-AF65-F5344CB8AC3E}">
        <p14:creationId xmlns:p14="http://schemas.microsoft.com/office/powerpoint/2010/main" val="3707833732"/>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DB5C5-31B5-4875-B572-616A9E4E642C}" type="datetime1">
              <a:rPr lang="en-US" smtClean="0"/>
              <a:pPr/>
              <a:t>18-Sep-18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pic>
        <p:nvPicPr>
          <p:cNvPr id="7" name="Picture 6" descr="300px-COMSATS_Logo.svg.png"/>
          <p:cNvPicPr>
            <a:picLocks noChangeAspect="1"/>
          </p:cNvPicPr>
          <p:nvPr userDrawn="1"/>
        </p:nvPicPr>
        <p:blipFill>
          <a:blip r:embed="rId2" cstate="print"/>
          <a:stretch>
            <a:fillRect/>
          </a:stretch>
        </p:blipFill>
        <p:spPr>
          <a:xfrm>
            <a:off x="7922419" y="736201"/>
            <a:ext cx="584679" cy="584679"/>
          </a:xfrm>
          <a:prstGeom prst="rect">
            <a:avLst/>
          </a:prstGeom>
        </p:spPr>
      </p:pic>
    </p:spTree>
    <p:extLst>
      <p:ext uri="{BB962C8B-B14F-4D97-AF65-F5344CB8AC3E}">
        <p14:creationId xmlns:p14="http://schemas.microsoft.com/office/powerpoint/2010/main" val="2097386994"/>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833301B6-4D24-4523-AFBC-0826CF7B069D}" type="datetime1">
              <a:rPr lang="en-US" smtClean="0"/>
              <a:pPr/>
              <a:t>18-Sep-18</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300px-COMSATS_Logo.svg.png"/>
          <p:cNvPicPr>
            <a:picLocks noChangeAspect="1"/>
          </p:cNvPicPr>
          <p:nvPr userDrawn="1"/>
        </p:nvPicPr>
        <p:blipFill>
          <a:blip r:embed="rId2" cstate="print"/>
          <a:stretch>
            <a:fillRect/>
          </a:stretch>
        </p:blipFill>
        <p:spPr>
          <a:xfrm>
            <a:off x="7930671" y="304800"/>
            <a:ext cx="584679" cy="584679"/>
          </a:xfrm>
          <a:prstGeom prst="rect">
            <a:avLst/>
          </a:prstGeom>
        </p:spPr>
      </p:pic>
    </p:spTree>
    <p:extLst>
      <p:ext uri="{BB962C8B-B14F-4D97-AF65-F5344CB8AC3E}">
        <p14:creationId xmlns:p14="http://schemas.microsoft.com/office/powerpoint/2010/main" val="4086403713"/>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3F4A91-1300-492B-A8EA-ED282FE668E6}" type="datetime1">
              <a:rPr lang="en-US" smtClean="0"/>
              <a:pPr/>
              <a:t>18-Sep-18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2264224170"/>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19A4F8-7B51-4A28-946B-C3E258076A13}" type="datetime1">
              <a:rPr lang="en-US" smtClean="0"/>
              <a:pPr/>
              <a:t>18-Sep-18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1093674615"/>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n-US"/>
              <a:t>Click to edit Master title style</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5D96CC-9CE3-43E7-80B4-21BCEE326505}" type="datetime1">
              <a:rPr lang="en-US" smtClean="0"/>
              <a:pPr/>
              <a:t>18-Sep-18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3506220032"/>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0C0AA4-DBEA-4917-934C-0FA5ECC61F4A}" type="datetime1">
              <a:rPr lang="en-US" smtClean="0"/>
              <a:pPr/>
              <a:t>18-Sep-18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736201"/>
            <a:ext cx="584679" cy="584679"/>
          </a:xfrm>
          <a:prstGeom prst="rect">
            <a:avLst/>
          </a:prstGeom>
        </p:spPr>
      </p:pic>
    </p:spTree>
    <p:extLst>
      <p:ext uri="{BB962C8B-B14F-4D97-AF65-F5344CB8AC3E}">
        <p14:creationId xmlns:p14="http://schemas.microsoft.com/office/powerpoint/2010/main" val="3172967613"/>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33845" y="2507551"/>
            <a:ext cx="3867150"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7551"/>
            <a:ext cx="3886201"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127E44A-B1AE-4E2F-8339-C1021A0F8B05}" type="datetime1">
              <a:rPr lang="en-US" smtClean="0"/>
              <a:pPr/>
              <a:t>18-Sep-18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8661F-1CDE-4F7E-AE93-7F9785FD6839}"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pic>
        <p:nvPicPr>
          <p:cNvPr id="11" name="Picture 10"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4007886393"/>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371DD5F-4A30-4F52-BC8A-574742379858}" type="datetime1">
              <a:rPr lang="en-US" smtClean="0"/>
              <a:pPr/>
              <a:t>18-Sep-18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8661F-1CDE-4F7E-AE93-7F9785FD6839}" type="slidenum">
              <a:rPr lang="en-US" smtClean="0"/>
              <a:pPr/>
              <a:t>‹#›</a:t>
            </a:fld>
            <a:endParaRPr lang="en-US"/>
          </a:p>
        </p:txBody>
      </p:sp>
      <p:sp>
        <p:nvSpPr>
          <p:cNvPr id="6" name="Title 5"/>
          <p:cNvSpPr>
            <a:spLocks noGrp="1"/>
          </p:cNvSpPr>
          <p:nvPr>
            <p:ph type="title"/>
          </p:nvPr>
        </p:nvSpPr>
        <p:spPr/>
        <p:txBody>
          <a:bodyPr/>
          <a:lstStyle/>
          <a:p>
            <a:r>
              <a:rPr lang="en-US"/>
              <a:t>Click to edit Master title style</a:t>
            </a:r>
          </a:p>
        </p:txBody>
      </p:sp>
      <p:pic>
        <p:nvPicPr>
          <p:cNvPr id="7" name="Picture 6"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1642985965"/>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E81CC-E25D-4839-A1D0-A52DC220CDF7}" type="datetime1">
              <a:rPr lang="en-US" smtClean="0"/>
              <a:pPr/>
              <a:t>18-Sep-18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8661F-1CDE-4F7E-AE93-7F9785FD6839}" type="slidenum">
              <a:rPr lang="en-US" smtClean="0"/>
              <a:pPr/>
              <a:t>‹#›</a:t>
            </a:fld>
            <a:endParaRPr lang="en-US"/>
          </a:p>
        </p:txBody>
      </p:sp>
      <p:pic>
        <p:nvPicPr>
          <p:cNvPr id="5" name="Picture 4"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807296366"/>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n-US"/>
              <a:t>Click to edit Master title style</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DF2A6119-C069-4608-8801-B3D4B37EE510}" type="datetime1">
              <a:rPr lang="en-US" smtClean="0"/>
              <a:pPr/>
              <a:t>18-Sep-18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5153" y="304800"/>
            <a:ext cx="584679" cy="584679"/>
          </a:xfrm>
          <a:prstGeom prst="rect">
            <a:avLst/>
          </a:prstGeom>
        </p:spPr>
      </p:pic>
    </p:spTree>
    <p:extLst>
      <p:ext uri="{BB962C8B-B14F-4D97-AF65-F5344CB8AC3E}">
        <p14:creationId xmlns:p14="http://schemas.microsoft.com/office/powerpoint/2010/main" val="1798697985"/>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833301B6-4D24-4523-AFBC-0826CF7B069D}" type="datetime1">
              <a:rPr lang="en-US" smtClean="0"/>
              <a:pPr/>
              <a:t>18-Sep-18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304800"/>
            <a:ext cx="584679" cy="584679"/>
          </a:xfrm>
          <a:prstGeom prst="rect">
            <a:avLst/>
          </a:prstGeom>
        </p:spPr>
      </p:pic>
    </p:spTree>
    <p:extLst>
      <p:ext uri="{BB962C8B-B14F-4D97-AF65-F5344CB8AC3E}">
        <p14:creationId xmlns:p14="http://schemas.microsoft.com/office/powerpoint/2010/main" val="2159231770"/>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EA1DC456-93E0-4306-BADA-05703028A6E1}" type="datetime1">
              <a:rPr lang="en-US" smtClean="0"/>
              <a:pPr/>
              <a:t>18-Sep-18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8A8661F-1CDE-4F7E-AE93-7F9785FD6839}" type="slidenum">
              <a:rPr lang="en-US" smtClean="0"/>
              <a:pPr/>
              <a:t>‹#›</a:t>
            </a:fld>
            <a:endParaRPr lang="en-US"/>
          </a:p>
        </p:txBody>
      </p:sp>
    </p:spTree>
    <p:extLst>
      <p:ext uri="{BB962C8B-B14F-4D97-AF65-F5344CB8AC3E}">
        <p14:creationId xmlns:p14="http://schemas.microsoft.com/office/powerpoint/2010/main" val="76735183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ransition spd="med">
    <p:fade/>
  </p:transition>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EA1DC456-93E0-4306-BADA-05703028A6E1}" type="datetime1">
              <a:rPr lang="en-US" smtClean="0"/>
              <a:pPr/>
              <a:t>18-Sep-18</a:t>
            </a:fld>
            <a:endParaRPr lang="en-US"/>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n-US"/>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6235719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ransition spd="med">
    <p:fade/>
  </p:transition>
  <p:hf hdr="0" ftr="0" dt="0"/>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0.jpe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1.jpeg"/><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2.jpeg"/><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image" Target="../media/image7.emf"/><Relationship Id="rId3" Type="http://schemas.openxmlformats.org/officeDocument/2006/relationships/image" Target="../media/image3.png"/><Relationship Id="rId7" Type="http://schemas.openxmlformats.org/officeDocument/2006/relationships/image" Target="../media/image4.emf"/><Relationship Id="rId12" Type="http://schemas.openxmlformats.org/officeDocument/2006/relationships/customXml" Target="../ink/ink4.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customXml" Target="../ink/ink1.xml"/><Relationship Id="rId11" Type="http://schemas.openxmlformats.org/officeDocument/2006/relationships/image" Target="../media/image6.emf"/><Relationship Id="rId5" Type="http://schemas.openxmlformats.org/officeDocument/2006/relationships/image" Target="../media/image4.png"/><Relationship Id="rId10" Type="http://schemas.openxmlformats.org/officeDocument/2006/relationships/customXml" Target="../ink/ink3.xml"/><Relationship Id="rId4" Type="http://schemas.microsoft.com/office/2007/relationships/hdphoto" Target="../media/hdphoto1.wdp"/><Relationship Id="rId9" Type="http://schemas.openxmlformats.org/officeDocument/2006/relationships/image" Target="../media/image5.emf"/></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microsoft.com/office/2007/relationships/hdphoto" Target="../media/hdphoto1.wdp"/></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microsoft.com/office/2007/relationships/hdphoto" Target="../media/hdphoto1.wdp"/></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13.jpeg"/><Relationship Id="rId4" Type="http://schemas.microsoft.com/office/2007/relationships/hdphoto" Target="../media/hdphoto1.wdp"/></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microsoft.com/office/2007/relationships/hdphoto" Target="../media/hdphoto1.wdp"/></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63.emf"/><Relationship Id="rId5" Type="http://schemas.openxmlformats.org/officeDocument/2006/relationships/customXml" Target="../ink/ink6.xml"/><Relationship Id="rId4" Type="http://schemas.microsoft.com/office/2007/relationships/hdphoto" Target="../media/hdphoto1.wdp"/></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microsoft.com/office/2007/relationships/hdphoto" Target="../media/hdphoto1.wdp"/></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microsoft.com/office/2007/relationships/hdphoto" Target="../media/hdphoto1.wdp"/></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14.jpeg"/><Relationship Id="rId4" Type="http://schemas.microsoft.com/office/2007/relationships/hdphoto" Target="../media/hdphoto1.wdp"/></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microsoft.com/office/2007/relationships/hdphoto" Target="../media/hdphoto1.wdp"/></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15.jpe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9.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customXml" Target="../ink/ink5.xml"/><Relationship Id="rId5" Type="http://schemas.openxmlformats.org/officeDocument/2006/relationships/image" Target="../media/image5.jpe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jpe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jpe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jpe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jpe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latin typeface="Candara" panose="020E0502030303020204" pitchFamily="34" charset="0"/>
              </a:rPr>
              <a:t>HUM111 </a:t>
            </a:r>
            <a:br>
              <a:rPr lang="en-US" sz="4800" dirty="0">
                <a:latin typeface="Candara" panose="020E0502030303020204" pitchFamily="34" charset="0"/>
              </a:rPr>
            </a:br>
            <a:r>
              <a:rPr lang="en-US" sz="4800" dirty="0">
                <a:latin typeface="Candara" panose="020E0502030303020204" pitchFamily="34" charset="0"/>
              </a:rPr>
              <a:t>Pakistan Studies</a:t>
            </a:r>
          </a:p>
        </p:txBody>
      </p:sp>
      <p:sp>
        <p:nvSpPr>
          <p:cNvPr id="4" name="Slide Number Placeholder 3"/>
          <p:cNvSpPr>
            <a:spLocks noGrp="1"/>
          </p:cNvSpPr>
          <p:nvPr>
            <p:ph type="sldNum" sz="quarter" idx="12"/>
          </p:nvPr>
        </p:nvSpPr>
        <p:spPr/>
        <p:txBody>
          <a:bodyPr/>
          <a:lstStyle/>
          <a:p>
            <a:fld id="{08A8661F-1CDE-4F7E-AE93-7F9785FD6839}" type="slidenum">
              <a:rPr lang="en-US" smtClean="0"/>
              <a:pPr/>
              <a:t>1</a:t>
            </a:fld>
            <a:endParaRPr lang="en-US"/>
          </a:p>
        </p:txBody>
      </p:sp>
      <p:sp>
        <p:nvSpPr>
          <p:cNvPr id="6" name="Subtitle 5"/>
          <p:cNvSpPr txBox="1">
            <a:spLocks/>
          </p:cNvSpPr>
          <p:nvPr/>
        </p:nvSpPr>
        <p:spPr>
          <a:xfrm>
            <a:off x="6096000" y="838200"/>
            <a:ext cx="2232195" cy="609600"/>
          </a:xfrm>
          <a:prstGeom prst="rect">
            <a:avLst/>
          </a:prstGeom>
        </p:spPr>
        <p:txBody>
          <a:bodyPr vert="horz" lIns="91440" tIns="45720" rIns="91440" bIns="45720" rtlCol="0">
            <a:normAutofit lnSpcReduction="10000"/>
          </a:bodyPr>
          <a:lstStyle>
            <a:lvl1pPr marL="0" indent="0" algn="ctr" defTabSz="685800" rtl="0" eaLnBrk="1" latinLnBrk="0" hangingPunct="1">
              <a:lnSpc>
                <a:spcPct val="112000"/>
              </a:lnSpc>
              <a:spcBef>
                <a:spcPts val="0"/>
              </a:spcBef>
              <a:spcAft>
                <a:spcPts val="0"/>
              </a:spcAft>
              <a:buFont typeface="Franklin Gothic Book" panose="020B0503020102020204" pitchFamily="34" charset="0"/>
              <a:buNone/>
              <a:defRPr sz="1800" kern="1200" baseline="0">
                <a:solidFill>
                  <a:schemeClr val="tx2"/>
                </a:solidFill>
                <a:latin typeface="+mn-lt"/>
                <a:ea typeface="+mn-ea"/>
                <a:cs typeface="+mn-cs"/>
              </a:defRPr>
            </a:lvl1pPr>
            <a:lvl2pPr marL="342900" indent="0" algn="ctr" defTabSz="685800" rtl="0" eaLnBrk="1" latinLnBrk="0" hangingPunct="1">
              <a:lnSpc>
                <a:spcPct val="94000"/>
              </a:lnSpc>
              <a:spcBef>
                <a:spcPts val="500"/>
              </a:spcBef>
              <a:spcAft>
                <a:spcPts val="200"/>
              </a:spcAft>
              <a:buFont typeface="Franklin Gothic Book" panose="020B0503020102020204" pitchFamily="34" charset="0"/>
              <a:buNone/>
              <a:defRPr sz="1500" i="1" kern="1200" baseline="0">
                <a:solidFill>
                  <a:schemeClr val="tx2"/>
                </a:solidFill>
                <a:latin typeface="+mn-lt"/>
                <a:ea typeface="+mn-ea"/>
                <a:cs typeface="+mn-cs"/>
              </a:defRPr>
            </a:lvl2pPr>
            <a:lvl3pPr marL="685800" indent="0" algn="ctr" defTabSz="685800" rtl="0" eaLnBrk="1" latinLnBrk="0" hangingPunct="1">
              <a:lnSpc>
                <a:spcPct val="94000"/>
              </a:lnSpc>
              <a:spcBef>
                <a:spcPts val="500"/>
              </a:spcBef>
              <a:spcAft>
                <a:spcPts val="200"/>
              </a:spcAft>
              <a:buFont typeface="Franklin Gothic Book" panose="020B0503020102020204" pitchFamily="34" charset="0"/>
              <a:buNone/>
              <a:defRPr sz="1350" kern="1200" baseline="0">
                <a:solidFill>
                  <a:schemeClr val="tx2"/>
                </a:solidFill>
                <a:latin typeface="+mn-lt"/>
                <a:ea typeface="+mn-ea"/>
                <a:cs typeface="+mn-cs"/>
              </a:defRPr>
            </a:lvl3pPr>
            <a:lvl4pPr marL="10287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4pPr>
            <a:lvl5pPr marL="13716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5pPr>
            <a:lvl6pPr marL="17145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6pPr>
            <a:lvl7pPr marL="20574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7pPr>
            <a:lvl8pPr marL="24003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8pPr>
            <a:lvl9pPr marL="27432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9pPr>
          </a:lstStyle>
          <a:p>
            <a:r>
              <a:rPr lang="en-US" sz="3200" b="1">
                <a:solidFill>
                  <a:schemeClr val="tx1"/>
                </a:solidFill>
                <a:latin typeface="Candara" panose="020E0502030303020204" pitchFamily="34" charset="0"/>
              </a:rPr>
              <a:t>Lecture 06</a:t>
            </a:r>
          </a:p>
        </p:txBody>
      </p:sp>
      <p:pic>
        <p:nvPicPr>
          <p:cNvPr id="5" name="Picture 4" descr="A close up of a logo&#10;&#10;Description generated with very high confiden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5328856"/>
            <a:ext cx="3153030" cy="924688"/>
          </a:xfrm>
          <a:prstGeom prst="rect">
            <a:avLst/>
          </a:prstGeom>
        </p:spPr>
      </p:pic>
    </p:spTree>
    <p:extLst>
      <p:ext uri="{BB962C8B-B14F-4D97-AF65-F5344CB8AC3E}">
        <p14:creationId xmlns:p14="http://schemas.microsoft.com/office/powerpoint/2010/main" val="3956043509"/>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err="1">
                <a:solidFill>
                  <a:schemeClr val="tx2"/>
                </a:solidFill>
                <a:latin typeface="Candara" pitchFamily="34" charset="0"/>
                <a:cs typeface="Arial" pitchFamily="34" charset="0"/>
              </a:rPr>
              <a:t>Khilafat</a:t>
            </a:r>
            <a:r>
              <a:rPr lang="en-US" sz="3200" b="1" dirty="0">
                <a:solidFill>
                  <a:schemeClr val="tx2"/>
                </a:solidFill>
                <a:latin typeface="Candara" pitchFamily="34" charset="0"/>
                <a:cs typeface="Arial" pitchFamily="34" charset="0"/>
              </a:rPr>
              <a:t> Movement [3/7]</a:t>
            </a:r>
          </a:p>
        </p:txBody>
      </p:sp>
      <p:sp>
        <p:nvSpPr>
          <p:cNvPr id="6" name="TextBox 5"/>
          <p:cNvSpPr txBox="1"/>
          <p:nvPr/>
        </p:nvSpPr>
        <p:spPr>
          <a:xfrm>
            <a:off x="685801" y="1741321"/>
            <a:ext cx="8020022" cy="4708981"/>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Candara" pitchFamily="34" charset="0"/>
                <a:cs typeface="Arial" pitchFamily="34" charset="0"/>
              </a:rPr>
              <a:t>During the war the Indian Muslims were in a very awkward position, because they had a deep-rooted devotion to the caliphate.</a:t>
            </a:r>
          </a:p>
          <a:p>
            <a:pPr marL="342900" indent="-342900" algn="just">
              <a:buFont typeface="Arial" panose="020B0604020202020204" pitchFamily="34" charset="0"/>
              <a:buChar char="•"/>
            </a:pPr>
            <a:r>
              <a:rPr lang="en-US" sz="2000" dirty="0">
                <a:latin typeface="Candara" pitchFamily="34" charset="0"/>
                <a:cs typeface="Arial" pitchFamily="34" charset="0"/>
              </a:rPr>
              <a:t>They had profound respect for this holy institution. Therefore, their support to the British Government was subject to the safeguard and protection of the holy places of Turkey and on the condition that Turkey will not to be deprived of its territories. </a:t>
            </a:r>
          </a:p>
          <a:p>
            <a:pPr marL="342900" indent="-342900" algn="just">
              <a:buFont typeface="Arial" panose="020B0604020202020204" pitchFamily="34" charset="0"/>
              <a:buChar char="•"/>
            </a:pPr>
            <a:r>
              <a:rPr lang="en-US" sz="2000" dirty="0">
                <a:latin typeface="Candara" pitchFamily="34" charset="0"/>
                <a:cs typeface="Arial" pitchFamily="34" charset="0"/>
              </a:rPr>
              <a:t>The British Government could not fulfill both of these promises.</a:t>
            </a:r>
          </a:p>
          <a:p>
            <a:pPr marL="342900" indent="-342900" algn="just">
              <a:buFont typeface="Arial" panose="020B0604020202020204" pitchFamily="34" charset="0"/>
              <a:buChar char="•"/>
            </a:pPr>
            <a:r>
              <a:rPr lang="en-US" sz="2000" dirty="0">
                <a:latin typeface="Candara" pitchFamily="34" charset="0"/>
                <a:cs typeface="Arial" pitchFamily="34" charset="0"/>
              </a:rPr>
              <a:t>The Treaty of Savers 1920 was imposed on Turkey and its territories like </a:t>
            </a:r>
            <a:r>
              <a:rPr lang="en-US" sz="2000" b="1" dirty="0" err="1">
                <a:latin typeface="Candara" pitchFamily="34" charset="0"/>
                <a:cs typeface="Arial" pitchFamily="34" charset="0"/>
              </a:rPr>
              <a:t>Samarna</a:t>
            </a:r>
            <a:r>
              <a:rPr lang="en-US" sz="2000" b="1" dirty="0">
                <a:latin typeface="Candara" pitchFamily="34" charset="0"/>
                <a:cs typeface="Arial" pitchFamily="34" charset="0"/>
              </a:rPr>
              <a:t>, Thrace and Anatolia </a:t>
            </a:r>
            <a:r>
              <a:rPr lang="en-US" sz="2000" dirty="0">
                <a:latin typeface="Candara" pitchFamily="34" charset="0"/>
                <a:cs typeface="Arial" pitchFamily="34" charset="0"/>
              </a:rPr>
              <a:t>were wrested from it and distributed among European countries. </a:t>
            </a:r>
          </a:p>
          <a:p>
            <a:pPr marL="342900" indent="-342900" algn="just">
              <a:buFont typeface="Arial" panose="020B0604020202020204" pitchFamily="34" charset="0"/>
              <a:buChar char="•"/>
            </a:pPr>
            <a:r>
              <a:rPr lang="en-US" sz="2000" dirty="0">
                <a:latin typeface="Candara" pitchFamily="34" charset="0"/>
                <a:cs typeface="Arial" pitchFamily="34" charset="0"/>
              </a:rPr>
              <a:t>A wave of anger swept across the Muslin World and the Indian Muslims rose against the British Government. </a:t>
            </a:r>
          </a:p>
          <a:p>
            <a:pPr marL="342900" indent="-342900" algn="just">
              <a:buFont typeface="Arial" panose="020B0604020202020204" pitchFamily="34" charset="0"/>
              <a:buChar char="•"/>
            </a:pPr>
            <a:r>
              <a:rPr lang="en-US" sz="2000" dirty="0">
                <a:latin typeface="Candara" pitchFamily="34" charset="0"/>
                <a:cs typeface="Arial" pitchFamily="34" charset="0"/>
              </a:rPr>
              <a:t>Muslim leaders like </a:t>
            </a:r>
            <a:r>
              <a:rPr lang="en-US" sz="2000" b="1" dirty="0">
                <a:latin typeface="Candara" pitchFamily="34" charset="0"/>
                <a:cs typeface="Arial" pitchFamily="34" charset="0"/>
              </a:rPr>
              <a:t>Maulana Abdul </a:t>
            </a:r>
            <a:r>
              <a:rPr lang="en-US" sz="2000" b="1" dirty="0" err="1">
                <a:latin typeface="Candara" pitchFamily="34" charset="0"/>
                <a:cs typeface="Arial" pitchFamily="34" charset="0"/>
              </a:rPr>
              <a:t>Kalam</a:t>
            </a:r>
            <a:r>
              <a:rPr lang="en-US" sz="2000" b="1" dirty="0">
                <a:latin typeface="Candara" pitchFamily="34" charset="0"/>
                <a:cs typeface="Arial" pitchFamily="34" charset="0"/>
              </a:rPr>
              <a:t> Azad, </a:t>
            </a:r>
            <a:r>
              <a:rPr lang="en-US" sz="2000" b="1" dirty="0" err="1">
                <a:latin typeface="Candara" pitchFamily="34" charset="0"/>
                <a:cs typeface="Arial" pitchFamily="34" charset="0"/>
              </a:rPr>
              <a:t>Moulana</a:t>
            </a:r>
            <a:r>
              <a:rPr lang="en-US" sz="2000" b="1" dirty="0">
                <a:latin typeface="Candara" pitchFamily="34" charset="0"/>
                <a:cs typeface="Arial" pitchFamily="34" charset="0"/>
              </a:rPr>
              <a:t> Muhammad Ali </a:t>
            </a:r>
            <a:r>
              <a:rPr lang="en-US" sz="2000" b="1" dirty="0" err="1">
                <a:latin typeface="Candara" pitchFamily="34" charset="0"/>
                <a:cs typeface="Arial" pitchFamily="34" charset="0"/>
              </a:rPr>
              <a:t>Johar</a:t>
            </a:r>
            <a:r>
              <a:rPr lang="en-US" sz="2000" b="1" dirty="0">
                <a:latin typeface="Candara" pitchFamily="34" charset="0"/>
                <a:cs typeface="Arial" pitchFamily="34" charset="0"/>
              </a:rPr>
              <a:t>, </a:t>
            </a:r>
            <a:r>
              <a:rPr lang="en-US" sz="2000" b="1" dirty="0" err="1">
                <a:latin typeface="Candara" pitchFamily="34" charset="0"/>
                <a:cs typeface="Arial" pitchFamily="34" charset="0"/>
              </a:rPr>
              <a:t>Moulana</a:t>
            </a:r>
            <a:r>
              <a:rPr lang="en-US" sz="2000" b="1" dirty="0">
                <a:latin typeface="Candara" pitchFamily="34" charset="0"/>
                <a:cs typeface="Arial" pitchFamily="34" charset="0"/>
              </a:rPr>
              <a:t> </a:t>
            </a:r>
            <a:r>
              <a:rPr lang="en-US" sz="2000" b="1" dirty="0" err="1">
                <a:latin typeface="Candara" pitchFamily="34" charset="0"/>
                <a:cs typeface="Arial" pitchFamily="34" charset="0"/>
              </a:rPr>
              <a:t>Shoukat</a:t>
            </a:r>
            <a:r>
              <a:rPr lang="en-US" sz="2000" b="1" dirty="0">
                <a:latin typeface="Candara" pitchFamily="34" charset="0"/>
                <a:cs typeface="Arial" pitchFamily="34" charset="0"/>
              </a:rPr>
              <a:t> Ali </a:t>
            </a:r>
            <a:r>
              <a:rPr lang="en-US" sz="2000" dirty="0">
                <a:latin typeface="Candara" pitchFamily="34" charset="0"/>
                <a:cs typeface="Arial" pitchFamily="34" charset="0"/>
              </a:rPr>
              <a:t>and others reacted against the British Government policy and were put behind the bars.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10</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999960"/>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6">
                                            <p:txEl>
                                              <p:pRg st="5" end="5"/>
                                            </p:txEl>
                                          </p:spTgt>
                                        </p:tgtEl>
                                        <p:attrNameLst>
                                          <p:attrName>style.color</p:attrName>
                                        </p:attrNameLst>
                                      </p:cBhvr>
                                      <p:to>
                                        <a:srgbClr val="000000"/>
                                      </p:to>
                                    </p:animClr>
                                    <p:animClr clrSpc="rgb" dir="cw">
                                      <p:cBhvr>
                                        <p:cTn id="42" dur="500" fill="hold"/>
                                        <p:tgtEl>
                                          <p:spTgt spid="6">
                                            <p:txEl>
                                              <p:pRg st="5" end="5"/>
                                            </p:txEl>
                                          </p:spTgt>
                                        </p:tgtEl>
                                        <p:attrNameLst>
                                          <p:attrName>fillcolor</p:attrName>
                                        </p:attrNameLst>
                                      </p:cBhvr>
                                      <p:to>
                                        <a:srgbClr val="000000"/>
                                      </p:to>
                                    </p:animClr>
                                    <p:set>
                                      <p:cBhvr>
                                        <p:cTn id="43" dur="500" fill="hold"/>
                                        <p:tgtEl>
                                          <p:spTgt spid="6">
                                            <p:txEl>
                                              <p:pRg st="5" end="5"/>
                                            </p:txEl>
                                          </p:spTgt>
                                        </p:tgtEl>
                                        <p:attrNameLst>
                                          <p:attrName>fill.type</p:attrName>
                                        </p:attrNameLst>
                                      </p:cBhvr>
                                      <p:to>
                                        <p:strVal val="solid"/>
                                      </p:to>
                                    </p:set>
                                    <p:set>
                                      <p:cBhvr>
                                        <p:cTn id="44" dur="500" fill="hold"/>
                                        <p:tgtEl>
                                          <p:spTgt spid="6">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err="1">
                <a:solidFill>
                  <a:schemeClr val="tx2"/>
                </a:solidFill>
                <a:latin typeface="Candara" pitchFamily="34" charset="0"/>
                <a:cs typeface="Arial" pitchFamily="34" charset="0"/>
              </a:rPr>
              <a:t>Khilafat</a:t>
            </a:r>
            <a:r>
              <a:rPr lang="en-US" sz="3200" b="1" dirty="0">
                <a:solidFill>
                  <a:schemeClr val="tx2"/>
                </a:solidFill>
                <a:latin typeface="Candara" pitchFamily="34" charset="0"/>
                <a:cs typeface="Arial" pitchFamily="34" charset="0"/>
              </a:rPr>
              <a:t> Movement [4/7]</a:t>
            </a:r>
          </a:p>
        </p:txBody>
      </p:sp>
      <p:sp>
        <p:nvSpPr>
          <p:cNvPr id="6" name="TextBox 5"/>
          <p:cNvSpPr txBox="1"/>
          <p:nvPr/>
        </p:nvSpPr>
        <p:spPr>
          <a:xfrm>
            <a:off x="685801" y="1741321"/>
            <a:ext cx="8020022" cy="2400657"/>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latin typeface="Candara" pitchFamily="34" charset="0"/>
                <a:cs typeface="Arial" pitchFamily="34" charset="0"/>
              </a:rPr>
              <a:t>Muslims organized a mass movement, which came to be known as </a:t>
            </a:r>
            <a:r>
              <a:rPr lang="en-US" sz="2000" dirty="0" err="1">
                <a:latin typeface="Candara" pitchFamily="34" charset="0"/>
                <a:cs typeface="Arial" pitchFamily="34" charset="0"/>
              </a:rPr>
              <a:t>Khilafat</a:t>
            </a:r>
            <a:r>
              <a:rPr lang="en-US" sz="2000" dirty="0">
                <a:latin typeface="Candara" pitchFamily="34" charset="0"/>
                <a:cs typeface="Arial" pitchFamily="34" charset="0"/>
              </a:rPr>
              <a:t> Movement. The aims of this movement were</a:t>
            </a:r>
          </a:p>
          <a:p>
            <a:pPr marL="914400" lvl="1" indent="-457200" algn="just">
              <a:lnSpc>
                <a:spcPct val="150000"/>
              </a:lnSpc>
              <a:buFont typeface="+mj-lt"/>
              <a:buAutoNum type="alphaLcParenR"/>
            </a:pPr>
            <a:r>
              <a:rPr lang="en-US" sz="2000" dirty="0">
                <a:latin typeface="Candara" pitchFamily="34" charset="0"/>
                <a:cs typeface="Arial" pitchFamily="34" charset="0"/>
              </a:rPr>
              <a:t>To protect the Holy place of Turkey</a:t>
            </a:r>
          </a:p>
          <a:p>
            <a:pPr marL="914400" lvl="1" indent="-457200" algn="just">
              <a:lnSpc>
                <a:spcPct val="150000"/>
              </a:lnSpc>
              <a:buFont typeface="+mj-lt"/>
              <a:buAutoNum type="alphaLcParenR"/>
            </a:pPr>
            <a:r>
              <a:rPr lang="en-US" sz="2000" dirty="0">
                <a:latin typeface="Candara" pitchFamily="34" charset="0"/>
                <a:cs typeface="Arial" pitchFamily="34" charset="0"/>
              </a:rPr>
              <a:t>To restore the Territories of Turkey</a:t>
            </a:r>
          </a:p>
          <a:p>
            <a:pPr marL="914400" lvl="1" indent="-457200" algn="just">
              <a:lnSpc>
                <a:spcPct val="150000"/>
              </a:lnSpc>
              <a:buFont typeface="+mj-lt"/>
              <a:buAutoNum type="alphaLcParenR"/>
            </a:pPr>
            <a:r>
              <a:rPr lang="en-US" sz="2000" dirty="0">
                <a:latin typeface="Candara" pitchFamily="34" charset="0"/>
                <a:cs typeface="Arial" pitchFamily="34" charset="0"/>
              </a:rPr>
              <a:t>To restore the Ottoman Empire.</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11</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552490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6">
                                            <p:txEl>
                                              <p:pRg st="1" end="1"/>
                                            </p:txEl>
                                          </p:spTgt>
                                        </p:tgtEl>
                                        <p:attrNameLst>
                                          <p:attrName>style.color</p:attrName>
                                        </p:attrNameLst>
                                      </p:cBhvr>
                                      <p:to>
                                        <a:srgbClr val="000000"/>
                                      </p:to>
                                    </p:animClr>
                                    <p:animClr clrSpc="rgb" dir="cw">
                                      <p:cBhvr>
                                        <p:cTn id="12" dur="500" fill="hold"/>
                                        <p:tgtEl>
                                          <p:spTgt spid="6">
                                            <p:txEl>
                                              <p:pRg st="1" end="1"/>
                                            </p:txEl>
                                          </p:spTgt>
                                        </p:tgtEl>
                                        <p:attrNameLst>
                                          <p:attrName>fillcolor</p:attrName>
                                        </p:attrNameLst>
                                      </p:cBhvr>
                                      <p:to>
                                        <a:srgbClr val="000000"/>
                                      </p:to>
                                    </p:animClr>
                                    <p:set>
                                      <p:cBhvr>
                                        <p:cTn id="13" dur="500" fill="hold"/>
                                        <p:tgtEl>
                                          <p:spTgt spid="6">
                                            <p:txEl>
                                              <p:pRg st="1" end="1"/>
                                            </p:txEl>
                                          </p:spTgt>
                                        </p:tgtEl>
                                        <p:attrNameLst>
                                          <p:attrName>fill.type</p:attrName>
                                        </p:attrNameLst>
                                      </p:cBhvr>
                                      <p:to>
                                        <p:strVal val="solid"/>
                                      </p:to>
                                    </p:set>
                                    <p:set>
                                      <p:cBhvr>
                                        <p:cTn id="14" dur="500" fill="hold"/>
                                        <p:tgtEl>
                                          <p:spTgt spid="6">
                                            <p:txEl>
                                              <p:pRg st="1" end="1"/>
                                            </p:txEl>
                                          </p:spTgt>
                                        </p:tgtEl>
                                        <p:attrNameLst>
                                          <p:attrName>fill.on</p:attrName>
                                        </p:attrNameLst>
                                      </p:cBhvr>
                                      <p:to>
                                        <p:strVal val="true"/>
                                      </p:to>
                                    </p:set>
                                  </p:childTnLst>
                                </p:cTn>
                              </p:par>
                              <p:par>
                                <p:cTn id="15" presetID="19" presetClass="emph" presetSubtype="0" fill="hold" nodeType="withEffect">
                                  <p:stCondLst>
                                    <p:cond delay="0"/>
                                  </p:stCondLst>
                                  <p:childTnLst>
                                    <p:animClr clrSpc="rgb" dir="cw">
                                      <p:cBhvr override="childStyle">
                                        <p:cTn id="16" dur="500" fill="hold"/>
                                        <p:tgtEl>
                                          <p:spTgt spid="6">
                                            <p:txEl>
                                              <p:pRg st="2" end="2"/>
                                            </p:txEl>
                                          </p:spTgt>
                                        </p:tgtEl>
                                        <p:attrNameLst>
                                          <p:attrName>style.color</p:attrName>
                                        </p:attrNameLst>
                                      </p:cBhvr>
                                      <p:to>
                                        <a:srgbClr val="000000"/>
                                      </p:to>
                                    </p:animClr>
                                    <p:animClr clrSpc="rgb" dir="cw">
                                      <p:cBhvr>
                                        <p:cTn id="17" dur="500" fill="hold"/>
                                        <p:tgtEl>
                                          <p:spTgt spid="6">
                                            <p:txEl>
                                              <p:pRg st="2" end="2"/>
                                            </p:txEl>
                                          </p:spTgt>
                                        </p:tgtEl>
                                        <p:attrNameLst>
                                          <p:attrName>fillcolor</p:attrName>
                                        </p:attrNameLst>
                                      </p:cBhvr>
                                      <p:to>
                                        <a:srgbClr val="000000"/>
                                      </p:to>
                                    </p:animClr>
                                    <p:set>
                                      <p:cBhvr>
                                        <p:cTn id="18" dur="500" fill="hold"/>
                                        <p:tgtEl>
                                          <p:spTgt spid="6">
                                            <p:txEl>
                                              <p:pRg st="2" end="2"/>
                                            </p:txEl>
                                          </p:spTgt>
                                        </p:tgtEl>
                                        <p:attrNameLst>
                                          <p:attrName>fill.type</p:attrName>
                                        </p:attrNameLst>
                                      </p:cBhvr>
                                      <p:to>
                                        <p:strVal val="solid"/>
                                      </p:to>
                                    </p:set>
                                    <p:set>
                                      <p:cBhvr>
                                        <p:cTn id="19" dur="500" fill="hold"/>
                                        <p:tgtEl>
                                          <p:spTgt spid="6">
                                            <p:txEl>
                                              <p:pRg st="2" end="2"/>
                                            </p:txEl>
                                          </p:spTgt>
                                        </p:tgtEl>
                                        <p:attrNameLst>
                                          <p:attrName>fill.on</p:attrName>
                                        </p:attrNameLst>
                                      </p:cBhvr>
                                      <p:to>
                                        <p:strVal val="true"/>
                                      </p:to>
                                    </p:set>
                                  </p:childTnLst>
                                </p:cTn>
                              </p:par>
                              <p:par>
                                <p:cTn id="20" presetID="19" presetClass="emph" presetSubtype="0" fill="hold" nodeType="withEffect">
                                  <p:stCondLst>
                                    <p:cond delay="0"/>
                                  </p:stCondLst>
                                  <p:childTnLst>
                                    <p:animClr clrSpc="rgb" dir="cw">
                                      <p:cBhvr override="childStyle">
                                        <p:cTn id="21" dur="500" fill="hold"/>
                                        <p:tgtEl>
                                          <p:spTgt spid="6">
                                            <p:txEl>
                                              <p:pRg st="3" end="3"/>
                                            </p:txEl>
                                          </p:spTgt>
                                        </p:tgtEl>
                                        <p:attrNameLst>
                                          <p:attrName>style.color</p:attrName>
                                        </p:attrNameLst>
                                      </p:cBhvr>
                                      <p:to>
                                        <a:srgbClr val="000000"/>
                                      </p:to>
                                    </p:animClr>
                                    <p:animClr clrSpc="rgb" dir="cw">
                                      <p:cBhvr>
                                        <p:cTn id="22" dur="500" fill="hold"/>
                                        <p:tgtEl>
                                          <p:spTgt spid="6">
                                            <p:txEl>
                                              <p:pRg st="3" end="3"/>
                                            </p:txEl>
                                          </p:spTgt>
                                        </p:tgtEl>
                                        <p:attrNameLst>
                                          <p:attrName>fillcolor</p:attrName>
                                        </p:attrNameLst>
                                      </p:cBhvr>
                                      <p:to>
                                        <a:srgbClr val="000000"/>
                                      </p:to>
                                    </p:animClr>
                                    <p:set>
                                      <p:cBhvr>
                                        <p:cTn id="23" dur="500" fill="hold"/>
                                        <p:tgtEl>
                                          <p:spTgt spid="6">
                                            <p:txEl>
                                              <p:pRg st="3" end="3"/>
                                            </p:txEl>
                                          </p:spTgt>
                                        </p:tgtEl>
                                        <p:attrNameLst>
                                          <p:attrName>fill.type</p:attrName>
                                        </p:attrNameLst>
                                      </p:cBhvr>
                                      <p:to>
                                        <p:strVal val="solid"/>
                                      </p:to>
                                    </p:set>
                                    <p:set>
                                      <p:cBhvr>
                                        <p:cTn id="24" dur="500" fill="hold"/>
                                        <p:tgtEl>
                                          <p:spTgt spid="6">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err="1">
                <a:solidFill>
                  <a:schemeClr val="tx2"/>
                </a:solidFill>
                <a:latin typeface="Candara" pitchFamily="34" charset="0"/>
                <a:cs typeface="Arial" pitchFamily="34" charset="0"/>
              </a:rPr>
              <a:t>Khilafat</a:t>
            </a:r>
            <a:r>
              <a:rPr lang="en-US" sz="3200" b="1" dirty="0">
                <a:solidFill>
                  <a:schemeClr val="tx2"/>
                </a:solidFill>
                <a:latin typeface="Candara" pitchFamily="34" charset="0"/>
                <a:cs typeface="Arial" pitchFamily="34" charset="0"/>
              </a:rPr>
              <a:t> Movement [5/7]</a:t>
            </a:r>
          </a:p>
        </p:txBody>
      </p:sp>
      <p:sp>
        <p:nvSpPr>
          <p:cNvPr id="6" name="TextBox 5"/>
          <p:cNvSpPr txBox="1"/>
          <p:nvPr/>
        </p:nvSpPr>
        <p:spPr>
          <a:xfrm>
            <a:off x="685801" y="1741321"/>
            <a:ext cx="8020022" cy="4093428"/>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Candara" pitchFamily="34" charset="0"/>
                <a:cs typeface="Arial" pitchFamily="34" charset="0"/>
              </a:rPr>
              <a:t>In December 1919 both the </a:t>
            </a:r>
            <a:r>
              <a:rPr lang="en-US" sz="2000" dirty="0" err="1">
                <a:latin typeface="Candara" pitchFamily="34" charset="0"/>
                <a:cs typeface="Arial" pitchFamily="34" charset="0"/>
              </a:rPr>
              <a:t>Khilafat</a:t>
            </a:r>
            <a:r>
              <a:rPr lang="en-US" sz="2000" dirty="0">
                <a:latin typeface="Candara" pitchFamily="34" charset="0"/>
                <a:cs typeface="Arial" pitchFamily="34" charset="0"/>
              </a:rPr>
              <a:t> Committee and Congress held their meetings simultaneously at Amritsar and a delegation was prepared which was sent to England under the leadership of Maulana Mohammad Ali </a:t>
            </a:r>
            <a:r>
              <a:rPr lang="en-US" sz="2000" dirty="0" err="1">
                <a:latin typeface="Candara" pitchFamily="34" charset="0"/>
                <a:cs typeface="Arial" pitchFamily="34" charset="0"/>
              </a:rPr>
              <a:t>Johar</a:t>
            </a:r>
            <a:r>
              <a:rPr lang="en-US" sz="2000" dirty="0">
                <a:latin typeface="Candara" pitchFamily="34" charset="0"/>
                <a:cs typeface="Arial" pitchFamily="34" charset="0"/>
              </a:rPr>
              <a:t> to see the British Prime Minister, Cabinet Member and Members of Parliament and to explain the Indian point of view regarding the </a:t>
            </a:r>
            <a:r>
              <a:rPr lang="en-US" sz="2000" dirty="0" err="1">
                <a:latin typeface="Candara" pitchFamily="34" charset="0"/>
                <a:cs typeface="Arial" pitchFamily="34" charset="0"/>
              </a:rPr>
              <a:t>Khilafat</a:t>
            </a:r>
            <a:r>
              <a:rPr lang="en-US" sz="2000" dirty="0">
                <a:latin typeface="Candara" pitchFamily="34" charset="0"/>
                <a:cs typeface="Arial" pitchFamily="34" charset="0"/>
              </a:rPr>
              <a:t>. </a:t>
            </a:r>
          </a:p>
          <a:p>
            <a:pPr marL="342900" indent="-342900" algn="just">
              <a:buFont typeface="Arial" panose="020B0604020202020204" pitchFamily="34" charset="0"/>
              <a:buChar char="•"/>
            </a:pPr>
            <a:r>
              <a:rPr lang="en-US" sz="2000" dirty="0">
                <a:latin typeface="Candara" pitchFamily="34" charset="0"/>
                <a:cs typeface="Arial" pitchFamily="34" charset="0"/>
              </a:rPr>
              <a:t>The delegation visited England in 1920. The leaders of the delegation addressed the House of Commons and saw the British Prime Minister, Lloyd George, who paid no heed to the delegations demand. </a:t>
            </a:r>
          </a:p>
          <a:p>
            <a:pPr marL="342900" indent="-342900" algn="just">
              <a:buFont typeface="Arial" panose="020B0604020202020204" pitchFamily="34" charset="0"/>
              <a:buChar char="•"/>
            </a:pPr>
            <a:r>
              <a:rPr lang="en-US" sz="2000" dirty="0">
                <a:latin typeface="Candara" pitchFamily="34" charset="0"/>
                <a:cs typeface="Arial" pitchFamily="34" charset="0"/>
              </a:rPr>
              <a:t>The delegation stayed at London for eight months and won many hearts and sympathies of people in Britain by delivering speeches. However, the delegation returned to India unsuccessful in October 1920.</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12</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114872"/>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err="1">
                <a:solidFill>
                  <a:schemeClr val="tx2"/>
                </a:solidFill>
                <a:latin typeface="Candara" pitchFamily="34" charset="0"/>
                <a:cs typeface="Arial" pitchFamily="34" charset="0"/>
              </a:rPr>
              <a:t>Khilafat</a:t>
            </a:r>
            <a:r>
              <a:rPr lang="en-US" sz="3200" b="1" dirty="0">
                <a:solidFill>
                  <a:schemeClr val="tx2"/>
                </a:solidFill>
                <a:latin typeface="Candara" pitchFamily="34" charset="0"/>
                <a:cs typeface="Arial" pitchFamily="34" charset="0"/>
              </a:rPr>
              <a:t> Movement [6/7]</a:t>
            </a:r>
          </a:p>
        </p:txBody>
      </p:sp>
      <p:sp>
        <p:nvSpPr>
          <p:cNvPr id="6" name="TextBox 5"/>
          <p:cNvSpPr txBox="1"/>
          <p:nvPr/>
        </p:nvSpPr>
        <p:spPr>
          <a:xfrm>
            <a:off x="685801" y="1741321"/>
            <a:ext cx="8020022" cy="255454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Candara" pitchFamily="34" charset="0"/>
                <a:cs typeface="Arial" pitchFamily="34" charset="0"/>
              </a:rPr>
              <a:t>They realized that a new strategy needed to be adopted in order to reinvigorate the zest and zeal for freedom among a general populace. </a:t>
            </a:r>
          </a:p>
          <a:p>
            <a:pPr marL="342900" indent="-342900" algn="just">
              <a:buFont typeface="Arial" panose="020B0604020202020204" pitchFamily="34" charset="0"/>
              <a:buChar char="•"/>
            </a:pPr>
            <a:r>
              <a:rPr lang="en-US" sz="2000" dirty="0">
                <a:latin typeface="Candara" pitchFamily="34" charset="0"/>
                <a:cs typeface="Arial" pitchFamily="34" charset="0"/>
              </a:rPr>
              <a:t>With this aim they decided to launch a movement of Non Co-operation. </a:t>
            </a:r>
          </a:p>
          <a:p>
            <a:pPr marL="342900" indent="-342900" algn="just">
              <a:buFont typeface="Arial" panose="020B0604020202020204" pitchFamily="34" charset="0"/>
              <a:buChar char="•"/>
            </a:pPr>
            <a:r>
              <a:rPr lang="en-US" sz="2000" dirty="0">
                <a:latin typeface="Candara" pitchFamily="34" charset="0"/>
                <a:cs typeface="Arial" pitchFamily="34" charset="0"/>
              </a:rPr>
              <a:t>The Congress extended its full support to the </a:t>
            </a:r>
            <a:r>
              <a:rPr lang="en-US" sz="2000" dirty="0" err="1">
                <a:latin typeface="Candara" pitchFamily="34" charset="0"/>
                <a:cs typeface="Arial" pitchFamily="34" charset="0"/>
              </a:rPr>
              <a:t>Khilafat</a:t>
            </a:r>
            <a:r>
              <a:rPr lang="en-US" sz="2000" dirty="0">
                <a:latin typeface="Candara" pitchFamily="34" charset="0"/>
                <a:cs typeface="Arial" pitchFamily="34" charset="0"/>
              </a:rPr>
              <a:t> Movement. </a:t>
            </a:r>
          </a:p>
          <a:p>
            <a:pPr marL="342900" indent="-342900" algn="just">
              <a:buFont typeface="Arial" panose="020B0604020202020204" pitchFamily="34" charset="0"/>
              <a:buChar char="•"/>
            </a:pPr>
            <a:r>
              <a:rPr lang="en-US" sz="2000" dirty="0">
                <a:latin typeface="Candara" pitchFamily="34" charset="0"/>
                <a:cs typeface="Arial" pitchFamily="34" charset="0"/>
              </a:rPr>
              <a:t>The leaders of the two communities met at Amritsar and resolved to launch a country wide agitation under the leadership of Gandhi. </a:t>
            </a:r>
          </a:p>
          <a:p>
            <a:pPr marL="342900" indent="-342900" algn="just">
              <a:buFont typeface="Arial" panose="020B0604020202020204" pitchFamily="34" charset="0"/>
              <a:buChar char="•"/>
            </a:pPr>
            <a:r>
              <a:rPr lang="en-US" sz="2000" dirty="0">
                <a:latin typeface="Candara" pitchFamily="34" charset="0"/>
                <a:cs typeface="Arial" pitchFamily="34" charset="0"/>
              </a:rPr>
              <a:t>The agitation was against the British government. </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13</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1323154"/>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err="1">
                <a:solidFill>
                  <a:schemeClr val="tx2"/>
                </a:solidFill>
                <a:latin typeface="Candara" pitchFamily="34" charset="0"/>
                <a:cs typeface="Arial" pitchFamily="34" charset="0"/>
              </a:rPr>
              <a:t>Khilafat</a:t>
            </a:r>
            <a:r>
              <a:rPr lang="en-US" sz="3200" b="1" dirty="0">
                <a:solidFill>
                  <a:schemeClr val="tx2"/>
                </a:solidFill>
                <a:latin typeface="Candara" pitchFamily="34" charset="0"/>
                <a:cs typeface="Arial" pitchFamily="34" charset="0"/>
              </a:rPr>
              <a:t> Movement [7/7]</a:t>
            </a:r>
          </a:p>
        </p:txBody>
      </p:sp>
      <p:sp>
        <p:nvSpPr>
          <p:cNvPr id="6" name="TextBox 5"/>
          <p:cNvSpPr txBox="1"/>
          <p:nvPr/>
        </p:nvSpPr>
        <p:spPr>
          <a:xfrm>
            <a:off x="685801" y="1741321"/>
            <a:ext cx="8020022" cy="4708981"/>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Candara" pitchFamily="34" charset="0"/>
                <a:cs typeface="Arial" pitchFamily="34" charset="0"/>
              </a:rPr>
              <a:t>The </a:t>
            </a:r>
            <a:r>
              <a:rPr lang="en-US" sz="2000" dirty="0" err="1">
                <a:latin typeface="Candara" pitchFamily="34" charset="0"/>
                <a:cs typeface="Arial" pitchFamily="34" charset="0"/>
              </a:rPr>
              <a:t>Jamiat</a:t>
            </a:r>
            <a:r>
              <a:rPr lang="en-US" sz="2000" dirty="0">
                <a:latin typeface="Candara" pitchFamily="34" charset="0"/>
                <a:cs typeface="Arial" pitchFamily="34" charset="0"/>
              </a:rPr>
              <a:t>-</a:t>
            </a:r>
            <a:r>
              <a:rPr lang="en-US" sz="2000" dirty="0" err="1">
                <a:latin typeface="Candara" pitchFamily="34" charset="0"/>
                <a:cs typeface="Arial" pitchFamily="34" charset="0"/>
              </a:rPr>
              <a:t>ul</a:t>
            </a:r>
            <a:r>
              <a:rPr lang="en-US" sz="2000" dirty="0">
                <a:latin typeface="Candara" pitchFamily="34" charset="0"/>
                <a:cs typeface="Arial" pitchFamily="34" charset="0"/>
              </a:rPr>
              <a:t>-Ulama Hind issued a Fatwa of Tark-e-</a:t>
            </a:r>
            <a:r>
              <a:rPr lang="en-US" sz="2000" dirty="0" err="1">
                <a:latin typeface="Candara" pitchFamily="34" charset="0"/>
                <a:cs typeface="Arial" pitchFamily="34" charset="0"/>
              </a:rPr>
              <a:t>Mawalat</a:t>
            </a:r>
            <a:r>
              <a:rPr lang="en-US" sz="2000" dirty="0">
                <a:latin typeface="Candara" pitchFamily="34" charset="0"/>
                <a:cs typeface="Arial" pitchFamily="34" charset="0"/>
              </a:rPr>
              <a:t>. The following points were included in it:</a:t>
            </a:r>
          </a:p>
          <a:p>
            <a:pPr marL="914400" lvl="1" indent="-457200" algn="just">
              <a:buFont typeface="+mj-lt"/>
              <a:buAutoNum type="arabicPeriod"/>
            </a:pPr>
            <a:r>
              <a:rPr lang="en-US" sz="2000" dirty="0">
                <a:latin typeface="Candara" pitchFamily="34" charset="0"/>
                <a:cs typeface="Arial" pitchFamily="34" charset="0"/>
              </a:rPr>
              <a:t>Renunciation of all Government titles.</a:t>
            </a:r>
          </a:p>
          <a:p>
            <a:pPr marL="914400" lvl="1" indent="-457200" algn="just">
              <a:buFont typeface="+mj-lt"/>
              <a:buAutoNum type="arabicPeriod"/>
            </a:pPr>
            <a:r>
              <a:rPr lang="en-US" sz="2000" dirty="0">
                <a:latin typeface="Candara" pitchFamily="34" charset="0"/>
                <a:cs typeface="Arial" pitchFamily="34" charset="0"/>
              </a:rPr>
              <a:t>Boycott of legislature and court.</a:t>
            </a:r>
          </a:p>
          <a:p>
            <a:pPr marL="914400" lvl="1" indent="-457200" algn="just">
              <a:buFont typeface="+mj-lt"/>
              <a:buAutoNum type="arabicPeriod"/>
            </a:pPr>
            <a:r>
              <a:rPr lang="en-US" sz="2000" dirty="0">
                <a:latin typeface="Candara" pitchFamily="34" charset="0"/>
                <a:cs typeface="Arial" pitchFamily="34" charset="0"/>
              </a:rPr>
              <a:t>Withdrawal of student’s from educational institutions.</a:t>
            </a:r>
          </a:p>
          <a:p>
            <a:pPr marL="914400" lvl="1" indent="-457200" algn="just">
              <a:buFont typeface="+mj-lt"/>
              <a:buAutoNum type="arabicPeriod"/>
            </a:pPr>
            <a:r>
              <a:rPr lang="en-US" sz="2000" dirty="0">
                <a:latin typeface="Candara" pitchFamily="34" charset="0"/>
                <a:cs typeface="Arial" pitchFamily="34" charset="0"/>
              </a:rPr>
              <a:t>Resignation from government posts.</a:t>
            </a:r>
          </a:p>
          <a:p>
            <a:pPr marL="914400" lvl="1" indent="-457200" algn="just">
              <a:buFont typeface="+mj-lt"/>
              <a:buAutoNum type="arabicPeriod"/>
            </a:pPr>
            <a:r>
              <a:rPr lang="en-US" sz="2000" dirty="0">
                <a:latin typeface="Candara" pitchFamily="34" charset="0"/>
                <a:cs typeface="Arial" pitchFamily="34" charset="0"/>
              </a:rPr>
              <a:t>General civil disobedience.</a:t>
            </a:r>
          </a:p>
          <a:p>
            <a:pPr marL="342900" indent="-342900" algn="just">
              <a:buFont typeface="Arial" panose="020B0604020202020204" pitchFamily="34" charset="0"/>
              <a:buChar char="•"/>
            </a:pPr>
            <a:r>
              <a:rPr lang="en-US" sz="2000" dirty="0">
                <a:latin typeface="Candara" pitchFamily="34" charset="0"/>
                <a:cs typeface="Arial" pitchFamily="34" charset="0"/>
              </a:rPr>
              <a:t>As a result of this proclamation of fatwa, hundreds of thousands people returned the titles and stopped sending their children to government schools and colleges. All those highly educated young men who could have rose to high government positions bode farewell to their bright future and accepted ordinary jobs in the private sector. The vacuum created in government offices was joyfully filled in by Hindus, while the Muslim government employees willingly accepted starvation for the sake of the Muslim cause.</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14</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934301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6">
                                            <p:txEl>
                                              <p:pRg st="1" end="1"/>
                                            </p:txEl>
                                          </p:spTgt>
                                        </p:tgtEl>
                                        <p:attrNameLst>
                                          <p:attrName>style.color</p:attrName>
                                        </p:attrNameLst>
                                      </p:cBhvr>
                                      <p:to>
                                        <a:srgbClr val="000000"/>
                                      </p:to>
                                    </p:animClr>
                                    <p:animClr clrSpc="rgb" dir="cw">
                                      <p:cBhvr>
                                        <p:cTn id="12" dur="500" fill="hold"/>
                                        <p:tgtEl>
                                          <p:spTgt spid="6">
                                            <p:txEl>
                                              <p:pRg st="1" end="1"/>
                                            </p:txEl>
                                          </p:spTgt>
                                        </p:tgtEl>
                                        <p:attrNameLst>
                                          <p:attrName>fillcolor</p:attrName>
                                        </p:attrNameLst>
                                      </p:cBhvr>
                                      <p:to>
                                        <a:srgbClr val="000000"/>
                                      </p:to>
                                    </p:animClr>
                                    <p:set>
                                      <p:cBhvr>
                                        <p:cTn id="13" dur="500" fill="hold"/>
                                        <p:tgtEl>
                                          <p:spTgt spid="6">
                                            <p:txEl>
                                              <p:pRg st="1" end="1"/>
                                            </p:txEl>
                                          </p:spTgt>
                                        </p:tgtEl>
                                        <p:attrNameLst>
                                          <p:attrName>fill.type</p:attrName>
                                        </p:attrNameLst>
                                      </p:cBhvr>
                                      <p:to>
                                        <p:strVal val="solid"/>
                                      </p:to>
                                    </p:set>
                                    <p:set>
                                      <p:cBhvr>
                                        <p:cTn id="14" dur="500" fill="hold"/>
                                        <p:tgtEl>
                                          <p:spTgt spid="6">
                                            <p:txEl>
                                              <p:pRg st="1" end="1"/>
                                            </p:txEl>
                                          </p:spTgt>
                                        </p:tgtEl>
                                        <p:attrNameLst>
                                          <p:attrName>fill.on</p:attrName>
                                        </p:attrNameLst>
                                      </p:cBhvr>
                                      <p:to>
                                        <p:strVal val="true"/>
                                      </p:to>
                                    </p:set>
                                  </p:childTnLst>
                                </p:cTn>
                              </p:par>
                              <p:par>
                                <p:cTn id="15" presetID="19" presetClass="emph" presetSubtype="0" fill="hold" nodeType="withEffect">
                                  <p:stCondLst>
                                    <p:cond delay="0"/>
                                  </p:stCondLst>
                                  <p:childTnLst>
                                    <p:animClr clrSpc="rgb" dir="cw">
                                      <p:cBhvr override="childStyle">
                                        <p:cTn id="16" dur="500" fill="hold"/>
                                        <p:tgtEl>
                                          <p:spTgt spid="6">
                                            <p:txEl>
                                              <p:pRg st="2" end="2"/>
                                            </p:txEl>
                                          </p:spTgt>
                                        </p:tgtEl>
                                        <p:attrNameLst>
                                          <p:attrName>style.color</p:attrName>
                                        </p:attrNameLst>
                                      </p:cBhvr>
                                      <p:to>
                                        <a:srgbClr val="000000"/>
                                      </p:to>
                                    </p:animClr>
                                    <p:animClr clrSpc="rgb" dir="cw">
                                      <p:cBhvr>
                                        <p:cTn id="17" dur="500" fill="hold"/>
                                        <p:tgtEl>
                                          <p:spTgt spid="6">
                                            <p:txEl>
                                              <p:pRg st="2" end="2"/>
                                            </p:txEl>
                                          </p:spTgt>
                                        </p:tgtEl>
                                        <p:attrNameLst>
                                          <p:attrName>fillcolor</p:attrName>
                                        </p:attrNameLst>
                                      </p:cBhvr>
                                      <p:to>
                                        <a:srgbClr val="000000"/>
                                      </p:to>
                                    </p:animClr>
                                    <p:set>
                                      <p:cBhvr>
                                        <p:cTn id="18" dur="500" fill="hold"/>
                                        <p:tgtEl>
                                          <p:spTgt spid="6">
                                            <p:txEl>
                                              <p:pRg st="2" end="2"/>
                                            </p:txEl>
                                          </p:spTgt>
                                        </p:tgtEl>
                                        <p:attrNameLst>
                                          <p:attrName>fill.type</p:attrName>
                                        </p:attrNameLst>
                                      </p:cBhvr>
                                      <p:to>
                                        <p:strVal val="solid"/>
                                      </p:to>
                                    </p:set>
                                    <p:set>
                                      <p:cBhvr>
                                        <p:cTn id="19" dur="500" fill="hold"/>
                                        <p:tgtEl>
                                          <p:spTgt spid="6">
                                            <p:txEl>
                                              <p:pRg st="2" end="2"/>
                                            </p:txEl>
                                          </p:spTgt>
                                        </p:tgtEl>
                                        <p:attrNameLst>
                                          <p:attrName>fill.on</p:attrName>
                                        </p:attrNameLst>
                                      </p:cBhvr>
                                      <p:to>
                                        <p:strVal val="true"/>
                                      </p:to>
                                    </p:set>
                                  </p:childTnLst>
                                </p:cTn>
                              </p:par>
                              <p:par>
                                <p:cTn id="20" presetID="19" presetClass="emph" presetSubtype="0" fill="hold" nodeType="withEffect">
                                  <p:stCondLst>
                                    <p:cond delay="0"/>
                                  </p:stCondLst>
                                  <p:childTnLst>
                                    <p:animClr clrSpc="rgb" dir="cw">
                                      <p:cBhvr override="childStyle">
                                        <p:cTn id="21" dur="500" fill="hold"/>
                                        <p:tgtEl>
                                          <p:spTgt spid="6">
                                            <p:txEl>
                                              <p:pRg st="3" end="3"/>
                                            </p:txEl>
                                          </p:spTgt>
                                        </p:tgtEl>
                                        <p:attrNameLst>
                                          <p:attrName>style.color</p:attrName>
                                        </p:attrNameLst>
                                      </p:cBhvr>
                                      <p:to>
                                        <a:srgbClr val="000000"/>
                                      </p:to>
                                    </p:animClr>
                                    <p:animClr clrSpc="rgb" dir="cw">
                                      <p:cBhvr>
                                        <p:cTn id="22" dur="500" fill="hold"/>
                                        <p:tgtEl>
                                          <p:spTgt spid="6">
                                            <p:txEl>
                                              <p:pRg st="3" end="3"/>
                                            </p:txEl>
                                          </p:spTgt>
                                        </p:tgtEl>
                                        <p:attrNameLst>
                                          <p:attrName>fillcolor</p:attrName>
                                        </p:attrNameLst>
                                      </p:cBhvr>
                                      <p:to>
                                        <a:srgbClr val="000000"/>
                                      </p:to>
                                    </p:animClr>
                                    <p:set>
                                      <p:cBhvr>
                                        <p:cTn id="23" dur="500" fill="hold"/>
                                        <p:tgtEl>
                                          <p:spTgt spid="6">
                                            <p:txEl>
                                              <p:pRg st="3" end="3"/>
                                            </p:txEl>
                                          </p:spTgt>
                                        </p:tgtEl>
                                        <p:attrNameLst>
                                          <p:attrName>fill.type</p:attrName>
                                        </p:attrNameLst>
                                      </p:cBhvr>
                                      <p:to>
                                        <p:strVal val="solid"/>
                                      </p:to>
                                    </p:set>
                                    <p:set>
                                      <p:cBhvr>
                                        <p:cTn id="24" dur="500" fill="hold"/>
                                        <p:tgtEl>
                                          <p:spTgt spid="6">
                                            <p:txEl>
                                              <p:pRg st="3" end="3"/>
                                            </p:txEl>
                                          </p:spTgt>
                                        </p:tgtEl>
                                        <p:attrNameLst>
                                          <p:attrName>fill.on</p:attrName>
                                        </p:attrNameLst>
                                      </p:cBhvr>
                                      <p:to>
                                        <p:strVal val="true"/>
                                      </p:to>
                                    </p:set>
                                  </p:childTnLst>
                                </p:cTn>
                              </p:par>
                              <p:par>
                                <p:cTn id="25" presetID="19" presetClass="emph" presetSubtype="0" fill="hold" nodeType="withEffect">
                                  <p:stCondLst>
                                    <p:cond delay="0"/>
                                  </p:stCondLst>
                                  <p:childTnLst>
                                    <p:animClr clrSpc="rgb" dir="cw">
                                      <p:cBhvr override="childStyle">
                                        <p:cTn id="26" dur="500" fill="hold"/>
                                        <p:tgtEl>
                                          <p:spTgt spid="6">
                                            <p:txEl>
                                              <p:pRg st="4" end="4"/>
                                            </p:txEl>
                                          </p:spTgt>
                                        </p:tgtEl>
                                        <p:attrNameLst>
                                          <p:attrName>style.color</p:attrName>
                                        </p:attrNameLst>
                                      </p:cBhvr>
                                      <p:to>
                                        <a:srgbClr val="000000"/>
                                      </p:to>
                                    </p:animClr>
                                    <p:animClr clrSpc="rgb" dir="cw">
                                      <p:cBhvr>
                                        <p:cTn id="27" dur="500" fill="hold"/>
                                        <p:tgtEl>
                                          <p:spTgt spid="6">
                                            <p:txEl>
                                              <p:pRg st="4" end="4"/>
                                            </p:txEl>
                                          </p:spTgt>
                                        </p:tgtEl>
                                        <p:attrNameLst>
                                          <p:attrName>fillcolor</p:attrName>
                                        </p:attrNameLst>
                                      </p:cBhvr>
                                      <p:to>
                                        <a:srgbClr val="000000"/>
                                      </p:to>
                                    </p:animClr>
                                    <p:set>
                                      <p:cBhvr>
                                        <p:cTn id="28" dur="500" fill="hold"/>
                                        <p:tgtEl>
                                          <p:spTgt spid="6">
                                            <p:txEl>
                                              <p:pRg st="4" end="4"/>
                                            </p:txEl>
                                          </p:spTgt>
                                        </p:tgtEl>
                                        <p:attrNameLst>
                                          <p:attrName>fill.type</p:attrName>
                                        </p:attrNameLst>
                                      </p:cBhvr>
                                      <p:to>
                                        <p:strVal val="solid"/>
                                      </p:to>
                                    </p:set>
                                    <p:set>
                                      <p:cBhvr>
                                        <p:cTn id="29" dur="500" fill="hold"/>
                                        <p:tgtEl>
                                          <p:spTgt spid="6">
                                            <p:txEl>
                                              <p:pRg st="4" end="4"/>
                                            </p:txEl>
                                          </p:spTgt>
                                        </p:tgtEl>
                                        <p:attrNameLst>
                                          <p:attrName>fill.on</p:attrName>
                                        </p:attrNameLst>
                                      </p:cBhvr>
                                      <p:to>
                                        <p:strVal val="true"/>
                                      </p:to>
                                    </p:set>
                                  </p:childTnLst>
                                </p:cTn>
                              </p:par>
                              <p:par>
                                <p:cTn id="30" presetID="19" presetClass="emph" presetSubtype="0" fill="hold" nodeType="withEffect">
                                  <p:stCondLst>
                                    <p:cond delay="0"/>
                                  </p:stCondLst>
                                  <p:childTnLst>
                                    <p:animClr clrSpc="rgb" dir="cw">
                                      <p:cBhvr override="childStyle">
                                        <p:cTn id="31" dur="500" fill="hold"/>
                                        <p:tgtEl>
                                          <p:spTgt spid="6">
                                            <p:txEl>
                                              <p:pRg st="5" end="5"/>
                                            </p:txEl>
                                          </p:spTgt>
                                        </p:tgtEl>
                                        <p:attrNameLst>
                                          <p:attrName>style.color</p:attrName>
                                        </p:attrNameLst>
                                      </p:cBhvr>
                                      <p:to>
                                        <a:srgbClr val="000000"/>
                                      </p:to>
                                    </p:animClr>
                                    <p:animClr clrSpc="rgb" dir="cw">
                                      <p:cBhvr>
                                        <p:cTn id="32" dur="500" fill="hold"/>
                                        <p:tgtEl>
                                          <p:spTgt spid="6">
                                            <p:txEl>
                                              <p:pRg st="5" end="5"/>
                                            </p:txEl>
                                          </p:spTgt>
                                        </p:tgtEl>
                                        <p:attrNameLst>
                                          <p:attrName>fillcolor</p:attrName>
                                        </p:attrNameLst>
                                      </p:cBhvr>
                                      <p:to>
                                        <a:srgbClr val="000000"/>
                                      </p:to>
                                    </p:animClr>
                                    <p:set>
                                      <p:cBhvr>
                                        <p:cTn id="33" dur="500" fill="hold"/>
                                        <p:tgtEl>
                                          <p:spTgt spid="6">
                                            <p:txEl>
                                              <p:pRg st="5" end="5"/>
                                            </p:txEl>
                                          </p:spTgt>
                                        </p:tgtEl>
                                        <p:attrNameLst>
                                          <p:attrName>fill.type</p:attrName>
                                        </p:attrNameLst>
                                      </p:cBhvr>
                                      <p:to>
                                        <p:strVal val="solid"/>
                                      </p:to>
                                    </p:set>
                                    <p:set>
                                      <p:cBhvr>
                                        <p:cTn id="34" dur="500" fill="hold"/>
                                        <p:tgtEl>
                                          <p:spTgt spid="6">
                                            <p:txEl>
                                              <p:pRg st="5" end="5"/>
                                            </p:txEl>
                                          </p:spTgt>
                                        </p:tgtEl>
                                        <p:attrNameLst>
                                          <p:attrName>fill.on</p:attrName>
                                        </p:attrNameLst>
                                      </p:cBhvr>
                                      <p:to>
                                        <p:strVal val="true"/>
                                      </p:to>
                                    </p:set>
                                  </p:childTnLst>
                                </p:cTn>
                              </p:par>
                            </p:childTnLst>
                          </p:cTn>
                        </p:par>
                      </p:childTnLst>
                    </p:cTn>
                  </p:par>
                  <p:par>
                    <p:cTn id="35" fill="hold">
                      <p:stCondLst>
                        <p:cond delay="indefinite"/>
                      </p:stCondLst>
                      <p:childTnLst>
                        <p:par>
                          <p:cTn id="36" fill="hold">
                            <p:stCondLst>
                              <p:cond delay="0"/>
                            </p:stCondLst>
                            <p:childTnLst>
                              <p:par>
                                <p:cTn id="37" presetID="19" presetClass="emph" presetSubtype="0" fill="hold" nodeType="clickEffect">
                                  <p:stCondLst>
                                    <p:cond delay="0"/>
                                  </p:stCondLst>
                                  <p:childTnLst>
                                    <p:animClr clrSpc="rgb" dir="cw">
                                      <p:cBhvr override="childStyle">
                                        <p:cTn id="38" dur="500" fill="hold"/>
                                        <p:tgtEl>
                                          <p:spTgt spid="6">
                                            <p:txEl>
                                              <p:pRg st="6" end="6"/>
                                            </p:txEl>
                                          </p:spTgt>
                                        </p:tgtEl>
                                        <p:attrNameLst>
                                          <p:attrName>style.color</p:attrName>
                                        </p:attrNameLst>
                                      </p:cBhvr>
                                      <p:to>
                                        <a:srgbClr val="000000"/>
                                      </p:to>
                                    </p:animClr>
                                    <p:animClr clrSpc="rgb" dir="cw">
                                      <p:cBhvr>
                                        <p:cTn id="39" dur="500" fill="hold"/>
                                        <p:tgtEl>
                                          <p:spTgt spid="6">
                                            <p:txEl>
                                              <p:pRg st="6" end="6"/>
                                            </p:txEl>
                                          </p:spTgt>
                                        </p:tgtEl>
                                        <p:attrNameLst>
                                          <p:attrName>fillcolor</p:attrName>
                                        </p:attrNameLst>
                                      </p:cBhvr>
                                      <p:to>
                                        <a:srgbClr val="000000"/>
                                      </p:to>
                                    </p:animClr>
                                    <p:set>
                                      <p:cBhvr>
                                        <p:cTn id="40" dur="500" fill="hold"/>
                                        <p:tgtEl>
                                          <p:spTgt spid="6">
                                            <p:txEl>
                                              <p:pRg st="6" end="6"/>
                                            </p:txEl>
                                          </p:spTgt>
                                        </p:tgtEl>
                                        <p:attrNameLst>
                                          <p:attrName>fill.type</p:attrName>
                                        </p:attrNameLst>
                                      </p:cBhvr>
                                      <p:to>
                                        <p:strVal val="solid"/>
                                      </p:to>
                                    </p:set>
                                    <p:set>
                                      <p:cBhvr>
                                        <p:cTn id="41" dur="500" fill="hold"/>
                                        <p:tgtEl>
                                          <p:spTgt spid="6">
                                            <p:txEl>
                                              <p:pRg st="6" end="6"/>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Failure of </a:t>
            </a:r>
            <a:r>
              <a:rPr lang="en-US" sz="3200" b="1" dirty="0" err="1">
                <a:solidFill>
                  <a:schemeClr val="tx2"/>
                </a:solidFill>
                <a:latin typeface="Candara" pitchFamily="34" charset="0"/>
                <a:cs typeface="Arial" pitchFamily="34" charset="0"/>
              </a:rPr>
              <a:t>Khilafat</a:t>
            </a:r>
            <a:r>
              <a:rPr lang="en-US" sz="3200" b="1" dirty="0">
                <a:solidFill>
                  <a:schemeClr val="tx2"/>
                </a:solidFill>
                <a:latin typeface="Candara" pitchFamily="34" charset="0"/>
                <a:cs typeface="Arial" pitchFamily="34" charset="0"/>
              </a:rPr>
              <a:t> Movement [1/2]</a:t>
            </a:r>
          </a:p>
        </p:txBody>
      </p:sp>
      <p:sp>
        <p:nvSpPr>
          <p:cNvPr id="6" name="TextBox 5"/>
          <p:cNvSpPr txBox="1"/>
          <p:nvPr/>
        </p:nvSpPr>
        <p:spPr>
          <a:xfrm>
            <a:off x="685801" y="1741321"/>
            <a:ext cx="8020022" cy="347787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Candara" pitchFamily="34" charset="0"/>
                <a:cs typeface="Arial" pitchFamily="34" charset="0"/>
              </a:rPr>
              <a:t>The abolition of </a:t>
            </a:r>
            <a:r>
              <a:rPr lang="en-US" sz="2000" dirty="0" err="1">
                <a:latin typeface="Candara" pitchFamily="34" charset="0"/>
                <a:cs typeface="Arial" pitchFamily="34" charset="0"/>
              </a:rPr>
              <a:t>Khilafat</a:t>
            </a:r>
            <a:r>
              <a:rPr lang="en-US" sz="2000" dirty="0">
                <a:latin typeface="Candara" pitchFamily="34" charset="0"/>
                <a:cs typeface="Arial" pitchFamily="34" charset="0"/>
              </a:rPr>
              <a:t> by Kamal Ataturk was a serious </a:t>
            </a:r>
            <a:r>
              <a:rPr lang="en-US" sz="2000">
                <a:latin typeface="Candara" pitchFamily="34" charset="0"/>
                <a:cs typeface="Arial" pitchFamily="34" charset="0"/>
              </a:rPr>
              <a:t>blow to </a:t>
            </a:r>
            <a:r>
              <a:rPr lang="en-US" sz="2000" dirty="0" err="1">
                <a:latin typeface="Candara" pitchFamily="34" charset="0"/>
                <a:cs typeface="Arial" pitchFamily="34" charset="0"/>
              </a:rPr>
              <a:t>Khilafat</a:t>
            </a:r>
            <a:r>
              <a:rPr lang="en-US" sz="2000" dirty="0">
                <a:latin typeface="Candara" pitchFamily="34" charset="0"/>
                <a:cs typeface="Arial" pitchFamily="34" charset="0"/>
              </a:rPr>
              <a:t> movement in the sub-continent and he exiled Sultan Abdul Majeed, a helpless Caliph and abolished </a:t>
            </a:r>
            <a:r>
              <a:rPr lang="en-US" sz="2000" dirty="0" err="1">
                <a:latin typeface="Candara" pitchFamily="34" charset="0"/>
                <a:cs typeface="Arial" pitchFamily="34" charset="0"/>
              </a:rPr>
              <a:t>Khilafat</a:t>
            </a:r>
            <a:r>
              <a:rPr lang="en-US" sz="2000" dirty="0">
                <a:latin typeface="Candara" pitchFamily="34" charset="0"/>
                <a:cs typeface="Arial" pitchFamily="34" charset="0"/>
              </a:rPr>
              <a:t> as an institution, due to this all agitational activities came to an end in the Sub-continent.</a:t>
            </a:r>
          </a:p>
          <a:p>
            <a:pPr marL="342900" indent="-342900" algn="just">
              <a:buFont typeface="Arial" panose="020B0604020202020204" pitchFamily="34" charset="0"/>
              <a:buChar char="•"/>
            </a:pPr>
            <a:r>
              <a:rPr lang="en-US" sz="2000" dirty="0">
                <a:latin typeface="Candara" pitchFamily="34" charset="0"/>
                <a:cs typeface="Arial" pitchFamily="34" charset="0"/>
              </a:rPr>
              <a:t>The </a:t>
            </a:r>
            <a:r>
              <a:rPr lang="en-US" sz="2000" dirty="0" err="1">
                <a:latin typeface="Candara" pitchFamily="34" charset="0"/>
                <a:cs typeface="Arial" pitchFamily="34" charset="0"/>
              </a:rPr>
              <a:t>Hijrat</a:t>
            </a:r>
            <a:r>
              <a:rPr lang="en-US" sz="2000" dirty="0">
                <a:latin typeface="Candara" pitchFamily="34" charset="0"/>
                <a:cs typeface="Arial" pitchFamily="34" charset="0"/>
              </a:rPr>
              <a:t> Movement made the Muslims disillusioned with the </a:t>
            </a:r>
            <a:r>
              <a:rPr lang="en-US" sz="2000" dirty="0" err="1">
                <a:latin typeface="Candara" pitchFamily="34" charset="0"/>
                <a:cs typeface="Arial" pitchFamily="34" charset="0"/>
              </a:rPr>
              <a:t>Khilafat</a:t>
            </a:r>
            <a:r>
              <a:rPr lang="en-US" sz="2000" dirty="0">
                <a:latin typeface="Candara" pitchFamily="34" charset="0"/>
                <a:cs typeface="Arial" pitchFamily="34" charset="0"/>
              </a:rPr>
              <a:t> Movement due to the declaration of India as </a:t>
            </a:r>
            <a:r>
              <a:rPr lang="en-US" sz="2000" dirty="0" err="1">
                <a:latin typeface="Candara" pitchFamily="34" charset="0"/>
                <a:cs typeface="Arial" pitchFamily="34" charset="0"/>
              </a:rPr>
              <a:t>Darul-Harab</a:t>
            </a:r>
            <a:r>
              <a:rPr lang="en-US" sz="2000" dirty="0">
                <a:latin typeface="Candara" pitchFamily="34" charset="0"/>
                <a:cs typeface="Arial" pitchFamily="34" charset="0"/>
              </a:rPr>
              <a:t>. A large number of Muslims migrated from Sindh and N.W.F.P to Afghanistan. The Afghan authorities did not allow them to cross the border. After this tragic event those who had advocated the </a:t>
            </a:r>
            <a:r>
              <a:rPr lang="en-US" sz="2000" dirty="0" err="1">
                <a:latin typeface="Candara" pitchFamily="34" charset="0"/>
                <a:cs typeface="Arial" pitchFamily="34" charset="0"/>
              </a:rPr>
              <a:t>Hijrat</a:t>
            </a:r>
            <a:r>
              <a:rPr lang="en-US" sz="2000" dirty="0">
                <a:latin typeface="Candara" pitchFamily="34" charset="0"/>
                <a:cs typeface="Arial" pitchFamily="34" charset="0"/>
              </a:rPr>
              <a:t> movement come to realize their mistake which resulted in failure of movement.</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15</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5289382"/>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Failure of </a:t>
            </a:r>
            <a:r>
              <a:rPr lang="en-US" sz="3200" b="1" dirty="0" err="1">
                <a:solidFill>
                  <a:schemeClr val="tx2"/>
                </a:solidFill>
                <a:latin typeface="Candara" pitchFamily="34" charset="0"/>
                <a:cs typeface="Arial" pitchFamily="34" charset="0"/>
              </a:rPr>
              <a:t>Khilafat</a:t>
            </a:r>
            <a:r>
              <a:rPr lang="en-US" sz="3200" b="1" dirty="0">
                <a:solidFill>
                  <a:schemeClr val="tx2"/>
                </a:solidFill>
                <a:latin typeface="Candara" pitchFamily="34" charset="0"/>
                <a:cs typeface="Arial" pitchFamily="34" charset="0"/>
              </a:rPr>
              <a:t> Movement [2/2]</a:t>
            </a:r>
          </a:p>
        </p:txBody>
      </p:sp>
      <p:sp>
        <p:nvSpPr>
          <p:cNvPr id="6" name="TextBox 5"/>
          <p:cNvSpPr txBox="1"/>
          <p:nvPr/>
        </p:nvSpPr>
        <p:spPr>
          <a:xfrm>
            <a:off x="685801" y="1741321"/>
            <a:ext cx="8020022" cy="440120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Candara" pitchFamily="34" charset="0"/>
                <a:cs typeface="Arial" pitchFamily="34" charset="0"/>
              </a:rPr>
              <a:t>When </a:t>
            </a:r>
            <a:r>
              <a:rPr lang="en-US" sz="2000" dirty="0" err="1">
                <a:latin typeface="Candara" pitchFamily="34" charset="0"/>
                <a:cs typeface="Arial" pitchFamily="34" charset="0"/>
              </a:rPr>
              <a:t>Khilafat</a:t>
            </a:r>
            <a:r>
              <a:rPr lang="en-US" sz="2000" dirty="0">
                <a:latin typeface="Candara" pitchFamily="34" charset="0"/>
                <a:cs typeface="Arial" pitchFamily="34" charset="0"/>
              </a:rPr>
              <a:t> movement became mature and was reaching its climax. A tragic incident took place in the village of </a:t>
            </a:r>
            <a:r>
              <a:rPr lang="en-US" sz="2000" b="1" dirty="0" err="1">
                <a:latin typeface="Candara" pitchFamily="34" charset="0"/>
                <a:cs typeface="Arial" pitchFamily="34" charset="0"/>
              </a:rPr>
              <a:t>Chora</a:t>
            </a:r>
            <a:r>
              <a:rPr lang="en-US" sz="2000" b="1" dirty="0">
                <a:latin typeface="Candara" pitchFamily="34" charset="0"/>
                <a:cs typeface="Arial" pitchFamily="34" charset="0"/>
              </a:rPr>
              <a:t> </a:t>
            </a:r>
            <a:r>
              <a:rPr lang="en-US" sz="2000" b="1" dirty="0" err="1">
                <a:latin typeface="Candara" pitchFamily="34" charset="0"/>
                <a:cs typeface="Arial" pitchFamily="34" charset="0"/>
              </a:rPr>
              <a:t>Churi</a:t>
            </a:r>
            <a:r>
              <a:rPr lang="en-US" sz="2000" b="1" dirty="0">
                <a:latin typeface="Candara" pitchFamily="34" charset="0"/>
                <a:cs typeface="Arial" pitchFamily="34" charset="0"/>
              </a:rPr>
              <a:t> </a:t>
            </a:r>
            <a:r>
              <a:rPr lang="en-US" sz="2000" dirty="0">
                <a:latin typeface="Candara" pitchFamily="34" charset="0"/>
                <a:cs typeface="Arial" pitchFamily="34" charset="0"/>
              </a:rPr>
              <a:t>in which the police opened fire on the procession of local resident. The agitated mob in counteraction set the </a:t>
            </a:r>
            <a:r>
              <a:rPr lang="en-US" sz="2000" b="1" dirty="0">
                <a:latin typeface="Candara" pitchFamily="34" charset="0"/>
                <a:cs typeface="Arial" pitchFamily="34" charset="0"/>
              </a:rPr>
              <a:t>police station on fires</a:t>
            </a:r>
            <a:r>
              <a:rPr lang="en-US" sz="2000" dirty="0">
                <a:latin typeface="Candara" pitchFamily="34" charset="0"/>
                <a:cs typeface="Arial" pitchFamily="34" charset="0"/>
              </a:rPr>
              <a:t>. Resultantly, twenty one police constables were burnt alive. Due to this incident the Ali brother and other Muslim leader were arrested and Mr. Gandhi put off the movement. As a consequence the movement lost its intensity.</a:t>
            </a:r>
          </a:p>
          <a:p>
            <a:pPr marL="342900" indent="-342900" algn="just">
              <a:buFont typeface="Arial" panose="020B0604020202020204" pitchFamily="34" charset="0"/>
              <a:buChar char="•"/>
            </a:pPr>
            <a:r>
              <a:rPr lang="en-US" sz="2000" dirty="0">
                <a:latin typeface="Candara" pitchFamily="34" charset="0"/>
                <a:cs typeface="Arial" pitchFamily="34" charset="0"/>
              </a:rPr>
              <a:t>The </a:t>
            </a:r>
            <a:r>
              <a:rPr lang="en-US" sz="2000" dirty="0" err="1">
                <a:latin typeface="Candara" pitchFamily="34" charset="0"/>
                <a:cs typeface="Arial" pitchFamily="34" charset="0"/>
              </a:rPr>
              <a:t>Khilafat</a:t>
            </a:r>
            <a:r>
              <a:rPr lang="en-US" sz="2000" dirty="0">
                <a:latin typeface="Candara" pitchFamily="34" charset="0"/>
                <a:cs typeface="Arial" pitchFamily="34" charset="0"/>
              </a:rPr>
              <a:t> movement proved that Hindus and Muslims were two different nations as they could not continue the unity and could not live together. </a:t>
            </a:r>
          </a:p>
          <a:p>
            <a:pPr marL="342900" indent="-342900" algn="just">
              <a:buFont typeface="Arial" panose="020B0604020202020204" pitchFamily="34" charset="0"/>
              <a:buChar char="•"/>
            </a:pPr>
            <a:r>
              <a:rPr lang="en-US" sz="2000" dirty="0">
                <a:latin typeface="Candara" pitchFamily="34" charset="0"/>
                <a:cs typeface="Arial" pitchFamily="34" charset="0"/>
              </a:rPr>
              <a:t>The </a:t>
            </a:r>
            <a:r>
              <a:rPr lang="en-US" sz="2000" dirty="0" err="1">
                <a:latin typeface="Candara" pitchFamily="34" charset="0"/>
                <a:cs typeface="Arial" pitchFamily="34" charset="0"/>
              </a:rPr>
              <a:t>Khilafat</a:t>
            </a:r>
            <a:r>
              <a:rPr lang="en-US" sz="2000" dirty="0">
                <a:latin typeface="Candara" pitchFamily="34" charset="0"/>
                <a:cs typeface="Arial" pitchFamily="34" charset="0"/>
              </a:rPr>
              <a:t> Movement created political consciousness among the Indian Muslims about their separate identity. Which ultimately paved the way for Pakistan movement.</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16</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0731232"/>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8A8661F-1CDE-4F7E-AE93-7F9785FD6839}" type="slidenum">
              <a:rPr lang="en-US" smtClean="0"/>
              <a:pPr/>
              <a:t>17</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81000" y="735271"/>
            <a:ext cx="746759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Montague Chelmsford reforms 1919 [1/3]</a:t>
            </a:r>
          </a:p>
        </p:txBody>
      </p:sp>
      <p:pic>
        <p:nvPicPr>
          <p:cNvPr id="16" name="Picture 15" descr="Montagu Chelmsford's Reforms.jpg"/>
          <p:cNvPicPr>
            <a:picLocks noChangeAspect="1"/>
          </p:cNvPicPr>
          <p:nvPr/>
        </p:nvPicPr>
        <p:blipFill>
          <a:blip r:embed="rId5"/>
          <a:stretch>
            <a:fillRect/>
          </a:stretch>
        </p:blipFill>
        <p:spPr>
          <a:xfrm>
            <a:off x="609600" y="1600200"/>
            <a:ext cx="7032714" cy="4695825"/>
          </a:xfrm>
          <a:prstGeom prst="rect">
            <a:avLst/>
          </a:prstGeom>
        </p:spPr>
      </p:pic>
    </p:spTree>
    <p:extLst>
      <p:ext uri="{BB962C8B-B14F-4D97-AF65-F5344CB8AC3E}">
        <p14:creationId xmlns:p14="http://schemas.microsoft.com/office/powerpoint/2010/main" val="541965917"/>
      </p:ext>
    </p:extLst>
  </p:cSld>
  <p:clrMapOvr>
    <a:masterClrMapping/>
  </p:clrMapOvr>
  <p:transition>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5801" y="1741321"/>
            <a:ext cx="8020022" cy="2246769"/>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Candara" pitchFamily="34" charset="0"/>
                <a:cs typeface="Arial" pitchFamily="34" charset="0"/>
              </a:rPr>
              <a:t>Minto-Morley reforms, introduced in 1909, proved unsatisfactory for Indian people.</a:t>
            </a:r>
          </a:p>
          <a:p>
            <a:pPr marL="342900" indent="-342900" algn="just">
              <a:buFont typeface="Arial" panose="020B0604020202020204" pitchFamily="34" charset="0"/>
              <a:buChar char="•"/>
            </a:pPr>
            <a:r>
              <a:rPr lang="en-US" sz="2000" dirty="0">
                <a:latin typeface="Candara" pitchFamily="34" charset="0"/>
                <a:cs typeface="Arial" pitchFamily="34" charset="0"/>
              </a:rPr>
              <a:t>Indians demanded more representation and called for greater self-government. </a:t>
            </a:r>
          </a:p>
          <a:p>
            <a:pPr marL="342900" indent="-342900" algn="just">
              <a:buFont typeface="Arial" panose="020B0604020202020204" pitchFamily="34" charset="0"/>
              <a:buChar char="•"/>
            </a:pPr>
            <a:r>
              <a:rPr lang="en-US" sz="2000" dirty="0">
                <a:latin typeface="Candara" pitchFamily="34" charset="0"/>
                <a:cs typeface="Arial" pitchFamily="34" charset="0"/>
              </a:rPr>
              <a:t>This could not be achieved without a formal rapprochement between Congress and Muslim League. </a:t>
            </a:r>
          </a:p>
          <a:p>
            <a:pPr marL="342900" indent="-342900" algn="just">
              <a:buFont typeface="Arial" panose="020B0604020202020204" pitchFamily="34" charset="0"/>
              <a:buChar char="•"/>
            </a:pPr>
            <a:r>
              <a:rPr lang="en-US" sz="2000" dirty="0">
                <a:latin typeface="Candara" pitchFamily="34" charset="0"/>
                <a:cs typeface="Arial" pitchFamily="34" charset="0"/>
              </a:rPr>
              <a:t>The Lucknow Pact of 1916 asked for self rule</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18</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81000" y="735271"/>
            <a:ext cx="746759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Montague Chelmsford reforms 1919 [1/3]</a:t>
            </a:r>
          </a:p>
        </p:txBody>
      </p:sp>
    </p:spTree>
    <p:extLst>
      <p:ext uri="{BB962C8B-B14F-4D97-AF65-F5344CB8AC3E}">
        <p14:creationId xmlns:p14="http://schemas.microsoft.com/office/powerpoint/2010/main" val="541965917"/>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5801" y="1741321"/>
            <a:ext cx="8020022" cy="3170099"/>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Candara" pitchFamily="34" charset="0"/>
                <a:cs typeface="Arial" pitchFamily="34" charset="0"/>
              </a:rPr>
              <a:t>Meanwhile, the World War I had started and Indians despite their grievances and discontentment with the British joined the war with over one million soldiers with the hope that after the war British would be obliged to concede to </a:t>
            </a:r>
            <a:r>
              <a:rPr lang="en-US" sz="2000" dirty="0" err="1">
                <a:latin typeface="Candara" pitchFamily="34" charset="0"/>
                <a:cs typeface="Arial" pitchFamily="34" charset="0"/>
              </a:rPr>
              <a:t>selfrule</a:t>
            </a:r>
            <a:r>
              <a:rPr lang="en-US" sz="2000" dirty="0">
                <a:latin typeface="Candara" pitchFamily="34" charset="0"/>
                <a:cs typeface="Arial" pitchFamily="34" charset="0"/>
              </a:rPr>
              <a:t> in recognition of their loyal services. </a:t>
            </a:r>
          </a:p>
          <a:p>
            <a:pPr marL="342900" indent="-342900" algn="just">
              <a:buFont typeface="Arial" panose="020B0604020202020204" pitchFamily="34" charset="0"/>
              <a:buChar char="•"/>
            </a:pPr>
            <a:r>
              <a:rPr lang="en-US" sz="2000" dirty="0">
                <a:latin typeface="Candara" pitchFamily="34" charset="0"/>
                <a:cs typeface="Arial" pitchFamily="34" charset="0"/>
              </a:rPr>
              <a:t>However, as the war dragged on, Indians became disillusioned as the British did not make any promises regarding self government. </a:t>
            </a:r>
          </a:p>
          <a:p>
            <a:pPr marL="342900" indent="-342900" algn="just">
              <a:buFont typeface="Arial" panose="020B0604020202020204" pitchFamily="34" charset="0"/>
              <a:buChar char="•"/>
            </a:pPr>
            <a:r>
              <a:rPr lang="en-US" sz="2000" dirty="0">
                <a:latin typeface="Candara" pitchFamily="34" charset="0"/>
                <a:cs typeface="Arial" pitchFamily="34" charset="0"/>
              </a:rPr>
              <a:t>Thus Indians pressed for immediate reforms and it was felt that a civil disobedience movement might be launched jointly by congress and Muslim league to compel the British to accelerate the reforms.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19</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81000" y="735271"/>
            <a:ext cx="746759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Montague Chelmsford reforms 1919 [2/3]</a:t>
            </a:r>
          </a:p>
        </p:txBody>
      </p:sp>
    </p:spTree>
    <p:extLst>
      <p:ext uri="{BB962C8B-B14F-4D97-AF65-F5344CB8AC3E}">
        <p14:creationId xmlns:p14="http://schemas.microsoft.com/office/powerpoint/2010/main" val="362533000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1440578" y="990600"/>
            <a:ext cx="6270922" cy="1817914"/>
          </a:xfrm>
        </p:spPr>
        <p:txBody>
          <a:bodyPr/>
          <a:lstStyle/>
          <a:p>
            <a:r>
              <a:rPr lang="en-US" sz="4000" dirty="0">
                <a:latin typeface="Candara" panose="020E0502030303020204" pitchFamily="34" charset="0"/>
              </a:rPr>
              <a:t>HUM 111</a:t>
            </a:r>
            <a:br>
              <a:rPr lang="en-US" sz="4000" dirty="0">
                <a:latin typeface="Candara" panose="020E0502030303020204" pitchFamily="34" charset="0"/>
              </a:rPr>
            </a:br>
            <a:r>
              <a:rPr lang="en-US" sz="4000" dirty="0">
                <a:latin typeface="Candara" panose="020E0502030303020204" pitchFamily="34" charset="0"/>
              </a:rPr>
              <a:t>Pakistan Studies</a:t>
            </a:r>
          </a:p>
        </p:txBody>
      </p:sp>
      <p:sp>
        <p:nvSpPr>
          <p:cNvPr id="6" name="Subtitle 5"/>
          <p:cNvSpPr>
            <a:spLocks noGrp="1"/>
          </p:cNvSpPr>
          <p:nvPr>
            <p:ph type="subTitle" idx="1"/>
          </p:nvPr>
        </p:nvSpPr>
        <p:spPr>
          <a:xfrm>
            <a:off x="838200" y="3210290"/>
            <a:ext cx="7391400" cy="1528035"/>
          </a:xfrm>
        </p:spPr>
        <p:txBody>
          <a:bodyPr>
            <a:noAutofit/>
          </a:bodyPr>
          <a:lstStyle/>
          <a:p>
            <a:r>
              <a:rPr lang="en-US" sz="3000" dirty="0">
                <a:latin typeface="Candara" panose="020E0502030303020204" pitchFamily="34" charset="0"/>
              </a:rPr>
              <a:t>Lecture 06</a:t>
            </a:r>
          </a:p>
          <a:p>
            <a:r>
              <a:rPr lang="en-US" sz="3200" dirty="0"/>
              <a:t>Khilafat Movement, Nehru Report and Jinnah’s 14 Points</a:t>
            </a:r>
          </a:p>
        </p:txBody>
      </p:sp>
      <p:sp>
        <p:nvSpPr>
          <p:cNvPr id="4" name="Slide Number Placeholder 3"/>
          <p:cNvSpPr>
            <a:spLocks noGrp="1"/>
          </p:cNvSpPr>
          <p:nvPr>
            <p:ph type="sldNum" sz="quarter" idx="12"/>
          </p:nvPr>
        </p:nvSpPr>
        <p:spPr/>
        <p:txBody>
          <a:bodyPr/>
          <a:lstStyle/>
          <a:p>
            <a:fld id="{EF3C9425-2EF3-4F8B-B8C0-E4714BE1748E}" type="slidenum">
              <a:rPr lang="en-US" smtClean="0">
                <a:latin typeface="Candara" panose="020E0502030303020204" pitchFamily="34" charset="0"/>
              </a:rPr>
              <a:pPr/>
              <a:t>2</a:t>
            </a:fld>
            <a:endParaRPr lang="en-US">
              <a:latin typeface="Candara" panose="020E0502030303020204" pitchFamily="34" charset="0"/>
            </a:endParaRPr>
          </a:p>
        </p:txBody>
      </p:sp>
      <p:sp>
        <p:nvSpPr>
          <p:cNvPr id="26" name="Subtitle 5"/>
          <p:cNvSpPr txBox="1">
            <a:spLocks/>
          </p:cNvSpPr>
          <p:nvPr/>
        </p:nvSpPr>
        <p:spPr>
          <a:xfrm>
            <a:off x="4092405" y="5181600"/>
            <a:ext cx="5432595" cy="1016941"/>
          </a:xfrm>
          <a:prstGeom prst="rect">
            <a:avLst/>
          </a:prstGeom>
        </p:spPr>
        <p:txBody>
          <a:bodyPr vert="horz" lIns="91440" tIns="45720" rIns="91440" bIns="45720" rtlCol="0">
            <a:normAutofit/>
          </a:bodyPr>
          <a:lstStyle>
            <a:lvl1pPr marL="0" indent="0" algn="ctr" defTabSz="685800" rtl="0" eaLnBrk="1" latinLnBrk="0" hangingPunct="1">
              <a:lnSpc>
                <a:spcPct val="112000"/>
              </a:lnSpc>
              <a:spcBef>
                <a:spcPts val="0"/>
              </a:spcBef>
              <a:spcAft>
                <a:spcPts val="0"/>
              </a:spcAft>
              <a:buFont typeface="Franklin Gothic Book" panose="020B0503020102020204" pitchFamily="34" charset="0"/>
              <a:buNone/>
              <a:defRPr sz="1800" kern="1200" baseline="0">
                <a:solidFill>
                  <a:schemeClr val="tx2"/>
                </a:solidFill>
                <a:latin typeface="+mn-lt"/>
                <a:ea typeface="+mn-ea"/>
                <a:cs typeface="+mn-cs"/>
              </a:defRPr>
            </a:lvl1pPr>
            <a:lvl2pPr marL="342900" indent="0" algn="ctr" defTabSz="685800" rtl="0" eaLnBrk="1" latinLnBrk="0" hangingPunct="1">
              <a:lnSpc>
                <a:spcPct val="94000"/>
              </a:lnSpc>
              <a:spcBef>
                <a:spcPts val="500"/>
              </a:spcBef>
              <a:spcAft>
                <a:spcPts val="200"/>
              </a:spcAft>
              <a:buFont typeface="Franklin Gothic Book" panose="020B0503020102020204" pitchFamily="34" charset="0"/>
              <a:buNone/>
              <a:defRPr sz="1500" i="1" kern="1200" baseline="0">
                <a:solidFill>
                  <a:schemeClr val="tx2"/>
                </a:solidFill>
                <a:latin typeface="+mn-lt"/>
                <a:ea typeface="+mn-ea"/>
                <a:cs typeface="+mn-cs"/>
              </a:defRPr>
            </a:lvl2pPr>
            <a:lvl3pPr marL="685800" indent="0" algn="ctr" defTabSz="685800" rtl="0" eaLnBrk="1" latinLnBrk="0" hangingPunct="1">
              <a:lnSpc>
                <a:spcPct val="94000"/>
              </a:lnSpc>
              <a:spcBef>
                <a:spcPts val="500"/>
              </a:spcBef>
              <a:spcAft>
                <a:spcPts val="200"/>
              </a:spcAft>
              <a:buFont typeface="Franklin Gothic Book" panose="020B0503020102020204" pitchFamily="34" charset="0"/>
              <a:buNone/>
              <a:defRPr sz="1350" kern="1200" baseline="0">
                <a:solidFill>
                  <a:schemeClr val="tx2"/>
                </a:solidFill>
                <a:latin typeface="+mn-lt"/>
                <a:ea typeface="+mn-ea"/>
                <a:cs typeface="+mn-cs"/>
              </a:defRPr>
            </a:lvl3pPr>
            <a:lvl4pPr marL="10287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4pPr>
            <a:lvl5pPr marL="13716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5pPr>
            <a:lvl6pPr marL="17145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6pPr>
            <a:lvl7pPr marL="20574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7pPr>
            <a:lvl8pPr marL="24003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8pPr>
            <a:lvl9pPr marL="27432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9pPr>
          </a:lstStyle>
          <a:p>
            <a:r>
              <a:rPr lang="en-US" sz="3000" b="1" dirty="0">
                <a:latin typeface="Candara" panose="020E0502030303020204" pitchFamily="34" charset="0"/>
              </a:rPr>
              <a:t>Dr. </a:t>
            </a:r>
            <a:r>
              <a:rPr lang="en-US" sz="3000" b="1" dirty="0" err="1">
                <a:latin typeface="Candara" panose="020E0502030303020204" pitchFamily="34" charset="0"/>
              </a:rPr>
              <a:t>Sohail</a:t>
            </a:r>
            <a:r>
              <a:rPr lang="en-US" sz="3000" b="1" dirty="0">
                <a:latin typeface="Candara" panose="020E0502030303020204" pitchFamily="34" charset="0"/>
              </a:rPr>
              <a:t> Ahmad</a:t>
            </a:r>
          </a:p>
        </p:txBody>
      </p:sp>
    </p:spTree>
    <p:extLst>
      <p:ext uri="{BB962C8B-B14F-4D97-AF65-F5344CB8AC3E}">
        <p14:creationId xmlns:p14="http://schemas.microsoft.com/office/powerpoint/2010/main" val="408577770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5801" y="1741321"/>
            <a:ext cx="8020022" cy="4708981"/>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Candara" pitchFamily="34" charset="0"/>
                <a:cs typeface="Arial" pitchFamily="34" charset="0"/>
              </a:rPr>
              <a:t>In view of these circumstances the British felt that something must be done to pacify the Indians. </a:t>
            </a:r>
          </a:p>
          <a:p>
            <a:pPr marL="342900" indent="-342900" algn="just">
              <a:buFont typeface="Arial" panose="020B0604020202020204" pitchFamily="34" charset="0"/>
              <a:buChar char="•"/>
            </a:pPr>
            <a:r>
              <a:rPr lang="en-US" sz="2000" dirty="0">
                <a:latin typeface="Candara" pitchFamily="34" charset="0"/>
                <a:cs typeface="Arial" pitchFamily="34" charset="0"/>
              </a:rPr>
              <a:t>At that time, Edwin Montague was the Secretary of State for India. In his famous August Declaration presented before the House of Commons on 20th August 1917, Montague said that in order to satisfy the local demands, his government was interested in giving more representation to the natives in India. </a:t>
            </a:r>
          </a:p>
          <a:p>
            <a:pPr marL="342900" indent="-342900" algn="just">
              <a:buFont typeface="Arial" panose="020B0604020202020204" pitchFamily="34" charset="0"/>
              <a:buChar char="•"/>
            </a:pPr>
            <a:r>
              <a:rPr lang="en-US" sz="2000" dirty="0">
                <a:latin typeface="Candara" pitchFamily="34" charset="0"/>
                <a:cs typeface="Arial" pitchFamily="34" charset="0"/>
              </a:rPr>
              <a:t>Lord Chelmsford was sent to India as the new Governor General. </a:t>
            </a:r>
          </a:p>
          <a:p>
            <a:pPr marL="342900" indent="-342900" algn="just">
              <a:buFont typeface="Arial" panose="020B0604020202020204" pitchFamily="34" charset="0"/>
              <a:buChar char="•"/>
            </a:pPr>
            <a:r>
              <a:rPr lang="en-US" sz="2000" dirty="0">
                <a:latin typeface="Candara" pitchFamily="34" charset="0"/>
                <a:cs typeface="Arial" pitchFamily="34" charset="0"/>
              </a:rPr>
              <a:t>He stayed for six months and held numerous meetings with different government and non-governmental people. </a:t>
            </a:r>
          </a:p>
          <a:p>
            <a:pPr marL="342900" indent="-342900" algn="just">
              <a:buFont typeface="Arial" panose="020B0604020202020204" pitchFamily="34" charset="0"/>
              <a:buChar char="•"/>
            </a:pPr>
            <a:r>
              <a:rPr lang="en-US" sz="2000" dirty="0">
                <a:latin typeface="Candara" pitchFamily="34" charset="0"/>
                <a:cs typeface="Arial" pitchFamily="34" charset="0"/>
              </a:rPr>
              <a:t>Edwin Montague in collaboration with Lord Chelmsford collected data and made a report about constitutional reforms in 1918. </a:t>
            </a:r>
          </a:p>
          <a:p>
            <a:pPr marL="342900" indent="-342900" algn="just">
              <a:buFont typeface="Arial" panose="020B0604020202020204" pitchFamily="34" charset="0"/>
              <a:buChar char="•"/>
            </a:pPr>
            <a:r>
              <a:rPr lang="en-US" sz="2000" dirty="0">
                <a:latin typeface="Candara" pitchFamily="34" charset="0"/>
                <a:cs typeface="Arial" pitchFamily="34" charset="0"/>
              </a:rPr>
              <a:t>The report was discussed in the House of Common and later it was approved by the parliament. </a:t>
            </a:r>
          </a:p>
          <a:p>
            <a:pPr marL="342900" indent="-342900" algn="just">
              <a:buFont typeface="Arial" panose="020B0604020202020204" pitchFamily="34" charset="0"/>
              <a:buChar char="•"/>
            </a:pPr>
            <a:r>
              <a:rPr lang="en-US" sz="2000" dirty="0">
                <a:latin typeface="Candara" pitchFamily="34" charset="0"/>
                <a:cs typeface="Arial" pitchFamily="34" charset="0"/>
              </a:rPr>
              <a:t>The Bill was introduced in India in 1919 and became Act of 1919. </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20</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81000" y="735271"/>
            <a:ext cx="746759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Montague Chelmsford reforms 1919 [3/3]</a:t>
            </a:r>
          </a:p>
        </p:txBody>
      </p:sp>
    </p:spTree>
    <p:extLst>
      <p:ext uri="{BB962C8B-B14F-4D97-AF65-F5344CB8AC3E}">
        <p14:creationId xmlns:p14="http://schemas.microsoft.com/office/powerpoint/2010/main" val="312068280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6">
                                            <p:txEl>
                                              <p:pRg st="5" end="5"/>
                                            </p:txEl>
                                          </p:spTgt>
                                        </p:tgtEl>
                                        <p:attrNameLst>
                                          <p:attrName>style.color</p:attrName>
                                        </p:attrNameLst>
                                      </p:cBhvr>
                                      <p:to>
                                        <a:srgbClr val="000000"/>
                                      </p:to>
                                    </p:animClr>
                                    <p:animClr clrSpc="rgb" dir="cw">
                                      <p:cBhvr>
                                        <p:cTn id="42" dur="500" fill="hold"/>
                                        <p:tgtEl>
                                          <p:spTgt spid="6">
                                            <p:txEl>
                                              <p:pRg st="5" end="5"/>
                                            </p:txEl>
                                          </p:spTgt>
                                        </p:tgtEl>
                                        <p:attrNameLst>
                                          <p:attrName>fillcolor</p:attrName>
                                        </p:attrNameLst>
                                      </p:cBhvr>
                                      <p:to>
                                        <a:srgbClr val="000000"/>
                                      </p:to>
                                    </p:animClr>
                                    <p:set>
                                      <p:cBhvr>
                                        <p:cTn id="43" dur="500" fill="hold"/>
                                        <p:tgtEl>
                                          <p:spTgt spid="6">
                                            <p:txEl>
                                              <p:pRg st="5" end="5"/>
                                            </p:txEl>
                                          </p:spTgt>
                                        </p:tgtEl>
                                        <p:attrNameLst>
                                          <p:attrName>fill.type</p:attrName>
                                        </p:attrNameLst>
                                      </p:cBhvr>
                                      <p:to>
                                        <p:strVal val="solid"/>
                                      </p:to>
                                    </p:set>
                                    <p:set>
                                      <p:cBhvr>
                                        <p:cTn id="44" dur="500" fill="hold"/>
                                        <p:tgtEl>
                                          <p:spTgt spid="6">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6">
                                            <p:txEl>
                                              <p:pRg st="6" end="6"/>
                                            </p:txEl>
                                          </p:spTgt>
                                        </p:tgtEl>
                                        <p:attrNameLst>
                                          <p:attrName>style.color</p:attrName>
                                        </p:attrNameLst>
                                      </p:cBhvr>
                                      <p:to>
                                        <a:srgbClr val="000000"/>
                                      </p:to>
                                    </p:animClr>
                                    <p:animClr clrSpc="rgb" dir="cw">
                                      <p:cBhvr>
                                        <p:cTn id="49" dur="500" fill="hold"/>
                                        <p:tgtEl>
                                          <p:spTgt spid="6">
                                            <p:txEl>
                                              <p:pRg st="6" end="6"/>
                                            </p:txEl>
                                          </p:spTgt>
                                        </p:tgtEl>
                                        <p:attrNameLst>
                                          <p:attrName>fillcolor</p:attrName>
                                        </p:attrNameLst>
                                      </p:cBhvr>
                                      <p:to>
                                        <a:srgbClr val="000000"/>
                                      </p:to>
                                    </p:animClr>
                                    <p:set>
                                      <p:cBhvr>
                                        <p:cTn id="50" dur="500" fill="hold"/>
                                        <p:tgtEl>
                                          <p:spTgt spid="6">
                                            <p:txEl>
                                              <p:pRg st="6" end="6"/>
                                            </p:txEl>
                                          </p:spTgt>
                                        </p:tgtEl>
                                        <p:attrNameLst>
                                          <p:attrName>fill.type</p:attrName>
                                        </p:attrNameLst>
                                      </p:cBhvr>
                                      <p:to>
                                        <p:strVal val="solid"/>
                                      </p:to>
                                    </p:set>
                                    <p:set>
                                      <p:cBhvr>
                                        <p:cTn id="51" dur="500" fill="hold"/>
                                        <p:tgtEl>
                                          <p:spTgt spid="6">
                                            <p:txEl>
                                              <p:pRg st="6" end="6"/>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Main Feature of 1919 Act [1/2]</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21</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85801" y="1447800"/>
            <a:ext cx="8020022" cy="5632311"/>
          </a:xfrm>
          <a:prstGeom prst="rect">
            <a:avLst/>
          </a:prstGeom>
          <a:noFill/>
        </p:spPr>
        <p:txBody>
          <a:bodyPr wrap="square" rtlCol="0">
            <a:spAutoFit/>
          </a:bodyPr>
          <a:lstStyle/>
          <a:p>
            <a:pPr marL="342900" lvl="0" indent="-342900" algn="just">
              <a:buFont typeface="Arial" panose="020B0604020202020204" pitchFamily="34" charset="0"/>
              <a:buChar char="•"/>
            </a:pPr>
            <a:r>
              <a:rPr lang="en-US" sz="2000" dirty="0">
                <a:latin typeface="Candara" pitchFamily="34" charset="0"/>
                <a:cs typeface="Arial" pitchFamily="34" charset="0"/>
              </a:rPr>
              <a:t>The Council of the Secretary of State was to comprise of eight to twelve people. Three of them should be Indian, and at least half of them should have spent at least ten years in India.</a:t>
            </a:r>
          </a:p>
          <a:p>
            <a:pPr marL="342900" lvl="0" indent="-342900" algn="just">
              <a:buFont typeface="Arial" panose="020B0604020202020204" pitchFamily="34" charset="0"/>
              <a:buChar char="•"/>
            </a:pPr>
            <a:r>
              <a:rPr lang="en-US" sz="2000" dirty="0">
                <a:latin typeface="Candara" pitchFamily="34" charset="0"/>
                <a:cs typeface="Arial" pitchFamily="34" charset="0"/>
              </a:rPr>
              <a:t>The Central Legislature was to consist of two houses, Upper House (Council of the State), and the Lower House (Legislative Assembly). Council of the State was to consist of 60 members, out of them 35 members would be elected and rest of them would be nominated by the Governor General. The Legislative Assembly was to consist of 144 members, out of them 103 were to be elected and 41 to be nominated by the Governor General. The duration of the Upper House was five and of the Lower House was three years.</a:t>
            </a:r>
          </a:p>
          <a:p>
            <a:pPr marL="342900" lvl="0" indent="-342900" algn="just">
              <a:buFont typeface="Arial" panose="020B0604020202020204" pitchFamily="34" charset="0"/>
              <a:buChar char="•"/>
            </a:pPr>
            <a:r>
              <a:rPr lang="en-US" sz="2000" dirty="0">
                <a:latin typeface="Candara" pitchFamily="34" charset="0"/>
                <a:cs typeface="Arial" pitchFamily="34" charset="0"/>
              </a:rPr>
              <a:t>Powers were divided between the center and the provinces. The important subjects were vested with the center and unimportant remained with provinces. </a:t>
            </a:r>
            <a:r>
              <a:rPr lang="en-US" sz="2000" b="1" dirty="0">
                <a:latin typeface="Candara" pitchFamily="34" charset="0"/>
                <a:cs typeface="Arial" pitchFamily="34" charset="0"/>
              </a:rPr>
              <a:t>The important central subjects were defense, foreign affairs, custom, and relations with Indian states, currency and railway</a:t>
            </a:r>
            <a:r>
              <a:rPr lang="en-US" sz="2000" dirty="0">
                <a:latin typeface="Candara" pitchFamily="34" charset="0"/>
                <a:cs typeface="Arial" pitchFamily="34" charset="0"/>
              </a:rPr>
              <a:t>. On the contrary, unworthy </a:t>
            </a:r>
            <a:r>
              <a:rPr lang="en-US" sz="2000" b="1" dirty="0">
                <a:latin typeface="Candara" pitchFamily="34" charset="0"/>
                <a:cs typeface="Arial" pitchFamily="34" charset="0"/>
              </a:rPr>
              <a:t>provincial subjects were local self-government, public health, education etc</a:t>
            </a:r>
            <a:r>
              <a:rPr lang="en-US" sz="2000" dirty="0">
                <a:latin typeface="Candara" pitchFamily="34" charset="0"/>
                <a:cs typeface="Arial" pitchFamily="34" charset="0"/>
              </a:rPr>
              <a:t>.</a:t>
            </a:r>
          </a:p>
          <a:p>
            <a:pPr marL="342900" indent="-342900" algn="just">
              <a:buFont typeface="Arial" panose="020B0604020202020204" pitchFamily="34" charset="0"/>
              <a:buChar char="•"/>
            </a:pPr>
            <a:endParaRPr lang="en-US" sz="2000" dirty="0">
              <a:latin typeface="Candara" pitchFamily="34" charset="0"/>
              <a:cs typeface="Arial" pitchFamily="34" charset="0"/>
            </a:endParaRPr>
          </a:p>
        </p:txBody>
      </p:sp>
    </p:spTree>
    <p:extLst>
      <p:ext uri="{BB962C8B-B14F-4D97-AF65-F5344CB8AC3E}">
        <p14:creationId xmlns:p14="http://schemas.microsoft.com/office/powerpoint/2010/main" val="2648369253"/>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Main Feature of 1919 Act [2/2]</a:t>
            </a:r>
          </a:p>
        </p:txBody>
      </p:sp>
      <p:sp>
        <p:nvSpPr>
          <p:cNvPr id="6" name="TextBox 5"/>
          <p:cNvSpPr txBox="1"/>
          <p:nvPr/>
        </p:nvSpPr>
        <p:spPr>
          <a:xfrm>
            <a:off x="685801" y="1621572"/>
            <a:ext cx="8020022" cy="4093428"/>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Candara" pitchFamily="34" charset="0"/>
                <a:cs typeface="Arial" pitchFamily="34" charset="0"/>
              </a:rPr>
              <a:t>The salary of the Secretary of State for Indian Affairs should be paid from British exchequer; previously, his salary was paid by Indian treasury.</a:t>
            </a:r>
          </a:p>
          <a:p>
            <a:pPr marL="342900" indent="-342900" algn="just">
              <a:buFont typeface="Arial" panose="020B0604020202020204" pitchFamily="34" charset="0"/>
              <a:buChar char="•"/>
            </a:pPr>
            <a:r>
              <a:rPr lang="en-US" sz="2000" dirty="0">
                <a:latin typeface="Candara" pitchFamily="34" charset="0"/>
                <a:cs typeface="Arial" pitchFamily="34" charset="0"/>
              </a:rPr>
              <a:t>The system of ‘</a:t>
            </a:r>
            <a:r>
              <a:rPr lang="en-US" sz="2000" b="1" dirty="0">
                <a:latin typeface="Candara" pitchFamily="34" charset="0"/>
                <a:cs typeface="Arial" pitchFamily="34" charset="0"/>
              </a:rPr>
              <a:t>Diarchy</a:t>
            </a:r>
            <a:r>
              <a:rPr lang="en-US" sz="2000" dirty="0">
                <a:latin typeface="Candara" pitchFamily="34" charset="0"/>
                <a:cs typeface="Arial" pitchFamily="34" charset="0"/>
              </a:rPr>
              <a:t>’ or a kind of double government in the Provinces was introduced. </a:t>
            </a:r>
          </a:p>
          <a:p>
            <a:pPr marL="342900" indent="-342900" algn="just">
              <a:buFont typeface="Arial" panose="020B0604020202020204" pitchFamily="34" charset="0"/>
              <a:buChar char="•"/>
            </a:pPr>
            <a:r>
              <a:rPr lang="en-US" sz="2000" dirty="0">
                <a:latin typeface="Candara" pitchFamily="34" charset="0"/>
                <a:cs typeface="Arial" pitchFamily="34" charset="0"/>
              </a:rPr>
              <a:t>Provincial subjects were divided into two categories “</a:t>
            </a:r>
            <a:r>
              <a:rPr lang="en-US" sz="2000" b="1" dirty="0">
                <a:latin typeface="Candara" pitchFamily="34" charset="0"/>
                <a:cs typeface="Arial" pitchFamily="34" charset="0"/>
              </a:rPr>
              <a:t>Transferred and Reserved</a:t>
            </a:r>
            <a:r>
              <a:rPr lang="en-US" sz="2000" dirty="0">
                <a:latin typeface="Candara" pitchFamily="34" charset="0"/>
                <a:cs typeface="Arial" pitchFamily="34" charset="0"/>
              </a:rPr>
              <a:t>.” </a:t>
            </a:r>
          </a:p>
          <a:p>
            <a:pPr marL="342900" indent="-342900" algn="just">
              <a:buFont typeface="Arial" panose="020B0604020202020204" pitchFamily="34" charset="0"/>
              <a:buChar char="•"/>
            </a:pPr>
            <a:r>
              <a:rPr lang="en-US" sz="2000" b="1" dirty="0">
                <a:latin typeface="Candara" pitchFamily="34" charset="0"/>
                <a:cs typeface="Arial" pitchFamily="34" charset="0"/>
              </a:rPr>
              <a:t>Transferred subject</a:t>
            </a:r>
            <a:r>
              <a:rPr lang="en-US" sz="2000" dirty="0">
                <a:latin typeface="Candara" pitchFamily="34" charset="0"/>
                <a:cs typeface="Arial" pitchFamily="34" charset="0"/>
              </a:rPr>
              <a:t>s which were public health, education, local self-government, and agriculture were under the control of Minister; likewise all transferred subjects were unimportant. </a:t>
            </a:r>
          </a:p>
          <a:p>
            <a:pPr marL="342900" indent="-342900" algn="just">
              <a:buFont typeface="Arial" panose="020B0604020202020204" pitchFamily="34" charset="0"/>
              <a:buChar char="•"/>
            </a:pPr>
            <a:r>
              <a:rPr lang="en-US" sz="2000" b="1" dirty="0">
                <a:latin typeface="Candara" pitchFamily="34" charset="0"/>
                <a:cs typeface="Arial" pitchFamily="34" charset="0"/>
              </a:rPr>
              <a:t>Reserved subjects </a:t>
            </a:r>
            <a:r>
              <a:rPr lang="en-US" sz="2000" dirty="0">
                <a:latin typeface="Candara" pitchFamily="34" charset="0"/>
                <a:cs typeface="Arial" pitchFamily="34" charset="0"/>
              </a:rPr>
              <a:t>included administration, police, land revenue etc. which were under the control of Governor with the help of his secretaries. </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22</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849824"/>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Reaction</a:t>
            </a:r>
          </a:p>
        </p:txBody>
      </p:sp>
      <p:sp>
        <p:nvSpPr>
          <p:cNvPr id="6" name="TextBox 5"/>
          <p:cNvSpPr txBox="1"/>
          <p:nvPr/>
        </p:nvSpPr>
        <p:spPr>
          <a:xfrm>
            <a:off x="685801" y="1447800"/>
            <a:ext cx="8020022" cy="4524315"/>
          </a:xfrm>
          <a:prstGeom prst="rect">
            <a:avLst/>
          </a:prstGeom>
          <a:noFill/>
        </p:spPr>
        <p:txBody>
          <a:bodyPr wrap="square" rtlCol="0">
            <a:spAutoFit/>
          </a:bodyPr>
          <a:lstStyle/>
          <a:p>
            <a:pPr marL="342900" indent="-342900" algn="just">
              <a:buFont typeface="Arial" panose="020B0604020202020204" pitchFamily="34" charset="0"/>
              <a:buChar char="•"/>
            </a:pPr>
            <a:r>
              <a:rPr lang="en-US" sz="2400" b="1" dirty="0">
                <a:latin typeface="Candara" pitchFamily="34" charset="0"/>
                <a:cs typeface="Arial" pitchFamily="34" charset="0"/>
              </a:rPr>
              <a:t>Congress Reaction</a:t>
            </a:r>
          </a:p>
          <a:p>
            <a:pPr marL="800100" lvl="1" indent="-342900" algn="just">
              <a:buFont typeface="Courier New" panose="02070309020205020404" pitchFamily="49" charset="0"/>
              <a:buChar char="o"/>
            </a:pPr>
            <a:r>
              <a:rPr lang="en-US" sz="2000" dirty="0">
                <a:latin typeface="Candara" pitchFamily="34" charset="0"/>
                <a:cs typeface="Arial" pitchFamily="34" charset="0"/>
              </a:rPr>
              <a:t>Congress did not participate in the election of 1920 under the 1919 Act</a:t>
            </a:r>
          </a:p>
          <a:p>
            <a:pPr marL="800100" lvl="1" indent="-342900" algn="just">
              <a:buFont typeface="Courier New" panose="02070309020205020404" pitchFamily="49" charset="0"/>
              <a:buChar char="o"/>
            </a:pPr>
            <a:r>
              <a:rPr lang="en-US" sz="2000" dirty="0">
                <a:latin typeface="Candara" pitchFamily="34" charset="0"/>
                <a:cs typeface="Arial" pitchFamily="34" charset="0"/>
              </a:rPr>
              <a:t>It was against the reforms</a:t>
            </a:r>
          </a:p>
          <a:p>
            <a:pPr marL="800100" lvl="1" indent="-342900" algn="just">
              <a:buFont typeface="Courier New" panose="02070309020205020404" pitchFamily="49" charset="0"/>
              <a:buChar char="o"/>
            </a:pPr>
            <a:r>
              <a:rPr lang="en-US" sz="2000" dirty="0">
                <a:latin typeface="Candara" pitchFamily="34" charset="0"/>
                <a:cs typeface="Arial" pitchFamily="34" charset="0"/>
              </a:rPr>
              <a:t>In 1923 it decided to participate in elections with a view to destroy the 1919 Act from within</a:t>
            </a:r>
          </a:p>
          <a:p>
            <a:pPr marL="342900" indent="-342900" algn="just">
              <a:buFont typeface="Arial" panose="020B0604020202020204" pitchFamily="34" charset="0"/>
              <a:buChar char="•"/>
            </a:pPr>
            <a:r>
              <a:rPr lang="en-US" sz="2400" b="1" dirty="0">
                <a:latin typeface="Candara" pitchFamily="34" charset="0"/>
                <a:cs typeface="Arial" pitchFamily="34" charset="0"/>
              </a:rPr>
              <a:t>Muslim Reaction</a:t>
            </a:r>
          </a:p>
          <a:p>
            <a:pPr marL="800100" lvl="1" indent="-342900" algn="just">
              <a:buFont typeface="Courier New" panose="02070309020205020404" pitchFamily="49" charset="0"/>
              <a:buChar char="o"/>
            </a:pPr>
            <a:r>
              <a:rPr lang="en-US" sz="2000" dirty="0">
                <a:latin typeface="Candara" pitchFamily="34" charset="0"/>
                <a:cs typeface="Arial" pitchFamily="34" charset="0"/>
              </a:rPr>
              <a:t>The Muslim League did not reject the act as congress did</a:t>
            </a:r>
          </a:p>
          <a:p>
            <a:pPr marL="800100" lvl="1" indent="-342900" algn="just">
              <a:buFont typeface="Courier New" panose="02070309020205020404" pitchFamily="49" charset="0"/>
              <a:buChar char="o"/>
            </a:pPr>
            <a:r>
              <a:rPr lang="en-US" sz="2000" dirty="0">
                <a:latin typeface="Candara" pitchFamily="34" charset="0"/>
                <a:cs typeface="Arial" pitchFamily="34" charset="0"/>
              </a:rPr>
              <a:t>Though it was not completely satisfied with the reforms but it initial response was favorable</a:t>
            </a:r>
          </a:p>
          <a:p>
            <a:pPr marL="800100" lvl="1" indent="-342900" algn="just">
              <a:buFont typeface="Courier New" panose="02070309020205020404" pitchFamily="49" charset="0"/>
              <a:buChar char="o"/>
            </a:pPr>
            <a:r>
              <a:rPr lang="en-US" sz="2000" dirty="0">
                <a:latin typeface="Candara" pitchFamily="34" charset="0"/>
                <a:cs typeface="Arial" pitchFamily="34" charset="0"/>
              </a:rPr>
              <a:t>It too did not participate in the election because of understanding with congress</a:t>
            </a:r>
          </a:p>
          <a:p>
            <a:pPr marL="800100" lvl="1" indent="-342900" algn="just">
              <a:buFont typeface="Courier New" panose="02070309020205020404" pitchFamily="49" charset="0"/>
              <a:buChar char="o"/>
            </a:pPr>
            <a:r>
              <a:rPr lang="en-US" sz="2000" dirty="0">
                <a:latin typeface="Candara" pitchFamily="34" charset="0"/>
                <a:cs typeface="Arial" pitchFamily="34" charset="0"/>
              </a:rPr>
              <a:t>Thus, some benefits which the Act could yield were reaped by the Hindus alone. It were Muslims who suffered</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23</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9811634"/>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6">
                                            <p:txEl>
                                              <p:pRg st="1" end="1"/>
                                            </p:txEl>
                                          </p:spTgt>
                                        </p:tgtEl>
                                        <p:attrNameLst>
                                          <p:attrName>style.color</p:attrName>
                                        </p:attrNameLst>
                                      </p:cBhvr>
                                      <p:to>
                                        <a:srgbClr val="000000"/>
                                      </p:to>
                                    </p:animClr>
                                    <p:animClr clrSpc="rgb" dir="cw">
                                      <p:cBhvr>
                                        <p:cTn id="12" dur="500" fill="hold"/>
                                        <p:tgtEl>
                                          <p:spTgt spid="6">
                                            <p:txEl>
                                              <p:pRg st="1" end="1"/>
                                            </p:txEl>
                                          </p:spTgt>
                                        </p:tgtEl>
                                        <p:attrNameLst>
                                          <p:attrName>fillcolor</p:attrName>
                                        </p:attrNameLst>
                                      </p:cBhvr>
                                      <p:to>
                                        <a:srgbClr val="000000"/>
                                      </p:to>
                                    </p:animClr>
                                    <p:set>
                                      <p:cBhvr>
                                        <p:cTn id="13" dur="500" fill="hold"/>
                                        <p:tgtEl>
                                          <p:spTgt spid="6">
                                            <p:txEl>
                                              <p:pRg st="1" end="1"/>
                                            </p:txEl>
                                          </p:spTgt>
                                        </p:tgtEl>
                                        <p:attrNameLst>
                                          <p:attrName>fill.type</p:attrName>
                                        </p:attrNameLst>
                                      </p:cBhvr>
                                      <p:to>
                                        <p:strVal val="solid"/>
                                      </p:to>
                                    </p:set>
                                    <p:set>
                                      <p:cBhvr>
                                        <p:cTn id="14" dur="500" fill="hold"/>
                                        <p:tgtEl>
                                          <p:spTgt spid="6">
                                            <p:txEl>
                                              <p:pRg st="1" end="1"/>
                                            </p:txEl>
                                          </p:spTgt>
                                        </p:tgtEl>
                                        <p:attrNameLst>
                                          <p:attrName>fill.on</p:attrName>
                                        </p:attrNameLst>
                                      </p:cBhvr>
                                      <p:to>
                                        <p:strVal val="true"/>
                                      </p:to>
                                    </p:set>
                                  </p:childTnLst>
                                </p:cTn>
                              </p:par>
                              <p:par>
                                <p:cTn id="15" presetID="19" presetClass="emph" presetSubtype="0" fill="hold" nodeType="withEffect">
                                  <p:stCondLst>
                                    <p:cond delay="0"/>
                                  </p:stCondLst>
                                  <p:childTnLst>
                                    <p:animClr clrSpc="rgb" dir="cw">
                                      <p:cBhvr override="childStyle">
                                        <p:cTn id="16" dur="500" fill="hold"/>
                                        <p:tgtEl>
                                          <p:spTgt spid="6">
                                            <p:txEl>
                                              <p:pRg st="2" end="2"/>
                                            </p:txEl>
                                          </p:spTgt>
                                        </p:tgtEl>
                                        <p:attrNameLst>
                                          <p:attrName>style.color</p:attrName>
                                        </p:attrNameLst>
                                      </p:cBhvr>
                                      <p:to>
                                        <a:srgbClr val="000000"/>
                                      </p:to>
                                    </p:animClr>
                                    <p:animClr clrSpc="rgb" dir="cw">
                                      <p:cBhvr>
                                        <p:cTn id="17" dur="500" fill="hold"/>
                                        <p:tgtEl>
                                          <p:spTgt spid="6">
                                            <p:txEl>
                                              <p:pRg st="2" end="2"/>
                                            </p:txEl>
                                          </p:spTgt>
                                        </p:tgtEl>
                                        <p:attrNameLst>
                                          <p:attrName>fillcolor</p:attrName>
                                        </p:attrNameLst>
                                      </p:cBhvr>
                                      <p:to>
                                        <a:srgbClr val="000000"/>
                                      </p:to>
                                    </p:animClr>
                                    <p:set>
                                      <p:cBhvr>
                                        <p:cTn id="18" dur="500" fill="hold"/>
                                        <p:tgtEl>
                                          <p:spTgt spid="6">
                                            <p:txEl>
                                              <p:pRg st="2" end="2"/>
                                            </p:txEl>
                                          </p:spTgt>
                                        </p:tgtEl>
                                        <p:attrNameLst>
                                          <p:attrName>fill.type</p:attrName>
                                        </p:attrNameLst>
                                      </p:cBhvr>
                                      <p:to>
                                        <p:strVal val="solid"/>
                                      </p:to>
                                    </p:set>
                                    <p:set>
                                      <p:cBhvr>
                                        <p:cTn id="19" dur="500" fill="hold"/>
                                        <p:tgtEl>
                                          <p:spTgt spid="6">
                                            <p:txEl>
                                              <p:pRg st="2" end="2"/>
                                            </p:txEl>
                                          </p:spTgt>
                                        </p:tgtEl>
                                        <p:attrNameLst>
                                          <p:attrName>fill.on</p:attrName>
                                        </p:attrNameLst>
                                      </p:cBhvr>
                                      <p:to>
                                        <p:strVal val="true"/>
                                      </p:to>
                                    </p:set>
                                  </p:childTnLst>
                                </p:cTn>
                              </p:par>
                              <p:par>
                                <p:cTn id="20" presetID="19" presetClass="emph" presetSubtype="0" fill="hold" nodeType="withEffect">
                                  <p:stCondLst>
                                    <p:cond delay="0"/>
                                  </p:stCondLst>
                                  <p:childTnLst>
                                    <p:animClr clrSpc="rgb" dir="cw">
                                      <p:cBhvr override="childStyle">
                                        <p:cTn id="21" dur="500" fill="hold"/>
                                        <p:tgtEl>
                                          <p:spTgt spid="6">
                                            <p:txEl>
                                              <p:pRg st="3" end="3"/>
                                            </p:txEl>
                                          </p:spTgt>
                                        </p:tgtEl>
                                        <p:attrNameLst>
                                          <p:attrName>style.color</p:attrName>
                                        </p:attrNameLst>
                                      </p:cBhvr>
                                      <p:to>
                                        <a:srgbClr val="000000"/>
                                      </p:to>
                                    </p:animClr>
                                    <p:animClr clrSpc="rgb" dir="cw">
                                      <p:cBhvr>
                                        <p:cTn id="22" dur="500" fill="hold"/>
                                        <p:tgtEl>
                                          <p:spTgt spid="6">
                                            <p:txEl>
                                              <p:pRg st="3" end="3"/>
                                            </p:txEl>
                                          </p:spTgt>
                                        </p:tgtEl>
                                        <p:attrNameLst>
                                          <p:attrName>fillcolor</p:attrName>
                                        </p:attrNameLst>
                                      </p:cBhvr>
                                      <p:to>
                                        <a:srgbClr val="000000"/>
                                      </p:to>
                                    </p:animClr>
                                    <p:set>
                                      <p:cBhvr>
                                        <p:cTn id="23" dur="500" fill="hold"/>
                                        <p:tgtEl>
                                          <p:spTgt spid="6">
                                            <p:txEl>
                                              <p:pRg st="3" end="3"/>
                                            </p:txEl>
                                          </p:spTgt>
                                        </p:tgtEl>
                                        <p:attrNameLst>
                                          <p:attrName>fill.type</p:attrName>
                                        </p:attrNameLst>
                                      </p:cBhvr>
                                      <p:to>
                                        <p:strVal val="solid"/>
                                      </p:to>
                                    </p:set>
                                    <p:set>
                                      <p:cBhvr>
                                        <p:cTn id="24" dur="500" fill="hold"/>
                                        <p:tgtEl>
                                          <p:spTgt spid="6">
                                            <p:txEl>
                                              <p:pRg st="3" end="3"/>
                                            </p:txEl>
                                          </p:spTgt>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9" presetClass="emph" presetSubtype="0" fill="hold" nodeType="clickEffect">
                                  <p:stCondLst>
                                    <p:cond delay="0"/>
                                  </p:stCondLst>
                                  <p:childTnLst>
                                    <p:animClr clrSpc="rgb" dir="cw">
                                      <p:cBhvr override="childStyle">
                                        <p:cTn id="28" dur="500" fill="hold"/>
                                        <p:tgtEl>
                                          <p:spTgt spid="6">
                                            <p:txEl>
                                              <p:pRg st="4" end="4"/>
                                            </p:txEl>
                                          </p:spTgt>
                                        </p:tgtEl>
                                        <p:attrNameLst>
                                          <p:attrName>style.color</p:attrName>
                                        </p:attrNameLst>
                                      </p:cBhvr>
                                      <p:to>
                                        <a:srgbClr val="000000"/>
                                      </p:to>
                                    </p:animClr>
                                    <p:animClr clrSpc="rgb" dir="cw">
                                      <p:cBhvr>
                                        <p:cTn id="29" dur="500" fill="hold"/>
                                        <p:tgtEl>
                                          <p:spTgt spid="6">
                                            <p:txEl>
                                              <p:pRg st="4" end="4"/>
                                            </p:txEl>
                                          </p:spTgt>
                                        </p:tgtEl>
                                        <p:attrNameLst>
                                          <p:attrName>fillcolor</p:attrName>
                                        </p:attrNameLst>
                                      </p:cBhvr>
                                      <p:to>
                                        <a:srgbClr val="000000"/>
                                      </p:to>
                                    </p:animClr>
                                    <p:set>
                                      <p:cBhvr>
                                        <p:cTn id="30" dur="500" fill="hold"/>
                                        <p:tgtEl>
                                          <p:spTgt spid="6">
                                            <p:txEl>
                                              <p:pRg st="4" end="4"/>
                                            </p:txEl>
                                          </p:spTgt>
                                        </p:tgtEl>
                                        <p:attrNameLst>
                                          <p:attrName>fill.type</p:attrName>
                                        </p:attrNameLst>
                                      </p:cBhvr>
                                      <p:to>
                                        <p:strVal val="solid"/>
                                      </p:to>
                                    </p:set>
                                    <p:set>
                                      <p:cBhvr>
                                        <p:cTn id="31" dur="500" fill="hold"/>
                                        <p:tgtEl>
                                          <p:spTgt spid="6">
                                            <p:txEl>
                                              <p:pRg st="4" end="4"/>
                                            </p:txEl>
                                          </p:spTgt>
                                        </p:tgtEl>
                                        <p:attrNameLst>
                                          <p:attrName>fill.on</p:attrName>
                                        </p:attrNameLst>
                                      </p:cBhvr>
                                      <p:to>
                                        <p:strVal val="true"/>
                                      </p:to>
                                    </p:set>
                                  </p:childTnLst>
                                </p:cTn>
                              </p:par>
                              <p:par>
                                <p:cTn id="32" presetID="19" presetClass="emph" presetSubtype="0" fill="hold" nodeType="withEffect">
                                  <p:stCondLst>
                                    <p:cond delay="0"/>
                                  </p:stCondLst>
                                  <p:childTnLst>
                                    <p:animClr clrSpc="rgb" dir="cw">
                                      <p:cBhvr override="childStyle">
                                        <p:cTn id="33" dur="500" fill="hold"/>
                                        <p:tgtEl>
                                          <p:spTgt spid="6">
                                            <p:txEl>
                                              <p:pRg st="5" end="5"/>
                                            </p:txEl>
                                          </p:spTgt>
                                        </p:tgtEl>
                                        <p:attrNameLst>
                                          <p:attrName>style.color</p:attrName>
                                        </p:attrNameLst>
                                      </p:cBhvr>
                                      <p:to>
                                        <a:srgbClr val="000000"/>
                                      </p:to>
                                    </p:animClr>
                                    <p:animClr clrSpc="rgb" dir="cw">
                                      <p:cBhvr>
                                        <p:cTn id="34" dur="500" fill="hold"/>
                                        <p:tgtEl>
                                          <p:spTgt spid="6">
                                            <p:txEl>
                                              <p:pRg st="5" end="5"/>
                                            </p:txEl>
                                          </p:spTgt>
                                        </p:tgtEl>
                                        <p:attrNameLst>
                                          <p:attrName>fillcolor</p:attrName>
                                        </p:attrNameLst>
                                      </p:cBhvr>
                                      <p:to>
                                        <a:srgbClr val="000000"/>
                                      </p:to>
                                    </p:animClr>
                                    <p:set>
                                      <p:cBhvr>
                                        <p:cTn id="35" dur="500" fill="hold"/>
                                        <p:tgtEl>
                                          <p:spTgt spid="6">
                                            <p:txEl>
                                              <p:pRg st="5" end="5"/>
                                            </p:txEl>
                                          </p:spTgt>
                                        </p:tgtEl>
                                        <p:attrNameLst>
                                          <p:attrName>fill.type</p:attrName>
                                        </p:attrNameLst>
                                      </p:cBhvr>
                                      <p:to>
                                        <p:strVal val="solid"/>
                                      </p:to>
                                    </p:set>
                                    <p:set>
                                      <p:cBhvr>
                                        <p:cTn id="36" dur="500" fill="hold"/>
                                        <p:tgtEl>
                                          <p:spTgt spid="6">
                                            <p:txEl>
                                              <p:pRg st="5" end="5"/>
                                            </p:txEl>
                                          </p:spTgt>
                                        </p:tgtEl>
                                        <p:attrNameLst>
                                          <p:attrName>fill.on</p:attrName>
                                        </p:attrNameLst>
                                      </p:cBhvr>
                                      <p:to>
                                        <p:strVal val="true"/>
                                      </p:to>
                                    </p:set>
                                  </p:childTnLst>
                                </p:cTn>
                              </p:par>
                              <p:par>
                                <p:cTn id="37" presetID="19" presetClass="emph" presetSubtype="0" fill="hold" nodeType="withEffect">
                                  <p:stCondLst>
                                    <p:cond delay="0"/>
                                  </p:stCondLst>
                                  <p:childTnLst>
                                    <p:animClr clrSpc="rgb" dir="cw">
                                      <p:cBhvr override="childStyle">
                                        <p:cTn id="38" dur="500" fill="hold"/>
                                        <p:tgtEl>
                                          <p:spTgt spid="6">
                                            <p:txEl>
                                              <p:pRg st="6" end="6"/>
                                            </p:txEl>
                                          </p:spTgt>
                                        </p:tgtEl>
                                        <p:attrNameLst>
                                          <p:attrName>style.color</p:attrName>
                                        </p:attrNameLst>
                                      </p:cBhvr>
                                      <p:to>
                                        <a:srgbClr val="000000"/>
                                      </p:to>
                                    </p:animClr>
                                    <p:animClr clrSpc="rgb" dir="cw">
                                      <p:cBhvr>
                                        <p:cTn id="39" dur="500" fill="hold"/>
                                        <p:tgtEl>
                                          <p:spTgt spid="6">
                                            <p:txEl>
                                              <p:pRg st="6" end="6"/>
                                            </p:txEl>
                                          </p:spTgt>
                                        </p:tgtEl>
                                        <p:attrNameLst>
                                          <p:attrName>fillcolor</p:attrName>
                                        </p:attrNameLst>
                                      </p:cBhvr>
                                      <p:to>
                                        <a:srgbClr val="000000"/>
                                      </p:to>
                                    </p:animClr>
                                    <p:set>
                                      <p:cBhvr>
                                        <p:cTn id="40" dur="500" fill="hold"/>
                                        <p:tgtEl>
                                          <p:spTgt spid="6">
                                            <p:txEl>
                                              <p:pRg st="6" end="6"/>
                                            </p:txEl>
                                          </p:spTgt>
                                        </p:tgtEl>
                                        <p:attrNameLst>
                                          <p:attrName>fill.type</p:attrName>
                                        </p:attrNameLst>
                                      </p:cBhvr>
                                      <p:to>
                                        <p:strVal val="solid"/>
                                      </p:to>
                                    </p:set>
                                    <p:set>
                                      <p:cBhvr>
                                        <p:cTn id="41" dur="500" fill="hold"/>
                                        <p:tgtEl>
                                          <p:spTgt spid="6">
                                            <p:txEl>
                                              <p:pRg st="6" end="6"/>
                                            </p:txEl>
                                          </p:spTgt>
                                        </p:tgtEl>
                                        <p:attrNameLst>
                                          <p:attrName>fill.on</p:attrName>
                                        </p:attrNameLst>
                                      </p:cBhvr>
                                      <p:to>
                                        <p:strVal val="true"/>
                                      </p:to>
                                    </p:set>
                                  </p:childTnLst>
                                </p:cTn>
                              </p:par>
                              <p:par>
                                <p:cTn id="42" presetID="19" presetClass="emph" presetSubtype="0" fill="hold" nodeType="withEffect">
                                  <p:stCondLst>
                                    <p:cond delay="0"/>
                                  </p:stCondLst>
                                  <p:childTnLst>
                                    <p:animClr clrSpc="rgb" dir="cw">
                                      <p:cBhvr override="childStyle">
                                        <p:cTn id="43" dur="500" fill="hold"/>
                                        <p:tgtEl>
                                          <p:spTgt spid="6">
                                            <p:txEl>
                                              <p:pRg st="7" end="7"/>
                                            </p:txEl>
                                          </p:spTgt>
                                        </p:tgtEl>
                                        <p:attrNameLst>
                                          <p:attrName>style.color</p:attrName>
                                        </p:attrNameLst>
                                      </p:cBhvr>
                                      <p:to>
                                        <a:srgbClr val="000000"/>
                                      </p:to>
                                    </p:animClr>
                                    <p:animClr clrSpc="rgb" dir="cw">
                                      <p:cBhvr>
                                        <p:cTn id="44" dur="500" fill="hold"/>
                                        <p:tgtEl>
                                          <p:spTgt spid="6">
                                            <p:txEl>
                                              <p:pRg st="7" end="7"/>
                                            </p:txEl>
                                          </p:spTgt>
                                        </p:tgtEl>
                                        <p:attrNameLst>
                                          <p:attrName>fillcolor</p:attrName>
                                        </p:attrNameLst>
                                      </p:cBhvr>
                                      <p:to>
                                        <a:srgbClr val="000000"/>
                                      </p:to>
                                    </p:animClr>
                                    <p:set>
                                      <p:cBhvr>
                                        <p:cTn id="45" dur="500" fill="hold"/>
                                        <p:tgtEl>
                                          <p:spTgt spid="6">
                                            <p:txEl>
                                              <p:pRg st="7" end="7"/>
                                            </p:txEl>
                                          </p:spTgt>
                                        </p:tgtEl>
                                        <p:attrNameLst>
                                          <p:attrName>fill.type</p:attrName>
                                        </p:attrNameLst>
                                      </p:cBhvr>
                                      <p:to>
                                        <p:strVal val="solid"/>
                                      </p:to>
                                    </p:set>
                                    <p:set>
                                      <p:cBhvr>
                                        <p:cTn id="46" dur="500" fill="hold"/>
                                        <p:tgtEl>
                                          <p:spTgt spid="6">
                                            <p:txEl>
                                              <p:pRg st="7" end="7"/>
                                            </p:txEl>
                                          </p:spTgt>
                                        </p:tgtEl>
                                        <p:attrNameLst>
                                          <p:attrName>fill.on</p:attrName>
                                        </p:attrNameLst>
                                      </p:cBhvr>
                                      <p:to>
                                        <p:strVal val="true"/>
                                      </p:to>
                                    </p:set>
                                  </p:childTnLst>
                                </p:cTn>
                              </p:par>
                              <p:par>
                                <p:cTn id="47" presetID="19" presetClass="emph" presetSubtype="0" fill="hold" nodeType="withEffect">
                                  <p:stCondLst>
                                    <p:cond delay="0"/>
                                  </p:stCondLst>
                                  <p:childTnLst>
                                    <p:animClr clrSpc="rgb" dir="cw">
                                      <p:cBhvr override="childStyle">
                                        <p:cTn id="48" dur="500" fill="hold"/>
                                        <p:tgtEl>
                                          <p:spTgt spid="6">
                                            <p:txEl>
                                              <p:pRg st="8" end="8"/>
                                            </p:txEl>
                                          </p:spTgt>
                                        </p:tgtEl>
                                        <p:attrNameLst>
                                          <p:attrName>style.color</p:attrName>
                                        </p:attrNameLst>
                                      </p:cBhvr>
                                      <p:to>
                                        <a:srgbClr val="000000"/>
                                      </p:to>
                                    </p:animClr>
                                    <p:animClr clrSpc="rgb" dir="cw">
                                      <p:cBhvr>
                                        <p:cTn id="49" dur="500" fill="hold"/>
                                        <p:tgtEl>
                                          <p:spTgt spid="6">
                                            <p:txEl>
                                              <p:pRg st="8" end="8"/>
                                            </p:txEl>
                                          </p:spTgt>
                                        </p:tgtEl>
                                        <p:attrNameLst>
                                          <p:attrName>fillcolor</p:attrName>
                                        </p:attrNameLst>
                                      </p:cBhvr>
                                      <p:to>
                                        <a:srgbClr val="000000"/>
                                      </p:to>
                                    </p:animClr>
                                    <p:set>
                                      <p:cBhvr>
                                        <p:cTn id="50" dur="500" fill="hold"/>
                                        <p:tgtEl>
                                          <p:spTgt spid="6">
                                            <p:txEl>
                                              <p:pRg st="8" end="8"/>
                                            </p:txEl>
                                          </p:spTgt>
                                        </p:tgtEl>
                                        <p:attrNameLst>
                                          <p:attrName>fill.type</p:attrName>
                                        </p:attrNameLst>
                                      </p:cBhvr>
                                      <p:to>
                                        <p:strVal val="solid"/>
                                      </p:to>
                                    </p:set>
                                    <p:set>
                                      <p:cBhvr>
                                        <p:cTn id="51" dur="500" fill="hold"/>
                                        <p:tgtEl>
                                          <p:spTgt spid="6">
                                            <p:txEl>
                                              <p:pRg st="8" end="8"/>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err="1">
                <a:solidFill>
                  <a:schemeClr val="tx2"/>
                </a:solidFill>
                <a:latin typeface="Candara" pitchFamily="34" charset="0"/>
                <a:cs typeface="Arial" pitchFamily="34" charset="0"/>
              </a:rPr>
              <a:t>Simmon</a:t>
            </a:r>
            <a:r>
              <a:rPr lang="en-US" sz="3200" b="1" dirty="0">
                <a:solidFill>
                  <a:schemeClr val="tx2"/>
                </a:solidFill>
                <a:latin typeface="Candara" pitchFamily="34" charset="0"/>
                <a:cs typeface="Arial" pitchFamily="34" charset="0"/>
              </a:rPr>
              <a:t> Commission</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24</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Simon Go back.jpg"/>
          <p:cNvPicPr>
            <a:picLocks noChangeAspect="1"/>
          </p:cNvPicPr>
          <p:nvPr/>
        </p:nvPicPr>
        <p:blipFill>
          <a:blip r:embed="rId5"/>
          <a:stretch>
            <a:fillRect/>
          </a:stretch>
        </p:blipFill>
        <p:spPr>
          <a:xfrm>
            <a:off x="1752600" y="1676400"/>
            <a:ext cx="5448300" cy="4019550"/>
          </a:xfrm>
          <a:prstGeom prst="rect">
            <a:avLst/>
          </a:prstGeom>
        </p:spPr>
      </p:pic>
    </p:spTree>
    <p:extLst>
      <p:ext uri="{BB962C8B-B14F-4D97-AF65-F5344CB8AC3E}">
        <p14:creationId xmlns:p14="http://schemas.microsoft.com/office/powerpoint/2010/main" val="255850195"/>
      </p:ext>
    </p:extLst>
  </p:cSld>
  <p:clrMapOvr>
    <a:masterClrMapping/>
  </p:clrMapOvr>
  <p:transition>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err="1">
                <a:solidFill>
                  <a:schemeClr val="tx2"/>
                </a:solidFill>
                <a:latin typeface="Candara" pitchFamily="34" charset="0"/>
                <a:cs typeface="Arial" pitchFamily="34" charset="0"/>
              </a:rPr>
              <a:t>Simmon</a:t>
            </a:r>
            <a:r>
              <a:rPr lang="en-US" sz="3200" b="1" dirty="0">
                <a:solidFill>
                  <a:schemeClr val="tx2"/>
                </a:solidFill>
                <a:latin typeface="Candara" pitchFamily="34" charset="0"/>
                <a:cs typeface="Arial" pitchFamily="34" charset="0"/>
              </a:rPr>
              <a:t> Commission</a:t>
            </a:r>
          </a:p>
        </p:txBody>
      </p:sp>
      <p:sp>
        <p:nvSpPr>
          <p:cNvPr id="6" name="TextBox 5"/>
          <p:cNvSpPr txBox="1"/>
          <p:nvPr/>
        </p:nvSpPr>
        <p:spPr>
          <a:xfrm>
            <a:off x="685801" y="1524000"/>
            <a:ext cx="8020022" cy="5016758"/>
          </a:xfrm>
          <a:prstGeom prst="rect">
            <a:avLst/>
          </a:prstGeom>
          <a:noFill/>
        </p:spPr>
        <p:txBody>
          <a:bodyPr wrap="square" rtlCol="0">
            <a:spAutoFit/>
          </a:bodyPr>
          <a:lstStyle/>
          <a:p>
            <a:pPr marL="342900" indent="-342900" algn="just" fontAlgn="base">
              <a:buFont typeface="Arial" panose="020B0604020202020204" pitchFamily="34" charset="0"/>
              <a:buChar char="•"/>
            </a:pPr>
            <a:r>
              <a:rPr lang="en-US" sz="2000" dirty="0">
                <a:latin typeface="Candara" pitchFamily="34" charset="0"/>
                <a:cs typeface="Arial" pitchFamily="34" charset="0"/>
              </a:rPr>
              <a:t>Simon Commission, group appointed in November 1927 by the British government under Stanley Baldwin to report on the working of the Indian constitution established by the Government of India Act of 1919. </a:t>
            </a:r>
          </a:p>
          <a:p>
            <a:pPr marL="342900" indent="-342900" algn="just" fontAlgn="base">
              <a:buFont typeface="Arial" panose="020B0604020202020204" pitchFamily="34" charset="0"/>
              <a:buChar char="•"/>
            </a:pPr>
            <a:r>
              <a:rPr lang="en-US" sz="2000" dirty="0">
                <a:latin typeface="Candara" pitchFamily="34" charset="0"/>
                <a:cs typeface="Arial" pitchFamily="34" charset="0"/>
              </a:rPr>
              <a:t>The commission consisted of seven members under the joint chairmanship of the distinguished Liberal lawyer, Sir John Simon, and Clement Attlee, the future prime minister. </a:t>
            </a:r>
          </a:p>
          <a:p>
            <a:pPr marL="342900" indent="-342900" algn="just" fontAlgn="base">
              <a:buFont typeface="Arial" panose="020B0604020202020204" pitchFamily="34" charset="0"/>
              <a:buChar char="•"/>
            </a:pPr>
            <a:r>
              <a:rPr lang="en-US" sz="2000" dirty="0">
                <a:latin typeface="Candara" pitchFamily="34" charset="0"/>
                <a:cs typeface="Arial" pitchFamily="34" charset="0"/>
              </a:rPr>
              <a:t>Its composition met with a storm of criticism in India because Indians were excluded. The commission was boycotted by the Indian National Congress and most other Indian political parties. </a:t>
            </a:r>
          </a:p>
          <a:p>
            <a:pPr marL="342900" indent="-342900" algn="just" fontAlgn="base">
              <a:buFont typeface="Arial" panose="020B0604020202020204" pitchFamily="34" charset="0"/>
              <a:buChar char="•"/>
            </a:pPr>
            <a:r>
              <a:rPr lang="en-US" sz="2000" dirty="0">
                <a:latin typeface="Candara" pitchFamily="34" charset="0"/>
                <a:cs typeface="Arial" pitchFamily="34" charset="0"/>
              </a:rPr>
              <a:t>It, nevertheless, published a two-volume report, mainly the work of Simon.</a:t>
            </a:r>
          </a:p>
          <a:p>
            <a:pPr marL="342900" indent="-342900" algn="just" fontAlgn="base">
              <a:buFont typeface="Arial" panose="020B0604020202020204" pitchFamily="34" charset="0"/>
              <a:buChar char="•"/>
            </a:pPr>
            <a:r>
              <a:rPr lang="en-US" sz="2000" dirty="0">
                <a:latin typeface="Candara" pitchFamily="34" charset="0"/>
                <a:cs typeface="Arial" pitchFamily="34" charset="0"/>
              </a:rPr>
              <a:t>Regarded as a classic state document, the report proposed provincial autonomy in India but rejected parliamentary responsibility at the </a:t>
            </a:r>
            <a:r>
              <a:rPr lang="en-US" sz="2000" dirty="0" err="1">
                <a:latin typeface="Candara" pitchFamily="34" charset="0"/>
                <a:cs typeface="Arial" pitchFamily="34" charset="0"/>
              </a:rPr>
              <a:t>centre</a:t>
            </a:r>
            <a:r>
              <a:rPr lang="en-US" sz="2000" dirty="0">
                <a:latin typeface="Candara" pitchFamily="34" charset="0"/>
                <a:cs typeface="Arial" pitchFamily="34" charset="0"/>
              </a:rPr>
              <a:t>. It accepted the idea of federalism and sought to retain direct contact between the British crown and the Indian states.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25</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85019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Nehru Report </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26</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Nehru for Nehru Report.jpg"/>
          <p:cNvPicPr>
            <a:picLocks noChangeAspect="1"/>
          </p:cNvPicPr>
          <p:nvPr/>
        </p:nvPicPr>
        <p:blipFill>
          <a:blip r:embed="rId5"/>
          <a:stretch>
            <a:fillRect/>
          </a:stretch>
        </p:blipFill>
        <p:spPr>
          <a:xfrm>
            <a:off x="2743200" y="1828800"/>
            <a:ext cx="2905125" cy="4286250"/>
          </a:xfrm>
          <a:prstGeom prst="rect">
            <a:avLst/>
          </a:prstGeom>
        </p:spPr>
      </p:pic>
    </p:spTree>
    <p:extLst>
      <p:ext uri="{BB962C8B-B14F-4D97-AF65-F5344CB8AC3E}">
        <p14:creationId xmlns:p14="http://schemas.microsoft.com/office/powerpoint/2010/main" val="2703835530"/>
      </p:ext>
    </p:extLst>
  </p:cSld>
  <p:clrMapOvr>
    <a:masterClrMapping/>
  </p:clrMapOvr>
  <p:transition>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Nehru Report [1/2]</a:t>
            </a:r>
          </a:p>
        </p:txBody>
      </p:sp>
      <p:sp>
        <p:nvSpPr>
          <p:cNvPr id="6" name="TextBox 5"/>
          <p:cNvSpPr txBox="1"/>
          <p:nvPr/>
        </p:nvSpPr>
        <p:spPr>
          <a:xfrm>
            <a:off x="685801" y="1676400"/>
            <a:ext cx="8020022" cy="2246769"/>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Candara" pitchFamily="34" charset="0"/>
                <a:cs typeface="Arial" pitchFamily="34" charset="0"/>
              </a:rPr>
              <a:t>Most of the Indian political parties decided to boycott the Simon Commission on the plea that it lacked Indian representation. </a:t>
            </a:r>
          </a:p>
          <a:p>
            <a:pPr marL="342900" indent="-342900" algn="just">
              <a:buFont typeface="Arial" panose="020B0604020202020204" pitchFamily="34" charset="0"/>
              <a:buChar char="•"/>
            </a:pPr>
            <a:r>
              <a:rPr lang="en-US" sz="2000" dirty="0">
                <a:latin typeface="Candara" pitchFamily="34" charset="0"/>
                <a:cs typeface="Arial" pitchFamily="34" charset="0"/>
              </a:rPr>
              <a:t>The British decided to throw the ball in the court of Indian Politicians. Lord </a:t>
            </a:r>
            <a:r>
              <a:rPr lang="en-US" sz="2000" dirty="0" err="1">
                <a:latin typeface="Candara" pitchFamily="34" charset="0"/>
                <a:cs typeface="Arial" pitchFamily="34" charset="0"/>
              </a:rPr>
              <a:t>Birkendhead</a:t>
            </a:r>
            <a:r>
              <a:rPr lang="en-US" sz="2000" dirty="0">
                <a:latin typeface="Candara" pitchFamily="34" charset="0"/>
                <a:cs typeface="Arial" pitchFamily="34" charset="0"/>
              </a:rPr>
              <a:t>, Secretary of State for Indian Affairs, challenged the Indians, “</a:t>
            </a:r>
            <a:r>
              <a:rPr lang="en-US" sz="2000" i="1" dirty="0">
                <a:latin typeface="Candara" pitchFamily="34" charset="0"/>
                <a:cs typeface="Arial" pitchFamily="34" charset="0"/>
              </a:rPr>
              <a:t>If they have any political capability and competence then they should form a unanimous constitution and present it to us and we will implement it.”</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27</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3835530"/>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Nehru Report [2/2]</a:t>
            </a:r>
          </a:p>
        </p:txBody>
      </p:sp>
      <p:sp>
        <p:nvSpPr>
          <p:cNvPr id="6" name="TextBox 5"/>
          <p:cNvSpPr txBox="1"/>
          <p:nvPr/>
        </p:nvSpPr>
        <p:spPr>
          <a:xfrm>
            <a:off x="685801" y="1676400"/>
            <a:ext cx="8020022" cy="5016758"/>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Candara" pitchFamily="34" charset="0"/>
                <a:cs typeface="Arial" pitchFamily="34" charset="0"/>
              </a:rPr>
              <a:t>Indian political parties accepted the challenge and called an All Parties Conference at Delhi in January 1928. The conference was attended by around hundred delegates from all the important parties including </a:t>
            </a:r>
            <a:r>
              <a:rPr lang="en-US" sz="2000" b="1" dirty="0">
                <a:latin typeface="Candara" pitchFamily="34" charset="0"/>
                <a:cs typeface="Arial" pitchFamily="34" charset="0"/>
              </a:rPr>
              <a:t>Indian National Congress, All India Muslim League, National Liberal Federation, Hindu </a:t>
            </a:r>
            <a:r>
              <a:rPr lang="en-US" sz="2000" b="1" dirty="0" err="1">
                <a:latin typeface="Candara" pitchFamily="34" charset="0"/>
                <a:cs typeface="Arial" pitchFamily="34" charset="0"/>
              </a:rPr>
              <a:t>Mahasabha</a:t>
            </a:r>
            <a:r>
              <a:rPr lang="en-US" sz="2000" b="1" dirty="0">
                <a:latin typeface="Candara" pitchFamily="34" charset="0"/>
                <a:cs typeface="Arial" pitchFamily="34" charset="0"/>
              </a:rPr>
              <a:t>, Central Sikh League etc. </a:t>
            </a:r>
          </a:p>
          <a:p>
            <a:pPr marL="342900" indent="-342900" algn="just">
              <a:buFont typeface="Arial" panose="020B0604020202020204" pitchFamily="34" charset="0"/>
              <a:buChar char="•"/>
            </a:pPr>
            <a:r>
              <a:rPr lang="en-US" sz="2000" b="1" dirty="0">
                <a:latin typeface="Candara" pitchFamily="34" charset="0"/>
                <a:cs typeface="Arial" pitchFamily="34" charset="0"/>
              </a:rPr>
              <a:t>The conference failed to reach a conclusion on the issue of the rights of minorities</a:t>
            </a:r>
            <a:r>
              <a:rPr lang="en-US" sz="2000" dirty="0">
                <a:latin typeface="Candara" pitchFamily="34" charset="0"/>
                <a:cs typeface="Arial" pitchFamily="34" charset="0"/>
              </a:rPr>
              <a:t>. The second round of the All Parties Conference was held in March the same year. Two sub-committees were formed but the end result was not different from the first session. It was during the third session of the All Parties Conference held at Bombay in May 1928 that a seven members committee under the chairmanship of </a:t>
            </a:r>
            <a:r>
              <a:rPr lang="en-US" sz="2000" dirty="0" err="1">
                <a:latin typeface="Candara" pitchFamily="34" charset="0"/>
                <a:cs typeface="Arial" pitchFamily="34" charset="0"/>
              </a:rPr>
              <a:t>Motilal</a:t>
            </a:r>
            <a:r>
              <a:rPr lang="en-US" sz="2000" dirty="0">
                <a:latin typeface="Candara" pitchFamily="34" charset="0"/>
                <a:cs typeface="Arial" pitchFamily="34" charset="0"/>
              </a:rPr>
              <a:t> Nehru was formed to determine the basic features of the future constitution of India.</a:t>
            </a:r>
          </a:p>
          <a:p>
            <a:pPr marL="342900" indent="-342900" algn="just">
              <a:buFont typeface="Arial" panose="020B0604020202020204" pitchFamily="34" charset="0"/>
              <a:buChar char="•"/>
            </a:pPr>
            <a:r>
              <a:rPr lang="en-US" sz="2000" dirty="0">
                <a:latin typeface="Candara" pitchFamily="34" charset="0"/>
                <a:cs typeface="Arial" pitchFamily="34" charset="0"/>
              </a:rPr>
              <a:t>Despite many hurdles, the Nehru Committee completed its task and its report, </a:t>
            </a:r>
            <a:r>
              <a:rPr lang="en-US" sz="2000" b="1" dirty="0">
                <a:latin typeface="Candara" pitchFamily="34" charset="0"/>
                <a:cs typeface="Arial" pitchFamily="34" charset="0"/>
              </a:rPr>
              <a:t>commonly known as Nehru Report </a:t>
            </a:r>
            <a:r>
              <a:rPr lang="en-US" sz="2000" dirty="0">
                <a:latin typeface="Candara" pitchFamily="34" charset="0"/>
                <a:cs typeface="Arial" pitchFamily="34" charset="0"/>
              </a:rPr>
              <a:t>was presented in the fourth session of the All Parties Conference held in August 1928. </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28</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1441354"/>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Main Features of Nehru Report [1/3]</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29</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85801" y="1457265"/>
            <a:ext cx="8020022" cy="5324535"/>
          </a:xfrm>
          <a:prstGeom prst="rect">
            <a:avLst/>
          </a:prstGeom>
          <a:noFill/>
        </p:spPr>
        <p:txBody>
          <a:bodyPr wrap="square" rtlCol="0">
            <a:spAutoFit/>
          </a:bodyPr>
          <a:lstStyle/>
          <a:p>
            <a:pPr marL="342900" lvl="0" indent="-342900" algn="just">
              <a:buFont typeface="Arial" panose="020B0604020202020204" pitchFamily="34" charset="0"/>
              <a:buChar char="•"/>
            </a:pPr>
            <a:r>
              <a:rPr lang="en-US" sz="2000" dirty="0">
                <a:latin typeface="Candara" pitchFamily="34" charset="0"/>
                <a:cs typeface="Arial" pitchFamily="34" charset="0"/>
              </a:rPr>
              <a:t>India should be given Dominion Status with the Parliamentary form of Government. There should be a bi-cameral legislature consisting of senate and House of Representatives. The senate will comprise of two hundred members elected for seven years, while the House of Representatives should consist of five hundred members elected for five years.</a:t>
            </a:r>
          </a:p>
          <a:p>
            <a:pPr marL="342900" lvl="0" indent="-342900" algn="just">
              <a:buFont typeface="Arial" panose="020B0604020202020204" pitchFamily="34" charset="0"/>
              <a:buChar char="•"/>
            </a:pPr>
            <a:r>
              <a:rPr lang="en-US" sz="2000" dirty="0">
                <a:latin typeface="Candara" pitchFamily="34" charset="0"/>
                <a:cs typeface="Arial" pitchFamily="34" charset="0"/>
              </a:rPr>
              <a:t>Governor-General will act on the advice of executive council. It was to be collectively responsible to the parliament.</a:t>
            </a:r>
          </a:p>
          <a:p>
            <a:pPr marL="342900" lvl="0" indent="-342900" algn="just">
              <a:buFont typeface="Arial" panose="020B0604020202020204" pitchFamily="34" charset="0"/>
              <a:buChar char="•"/>
            </a:pPr>
            <a:r>
              <a:rPr lang="en-US" sz="2000" dirty="0">
                <a:latin typeface="Candara" pitchFamily="34" charset="0"/>
                <a:cs typeface="Arial" pitchFamily="34" charset="0"/>
              </a:rPr>
              <a:t>There should be Federal form of Government in India with Residuary powers to be vested in Centre.</a:t>
            </a:r>
          </a:p>
          <a:p>
            <a:pPr marL="342900" lvl="0" indent="-342900" algn="just">
              <a:buFont typeface="Arial" panose="020B0604020202020204" pitchFamily="34" charset="0"/>
              <a:buChar char="•"/>
            </a:pPr>
            <a:r>
              <a:rPr lang="en-US" sz="2000" dirty="0">
                <a:latin typeface="Candara" pitchFamily="34" charset="0"/>
                <a:cs typeface="Arial" pitchFamily="34" charset="0"/>
              </a:rPr>
              <a:t>There will be no separate electorate for minorities. It claimed “</a:t>
            </a:r>
            <a:r>
              <a:rPr lang="en-US" sz="2000" b="1" i="1" dirty="0">
                <a:latin typeface="Candara" pitchFamily="34" charset="0"/>
                <a:cs typeface="Arial" pitchFamily="34" charset="0"/>
              </a:rPr>
              <a:t>since separate electorate awakens communal sentiments therefore it should be scrapped and joint electorate should be introduced</a:t>
            </a:r>
            <a:r>
              <a:rPr lang="en-US" sz="2000" dirty="0">
                <a:latin typeface="Candara" pitchFamily="34" charset="0"/>
                <a:cs typeface="Arial" pitchFamily="34" charset="0"/>
              </a:rPr>
              <a:t>”.</a:t>
            </a:r>
          </a:p>
          <a:p>
            <a:pPr marL="342900" lvl="0" indent="-342900" algn="just">
              <a:buFont typeface="Arial" panose="020B0604020202020204" pitchFamily="34" charset="0"/>
              <a:buChar char="•"/>
            </a:pPr>
            <a:r>
              <a:rPr lang="en-US" sz="2000" dirty="0">
                <a:latin typeface="Candara" pitchFamily="34" charset="0"/>
                <a:cs typeface="Arial" pitchFamily="34" charset="0"/>
              </a:rPr>
              <a:t>System of weightage should not be adopted for any province.</a:t>
            </a:r>
          </a:p>
          <a:p>
            <a:pPr marL="342900" indent="-342900" algn="just">
              <a:buFont typeface="Arial" panose="020B0604020202020204" pitchFamily="34" charset="0"/>
              <a:buChar char="•"/>
            </a:pPr>
            <a:r>
              <a:rPr lang="en-US" sz="2000" dirty="0">
                <a:latin typeface="Candara" pitchFamily="34" charset="0"/>
                <a:cs typeface="Arial" pitchFamily="34" charset="0"/>
              </a:rPr>
              <a:t>There will be no reserved seats for communities in Punjab and Bengal. However, reservation of Muslim seats could be possible in the provinces where Muslim population should be at least ten percent.</a:t>
            </a:r>
          </a:p>
        </p:txBody>
      </p:sp>
    </p:spTree>
    <p:extLst>
      <p:ext uri="{BB962C8B-B14F-4D97-AF65-F5344CB8AC3E}">
        <p14:creationId xmlns:p14="http://schemas.microsoft.com/office/powerpoint/2010/main" val="2000670510"/>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6">
                                            <p:txEl>
                                              <p:pRg st="5" end="5"/>
                                            </p:txEl>
                                          </p:spTgt>
                                        </p:tgtEl>
                                        <p:attrNameLst>
                                          <p:attrName>style.color</p:attrName>
                                        </p:attrNameLst>
                                      </p:cBhvr>
                                      <p:to>
                                        <a:srgbClr val="000000"/>
                                      </p:to>
                                    </p:animClr>
                                    <p:animClr clrSpc="rgb" dir="cw">
                                      <p:cBhvr>
                                        <p:cTn id="42" dur="500" fill="hold"/>
                                        <p:tgtEl>
                                          <p:spTgt spid="6">
                                            <p:txEl>
                                              <p:pRg st="5" end="5"/>
                                            </p:txEl>
                                          </p:spTgt>
                                        </p:tgtEl>
                                        <p:attrNameLst>
                                          <p:attrName>fillcolor</p:attrName>
                                        </p:attrNameLst>
                                      </p:cBhvr>
                                      <p:to>
                                        <a:srgbClr val="000000"/>
                                      </p:to>
                                    </p:animClr>
                                    <p:set>
                                      <p:cBhvr>
                                        <p:cTn id="43" dur="500" fill="hold"/>
                                        <p:tgtEl>
                                          <p:spTgt spid="6">
                                            <p:txEl>
                                              <p:pRg st="5" end="5"/>
                                            </p:txEl>
                                          </p:spTgt>
                                        </p:tgtEl>
                                        <p:attrNameLst>
                                          <p:attrName>fill.type</p:attrName>
                                        </p:attrNameLst>
                                      </p:cBhvr>
                                      <p:to>
                                        <p:strVal val="solid"/>
                                      </p:to>
                                    </p:set>
                                    <p:set>
                                      <p:cBhvr>
                                        <p:cTn id="44" dur="500" fill="hold"/>
                                        <p:tgtEl>
                                          <p:spTgt spid="6">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Demographic Map of India 1/2</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main-qimg-d833e89fd666c7265ca4e6d443ba2fb7.png"/>
          <p:cNvPicPr>
            <a:picLocks noChangeAspect="1"/>
          </p:cNvPicPr>
          <p:nvPr/>
        </p:nvPicPr>
        <p:blipFill>
          <a:blip r:embed="rId5"/>
          <a:stretch>
            <a:fillRect/>
          </a:stretch>
        </p:blipFill>
        <p:spPr>
          <a:xfrm>
            <a:off x="838200" y="1558777"/>
            <a:ext cx="6267450" cy="5299223"/>
          </a:xfrm>
          <a:prstGeom prst="rect">
            <a:avLst/>
          </a:prstGeom>
        </p:spPr>
      </p:pic>
      <mc:AlternateContent xmlns:mc="http://schemas.openxmlformats.org/markup-compatibility/2006" xmlns:p14="http://schemas.microsoft.com/office/powerpoint/2010/main">
        <mc:Choice Requires="p14">
          <p:contentPart p14:bwMode="auto" r:id="rId6">
            <p14:nvContentPartPr>
              <p14:cNvPr id="1026" name="Ink 2"/>
              <p14:cNvContentPartPr>
                <a14:cpLocks xmlns:a14="http://schemas.microsoft.com/office/drawing/2010/main" noRot="1" noChangeAspect="1" noEditPoints="1" noChangeArrowheads="1" noChangeShapeType="1"/>
              </p14:cNvContentPartPr>
              <p14:nvPr/>
            </p14:nvContentPartPr>
            <p14:xfrm>
              <a:off x="4467225" y="5689600"/>
              <a:ext cx="2005013" cy="939800"/>
            </p14:xfrm>
          </p:contentPart>
        </mc:Choice>
        <mc:Fallback xmlns="">
          <p:pic>
            <p:nvPicPr>
              <p:cNvPr id="1026" name="Ink 2"/>
              <p:cNvPicPr>
                <a:picLocks noRot="1" noChangeAspect="1" noEditPoints="1" noChangeArrowheads="1" noChangeShapeType="1"/>
              </p:cNvPicPr>
              <p:nvPr/>
            </p:nvPicPr>
            <p:blipFill>
              <a:blip r:embed="rId7"/>
              <a:stretch>
                <a:fillRect/>
              </a:stretch>
            </p:blipFill>
            <p:spPr>
              <a:xfrm>
                <a:off x="4457864" y="5680242"/>
                <a:ext cx="2023735" cy="958517"/>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27" name="Ink 3"/>
              <p14:cNvContentPartPr>
                <a14:cpLocks xmlns:a14="http://schemas.microsoft.com/office/drawing/2010/main" noRot="1" noChangeAspect="1" noEditPoints="1" noChangeArrowheads="1" noChangeShapeType="1"/>
              </p14:cNvContentPartPr>
              <p14:nvPr/>
            </p14:nvContentPartPr>
            <p14:xfrm>
              <a:off x="4562475" y="4025900"/>
              <a:ext cx="604838" cy="1841500"/>
            </p14:xfrm>
          </p:contentPart>
        </mc:Choice>
        <mc:Fallback xmlns="">
          <p:pic>
            <p:nvPicPr>
              <p:cNvPr id="1027" name="Ink 3"/>
              <p:cNvPicPr>
                <a:picLocks noRot="1" noChangeAspect="1" noEditPoints="1" noChangeArrowheads="1" noChangeShapeType="1"/>
              </p:cNvPicPr>
              <p:nvPr/>
            </p:nvPicPr>
            <p:blipFill>
              <a:blip r:embed="rId9"/>
              <a:stretch>
                <a:fillRect/>
              </a:stretch>
            </p:blipFill>
            <p:spPr>
              <a:xfrm>
                <a:off x="4553120" y="4016541"/>
                <a:ext cx="623548" cy="1860217"/>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28" name="Ink 4"/>
              <p14:cNvContentPartPr>
                <a14:cpLocks xmlns:a14="http://schemas.microsoft.com/office/drawing/2010/main" noRot="1" noChangeAspect="1" noEditPoints="1" noChangeArrowheads="1" noChangeShapeType="1"/>
              </p14:cNvContentPartPr>
              <p14:nvPr/>
            </p14:nvContentPartPr>
            <p14:xfrm>
              <a:off x="4486275" y="3689350"/>
              <a:ext cx="195263" cy="336550"/>
            </p14:xfrm>
          </p:contentPart>
        </mc:Choice>
        <mc:Fallback xmlns="">
          <p:pic>
            <p:nvPicPr>
              <p:cNvPr id="1028" name="Ink 4"/>
              <p:cNvPicPr>
                <a:picLocks noRot="1" noChangeAspect="1" noEditPoints="1" noChangeArrowheads="1" noChangeShapeType="1"/>
              </p:cNvPicPr>
              <p:nvPr/>
            </p:nvPicPr>
            <p:blipFill>
              <a:blip r:embed="rId11"/>
              <a:stretch>
                <a:fillRect/>
              </a:stretch>
            </p:blipFill>
            <p:spPr>
              <a:xfrm>
                <a:off x="4476908" y="3679991"/>
                <a:ext cx="213997" cy="355267"/>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29" name="Ink 5"/>
              <p14:cNvContentPartPr>
                <a14:cpLocks xmlns:a14="http://schemas.microsoft.com/office/drawing/2010/main" noRot="1" noChangeAspect="1" noEditPoints="1" noChangeArrowheads="1" noChangeShapeType="1"/>
              </p14:cNvContentPartPr>
              <p14:nvPr/>
            </p14:nvContentPartPr>
            <p14:xfrm>
              <a:off x="5114925" y="3651250"/>
              <a:ext cx="109538" cy="50800"/>
            </p14:xfrm>
          </p:contentPart>
        </mc:Choice>
        <mc:Fallback xmlns="">
          <p:pic>
            <p:nvPicPr>
              <p:cNvPr id="1029" name="Ink 5"/>
              <p:cNvPicPr>
                <a:picLocks noRot="1" noChangeAspect="1" noEditPoints="1" noChangeArrowheads="1" noChangeShapeType="1"/>
              </p:cNvPicPr>
              <p:nvPr/>
            </p:nvPicPr>
            <p:blipFill>
              <a:blip r:embed="rId13"/>
              <a:stretch>
                <a:fillRect/>
              </a:stretch>
            </p:blipFill>
            <p:spPr>
              <a:xfrm>
                <a:off x="5105557" y="3641883"/>
                <a:ext cx="128275" cy="69535"/>
              </a:xfrm>
              <a:prstGeom prst="rect">
                <a:avLst/>
              </a:prstGeom>
            </p:spPr>
          </p:pic>
        </mc:Fallback>
      </mc:AlternateContent>
    </p:spTree>
    <p:extLst>
      <p:ext uri="{BB962C8B-B14F-4D97-AF65-F5344CB8AC3E}">
        <p14:creationId xmlns:p14="http://schemas.microsoft.com/office/powerpoint/2010/main" val="3295631291"/>
      </p:ext>
    </p:extLst>
  </p:cSld>
  <p:clrMapOvr>
    <a:masterClrMapping/>
  </p:clrMapOvr>
  <p:transition>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Main Features of Nehru Report [2/3]</a:t>
            </a:r>
          </a:p>
        </p:txBody>
      </p:sp>
      <p:sp>
        <p:nvSpPr>
          <p:cNvPr id="6" name="TextBox 5"/>
          <p:cNvSpPr txBox="1"/>
          <p:nvPr/>
        </p:nvSpPr>
        <p:spPr>
          <a:xfrm>
            <a:off x="685801" y="1676400"/>
            <a:ext cx="8020022" cy="2862322"/>
          </a:xfrm>
          <a:prstGeom prst="rect">
            <a:avLst/>
          </a:prstGeom>
          <a:noFill/>
        </p:spPr>
        <p:txBody>
          <a:bodyPr wrap="square" rtlCol="0">
            <a:spAutoFit/>
          </a:bodyPr>
          <a:lstStyle/>
          <a:p>
            <a:pPr marL="342900" lvl="0" indent="-342900" algn="just">
              <a:buFont typeface="Arial" panose="020B0604020202020204" pitchFamily="34" charset="0"/>
              <a:buChar char="•"/>
            </a:pPr>
            <a:r>
              <a:rPr lang="en-US" sz="2000" dirty="0">
                <a:latin typeface="Candara" pitchFamily="34" charset="0"/>
                <a:cs typeface="Arial" pitchFamily="34" charset="0"/>
              </a:rPr>
              <a:t>Judiciary should be independent from the Executive.</a:t>
            </a:r>
          </a:p>
          <a:p>
            <a:pPr marL="342900" lvl="0" indent="-342900" algn="just">
              <a:buFont typeface="Arial" panose="020B0604020202020204" pitchFamily="34" charset="0"/>
              <a:buChar char="•"/>
            </a:pPr>
            <a:r>
              <a:rPr lang="en-US" sz="2000" dirty="0">
                <a:latin typeface="Candara" pitchFamily="34" charset="0"/>
                <a:cs typeface="Arial" pitchFamily="34" charset="0"/>
              </a:rPr>
              <a:t>There should be 1/4th Muslim Representation at Centre.</a:t>
            </a:r>
          </a:p>
          <a:p>
            <a:pPr marL="342900" lvl="0" indent="-342900" algn="just">
              <a:buFont typeface="Arial" panose="020B0604020202020204" pitchFamily="34" charset="0"/>
              <a:buChar char="•"/>
            </a:pPr>
            <a:r>
              <a:rPr lang="en-US" sz="2000" dirty="0">
                <a:latin typeface="Candara" pitchFamily="34" charset="0"/>
                <a:cs typeface="Arial" pitchFamily="34" charset="0"/>
              </a:rPr>
              <a:t>Sind should be separated from Bombay provided it proves to be financially self sufficient.</a:t>
            </a:r>
          </a:p>
          <a:p>
            <a:pPr marL="342900" lvl="0" indent="-342900" algn="just">
              <a:buFont typeface="Arial" panose="020B0604020202020204" pitchFamily="34" charset="0"/>
              <a:buChar char="•"/>
            </a:pPr>
            <a:r>
              <a:rPr lang="en-US" sz="2000" dirty="0">
                <a:latin typeface="Candara" pitchFamily="34" charset="0"/>
                <a:cs typeface="Arial" pitchFamily="34" charset="0"/>
              </a:rPr>
              <a:t>Reforms should be introduced in NWFP.</a:t>
            </a:r>
          </a:p>
          <a:p>
            <a:pPr marL="342900" indent="-342900" algn="just">
              <a:buFont typeface="Arial" panose="020B0604020202020204" pitchFamily="34" charset="0"/>
              <a:buChar char="•"/>
            </a:pPr>
            <a:r>
              <a:rPr lang="en-US" sz="2000" b="1" dirty="0">
                <a:latin typeface="Candara" pitchFamily="34" charset="0"/>
                <a:cs typeface="Arial" pitchFamily="34" charset="0"/>
              </a:rPr>
              <a:t>The report was not acceptable to Muslims</a:t>
            </a:r>
            <a:r>
              <a:rPr lang="en-US" sz="2000" dirty="0">
                <a:latin typeface="Candara" pitchFamily="34" charset="0"/>
                <a:cs typeface="Arial" pitchFamily="34" charset="0"/>
              </a:rPr>
              <a:t>. In the fourth session of the All Parties Conference convened in December to review the Nehru Report, Jinnah representing the Muslim League presented four amendments in the report.</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30</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2467157"/>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Main Features of Nehru Report [3/3]</a:t>
            </a:r>
          </a:p>
        </p:txBody>
      </p:sp>
      <p:sp>
        <p:nvSpPr>
          <p:cNvPr id="6" name="TextBox 5"/>
          <p:cNvSpPr txBox="1"/>
          <p:nvPr/>
        </p:nvSpPr>
        <p:spPr>
          <a:xfrm>
            <a:off x="685801" y="1676400"/>
            <a:ext cx="8020022" cy="4462760"/>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Candara" pitchFamily="34" charset="0"/>
                <a:cs typeface="Arial" pitchFamily="34" charset="0"/>
              </a:rPr>
              <a:t>The four amendments were:</a:t>
            </a:r>
            <a:endParaRPr lang="en-US" dirty="0">
              <a:latin typeface="Candara" pitchFamily="34" charset="0"/>
              <a:cs typeface="Arial" pitchFamily="34" charset="0"/>
            </a:endParaRPr>
          </a:p>
          <a:p>
            <a:pPr marL="800100" lvl="1" indent="-342900" algn="just">
              <a:buFont typeface="Courier New" panose="02070309020205020404" pitchFamily="49" charset="0"/>
              <a:buChar char="o"/>
            </a:pPr>
            <a:r>
              <a:rPr lang="en-US" dirty="0">
                <a:latin typeface="Candara" pitchFamily="34" charset="0"/>
                <a:cs typeface="Arial" pitchFamily="34" charset="0"/>
              </a:rPr>
              <a:t>There should be no less than one-third Muslim representation in the Central Legislature.</a:t>
            </a:r>
          </a:p>
          <a:p>
            <a:pPr marL="800100" lvl="1" indent="-342900" algn="just">
              <a:buFont typeface="Courier New" panose="02070309020205020404" pitchFamily="49" charset="0"/>
              <a:buChar char="o"/>
            </a:pPr>
            <a:r>
              <a:rPr lang="en-US" dirty="0">
                <a:latin typeface="Candara" pitchFamily="34" charset="0"/>
                <a:cs typeface="Arial" pitchFamily="34" charset="0"/>
              </a:rPr>
              <a:t>In event of the adult suffrage not being established, Punjab and Bengal should have seats reserved for the Muslims on population basis.</a:t>
            </a:r>
          </a:p>
          <a:p>
            <a:pPr marL="800100" lvl="1" indent="-342900" algn="just">
              <a:buFont typeface="Courier New" panose="02070309020205020404" pitchFamily="49" charset="0"/>
              <a:buChar char="o"/>
            </a:pPr>
            <a:r>
              <a:rPr lang="en-US" dirty="0">
                <a:latin typeface="Candara" pitchFamily="34" charset="0"/>
                <a:cs typeface="Arial" pitchFamily="34" charset="0"/>
              </a:rPr>
              <a:t>The form of the constitution should be Federal with residuary powers vested in the provinces.</a:t>
            </a:r>
          </a:p>
          <a:p>
            <a:pPr marL="800100" lvl="1" indent="-342900" algn="just">
              <a:buFont typeface="Courier New" panose="02070309020205020404" pitchFamily="49" charset="0"/>
              <a:buChar char="o"/>
            </a:pPr>
            <a:r>
              <a:rPr lang="en-US" dirty="0">
                <a:latin typeface="Candara" pitchFamily="34" charset="0"/>
                <a:cs typeface="Arial" pitchFamily="34" charset="0"/>
              </a:rPr>
              <a:t>Sind should immediately be made a separate province and the reforms should also be introduced in NWFP and </a:t>
            </a:r>
            <a:r>
              <a:rPr lang="en-US" dirty="0" err="1">
                <a:latin typeface="Candara" pitchFamily="34" charset="0"/>
                <a:cs typeface="Arial" pitchFamily="34" charset="0"/>
              </a:rPr>
              <a:t>Balochistan</a:t>
            </a:r>
            <a:r>
              <a:rPr lang="en-US" dirty="0">
                <a:latin typeface="Candara" pitchFamily="34" charset="0"/>
                <a:cs typeface="Arial" pitchFamily="34" charset="0"/>
              </a:rPr>
              <a:t> at the earliest.</a:t>
            </a:r>
          </a:p>
          <a:p>
            <a:pPr marL="342900" lvl="0" indent="-342900" algn="just">
              <a:buFont typeface="Arial" panose="020B0604020202020204" pitchFamily="34" charset="0"/>
              <a:buChar char="•"/>
            </a:pPr>
            <a:r>
              <a:rPr lang="en-US" sz="2000" dirty="0">
                <a:latin typeface="Candara" pitchFamily="34" charset="0"/>
                <a:cs typeface="Arial" pitchFamily="34" charset="0"/>
              </a:rPr>
              <a:t>Jinnah’s proposals were rejected when put to vote in All Parties Conference. The Congress managed to get the majority vote in favor of the Report. They asked the Government to make a constitution till December 31 according to the recommendations of Nehru Report and threatened that otherwise the party would start a mass movement.</a:t>
            </a:r>
          </a:p>
          <a:p>
            <a:pPr marL="342900" indent="-342900" algn="just">
              <a:buFont typeface="Arial" panose="020B0604020202020204" pitchFamily="34" charset="0"/>
              <a:buChar char="•"/>
            </a:pPr>
            <a:endParaRPr lang="en-US" sz="20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31</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607926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6">
                                            <p:txEl>
                                              <p:pRg st="1" end="1"/>
                                            </p:txEl>
                                          </p:spTgt>
                                        </p:tgtEl>
                                        <p:attrNameLst>
                                          <p:attrName>style.color</p:attrName>
                                        </p:attrNameLst>
                                      </p:cBhvr>
                                      <p:to>
                                        <a:srgbClr val="000000"/>
                                      </p:to>
                                    </p:animClr>
                                    <p:animClr clrSpc="rgb" dir="cw">
                                      <p:cBhvr>
                                        <p:cTn id="12" dur="500" fill="hold"/>
                                        <p:tgtEl>
                                          <p:spTgt spid="6">
                                            <p:txEl>
                                              <p:pRg st="1" end="1"/>
                                            </p:txEl>
                                          </p:spTgt>
                                        </p:tgtEl>
                                        <p:attrNameLst>
                                          <p:attrName>fillcolor</p:attrName>
                                        </p:attrNameLst>
                                      </p:cBhvr>
                                      <p:to>
                                        <a:srgbClr val="000000"/>
                                      </p:to>
                                    </p:animClr>
                                    <p:set>
                                      <p:cBhvr>
                                        <p:cTn id="13" dur="500" fill="hold"/>
                                        <p:tgtEl>
                                          <p:spTgt spid="6">
                                            <p:txEl>
                                              <p:pRg st="1" end="1"/>
                                            </p:txEl>
                                          </p:spTgt>
                                        </p:tgtEl>
                                        <p:attrNameLst>
                                          <p:attrName>fill.type</p:attrName>
                                        </p:attrNameLst>
                                      </p:cBhvr>
                                      <p:to>
                                        <p:strVal val="solid"/>
                                      </p:to>
                                    </p:set>
                                    <p:set>
                                      <p:cBhvr>
                                        <p:cTn id="14" dur="500" fill="hold"/>
                                        <p:tgtEl>
                                          <p:spTgt spid="6">
                                            <p:txEl>
                                              <p:pRg st="1" end="1"/>
                                            </p:txEl>
                                          </p:spTgt>
                                        </p:tgtEl>
                                        <p:attrNameLst>
                                          <p:attrName>fill.on</p:attrName>
                                        </p:attrNameLst>
                                      </p:cBhvr>
                                      <p:to>
                                        <p:strVal val="true"/>
                                      </p:to>
                                    </p:set>
                                  </p:childTnLst>
                                </p:cTn>
                              </p:par>
                              <p:par>
                                <p:cTn id="15" presetID="19" presetClass="emph" presetSubtype="0" fill="hold" nodeType="withEffect">
                                  <p:stCondLst>
                                    <p:cond delay="0"/>
                                  </p:stCondLst>
                                  <p:childTnLst>
                                    <p:animClr clrSpc="rgb" dir="cw">
                                      <p:cBhvr override="childStyle">
                                        <p:cTn id="16" dur="500" fill="hold"/>
                                        <p:tgtEl>
                                          <p:spTgt spid="6">
                                            <p:txEl>
                                              <p:pRg st="2" end="2"/>
                                            </p:txEl>
                                          </p:spTgt>
                                        </p:tgtEl>
                                        <p:attrNameLst>
                                          <p:attrName>style.color</p:attrName>
                                        </p:attrNameLst>
                                      </p:cBhvr>
                                      <p:to>
                                        <a:srgbClr val="000000"/>
                                      </p:to>
                                    </p:animClr>
                                    <p:animClr clrSpc="rgb" dir="cw">
                                      <p:cBhvr>
                                        <p:cTn id="17" dur="500" fill="hold"/>
                                        <p:tgtEl>
                                          <p:spTgt spid="6">
                                            <p:txEl>
                                              <p:pRg st="2" end="2"/>
                                            </p:txEl>
                                          </p:spTgt>
                                        </p:tgtEl>
                                        <p:attrNameLst>
                                          <p:attrName>fillcolor</p:attrName>
                                        </p:attrNameLst>
                                      </p:cBhvr>
                                      <p:to>
                                        <a:srgbClr val="000000"/>
                                      </p:to>
                                    </p:animClr>
                                    <p:set>
                                      <p:cBhvr>
                                        <p:cTn id="18" dur="500" fill="hold"/>
                                        <p:tgtEl>
                                          <p:spTgt spid="6">
                                            <p:txEl>
                                              <p:pRg st="2" end="2"/>
                                            </p:txEl>
                                          </p:spTgt>
                                        </p:tgtEl>
                                        <p:attrNameLst>
                                          <p:attrName>fill.type</p:attrName>
                                        </p:attrNameLst>
                                      </p:cBhvr>
                                      <p:to>
                                        <p:strVal val="solid"/>
                                      </p:to>
                                    </p:set>
                                    <p:set>
                                      <p:cBhvr>
                                        <p:cTn id="19" dur="500" fill="hold"/>
                                        <p:tgtEl>
                                          <p:spTgt spid="6">
                                            <p:txEl>
                                              <p:pRg st="2" end="2"/>
                                            </p:txEl>
                                          </p:spTgt>
                                        </p:tgtEl>
                                        <p:attrNameLst>
                                          <p:attrName>fill.on</p:attrName>
                                        </p:attrNameLst>
                                      </p:cBhvr>
                                      <p:to>
                                        <p:strVal val="true"/>
                                      </p:to>
                                    </p:set>
                                  </p:childTnLst>
                                </p:cTn>
                              </p:par>
                              <p:par>
                                <p:cTn id="20" presetID="19" presetClass="emph" presetSubtype="0" fill="hold" nodeType="withEffect">
                                  <p:stCondLst>
                                    <p:cond delay="0"/>
                                  </p:stCondLst>
                                  <p:childTnLst>
                                    <p:animClr clrSpc="rgb" dir="cw">
                                      <p:cBhvr override="childStyle">
                                        <p:cTn id="21" dur="500" fill="hold"/>
                                        <p:tgtEl>
                                          <p:spTgt spid="6">
                                            <p:txEl>
                                              <p:pRg st="3" end="3"/>
                                            </p:txEl>
                                          </p:spTgt>
                                        </p:tgtEl>
                                        <p:attrNameLst>
                                          <p:attrName>style.color</p:attrName>
                                        </p:attrNameLst>
                                      </p:cBhvr>
                                      <p:to>
                                        <a:srgbClr val="000000"/>
                                      </p:to>
                                    </p:animClr>
                                    <p:animClr clrSpc="rgb" dir="cw">
                                      <p:cBhvr>
                                        <p:cTn id="22" dur="500" fill="hold"/>
                                        <p:tgtEl>
                                          <p:spTgt spid="6">
                                            <p:txEl>
                                              <p:pRg st="3" end="3"/>
                                            </p:txEl>
                                          </p:spTgt>
                                        </p:tgtEl>
                                        <p:attrNameLst>
                                          <p:attrName>fillcolor</p:attrName>
                                        </p:attrNameLst>
                                      </p:cBhvr>
                                      <p:to>
                                        <a:srgbClr val="000000"/>
                                      </p:to>
                                    </p:animClr>
                                    <p:set>
                                      <p:cBhvr>
                                        <p:cTn id="23" dur="500" fill="hold"/>
                                        <p:tgtEl>
                                          <p:spTgt spid="6">
                                            <p:txEl>
                                              <p:pRg st="3" end="3"/>
                                            </p:txEl>
                                          </p:spTgt>
                                        </p:tgtEl>
                                        <p:attrNameLst>
                                          <p:attrName>fill.type</p:attrName>
                                        </p:attrNameLst>
                                      </p:cBhvr>
                                      <p:to>
                                        <p:strVal val="solid"/>
                                      </p:to>
                                    </p:set>
                                    <p:set>
                                      <p:cBhvr>
                                        <p:cTn id="24" dur="500" fill="hold"/>
                                        <p:tgtEl>
                                          <p:spTgt spid="6">
                                            <p:txEl>
                                              <p:pRg st="3" end="3"/>
                                            </p:txEl>
                                          </p:spTgt>
                                        </p:tgtEl>
                                        <p:attrNameLst>
                                          <p:attrName>fill.on</p:attrName>
                                        </p:attrNameLst>
                                      </p:cBhvr>
                                      <p:to>
                                        <p:strVal val="true"/>
                                      </p:to>
                                    </p:set>
                                  </p:childTnLst>
                                </p:cTn>
                              </p:par>
                              <p:par>
                                <p:cTn id="25" presetID="19" presetClass="emph" presetSubtype="0" fill="hold" nodeType="withEffect">
                                  <p:stCondLst>
                                    <p:cond delay="0"/>
                                  </p:stCondLst>
                                  <p:childTnLst>
                                    <p:animClr clrSpc="rgb" dir="cw">
                                      <p:cBhvr override="childStyle">
                                        <p:cTn id="26" dur="500" fill="hold"/>
                                        <p:tgtEl>
                                          <p:spTgt spid="6">
                                            <p:txEl>
                                              <p:pRg st="4" end="4"/>
                                            </p:txEl>
                                          </p:spTgt>
                                        </p:tgtEl>
                                        <p:attrNameLst>
                                          <p:attrName>style.color</p:attrName>
                                        </p:attrNameLst>
                                      </p:cBhvr>
                                      <p:to>
                                        <a:srgbClr val="000000"/>
                                      </p:to>
                                    </p:animClr>
                                    <p:animClr clrSpc="rgb" dir="cw">
                                      <p:cBhvr>
                                        <p:cTn id="27" dur="500" fill="hold"/>
                                        <p:tgtEl>
                                          <p:spTgt spid="6">
                                            <p:txEl>
                                              <p:pRg st="4" end="4"/>
                                            </p:txEl>
                                          </p:spTgt>
                                        </p:tgtEl>
                                        <p:attrNameLst>
                                          <p:attrName>fillcolor</p:attrName>
                                        </p:attrNameLst>
                                      </p:cBhvr>
                                      <p:to>
                                        <a:srgbClr val="000000"/>
                                      </p:to>
                                    </p:animClr>
                                    <p:set>
                                      <p:cBhvr>
                                        <p:cTn id="28" dur="500" fill="hold"/>
                                        <p:tgtEl>
                                          <p:spTgt spid="6">
                                            <p:txEl>
                                              <p:pRg st="4" end="4"/>
                                            </p:txEl>
                                          </p:spTgt>
                                        </p:tgtEl>
                                        <p:attrNameLst>
                                          <p:attrName>fill.type</p:attrName>
                                        </p:attrNameLst>
                                      </p:cBhvr>
                                      <p:to>
                                        <p:strVal val="solid"/>
                                      </p:to>
                                    </p:set>
                                    <p:set>
                                      <p:cBhvr>
                                        <p:cTn id="29" dur="500" fill="hold"/>
                                        <p:tgtEl>
                                          <p:spTgt spid="6">
                                            <p:txEl>
                                              <p:pRg st="4" end="4"/>
                                            </p:txEl>
                                          </p:spTgt>
                                        </p:tgtEl>
                                        <p:attrNameLst>
                                          <p:attrName>fill.on</p:attrName>
                                        </p:attrNameLst>
                                      </p:cBhvr>
                                      <p:to>
                                        <p:strVal val="true"/>
                                      </p:to>
                                    </p:set>
                                  </p:childTnLst>
                                </p:cTn>
                              </p:par>
                            </p:childTnLst>
                          </p:cTn>
                        </p:par>
                      </p:childTnLst>
                    </p:cTn>
                  </p:par>
                  <p:par>
                    <p:cTn id="30" fill="hold">
                      <p:stCondLst>
                        <p:cond delay="indefinite"/>
                      </p:stCondLst>
                      <p:childTnLst>
                        <p:par>
                          <p:cTn id="31" fill="hold">
                            <p:stCondLst>
                              <p:cond delay="0"/>
                            </p:stCondLst>
                            <p:childTnLst>
                              <p:par>
                                <p:cTn id="32" presetID="19" presetClass="emph" presetSubtype="0" fill="hold" nodeType="clickEffect">
                                  <p:stCondLst>
                                    <p:cond delay="0"/>
                                  </p:stCondLst>
                                  <p:childTnLst>
                                    <p:animClr clrSpc="rgb" dir="cw">
                                      <p:cBhvr override="childStyle">
                                        <p:cTn id="33" dur="500" fill="hold"/>
                                        <p:tgtEl>
                                          <p:spTgt spid="6">
                                            <p:txEl>
                                              <p:pRg st="5" end="5"/>
                                            </p:txEl>
                                          </p:spTgt>
                                        </p:tgtEl>
                                        <p:attrNameLst>
                                          <p:attrName>style.color</p:attrName>
                                        </p:attrNameLst>
                                      </p:cBhvr>
                                      <p:to>
                                        <a:srgbClr val="000000"/>
                                      </p:to>
                                    </p:animClr>
                                    <p:animClr clrSpc="rgb" dir="cw">
                                      <p:cBhvr>
                                        <p:cTn id="34" dur="500" fill="hold"/>
                                        <p:tgtEl>
                                          <p:spTgt spid="6">
                                            <p:txEl>
                                              <p:pRg st="5" end="5"/>
                                            </p:txEl>
                                          </p:spTgt>
                                        </p:tgtEl>
                                        <p:attrNameLst>
                                          <p:attrName>fillcolor</p:attrName>
                                        </p:attrNameLst>
                                      </p:cBhvr>
                                      <p:to>
                                        <a:srgbClr val="000000"/>
                                      </p:to>
                                    </p:animClr>
                                    <p:set>
                                      <p:cBhvr>
                                        <p:cTn id="35" dur="500" fill="hold"/>
                                        <p:tgtEl>
                                          <p:spTgt spid="6">
                                            <p:txEl>
                                              <p:pRg st="5" end="5"/>
                                            </p:txEl>
                                          </p:spTgt>
                                        </p:tgtEl>
                                        <p:attrNameLst>
                                          <p:attrName>fill.type</p:attrName>
                                        </p:attrNameLst>
                                      </p:cBhvr>
                                      <p:to>
                                        <p:strVal val="solid"/>
                                      </p:to>
                                    </p:set>
                                    <p:set>
                                      <p:cBhvr>
                                        <p:cTn id="36" dur="500" fill="hold"/>
                                        <p:tgtEl>
                                          <p:spTgt spid="6">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Jinnah’s Fourteen Points </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32</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Quaid’s+14+Points+1929.jpg"/>
          <p:cNvPicPr>
            <a:picLocks noChangeAspect="1"/>
          </p:cNvPicPr>
          <p:nvPr/>
        </p:nvPicPr>
        <p:blipFill>
          <a:blip r:embed="rId5"/>
          <a:stretch>
            <a:fillRect/>
          </a:stretch>
        </p:blipFill>
        <p:spPr>
          <a:xfrm>
            <a:off x="914400" y="1524000"/>
            <a:ext cx="6502400" cy="4876800"/>
          </a:xfrm>
          <a:prstGeom prst="rect">
            <a:avLst/>
          </a:prstGeom>
        </p:spPr>
      </p:pic>
    </p:spTree>
    <p:extLst>
      <p:ext uri="{BB962C8B-B14F-4D97-AF65-F5344CB8AC3E}">
        <p14:creationId xmlns:p14="http://schemas.microsoft.com/office/powerpoint/2010/main" val="1361435208"/>
      </p:ext>
    </p:extLst>
  </p:cSld>
  <p:clrMapOvr>
    <a:masterClrMapping/>
  </p:clrMapOvr>
  <p:transition>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Jinnah’s Fourteen Points [1/3]</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33</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25825" y="1524000"/>
            <a:ext cx="8020022" cy="532453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Candara" pitchFamily="34" charset="0"/>
                <a:cs typeface="Arial" pitchFamily="34" charset="0"/>
              </a:rPr>
              <a:t>In March 1929 ,at the annual session of All India Muslim league, he declared his famous fourteen points.</a:t>
            </a:r>
          </a:p>
          <a:p>
            <a:pPr marL="914400" lvl="1" indent="-457200" algn="just">
              <a:buFont typeface="Courier New" panose="02070309020205020404" pitchFamily="49" charset="0"/>
              <a:buChar char="o"/>
            </a:pPr>
            <a:r>
              <a:rPr lang="en-US" sz="2000" b="1" dirty="0">
                <a:latin typeface="Candara" pitchFamily="34" charset="0"/>
                <a:cs typeface="Arial" pitchFamily="34" charset="0"/>
              </a:rPr>
              <a:t>Federal System:</a:t>
            </a:r>
            <a:r>
              <a:rPr lang="en-US" sz="2000" dirty="0">
                <a:latin typeface="Candara" pitchFamily="34" charset="0"/>
                <a:cs typeface="Arial" pitchFamily="34" charset="0"/>
              </a:rPr>
              <a:t> The form of the future constitution should be federal with the residuary powers rested in the provinces.</a:t>
            </a:r>
          </a:p>
          <a:p>
            <a:pPr marL="914400" lvl="1" indent="-457200" algn="just">
              <a:buFont typeface="Courier New" panose="02070309020205020404" pitchFamily="49" charset="0"/>
              <a:buChar char="o"/>
            </a:pPr>
            <a:r>
              <a:rPr lang="en-US" sz="2000" b="1" dirty="0">
                <a:latin typeface="Candara" pitchFamily="34" charset="0"/>
                <a:cs typeface="Arial" pitchFamily="34" charset="0"/>
              </a:rPr>
              <a:t>Provincial Autonomy:</a:t>
            </a:r>
            <a:r>
              <a:rPr lang="en-US" sz="2000" dirty="0">
                <a:latin typeface="Candara" pitchFamily="34" charset="0"/>
                <a:cs typeface="Arial" pitchFamily="34" charset="0"/>
              </a:rPr>
              <a:t> A uniform measure of autonomy shall be granted to all provinces.</a:t>
            </a:r>
          </a:p>
          <a:p>
            <a:pPr marL="914400" lvl="1" indent="-457200" algn="just">
              <a:buFont typeface="Courier New" panose="02070309020205020404" pitchFamily="49" charset="0"/>
              <a:buChar char="o"/>
            </a:pPr>
            <a:r>
              <a:rPr lang="en-US" sz="2000" b="1" dirty="0">
                <a:latin typeface="Candara" pitchFamily="34" charset="0"/>
                <a:cs typeface="Arial" pitchFamily="34" charset="0"/>
              </a:rPr>
              <a:t>Representation of Minorities:</a:t>
            </a:r>
            <a:r>
              <a:rPr lang="en-US" sz="2000" dirty="0">
                <a:latin typeface="Candara" pitchFamily="34" charset="0"/>
                <a:cs typeface="Arial" pitchFamily="34" charset="0"/>
              </a:rPr>
              <a:t> All legislative in the country and other elected bodies shall be constituted on the definite principles of adequate and effective representation of minorities in every province without reducing the majority in any province to a minority or even equality.</a:t>
            </a:r>
          </a:p>
          <a:p>
            <a:pPr marL="914400" lvl="1" indent="-457200" algn="just">
              <a:buFont typeface="Courier New" panose="02070309020205020404" pitchFamily="49" charset="0"/>
              <a:buChar char="o"/>
            </a:pPr>
            <a:r>
              <a:rPr lang="en-US" sz="2000" b="1" dirty="0">
                <a:latin typeface="Candara" pitchFamily="34" charset="0"/>
                <a:cs typeface="Arial" pitchFamily="34" charset="0"/>
              </a:rPr>
              <a:t>Number of Muslim Representative:</a:t>
            </a:r>
            <a:r>
              <a:rPr lang="en-US" sz="2000" dirty="0">
                <a:latin typeface="Candara" pitchFamily="34" charset="0"/>
                <a:cs typeface="Arial" pitchFamily="34" charset="0"/>
              </a:rPr>
              <a:t> In the central legislative, Muslims representative shall be not less than one -third.</a:t>
            </a:r>
          </a:p>
          <a:p>
            <a:pPr marL="914400" lvl="1" indent="-457200" algn="just">
              <a:buFont typeface="Courier New" panose="02070309020205020404" pitchFamily="49" charset="0"/>
              <a:buChar char="o"/>
            </a:pPr>
            <a:r>
              <a:rPr lang="en-US" sz="2000" b="1" dirty="0">
                <a:latin typeface="Candara" pitchFamily="34" charset="0"/>
                <a:cs typeface="Arial" pitchFamily="34" charset="0"/>
              </a:rPr>
              <a:t>Separate Electorates:</a:t>
            </a:r>
            <a:r>
              <a:rPr lang="en-US" sz="2000" dirty="0">
                <a:latin typeface="Candara" pitchFamily="34" charset="0"/>
                <a:cs typeface="Arial" pitchFamily="34" charset="0"/>
              </a:rPr>
              <a:t> Representative of communal groups shall continue to be by means of separate electorates as at present provided it shall be open to any community, at any time to abandon its separate electorate in </a:t>
            </a:r>
            <a:r>
              <a:rPr lang="en-US" sz="2000" dirty="0" err="1">
                <a:latin typeface="Candara" pitchFamily="34" charset="0"/>
                <a:cs typeface="Arial" pitchFamily="34" charset="0"/>
              </a:rPr>
              <a:t>favour</a:t>
            </a:r>
            <a:r>
              <a:rPr lang="en-US" sz="2000" dirty="0">
                <a:latin typeface="Candara" pitchFamily="34" charset="0"/>
                <a:cs typeface="Arial" pitchFamily="34" charset="0"/>
              </a:rPr>
              <a:t> of joint electorate.</a:t>
            </a:r>
          </a:p>
        </p:txBody>
      </p:sp>
    </p:spTree>
    <p:extLst>
      <p:ext uri="{BB962C8B-B14F-4D97-AF65-F5344CB8AC3E}">
        <p14:creationId xmlns:p14="http://schemas.microsoft.com/office/powerpoint/2010/main" val="136143520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6">
                                            <p:txEl>
                                              <p:pRg st="5" end="5"/>
                                            </p:txEl>
                                          </p:spTgt>
                                        </p:tgtEl>
                                        <p:attrNameLst>
                                          <p:attrName>style.color</p:attrName>
                                        </p:attrNameLst>
                                      </p:cBhvr>
                                      <p:to>
                                        <a:srgbClr val="000000"/>
                                      </p:to>
                                    </p:animClr>
                                    <p:animClr clrSpc="rgb" dir="cw">
                                      <p:cBhvr>
                                        <p:cTn id="42" dur="500" fill="hold"/>
                                        <p:tgtEl>
                                          <p:spTgt spid="6">
                                            <p:txEl>
                                              <p:pRg st="5" end="5"/>
                                            </p:txEl>
                                          </p:spTgt>
                                        </p:tgtEl>
                                        <p:attrNameLst>
                                          <p:attrName>fillcolor</p:attrName>
                                        </p:attrNameLst>
                                      </p:cBhvr>
                                      <p:to>
                                        <a:srgbClr val="000000"/>
                                      </p:to>
                                    </p:animClr>
                                    <p:set>
                                      <p:cBhvr>
                                        <p:cTn id="43" dur="500" fill="hold"/>
                                        <p:tgtEl>
                                          <p:spTgt spid="6">
                                            <p:txEl>
                                              <p:pRg st="5" end="5"/>
                                            </p:txEl>
                                          </p:spTgt>
                                        </p:tgtEl>
                                        <p:attrNameLst>
                                          <p:attrName>fill.type</p:attrName>
                                        </p:attrNameLst>
                                      </p:cBhvr>
                                      <p:to>
                                        <p:strVal val="solid"/>
                                      </p:to>
                                    </p:set>
                                    <p:set>
                                      <p:cBhvr>
                                        <p:cTn id="44" dur="500" fill="hold"/>
                                        <p:tgtEl>
                                          <p:spTgt spid="6">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Jinnah’s Fourteen Points [2/3]</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34</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25825" y="1524000"/>
            <a:ext cx="8020022" cy="4093428"/>
          </a:xfrm>
          <a:prstGeom prst="rect">
            <a:avLst/>
          </a:prstGeom>
          <a:noFill/>
        </p:spPr>
        <p:txBody>
          <a:bodyPr wrap="square" rtlCol="0">
            <a:spAutoFit/>
          </a:bodyPr>
          <a:lstStyle/>
          <a:p>
            <a:pPr marL="342900" indent="-342900" algn="just">
              <a:buFont typeface="Courier New" panose="02070309020205020404" pitchFamily="49" charset="0"/>
              <a:buChar char="o"/>
            </a:pPr>
            <a:r>
              <a:rPr lang="en-US" sz="2000" b="1" dirty="0">
                <a:latin typeface="Candara" pitchFamily="34" charset="0"/>
                <a:cs typeface="Arial" pitchFamily="34" charset="0"/>
              </a:rPr>
              <a:t>Muslim Majority Provinces:</a:t>
            </a:r>
            <a:r>
              <a:rPr lang="en-US" sz="2000" dirty="0">
                <a:latin typeface="Candara" pitchFamily="34" charset="0"/>
                <a:cs typeface="Arial" pitchFamily="34" charset="0"/>
              </a:rPr>
              <a:t> Any territorial re-distribution that might at any time be necessary shall not in any way, effect the Muslim majority in Punjab, Bengal and N.W.F.P.</a:t>
            </a:r>
          </a:p>
          <a:p>
            <a:pPr marL="342900" indent="-342900" algn="just">
              <a:buFont typeface="Courier New" panose="02070309020205020404" pitchFamily="49" charset="0"/>
              <a:buChar char="o"/>
            </a:pPr>
            <a:r>
              <a:rPr lang="en-US" sz="2000" b="1" dirty="0">
                <a:latin typeface="Candara" pitchFamily="34" charset="0"/>
                <a:cs typeface="Arial" pitchFamily="34" charset="0"/>
              </a:rPr>
              <a:t>Religious Liberty:</a:t>
            </a:r>
            <a:r>
              <a:rPr lang="en-US" sz="2000" dirty="0">
                <a:latin typeface="Candara" pitchFamily="34" charset="0"/>
                <a:cs typeface="Arial" pitchFamily="34" charset="0"/>
              </a:rPr>
              <a:t> Full religious liberty, liberty of belief, worship and observance, association and education shall be guaranteed to all the communities</a:t>
            </a:r>
          </a:p>
          <a:p>
            <a:pPr marL="342900" indent="-342900" algn="just">
              <a:buFont typeface="Courier New" panose="02070309020205020404" pitchFamily="49" charset="0"/>
              <a:buChar char="o"/>
            </a:pPr>
            <a:r>
              <a:rPr lang="en-US" sz="2000" b="1" dirty="0">
                <a:latin typeface="Candara" pitchFamily="34" charset="0"/>
                <a:cs typeface="Arial" pitchFamily="34" charset="0"/>
              </a:rPr>
              <a:t>Three-Fourth Representation:</a:t>
            </a:r>
            <a:r>
              <a:rPr lang="en-US" sz="2000" dirty="0">
                <a:latin typeface="Candara" pitchFamily="34" charset="0"/>
                <a:cs typeface="Arial" pitchFamily="34" charset="0"/>
              </a:rPr>
              <a:t> No bill or resolution shall be passed in any legislative or any other elected body if three-fourths of the members of any community in that particular body oppose such a bill.</a:t>
            </a:r>
          </a:p>
          <a:p>
            <a:pPr marL="342900" indent="-342900" algn="just">
              <a:buFont typeface="Courier New" panose="02070309020205020404" pitchFamily="49" charset="0"/>
              <a:buChar char="o"/>
            </a:pPr>
            <a:r>
              <a:rPr lang="en-US" sz="2000" b="1" dirty="0">
                <a:latin typeface="Candara" pitchFamily="34" charset="0"/>
                <a:cs typeface="Arial" pitchFamily="34" charset="0"/>
              </a:rPr>
              <a:t>Separation of Sind: </a:t>
            </a:r>
            <a:r>
              <a:rPr lang="en-US" sz="2000" dirty="0">
                <a:latin typeface="Candara" pitchFamily="34" charset="0"/>
                <a:cs typeface="Arial" pitchFamily="34" charset="0"/>
              </a:rPr>
              <a:t>Sind should be separated from Bombay.</a:t>
            </a:r>
          </a:p>
          <a:p>
            <a:pPr marL="342900" indent="-342900" algn="just">
              <a:buFont typeface="Courier New" panose="02070309020205020404" pitchFamily="49" charset="0"/>
              <a:buChar char="o"/>
            </a:pPr>
            <a:r>
              <a:rPr lang="en-US" sz="2000" b="1" dirty="0">
                <a:latin typeface="Candara" pitchFamily="34" charset="0"/>
                <a:cs typeface="Arial" pitchFamily="34" charset="0"/>
              </a:rPr>
              <a:t>Introduction of Reforms in N.W.F.P and Baluchistan: </a:t>
            </a:r>
            <a:r>
              <a:rPr lang="en-US" sz="2000" dirty="0">
                <a:latin typeface="Candara" pitchFamily="34" charset="0"/>
                <a:cs typeface="Arial" pitchFamily="34" charset="0"/>
              </a:rPr>
              <a:t>Reforms should be introduced in the North-West Frontier Province and Baluchistan on the same footing as in other provinces.</a:t>
            </a:r>
          </a:p>
        </p:txBody>
      </p:sp>
      <mc:AlternateContent xmlns:mc="http://schemas.openxmlformats.org/markup-compatibility/2006" xmlns:p14="http://schemas.microsoft.com/office/powerpoint/2010/main">
        <mc:Choice Requires="p14">
          <p:contentPart p14:bwMode="auto" r:id="rId5">
            <p14:nvContentPartPr>
              <p14:cNvPr id="14338" name="Ink 2"/>
              <p14:cNvContentPartPr>
                <a14:cpLocks xmlns:a14="http://schemas.microsoft.com/office/drawing/2010/main" noRot="1" noChangeAspect="1" noEditPoints="1" noChangeArrowheads="1" noChangeShapeType="1"/>
              </p14:cNvContentPartPr>
              <p14:nvPr/>
            </p14:nvContentPartPr>
            <p14:xfrm>
              <a:off x="4614863" y="4102100"/>
              <a:ext cx="1628775" cy="711200"/>
            </p14:xfrm>
          </p:contentPart>
        </mc:Choice>
        <mc:Fallback xmlns="">
          <p:pic>
            <p:nvPicPr>
              <p:cNvPr id="14338" name="Ink 2"/>
              <p:cNvPicPr>
                <a:picLocks noRot="1" noChangeAspect="1" noEditPoints="1" noChangeArrowheads="1" noChangeShapeType="1"/>
              </p:cNvPicPr>
              <p:nvPr/>
            </p:nvPicPr>
            <p:blipFill>
              <a:blip r:embed="rId6"/>
              <a:stretch>
                <a:fillRect/>
              </a:stretch>
            </p:blipFill>
            <p:spPr>
              <a:xfrm>
                <a:off x="4605504" y="4092742"/>
                <a:ext cx="1647492" cy="729916"/>
              </a:xfrm>
              <a:prstGeom prst="rect">
                <a:avLst/>
              </a:prstGeom>
            </p:spPr>
          </p:pic>
        </mc:Fallback>
      </mc:AlternateContent>
    </p:spTree>
    <p:extLst>
      <p:ext uri="{BB962C8B-B14F-4D97-AF65-F5344CB8AC3E}">
        <p14:creationId xmlns:p14="http://schemas.microsoft.com/office/powerpoint/2010/main" val="288707095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Jinnah’s Fourteen Points [3/3]</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35</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25825" y="1524000"/>
            <a:ext cx="8020022" cy="3477875"/>
          </a:xfrm>
          <a:prstGeom prst="rect">
            <a:avLst/>
          </a:prstGeom>
          <a:noFill/>
        </p:spPr>
        <p:txBody>
          <a:bodyPr wrap="square" rtlCol="0">
            <a:spAutoFit/>
          </a:bodyPr>
          <a:lstStyle/>
          <a:p>
            <a:pPr marL="342900" indent="-342900" algn="just">
              <a:buFont typeface="Courier New" panose="02070309020205020404" pitchFamily="49" charset="0"/>
              <a:buChar char="o"/>
            </a:pPr>
            <a:r>
              <a:rPr lang="en-US" sz="2000" b="1" dirty="0">
                <a:latin typeface="Candara" pitchFamily="34" charset="0"/>
                <a:cs typeface="Arial" pitchFamily="34" charset="0"/>
              </a:rPr>
              <a:t>Government Services:</a:t>
            </a:r>
            <a:r>
              <a:rPr lang="en-US" sz="2000" dirty="0">
                <a:latin typeface="Candara" pitchFamily="34" charset="0"/>
                <a:cs typeface="Arial" pitchFamily="34" charset="0"/>
              </a:rPr>
              <a:t> Muslims should be given adequate share along with other Indians in the services of State.</a:t>
            </a:r>
          </a:p>
          <a:p>
            <a:pPr marL="342900" indent="-342900" algn="just">
              <a:buFont typeface="Courier New" panose="02070309020205020404" pitchFamily="49" charset="0"/>
              <a:buChar char="o"/>
            </a:pPr>
            <a:r>
              <a:rPr lang="en-US" sz="2000" b="1" dirty="0">
                <a:latin typeface="Candara" pitchFamily="34" charset="0"/>
                <a:cs typeface="Arial" pitchFamily="34" charset="0"/>
              </a:rPr>
              <a:t>Protection of Muslim's culture and Language:</a:t>
            </a:r>
            <a:r>
              <a:rPr lang="en-US" sz="2000" dirty="0">
                <a:latin typeface="Candara" pitchFamily="34" charset="0"/>
                <a:cs typeface="Arial" pitchFamily="34" charset="0"/>
              </a:rPr>
              <a:t> The constitution should embody adequate safeguard for the protection of Muslim culture, language, religion and civilization.</a:t>
            </a:r>
          </a:p>
          <a:p>
            <a:pPr marL="342900" indent="-342900" algn="just">
              <a:buFont typeface="Courier New" panose="02070309020205020404" pitchFamily="49" charset="0"/>
              <a:buChar char="o"/>
            </a:pPr>
            <a:r>
              <a:rPr lang="en-US" sz="2000" b="1" dirty="0">
                <a:latin typeface="Candara" pitchFamily="34" charset="0"/>
                <a:cs typeface="Arial" pitchFamily="34" charset="0"/>
              </a:rPr>
              <a:t>One-Third Muslim Ministers:</a:t>
            </a:r>
            <a:r>
              <a:rPr lang="en-US" sz="2000" dirty="0">
                <a:latin typeface="Candara" pitchFamily="34" charset="0"/>
                <a:cs typeface="Arial" pitchFamily="34" charset="0"/>
              </a:rPr>
              <a:t> No cabinet, either central or provincial be formed without being a proportion of at least one-third Muslim Ministers.</a:t>
            </a:r>
          </a:p>
          <a:p>
            <a:pPr marL="342900" indent="-342900" algn="just">
              <a:buFont typeface="Courier New" panose="02070309020205020404" pitchFamily="49" charset="0"/>
              <a:buChar char="o"/>
            </a:pPr>
            <a:r>
              <a:rPr lang="en-US" sz="2000" b="1" dirty="0">
                <a:latin typeface="Candara" pitchFamily="34" charset="0"/>
                <a:cs typeface="Arial" pitchFamily="34" charset="0"/>
              </a:rPr>
              <a:t>Constitution: </a:t>
            </a:r>
            <a:r>
              <a:rPr lang="en-US" sz="2000" dirty="0">
                <a:latin typeface="Candara" pitchFamily="34" charset="0"/>
                <a:cs typeface="Arial" pitchFamily="34" charset="0"/>
              </a:rPr>
              <a:t>No change shall be made in the constitution of state except with the concurrence of State constituting the Indian Federation.</a:t>
            </a:r>
          </a:p>
        </p:txBody>
      </p:sp>
    </p:spTree>
    <p:extLst>
      <p:ext uri="{BB962C8B-B14F-4D97-AF65-F5344CB8AC3E}">
        <p14:creationId xmlns:p14="http://schemas.microsoft.com/office/powerpoint/2010/main" val="128863338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Importance of Fourteen Points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36</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25825" y="1524000"/>
            <a:ext cx="8020022" cy="4708981"/>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Candara" pitchFamily="34" charset="0"/>
                <a:cs typeface="Arial" pitchFamily="34" charset="0"/>
              </a:rPr>
              <a:t>A comparison of the Nehru Report with the </a:t>
            </a:r>
            <a:r>
              <a:rPr lang="en-US" sz="2000" dirty="0" err="1">
                <a:latin typeface="Candara" pitchFamily="34" charset="0"/>
                <a:cs typeface="Arial" pitchFamily="34" charset="0"/>
              </a:rPr>
              <a:t>quaid</a:t>
            </a:r>
            <a:r>
              <a:rPr lang="en-US" sz="2000" dirty="0">
                <a:latin typeface="Candara" pitchFamily="34" charset="0"/>
                <a:cs typeface="Arial" pitchFamily="34" charset="0"/>
              </a:rPr>
              <a:t>-e-</a:t>
            </a:r>
            <a:r>
              <a:rPr lang="en-US" sz="2000" dirty="0" err="1">
                <a:latin typeface="Candara" pitchFamily="34" charset="0"/>
                <a:cs typeface="Arial" pitchFamily="34" charset="0"/>
              </a:rPr>
              <a:t>Azam's</a:t>
            </a:r>
            <a:r>
              <a:rPr lang="en-US" sz="2000" dirty="0">
                <a:latin typeface="Candara" pitchFamily="34" charset="0"/>
                <a:cs typeface="Arial" pitchFamily="34" charset="0"/>
              </a:rPr>
              <a:t> Fourteen Points shows that the </a:t>
            </a:r>
            <a:r>
              <a:rPr lang="en-US" sz="2000" b="1" dirty="0">
                <a:latin typeface="Candara" pitchFamily="34" charset="0"/>
                <a:cs typeface="Arial" pitchFamily="34" charset="0"/>
              </a:rPr>
              <a:t>political gap between the Muslims and the Hindus had really widened</a:t>
            </a:r>
            <a:r>
              <a:rPr lang="en-US" sz="2000" dirty="0">
                <a:latin typeface="Candara" pitchFamily="34" charset="0"/>
                <a:cs typeface="Arial" pitchFamily="34" charset="0"/>
              </a:rPr>
              <a:t>. Fourteen points of Quaid-e-</a:t>
            </a:r>
            <a:r>
              <a:rPr lang="en-US" sz="2000" dirty="0" err="1">
                <a:latin typeface="Candara" pitchFamily="34" charset="0"/>
                <a:cs typeface="Arial" pitchFamily="34" charset="0"/>
              </a:rPr>
              <a:t>Azam</a:t>
            </a:r>
            <a:r>
              <a:rPr lang="en-US" sz="2000" dirty="0">
                <a:latin typeface="Candara" pitchFamily="34" charset="0"/>
                <a:cs typeface="Arial" pitchFamily="34" charset="0"/>
              </a:rPr>
              <a:t> became principles for Muslims of India. These points </a:t>
            </a:r>
            <a:r>
              <a:rPr lang="en-US" sz="2000" b="1" dirty="0">
                <a:latin typeface="Candara" pitchFamily="34" charset="0"/>
                <a:cs typeface="Arial" pitchFamily="34" charset="0"/>
              </a:rPr>
              <a:t>made it clear </a:t>
            </a:r>
            <a:r>
              <a:rPr lang="en-US" sz="2000" dirty="0">
                <a:latin typeface="Candara" pitchFamily="34" charset="0"/>
                <a:cs typeface="Arial" pitchFamily="34" charset="0"/>
              </a:rPr>
              <a:t>to Hindus and British Government </a:t>
            </a:r>
            <a:r>
              <a:rPr lang="en-US" sz="2000" b="1" dirty="0">
                <a:latin typeface="Candara" pitchFamily="34" charset="0"/>
                <a:cs typeface="Arial" pitchFamily="34" charset="0"/>
              </a:rPr>
              <a:t>that Muslims of India are a separate entity</a:t>
            </a:r>
            <a:r>
              <a:rPr lang="en-US" sz="2000" dirty="0">
                <a:latin typeface="Candara" pitchFamily="34" charset="0"/>
                <a:cs typeface="Arial" pitchFamily="34" charset="0"/>
              </a:rPr>
              <a:t>. Those points </a:t>
            </a:r>
            <a:r>
              <a:rPr lang="en-US" sz="2000" b="1" dirty="0">
                <a:latin typeface="Candara" pitchFamily="34" charset="0"/>
                <a:cs typeface="Arial" pitchFamily="34" charset="0"/>
              </a:rPr>
              <a:t>made it clear</a:t>
            </a:r>
            <a:r>
              <a:rPr lang="en-US" sz="2000" dirty="0">
                <a:latin typeface="Candara" pitchFamily="34" charset="0"/>
                <a:cs typeface="Arial" pitchFamily="34" charset="0"/>
              </a:rPr>
              <a:t> to Hindus and British Government that </a:t>
            </a:r>
            <a:r>
              <a:rPr lang="en-US" sz="2000" b="1" dirty="0">
                <a:latin typeface="Candara" pitchFamily="34" charset="0"/>
                <a:cs typeface="Arial" pitchFamily="34" charset="0"/>
              </a:rPr>
              <a:t>Muslims wanted their own identity without influence by Hindus</a:t>
            </a:r>
            <a:r>
              <a:rPr lang="en-US" sz="2000" dirty="0">
                <a:latin typeface="Candara" pitchFamily="34" charset="0"/>
                <a:cs typeface="Arial" pitchFamily="34" charset="0"/>
              </a:rPr>
              <a:t>. Fourteen Points not only revived Muslim League but also directed them towards a new way. </a:t>
            </a:r>
            <a:r>
              <a:rPr lang="en-US" sz="2000" b="1" dirty="0">
                <a:latin typeface="Candara" pitchFamily="34" charset="0"/>
                <a:cs typeface="Arial" pitchFamily="34" charset="0"/>
              </a:rPr>
              <a:t>These points prepared the Muslims of India for a bold step to struggle for freedom</a:t>
            </a:r>
            <a:r>
              <a:rPr lang="en-US" sz="2000" dirty="0">
                <a:latin typeface="Candara" pitchFamily="34" charset="0"/>
                <a:cs typeface="Arial" pitchFamily="34" charset="0"/>
              </a:rPr>
              <a:t>.</a:t>
            </a:r>
          </a:p>
          <a:p>
            <a:pPr marL="342900" indent="-342900" algn="just">
              <a:buFont typeface="Arial" panose="020B0604020202020204" pitchFamily="34" charset="0"/>
              <a:buChar char="•"/>
            </a:pPr>
            <a:r>
              <a:rPr lang="en-US" sz="2000" dirty="0">
                <a:latin typeface="Candara" pitchFamily="34" charset="0"/>
                <a:cs typeface="Arial" pitchFamily="34" charset="0"/>
              </a:rPr>
              <a:t>The importance of these points can be judged by the fact that these points were presented in the Round Table Conference of 1930.</a:t>
            </a:r>
          </a:p>
          <a:p>
            <a:pPr marL="342900" indent="-342900" algn="just">
              <a:buFont typeface="Arial" panose="020B0604020202020204" pitchFamily="34" charset="0"/>
              <a:buChar char="•"/>
            </a:pPr>
            <a:r>
              <a:rPr lang="en-US" sz="2000" dirty="0">
                <a:latin typeface="Candara" pitchFamily="34" charset="0"/>
                <a:cs typeface="Arial" pitchFamily="34" charset="0"/>
              </a:rPr>
              <a:t>As a result, </a:t>
            </a:r>
            <a:r>
              <a:rPr lang="en-US" sz="2000" b="1" dirty="0">
                <a:latin typeface="Candara" pitchFamily="34" charset="0"/>
                <a:cs typeface="Arial" pitchFamily="34" charset="0"/>
              </a:rPr>
              <a:t>these points became the demands of the Muslims </a:t>
            </a:r>
            <a:r>
              <a:rPr lang="en-US" sz="2000" dirty="0">
                <a:latin typeface="Candara" pitchFamily="34" charset="0"/>
                <a:cs typeface="Arial" pitchFamily="34" charset="0"/>
              </a:rPr>
              <a:t>and greatly influenced the Muslims thinking for the next two decade till the establishment of Pakistan in 1947.</a:t>
            </a:r>
          </a:p>
        </p:txBody>
      </p:sp>
    </p:spTree>
    <p:extLst>
      <p:ext uri="{BB962C8B-B14F-4D97-AF65-F5344CB8AC3E}">
        <p14:creationId xmlns:p14="http://schemas.microsoft.com/office/powerpoint/2010/main" val="182714619"/>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Round Table Conferences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37</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Round Table Conferenc.jpg"/>
          <p:cNvPicPr>
            <a:picLocks noChangeAspect="1"/>
          </p:cNvPicPr>
          <p:nvPr/>
        </p:nvPicPr>
        <p:blipFill>
          <a:blip r:embed="rId5"/>
          <a:stretch>
            <a:fillRect/>
          </a:stretch>
        </p:blipFill>
        <p:spPr>
          <a:xfrm>
            <a:off x="1066799" y="1878401"/>
            <a:ext cx="5943601" cy="3455599"/>
          </a:xfrm>
          <a:prstGeom prst="rect">
            <a:avLst/>
          </a:prstGeom>
        </p:spPr>
      </p:pic>
    </p:spTree>
    <p:extLst>
      <p:ext uri="{BB962C8B-B14F-4D97-AF65-F5344CB8AC3E}">
        <p14:creationId xmlns:p14="http://schemas.microsoft.com/office/powerpoint/2010/main" val="420363769"/>
      </p:ext>
    </p:extLst>
  </p:cSld>
  <p:clrMapOvr>
    <a:masterClrMapping/>
  </p:clrMapOvr>
  <p:transition>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Round Table Conferences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38</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25825" y="1524000"/>
            <a:ext cx="8020022" cy="1631216"/>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Candara" pitchFamily="34" charset="0"/>
                <a:cs typeface="Arial" pitchFamily="34" charset="0"/>
              </a:rPr>
              <a:t>First conference started in November 1930 lasted till January 1931.</a:t>
            </a:r>
          </a:p>
          <a:p>
            <a:pPr marL="342900" indent="-342900" algn="just">
              <a:buFont typeface="Arial" panose="020B0604020202020204" pitchFamily="34" charset="0"/>
              <a:buChar char="•"/>
            </a:pPr>
            <a:r>
              <a:rPr lang="en-US" sz="2000" dirty="0">
                <a:latin typeface="Candara" pitchFamily="34" charset="0"/>
                <a:cs typeface="Arial" pitchFamily="34" charset="0"/>
              </a:rPr>
              <a:t>Second conference started in September 1931 lasted till December 1931.</a:t>
            </a:r>
          </a:p>
          <a:p>
            <a:pPr marL="342900" indent="-342900" algn="just">
              <a:buFont typeface="Arial" panose="020B0604020202020204" pitchFamily="34" charset="0"/>
              <a:buChar char="•"/>
            </a:pPr>
            <a:r>
              <a:rPr lang="en-US" sz="2000" dirty="0">
                <a:latin typeface="Candara" pitchFamily="34" charset="0"/>
                <a:cs typeface="Arial" pitchFamily="34" charset="0"/>
              </a:rPr>
              <a:t>Third conference started in November 1932 lasted till December 1932.</a:t>
            </a:r>
          </a:p>
          <a:p>
            <a:pPr marL="342900" indent="-342900" algn="just">
              <a:buFont typeface="Arial" panose="020B0604020202020204" pitchFamily="34" charset="0"/>
              <a:buChar char="•"/>
            </a:pPr>
            <a:r>
              <a:rPr lang="en-US" sz="2000" dirty="0">
                <a:latin typeface="Candara" pitchFamily="34" charset="0"/>
                <a:cs typeface="Arial" pitchFamily="34" charset="0"/>
              </a:rPr>
              <a:t>Outcome: Unsuccessful to reach a common ground. </a:t>
            </a:r>
          </a:p>
        </p:txBody>
      </p:sp>
    </p:spTree>
    <p:extLst>
      <p:ext uri="{BB962C8B-B14F-4D97-AF65-F5344CB8AC3E}">
        <p14:creationId xmlns:p14="http://schemas.microsoft.com/office/powerpoint/2010/main" val="420363769"/>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1935 Act</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39</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For the 1935 Act.jpg"/>
          <p:cNvPicPr>
            <a:picLocks noChangeAspect="1"/>
          </p:cNvPicPr>
          <p:nvPr/>
        </p:nvPicPr>
        <p:blipFill>
          <a:blip r:embed="rId5"/>
          <a:stretch>
            <a:fillRect/>
          </a:stretch>
        </p:blipFill>
        <p:spPr>
          <a:xfrm>
            <a:off x="906585" y="1752600"/>
            <a:ext cx="6185388" cy="4114800"/>
          </a:xfrm>
          <a:prstGeom prst="rect">
            <a:avLst/>
          </a:prstGeom>
        </p:spPr>
      </p:pic>
    </p:spTree>
    <p:extLst>
      <p:ext uri="{BB962C8B-B14F-4D97-AF65-F5344CB8AC3E}">
        <p14:creationId xmlns:p14="http://schemas.microsoft.com/office/powerpoint/2010/main" val="275311649"/>
      </p:ext>
    </p:extLst>
  </p:cSld>
  <p:clrMapOvr>
    <a:masterClrMapping/>
  </p:clrMapOvr>
  <p:transition>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Demographic Map of India 2/2</a:t>
            </a:r>
          </a:p>
        </p:txBody>
      </p:sp>
      <p:sp>
        <p:nvSpPr>
          <p:cNvPr id="2" name="Slide Number Placeholder 1"/>
          <p:cNvSpPr>
            <a:spLocks noGrp="1"/>
          </p:cNvSpPr>
          <p:nvPr>
            <p:ph type="sldNum" sz="quarter" idx="12"/>
          </p:nvPr>
        </p:nvSpPr>
        <p:spPr/>
        <p:txBody>
          <a:bodyPr/>
          <a:lstStyle/>
          <a:p>
            <a:fld id="{08A8661F-1CDE-4F7E-AE93-7F9785FD6839}" type="slidenum">
              <a:rPr lang="en-US" smtClean="0"/>
              <a:pPr/>
              <a:t>4</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04554244a62a84c23fe2c8c05ec92a91--mapy-sveta-about-india.jpg"/>
          <p:cNvPicPr>
            <a:picLocks noChangeAspect="1"/>
          </p:cNvPicPr>
          <p:nvPr/>
        </p:nvPicPr>
        <p:blipFill>
          <a:blip r:embed="rId5"/>
          <a:stretch>
            <a:fillRect/>
          </a:stretch>
        </p:blipFill>
        <p:spPr>
          <a:xfrm>
            <a:off x="914400" y="1524000"/>
            <a:ext cx="6148656" cy="5029200"/>
          </a:xfrm>
          <a:prstGeom prst="rect">
            <a:avLst/>
          </a:prstGeom>
        </p:spPr>
      </p:pic>
      <mc:AlternateContent xmlns:mc="http://schemas.openxmlformats.org/markup-compatibility/2006" xmlns:p14="http://schemas.microsoft.com/office/powerpoint/2010/main">
        <mc:Choice Requires="p14">
          <p:contentPart p14:bwMode="auto" r:id="rId6">
            <p14:nvContentPartPr>
              <p14:cNvPr id="2050" name="Ink 2"/>
              <p14:cNvContentPartPr>
                <a14:cpLocks xmlns:a14="http://schemas.microsoft.com/office/drawing/2010/main" noRot="1" noChangeAspect="1" noEditPoints="1" noChangeArrowheads="1" noChangeShapeType="1"/>
              </p14:cNvContentPartPr>
              <p14:nvPr/>
            </p14:nvContentPartPr>
            <p14:xfrm>
              <a:off x="1404938" y="5619750"/>
              <a:ext cx="1587" cy="241300"/>
            </p14:xfrm>
          </p:contentPart>
        </mc:Choice>
        <mc:Fallback xmlns="">
          <p:pic>
            <p:nvPicPr>
              <p:cNvPr id="2050" name="Ink 2"/>
              <p:cNvPicPr>
                <a:picLocks noRot="1" noChangeAspect="1" noEditPoints="1" noChangeArrowheads="1" noChangeShapeType="1"/>
              </p:cNvPicPr>
              <p:nvPr/>
            </p:nvPicPr>
            <p:blipFill>
              <a:blip r:embed="rId7"/>
              <a:stretch>
                <a:fillRect/>
              </a:stretch>
            </p:blipFill>
            <p:spPr>
              <a:xfrm>
                <a:off x="1363676" y="5610386"/>
                <a:ext cx="84111" cy="260028"/>
              </a:xfrm>
              <a:prstGeom prst="rect">
                <a:avLst/>
              </a:prstGeom>
            </p:spPr>
          </p:pic>
        </mc:Fallback>
      </mc:AlternateContent>
    </p:spTree>
    <p:extLst>
      <p:ext uri="{BB962C8B-B14F-4D97-AF65-F5344CB8AC3E}">
        <p14:creationId xmlns:p14="http://schemas.microsoft.com/office/powerpoint/2010/main" val="3295631291"/>
      </p:ext>
    </p:extLst>
  </p:cSld>
  <p:clrMapOvr>
    <a:masterClrMapping/>
  </p:clrMapOvr>
  <p:transition>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Ottoman Empire 1/3</a:t>
            </a:r>
          </a:p>
        </p:txBody>
      </p:sp>
      <p:sp>
        <p:nvSpPr>
          <p:cNvPr id="2" name="Slide Number Placeholder 1"/>
          <p:cNvSpPr>
            <a:spLocks noGrp="1"/>
          </p:cNvSpPr>
          <p:nvPr>
            <p:ph type="sldNum" sz="quarter" idx="12"/>
          </p:nvPr>
        </p:nvSpPr>
        <p:spPr/>
        <p:txBody>
          <a:bodyPr/>
          <a:lstStyle/>
          <a:p>
            <a:fld id="{08A8661F-1CDE-4F7E-AE93-7F9785FD6839}" type="slidenum">
              <a:rPr lang="en-US" smtClean="0"/>
              <a:pPr/>
              <a:t>5</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318px-Territorial_changes_of_the_Ottoman_Empire_1639.jpg"/>
          <p:cNvPicPr>
            <a:picLocks noChangeAspect="1"/>
          </p:cNvPicPr>
          <p:nvPr/>
        </p:nvPicPr>
        <p:blipFill>
          <a:blip r:embed="rId5"/>
          <a:stretch>
            <a:fillRect/>
          </a:stretch>
        </p:blipFill>
        <p:spPr>
          <a:xfrm>
            <a:off x="937260" y="1905000"/>
            <a:ext cx="6073140" cy="4583502"/>
          </a:xfrm>
          <a:prstGeom prst="rect">
            <a:avLst/>
          </a:prstGeom>
        </p:spPr>
      </p:pic>
    </p:spTree>
    <p:extLst>
      <p:ext uri="{BB962C8B-B14F-4D97-AF65-F5344CB8AC3E}">
        <p14:creationId xmlns:p14="http://schemas.microsoft.com/office/powerpoint/2010/main" val="2738795544"/>
      </p:ext>
    </p:extLst>
  </p:cSld>
  <p:clrMapOvr>
    <a:masterClrMapping/>
  </p:clrMapOvr>
  <p:transition>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Ottoman Empire 2/3</a:t>
            </a:r>
          </a:p>
        </p:txBody>
      </p:sp>
      <p:sp>
        <p:nvSpPr>
          <p:cNvPr id="2" name="Slide Number Placeholder 1"/>
          <p:cNvSpPr>
            <a:spLocks noGrp="1"/>
          </p:cNvSpPr>
          <p:nvPr>
            <p:ph type="sldNum" sz="quarter" idx="12"/>
          </p:nvPr>
        </p:nvSpPr>
        <p:spPr/>
        <p:txBody>
          <a:bodyPr/>
          <a:lstStyle/>
          <a:p>
            <a:fld id="{08A8661F-1CDE-4F7E-AE93-7F9785FD6839}" type="slidenum">
              <a:rPr lang="en-US" smtClean="0"/>
              <a:pPr/>
              <a:t>6</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OttomanMap1700-56a041c35f9b58eba4af8f73.jpg"/>
          <p:cNvPicPr>
            <a:picLocks noChangeAspect="1"/>
          </p:cNvPicPr>
          <p:nvPr/>
        </p:nvPicPr>
        <p:blipFill>
          <a:blip r:embed="rId5"/>
          <a:stretch>
            <a:fillRect/>
          </a:stretch>
        </p:blipFill>
        <p:spPr>
          <a:xfrm>
            <a:off x="685800" y="1524000"/>
            <a:ext cx="6229350" cy="5161461"/>
          </a:xfrm>
          <a:prstGeom prst="rect">
            <a:avLst/>
          </a:prstGeom>
        </p:spPr>
      </p:pic>
    </p:spTree>
    <p:extLst>
      <p:ext uri="{BB962C8B-B14F-4D97-AF65-F5344CB8AC3E}">
        <p14:creationId xmlns:p14="http://schemas.microsoft.com/office/powerpoint/2010/main" val="2738795544"/>
      </p:ext>
    </p:extLst>
  </p:cSld>
  <p:clrMapOvr>
    <a:masterClrMapping/>
  </p:clrMapOvr>
  <p:transition>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Ottoman Empire 3/3</a:t>
            </a:r>
          </a:p>
        </p:txBody>
      </p:sp>
      <p:sp>
        <p:nvSpPr>
          <p:cNvPr id="2" name="Slide Number Placeholder 1"/>
          <p:cNvSpPr>
            <a:spLocks noGrp="1"/>
          </p:cNvSpPr>
          <p:nvPr>
            <p:ph type="sldNum" sz="quarter" idx="12"/>
          </p:nvPr>
        </p:nvSpPr>
        <p:spPr/>
        <p:txBody>
          <a:bodyPr/>
          <a:lstStyle/>
          <a:p>
            <a:fld id="{08A8661F-1CDE-4F7E-AE93-7F9785FD6839}" type="slidenum">
              <a:rPr lang="en-US" smtClean="0"/>
              <a:pPr/>
              <a:t>7</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images (1).jpg"/>
          <p:cNvPicPr>
            <a:picLocks noChangeAspect="1"/>
          </p:cNvPicPr>
          <p:nvPr/>
        </p:nvPicPr>
        <p:blipFill>
          <a:blip r:embed="rId5"/>
          <a:stretch>
            <a:fillRect/>
          </a:stretch>
        </p:blipFill>
        <p:spPr>
          <a:xfrm>
            <a:off x="1144172" y="1828800"/>
            <a:ext cx="5545016" cy="4191000"/>
          </a:xfrm>
          <a:prstGeom prst="rect">
            <a:avLst/>
          </a:prstGeom>
        </p:spPr>
      </p:pic>
    </p:spTree>
    <p:extLst>
      <p:ext uri="{BB962C8B-B14F-4D97-AF65-F5344CB8AC3E}">
        <p14:creationId xmlns:p14="http://schemas.microsoft.com/office/powerpoint/2010/main" val="2738795544"/>
      </p:ext>
    </p:extLst>
  </p:cSld>
  <p:clrMapOvr>
    <a:masterClrMapping/>
  </p:clrMapOvr>
  <p:transition>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err="1">
                <a:solidFill>
                  <a:schemeClr val="tx2"/>
                </a:solidFill>
                <a:latin typeface="Candara" pitchFamily="34" charset="0"/>
                <a:cs typeface="Arial" pitchFamily="34" charset="0"/>
              </a:rPr>
              <a:t>Khilafat</a:t>
            </a:r>
            <a:r>
              <a:rPr lang="en-US" sz="3200" b="1" dirty="0">
                <a:solidFill>
                  <a:schemeClr val="tx2"/>
                </a:solidFill>
                <a:latin typeface="Candara" pitchFamily="34" charset="0"/>
                <a:cs typeface="Arial" pitchFamily="34" charset="0"/>
              </a:rPr>
              <a:t> Movement [1/7]</a:t>
            </a:r>
          </a:p>
        </p:txBody>
      </p:sp>
      <p:sp>
        <p:nvSpPr>
          <p:cNvPr id="6" name="TextBox 5"/>
          <p:cNvSpPr txBox="1"/>
          <p:nvPr/>
        </p:nvSpPr>
        <p:spPr>
          <a:xfrm>
            <a:off x="685801" y="1741321"/>
            <a:ext cx="8020022" cy="1631216"/>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Candara" pitchFamily="34" charset="0"/>
                <a:cs typeface="Arial" pitchFamily="34" charset="0"/>
              </a:rPr>
              <a:t>The </a:t>
            </a:r>
            <a:r>
              <a:rPr lang="en-US" sz="2000" dirty="0" err="1">
                <a:latin typeface="Candara" pitchFamily="34" charset="0"/>
                <a:cs typeface="Arial" pitchFamily="34" charset="0"/>
              </a:rPr>
              <a:t>Khilafat</a:t>
            </a:r>
            <a:r>
              <a:rPr lang="en-US" sz="2000" dirty="0">
                <a:latin typeface="Candara" pitchFamily="34" charset="0"/>
                <a:cs typeface="Arial" pitchFamily="34" charset="0"/>
              </a:rPr>
              <a:t> movement (1919-1924) was an agitation by Indian Muslims allied with Indian nationalism in the years following World War I. Its purpose was to pressurize the British government to preserve the authority of the Ottoman Sultan as Caliph of Islam following the breakup of the Ottoman Empire at the end of the war.</a:t>
            </a:r>
          </a:p>
        </p:txBody>
      </p:sp>
      <p:sp>
        <p:nvSpPr>
          <p:cNvPr id="2" name="Slide Number Placeholder 1"/>
          <p:cNvSpPr>
            <a:spLocks noGrp="1"/>
          </p:cNvSpPr>
          <p:nvPr>
            <p:ph type="sldNum" sz="quarter" idx="12"/>
          </p:nvPr>
        </p:nvSpPr>
        <p:spPr/>
        <p:txBody>
          <a:bodyPr/>
          <a:lstStyle/>
          <a:p>
            <a:fld id="{08A8661F-1CDE-4F7E-AE93-7F9785FD6839}" type="slidenum">
              <a:rPr lang="en-US" smtClean="0"/>
              <a:pPr/>
              <a:t>8</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4561370025_853ab32443-e1345118807545.jpg">
            <a:extLst>
              <a:ext uri="{FF2B5EF4-FFF2-40B4-BE49-F238E27FC236}">
                <a16:creationId xmlns:a16="http://schemas.microsoft.com/office/drawing/2014/main" id="{4433B9C4-DFD5-4878-8788-A282F35BCAFD}"/>
              </a:ext>
            </a:extLst>
          </p:cNvPr>
          <p:cNvPicPr>
            <a:picLocks noChangeAspect="1"/>
          </p:cNvPicPr>
          <p:nvPr/>
        </p:nvPicPr>
        <p:blipFill>
          <a:blip r:embed="rId5"/>
          <a:stretch>
            <a:fillRect/>
          </a:stretch>
        </p:blipFill>
        <p:spPr>
          <a:xfrm>
            <a:off x="2430513" y="3372537"/>
            <a:ext cx="4530597" cy="3136567"/>
          </a:xfrm>
          <a:prstGeom prst="rect">
            <a:avLst/>
          </a:prstGeom>
        </p:spPr>
      </p:pic>
    </p:spTree>
    <p:extLst>
      <p:ext uri="{BB962C8B-B14F-4D97-AF65-F5344CB8AC3E}">
        <p14:creationId xmlns:p14="http://schemas.microsoft.com/office/powerpoint/2010/main" val="2738795544"/>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par>
                                <p:cTn id="10" presetID="10" presetClass="entr" presetSubtype="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err="1">
                <a:solidFill>
                  <a:schemeClr val="tx2"/>
                </a:solidFill>
                <a:latin typeface="Candara" pitchFamily="34" charset="0"/>
                <a:cs typeface="Arial" pitchFamily="34" charset="0"/>
              </a:rPr>
              <a:t>Khilafat</a:t>
            </a:r>
            <a:r>
              <a:rPr lang="en-US" sz="3200" b="1" dirty="0">
                <a:solidFill>
                  <a:schemeClr val="tx2"/>
                </a:solidFill>
                <a:latin typeface="Candara" pitchFamily="34" charset="0"/>
                <a:cs typeface="Arial" pitchFamily="34" charset="0"/>
              </a:rPr>
              <a:t> Movement [2/7]</a:t>
            </a:r>
          </a:p>
        </p:txBody>
      </p:sp>
      <p:sp>
        <p:nvSpPr>
          <p:cNvPr id="6" name="TextBox 5"/>
          <p:cNvSpPr txBox="1"/>
          <p:nvPr/>
        </p:nvSpPr>
        <p:spPr>
          <a:xfrm>
            <a:off x="685801" y="1741321"/>
            <a:ext cx="8020022" cy="347787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Candara" pitchFamily="34" charset="0"/>
                <a:cs typeface="Arial" pitchFamily="34" charset="0"/>
              </a:rPr>
              <a:t>The </a:t>
            </a:r>
            <a:r>
              <a:rPr lang="en-US" sz="2000" dirty="0" err="1">
                <a:latin typeface="Candara" pitchFamily="34" charset="0"/>
                <a:cs typeface="Arial" pitchFamily="34" charset="0"/>
              </a:rPr>
              <a:t>Khilafat</a:t>
            </a:r>
            <a:r>
              <a:rPr lang="en-US" sz="2000" dirty="0">
                <a:latin typeface="Candara" pitchFamily="34" charset="0"/>
                <a:cs typeface="Arial" pitchFamily="34" charset="0"/>
              </a:rPr>
              <a:t> movement was a very important event in the political history of India. </a:t>
            </a:r>
          </a:p>
          <a:p>
            <a:pPr marL="342900" indent="-342900" algn="just">
              <a:buFont typeface="Arial" panose="020B0604020202020204" pitchFamily="34" charset="0"/>
              <a:buChar char="•"/>
            </a:pPr>
            <a:r>
              <a:rPr lang="en-US" sz="2000" dirty="0">
                <a:latin typeface="Candara" pitchFamily="34" charset="0"/>
                <a:cs typeface="Arial" pitchFamily="34" charset="0"/>
              </a:rPr>
              <a:t>The Muslims of India had a great regard for the </a:t>
            </a:r>
            <a:r>
              <a:rPr lang="en-US" sz="2000" dirty="0" err="1">
                <a:latin typeface="Candara" pitchFamily="34" charset="0"/>
                <a:cs typeface="Arial" pitchFamily="34" charset="0"/>
              </a:rPr>
              <a:t>Khilafat</a:t>
            </a:r>
            <a:r>
              <a:rPr lang="en-US" sz="2000" dirty="0">
                <a:latin typeface="Candara" pitchFamily="34" charset="0"/>
                <a:cs typeface="Arial" pitchFamily="34" charset="0"/>
              </a:rPr>
              <a:t> (Caliphate) which was held by the Ottoman Empire.</a:t>
            </a:r>
          </a:p>
          <a:p>
            <a:pPr marL="342900" indent="-342900" algn="just">
              <a:buFont typeface="Arial" panose="020B0604020202020204" pitchFamily="34" charset="0"/>
              <a:buChar char="•"/>
            </a:pPr>
            <a:r>
              <a:rPr lang="en-US" sz="2000" dirty="0">
                <a:latin typeface="Candara" pitchFamily="34" charset="0"/>
                <a:cs typeface="Arial" pitchFamily="34" charset="0"/>
              </a:rPr>
              <a:t>During World War I, the Ottoman Empire (Turkey) joined the war in favor of Germany. </a:t>
            </a:r>
          </a:p>
          <a:p>
            <a:pPr marL="342900" indent="-342900" algn="just">
              <a:buFont typeface="Arial" panose="020B0604020202020204" pitchFamily="34" charset="0"/>
              <a:buChar char="•"/>
            </a:pPr>
            <a:r>
              <a:rPr lang="en-US" sz="2000" dirty="0">
                <a:latin typeface="Candara" pitchFamily="34" charset="0"/>
                <a:cs typeface="Arial" pitchFamily="34" charset="0"/>
              </a:rPr>
              <a:t>But Turkey and Germany lost the war and a pact commonly known as Istanbul Accord was concluded between the Allied Forces on 3rdNovember 1918.</a:t>
            </a:r>
          </a:p>
          <a:p>
            <a:pPr marL="342900" indent="-342900" algn="just">
              <a:buFont typeface="Arial" panose="020B0604020202020204" pitchFamily="34" charset="0"/>
              <a:buChar char="•"/>
            </a:pPr>
            <a:r>
              <a:rPr lang="en-US" sz="2000" dirty="0">
                <a:latin typeface="Candara" pitchFamily="34" charset="0"/>
                <a:cs typeface="Arial" pitchFamily="34" charset="0"/>
              </a:rPr>
              <a:t>According to this Pact the territories of Turkey were to be divided among France, Greece and Britain.</a:t>
            </a:r>
          </a:p>
        </p:txBody>
      </p:sp>
      <p:sp>
        <p:nvSpPr>
          <p:cNvPr id="2" name="Slide Number Placeholder 1"/>
          <p:cNvSpPr>
            <a:spLocks noGrp="1"/>
          </p:cNvSpPr>
          <p:nvPr>
            <p:ph type="sldNum" sz="quarter" idx="12"/>
          </p:nvPr>
        </p:nvSpPr>
        <p:spPr/>
        <p:txBody>
          <a:bodyPr/>
          <a:lstStyle/>
          <a:p>
            <a:fld id="{08A8661F-1CDE-4F7E-AE93-7F9785FD6839}" type="slidenum">
              <a:rPr lang="en-US" smtClean="0"/>
              <a:pPr/>
              <a:t>9</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5430830"/>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ro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TM02900720[[fn=Integral]]</Template>
  <TotalTime>5064</TotalTime>
  <Words>2863</Words>
  <Application>Microsoft Office PowerPoint</Application>
  <PresentationFormat>On-screen Show (4:3)</PresentationFormat>
  <Paragraphs>235</Paragraphs>
  <Slides>39</Slides>
  <Notes>37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39</vt:i4>
      </vt:variant>
    </vt:vector>
  </HeadingPairs>
  <TitlesOfParts>
    <vt:vector size="48" baseType="lpstr">
      <vt:lpstr>Arial</vt:lpstr>
      <vt:lpstr>Calibri</vt:lpstr>
      <vt:lpstr>Calibri Light</vt:lpstr>
      <vt:lpstr>Candara</vt:lpstr>
      <vt:lpstr>Courier New</vt:lpstr>
      <vt:lpstr>Franklin Gothic Book</vt:lpstr>
      <vt:lpstr>Wingdings 2</vt:lpstr>
      <vt:lpstr>HDOfficeLightV0</vt:lpstr>
      <vt:lpstr>Crop</vt:lpstr>
      <vt:lpstr>HUM111  Pakistan Studies</vt:lpstr>
      <vt:lpstr>HUM 111 Pakistan Studies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COMSATS Institute of Information Technology</dc:title>
  <dc:creator>muniba_nasir</dc:creator>
  <cp:lastModifiedBy>vcomsats</cp:lastModifiedBy>
  <cp:revision>428</cp:revision>
  <dcterms:created xsi:type="dcterms:W3CDTF">2015-07-28T10:20:14Z</dcterms:created>
  <dcterms:modified xsi:type="dcterms:W3CDTF">2018-09-18T12:04:15Z</dcterms:modified>
</cp:coreProperties>
</file>