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37" r:id="rId2"/>
  </p:sldMasterIdLst>
  <p:notesMasterIdLst>
    <p:notesMasterId r:id="rId24"/>
  </p:notesMasterIdLst>
  <p:sldIdLst>
    <p:sldId id="568" r:id="rId3"/>
    <p:sldId id="569" r:id="rId4"/>
    <p:sldId id="536" r:id="rId5"/>
    <p:sldId id="554" r:id="rId6"/>
    <p:sldId id="537" r:id="rId7"/>
    <p:sldId id="553" r:id="rId8"/>
    <p:sldId id="539" r:id="rId9"/>
    <p:sldId id="540" r:id="rId10"/>
    <p:sldId id="541" r:id="rId11"/>
    <p:sldId id="555" r:id="rId12"/>
    <p:sldId id="542" r:id="rId13"/>
    <p:sldId id="556" r:id="rId14"/>
    <p:sldId id="563" r:id="rId15"/>
    <p:sldId id="564" r:id="rId16"/>
    <p:sldId id="567" r:id="rId17"/>
    <p:sldId id="565" r:id="rId18"/>
    <p:sldId id="566" r:id="rId19"/>
    <p:sldId id="543" r:id="rId20"/>
    <p:sldId id="557" r:id="rId21"/>
    <p:sldId id="544" r:id="rId22"/>
    <p:sldId id="545" r:id="rId23"/>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5" d="100"/>
          <a:sy n="85" d="100"/>
        </p:scale>
        <p:origin x="6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24-Sep-18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743557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272265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272265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272265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272265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16</a:t>
            </a:fld>
            <a:endParaRPr lang="en-US"/>
          </a:p>
        </p:txBody>
      </p:sp>
    </p:spTree>
    <p:extLst>
      <p:ext uri="{BB962C8B-B14F-4D97-AF65-F5344CB8AC3E}">
        <p14:creationId xmlns:p14="http://schemas.microsoft.com/office/powerpoint/2010/main" val="272265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17</a:t>
            </a:fld>
            <a:endParaRPr lang="en-US"/>
          </a:p>
        </p:txBody>
      </p:sp>
    </p:spTree>
    <p:extLst>
      <p:ext uri="{BB962C8B-B14F-4D97-AF65-F5344CB8AC3E}">
        <p14:creationId xmlns:p14="http://schemas.microsoft.com/office/powerpoint/2010/main" val="2722656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18</a:t>
            </a:fld>
            <a:endParaRPr lang="en-US"/>
          </a:p>
        </p:txBody>
      </p:sp>
    </p:spTree>
    <p:extLst>
      <p:ext uri="{BB962C8B-B14F-4D97-AF65-F5344CB8AC3E}">
        <p14:creationId xmlns:p14="http://schemas.microsoft.com/office/powerpoint/2010/main" val="539144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19</a:t>
            </a:fld>
            <a:endParaRPr lang="en-US"/>
          </a:p>
        </p:txBody>
      </p:sp>
    </p:spTree>
    <p:extLst>
      <p:ext uri="{BB962C8B-B14F-4D97-AF65-F5344CB8AC3E}">
        <p14:creationId xmlns:p14="http://schemas.microsoft.com/office/powerpoint/2010/main" val="539144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20</a:t>
            </a:fld>
            <a:endParaRPr lang="en-US"/>
          </a:p>
        </p:txBody>
      </p:sp>
    </p:spTree>
    <p:extLst>
      <p:ext uri="{BB962C8B-B14F-4D97-AF65-F5344CB8AC3E}">
        <p14:creationId xmlns:p14="http://schemas.microsoft.com/office/powerpoint/2010/main" val="338790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21</a:t>
            </a:fld>
            <a:endParaRPr lang="en-US"/>
          </a:p>
        </p:txBody>
      </p:sp>
    </p:spTree>
    <p:extLst>
      <p:ext uri="{BB962C8B-B14F-4D97-AF65-F5344CB8AC3E}">
        <p14:creationId xmlns:p14="http://schemas.microsoft.com/office/powerpoint/2010/main" val="410256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74355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1002081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23295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2361035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6312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2520961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2520961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272265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24-Sep-18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503015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01240661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24-Sep-18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66072043"/>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24-Sep-18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6050833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24-Sep-18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08613044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24-Sep-18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3422192899"/>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24-Sep-18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9307583"/>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24-Sep-18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54458364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24-Sep-18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3972000992"/>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81429313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0703332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24-Sep-18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24-Sep-18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24-Sep-18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24-Sep-18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24-Sep-18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24-Sep-18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24-Sep-18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24-Sep-18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24-Sep-18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4255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gif"/><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8661F-1CDE-4F7E-AE93-7F9785FD6839}" type="slidenum">
              <a:rPr kumimoji="0" lang="en-US" sz="1000" b="0" i="0" u="none" strike="noStrike" kern="1200" cap="none" spc="0" normalizeH="0" baseline="0" noProof="0" smtClean="0">
                <a:ln>
                  <a:noFill/>
                </a:ln>
                <a:solidFill>
                  <a:srgbClr val="1F497D"/>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srgbClr val="1F497D"/>
              </a:solidFill>
              <a:effectLst/>
              <a:uLnTx/>
              <a:uFillTx/>
              <a:latin typeface="Franklin Gothic Book"/>
              <a:ea typeface="+mn-ea"/>
              <a:cs typeface="+mn-cs"/>
            </a:endParaRPr>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lnSpcReduction="100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pPr marL="0" marR="0" lvl="0" indent="0" algn="ctr" defTabSz="6858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US" sz="32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Lecture 07</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95604350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1936 Elections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5825" y="1539419"/>
            <a:ext cx="8020022"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Government of India Act of 1935 was practically implemented in 1937. </a:t>
            </a:r>
            <a:r>
              <a:rPr lang="en-US" sz="2000" b="1" dirty="0">
                <a:latin typeface="Candara" pitchFamily="34" charset="0"/>
                <a:cs typeface="Arial" pitchFamily="34" charset="0"/>
              </a:rPr>
              <a:t>The provincial elections were held in the winter of 1936-37</a:t>
            </a:r>
            <a:r>
              <a:rPr lang="en-US" sz="2000" dirty="0">
                <a:latin typeface="Candara" pitchFamily="34" charset="0"/>
                <a:cs typeface="Arial" pitchFamily="34" charset="0"/>
              </a:rPr>
              <a:t>. </a:t>
            </a:r>
          </a:p>
          <a:p>
            <a:pPr marL="342900" indent="-342900" algn="just">
              <a:buFont typeface="Arial" panose="020B0604020202020204" pitchFamily="34" charset="0"/>
              <a:buChar char="•"/>
            </a:pPr>
            <a:r>
              <a:rPr lang="en-US" sz="2000" dirty="0">
                <a:latin typeface="Candara" pitchFamily="34" charset="0"/>
                <a:cs typeface="Arial" pitchFamily="34" charset="0"/>
              </a:rPr>
              <a:t>There were two major political parties in the Sub-continent at that time, the Congress and the Muslim League. </a:t>
            </a:r>
          </a:p>
          <a:p>
            <a:pPr marL="342900" indent="-342900" algn="just">
              <a:buFont typeface="Arial" panose="020B0604020202020204" pitchFamily="34" charset="0"/>
              <a:buChar char="•"/>
            </a:pPr>
            <a:r>
              <a:rPr lang="en-US" sz="2000" b="1" dirty="0">
                <a:latin typeface="Candara" pitchFamily="34" charset="0"/>
                <a:cs typeface="Arial" pitchFamily="34" charset="0"/>
              </a:rPr>
              <a:t>Both parties did their best to persuade the masses before these elections and put before them their manifestos</a:t>
            </a:r>
            <a:r>
              <a:rPr lang="en-US" sz="2000" dirty="0">
                <a:latin typeface="Candara" pitchFamily="34" charset="0"/>
                <a:cs typeface="Arial" pitchFamily="34" charset="0"/>
              </a:rPr>
              <a:t>. </a:t>
            </a:r>
          </a:p>
          <a:p>
            <a:pPr marL="342900" indent="-342900" algn="just">
              <a:buFont typeface="Arial" panose="020B0604020202020204" pitchFamily="34" charset="0"/>
              <a:buChar char="•"/>
            </a:pPr>
            <a:r>
              <a:rPr lang="en-US" sz="2000" dirty="0">
                <a:latin typeface="Candara" pitchFamily="34" charset="0"/>
                <a:cs typeface="Arial" pitchFamily="34" charset="0"/>
              </a:rPr>
              <a:t>The political manifestos of both parties were almost identical, although there were two major differences. </a:t>
            </a:r>
            <a:r>
              <a:rPr lang="en-US" sz="2000" b="1" dirty="0">
                <a:latin typeface="Candara" pitchFamily="34" charset="0"/>
                <a:cs typeface="Arial" pitchFamily="34" charset="0"/>
              </a:rPr>
              <a:t>Congress stood for joint electorate and the League for separate electorates; Congress wanted Hindi as official language with </a:t>
            </a:r>
            <a:r>
              <a:rPr lang="en-US" sz="2000" b="1" dirty="0" err="1">
                <a:latin typeface="Candara" pitchFamily="34" charset="0"/>
                <a:cs typeface="Arial" pitchFamily="34" charset="0"/>
              </a:rPr>
              <a:t>Devanagri</a:t>
            </a:r>
            <a:r>
              <a:rPr lang="en-US" sz="2000" b="1" dirty="0">
                <a:latin typeface="Candara" pitchFamily="34" charset="0"/>
                <a:cs typeface="Arial" pitchFamily="34" charset="0"/>
              </a:rPr>
              <a:t> script of writing while the League wanted Urdu with Persian script.</a:t>
            </a:r>
          </a:p>
          <a:p>
            <a:pPr marL="342900" indent="-342900" algn="just">
              <a:buFont typeface="Arial" panose="020B0604020202020204" pitchFamily="34" charset="0"/>
              <a:buChar char="•"/>
            </a:pPr>
            <a:r>
              <a:rPr lang="en-US" sz="2000" dirty="0">
                <a:latin typeface="Candara" pitchFamily="34" charset="0"/>
                <a:cs typeface="Arial" pitchFamily="34" charset="0"/>
              </a:rPr>
              <a:t>According to the results of the elections, Congress, as the oldest, richest and best-organized political party, emerged as the single largest representative in the Legislative Assembles. Yet it failed to secure even 40 percent of the total number of seats. </a:t>
            </a:r>
          </a:p>
        </p:txBody>
      </p:sp>
    </p:spTree>
    <p:extLst>
      <p:ext uri="{BB962C8B-B14F-4D97-AF65-F5344CB8AC3E}">
        <p14:creationId xmlns:p14="http://schemas.microsoft.com/office/powerpoint/2010/main" val="410670235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Congress Rule (1937-1939)</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nehrugandhi1937_1.jpg"/>
          <p:cNvPicPr>
            <a:picLocks noChangeAspect="1"/>
          </p:cNvPicPr>
          <p:nvPr/>
        </p:nvPicPr>
        <p:blipFill>
          <a:blip r:embed="rId5"/>
          <a:stretch>
            <a:fillRect/>
          </a:stretch>
        </p:blipFill>
        <p:spPr>
          <a:xfrm>
            <a:off x="1143000" y="1752600"/>
            <a:ext cx="6858000" cy="3949700"/>
          </a:xfrm>
          <a:prstGeom prst="rect">
            <a:avLst/>
          </a:prstGeom>
        </p:spPr>
      </p:pic>
    </p:spTree>
    <p:extLst>
      <p:ext uri="{BB962C8B-B14F-4D97-AF65-F5344CB8AC3E}">
        <p14:creationId xmlns:p14="http://schemas.microsoft.com/office/powerpoint/2010/main" val="2424062184"/>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Congress Rule (1937-1939)</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1642408"/>
            <a:ext cx="8020022"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congress rule was oppressive towards the minorities especially Muslims. </a:t>
            </a:r>
          </a:p>
          <a:p>
            <a:pPr marL="342900" indent="-342900" algn="just">
              <a:buFont typeface="Arial" panose="020B0604020202020204" pitchFamily="34" charset="0"/>
              <a:buChar char="•"/>
            </a:pPr>
            <a:r>
              <a:rPr lang="en-US" sz="2000" dirty="0">
                <a:latin typeface="Candara" pitchFamily="34" charset="0"/>
              </a:rPr>
              <a:t>They started ‘</a:t>
            </a:r>
            <a:r>
              <a:rPr lang="en-US" sz="2000" b="1" dirty="0">
                <a:latin typeface="Candara" pitchFamily="34" charset="0"/>
              </a:rPr>
              <a:t>Muslim Mass Contact’ movement to defame the ML </a:t>
            </a:r>
            <a:r>
              <a:rPr lang="en-US" sz="2000" dirty="0">
                <a:latin typeface="Candara" pitchFamily="34" charset="0"/>
              </a:rPr>
              <a:t>in their favour.</a:t>
            </a:r>
          </a:p>
          <a:p>
            <a:pPr marL="342900" indent="-342900" algn="just">
              <a:buFont typeface="Arial" panose="020B0604020202020204" pitchFamily="34" charset="0"/>
              <a:buChar char="•"/>
            </a:pPr>
            <a:r>
              <a:rPr lang="en-US" sz="2000" dirty="0">
                <a:latin typeface="Candara" pitchFamily="34" charset="0"/>
              </a:rPr>
              <a:t>They were making </a:t>
            </a:r>
            <a:r>
              <a:rPr lang="en-US" sz="2000" b="1" dirty="0">
                <a:latin typeface="Candara" pitchFamily="34" charset="0"/>
              </a:rPr>
              <a:t>cultural and educational policies that promoted the Hindu culture and symbols</a:t>
            </a:r>
            <a:r>
              <a:rPr lang="en-US" sz="2000" dirty="0">
                <a:latin typeface="Candara" pitchFamily="34" charset="0"/>
              </a:rPr>
              <a:t> in the name of Indian culture.</a:t>
            </a:r>
          </a:p>
          <a:p>
            <a:pPr marL="342900" indent="-342900" algn="just">
              <a:buFont typeface="Arial" panose="020B0604020202020204" pitchFamily="34" charset="0"/>
              <a:buChar char="•"/>
            </a:pPr>
            <a:r>
              <a:rPr lang="en-US" sz="2000" dirty="0">
                <a:latin typeface="Candara" pitchFamily="34" charset="0"/>
              </a:rPr>
              <a:t>They </a:t>
            </a:r>
            <a:r>
              <a:rPr lang="en-US" sz="2000" b="1" dirty="0">
                <a:latin typeface="Candara" pitchFamily="34" charset="0"/>
              </a:rPr>
              <a:t>introduced Banda-</a:t>
            </a:r>
            <a:r>
              <a:rPr lang="en-US" sz="2000" b="1" dirty="0" err="1">
                <a:latin typeface="Candara" pitchFamily="34" charset="0"/>
              </a:rPr>
              <a:t>Mataram</a:t>
            </a:r>
            <a:r>
              <a:rPr lang="en-US" sz="2000" b="1" dirty="0">
                <a:latin typeface="Candara" pitchFamily="34" charset="0"/>
              </a:rPr>
              <a:t> anthem in the institutions and offices</a:t>
            </a:r>
            <a:r>
              <a:rPr lang="en-US" sz="2000" dirty="0">
                <a:latin typeface="Candara" pitchFamily="34" charset="0"/>
              </a:rPr>
              <a:t> etc.</a:t>
            </a:r>
          </a:p>
          <a:p>
            <a:pPr marL="342900" indent="-342900" algn="just">
              <a:buFont typeface="Arial" panose="020B0604020202020204" pitchFamily="34" charset="0"/>
              <a:buChar char="•"/>
            </a:pPr>
            <a:r>
              <a:rPr lang="en-US" sz="2000" dirty="0">
                <a:latin typeface="Candara" pitchFamily="34" charset="0"/>
              </a:rPr>
              <a:t>The </a:t>
            </a:r>
            <a:r>
              <a:rPr lang="en-US" sz="2000" b="1" dirty="0">
                <a:latin typeface="Candara" pitchFamily="34" charset="0"/>
              </a:rPr>
              <a:t>Hindi language was given top most importance </a:t>
            </a:r>
            <a:r>
              <a:rPr lang="en-US" sz="2000" dirty="0">
                <a:latin typeface="Candara" pitchFamily="34" charset="0"/>
              </a:rPr>
              <a:t>in their policies</a:t>
            </a:r>
          </a:p>
          <a:p>
            <a:pPr marL="342900" indent="-342900" algn="just">
              <a:buFont typeface="Arial" panose="020B0604020202020204" pitchFamily="34" charset="0"/>
              <a:buChar char="•"/>
            </a:pPr>
            <a:r>
              <a:rPr lang="en-US" sz="2000" b="1" dirty="0" err="1">
                <a:latin typeface="Candara" pitchFamily="34" charset="0"/>
              </a:rPr>
              <a:t>Wardha</a:t>
            </a:r>
            <a:r>
              <a:rPr lang="en-US" sz="2000" b="1" dirty="0">
                <a:latin typeface="Candara" pitchFamily="34" charset="0"/>
              </a:rPr>
              <a:t> Educational Scheme </a:t>
            </a:r>
            <a:r>
              <a:rPr lang="en-US" sz="2000" dirty="0">
                <a:latin typeface="Candara" pitchFamily="34" charset="0"/>
              </a:rPr>
              <a:t>was </a:t>
            </a:r>
            <a:r>
              <a:rPr lang="en-US" sz="2000" b="1" dirty="0">
                <a:latin typeface="Candara" pitchFamily="34" charset="0"/>
              </a:rPr>
              <a:t>to convert Muslims into Hindus </a:t>
            </a:r>
            <a:r>
              <a:rPr lang="en-US" sz="2000" dirty="0">
                <a:latin typeface="Candara" pitchFamily="34" charset="0"/>
              </a:rPr>
              <a:t>through primary educational literature</a:t>
            </a:r>
          </a:p>
          <a:p>
            <a:pPr marL="342900" indent="-342900" algn="just">
              <a:buFont typeface="Arial" panose="020B0604020202020204" pitchFamily="34" charset="0"/>
              <a:buChar char="•"/>
            </a:pPr>
            <a:r>
              <a:rPr lang="en-US" sz="2000" b="1" dirty="0">
                <a:latin typeface="Candara" pitchFamily="34" charset="0"/>
              </a:rPr>
              <a:t>Projection of Hindu heroes like Gandhi and distortion of Muslim history </a:t>
            </a:r>
            <a:r>
              <a:rPr lang="en-US" sz="2000" dirty="0">
                <a:latin typeface="Candara" pitchFamily="34" charset="0"/>
              </a:rPr>
              <a:t>became their moral creed.</a:t>
            </a:r>
          </a:p>
          <a:p>
            <a:pPr marL="342900" indent="-342900" algn="just">
              <a:buFont typeface="Arial" panose="020B0604020202020204" pitchFamily="34" charset="0"/>
              <a:buChar char="•"/>
            </a:pPr>
            <a:r>
              <a:rPr lang="en-US" sz="2000" dirty="0">
                <a:latin typeface="Candara" pitchFamily="34" charset="0"/>
              </a:rPr>
              <a:t>followed the </a:t>
            </a:r>
            <a:r>
              <a:rPr lang="en-US" sz="2000" b="1" dirty="0">
                <a:latin typeface="Candara" pitchFamily="34" charset="0"/>
              </a:rPr>
              <a:t>policy of discrimination in services </a:t>
            </a:r>
            <a:r>
              <a:rPr lang="en-US" sz="2000" dirty="0">
                <a:latin typeface="Candara" pitchFamily="34" charset="0"/>
              </a:rPr>
              <a:t>or new recruitment for jobs.</a:t>
            </a:r>
            <a:endParaRPr lang="en-US" sz="2000" dirty="0">
              <a:latin typeface="Candara" pitchFamily="34" charset="0"/>
              <a:cs typeface="Arial" pitchFamily="34" charset="0"/>
            </a:endParaRPr>
          </a:p>
        </p:txBody>
      </p:sp>
    </p:spTree>
    <p:extLst>
      <p:ext uri="{BB962C8B-B14F-4D97-AF65-F5344CB8AC3E}">
        <p14:creationId xmlns:p14="http://schemas.microsoft.com/office/powerpoint/2010/main" val="24240621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Congress Rule (1937-1939)</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1642408"/>
            <a:ext cx="8020022"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a:t>
            </a:r>
            <a:r>
              <a:rPr lang="en-US" sz="2000" dirty="0">
                <a:latin typeface="Candara" pitchFamily="34" charset="0"/>
              </a:rPr>
              <a:t>he Congress ministries adopted overall negative and cruel attitude, especially towards the Muslim activists.</a:t>
            </a:r>
          </a:p>
          <a:p>
            <a:pPr marL="342900" indent="-342900" algn="just">
              <a:buFont typeface="Arial" panose="020B0604020202020204" pitchFamily="34" charset="0"/>
              <a:buChar char="•"/>
            </a:pPr>
            <a:r>
              <a:rPr lang="en-US" sz="2000" dirty="0">
                <a:latin typeface="Candara" pitchFamily="34" charset="0"/>
              </a:rPr>
              <a:t> This unjust treatment compelled the Muslims to be disciplined in every sphere of life</a:t>
            </a:r>
          </a:p>
          <a:p>
            <a:pPr marL="342900" indent="-342900" algn="just">
              <a:buFont typeface="Arial" panose="020B0604020202020204" pitchFamily="34" charset="0"/>
              <a:buChar char="•"/>
            </a:pPr>
            <a:endParaRPr lang="en-US" sz="2000" dirty="0">
              <a:latin typeface="Candara" pitchFamily="34" charset="0"/>
              <a:cs typeface="Arial" pitchFamily="34" charset="0"/>
            </a:endParaRPr>
          </a:p>
        </p:txBody>
      </p:sp>
    </p:spTree>
    <p:extLst>
      <p:ext uri="{BB962C8B-B14F-4D97-AF65-F5344CB8AC3E}">
        <p14:creationId xmlns:p14="http://schemas.microsoft.com/office/powerpoint/2010/main" val="24240621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7543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Muslim Response to Congress Rule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rs_250x188-140110112925-tumblr_m5qcuk4pcm1r3zat8.gif"/>
          <p:cNvPicPr>
            <a:picLocks noChangeAspect="1"/>
          </p:cNvPicPr>
          <p:nvPr/>
        </p:nvPicPr>
        <p:blipFill>
          <a:blip r:embed="rId5"/>
          <a:stretch>
            <a:fillRect/>
          </a:stretch>
        </p:blipFill>
        <p:spPr>
          <a:xfrm>
            <a:off x="822798" y="1676400"/>
            <a:ext cx="6079787" cy="4572000"/>
          </a:xfrm>
          <a:prstGeom prst="rect">
            <a:avLst/>
          </a:prstGeom>
        </p:spPr>
      </p:pic>
    </p:spTree>
    <p:extLst>
      <p:ext uri="{BB962C8B-B14F-4D97-AF65-F5344CB8AC3E}">
        <p14:creationId xmlns:p14="http://schemas.microsoft.com/office/powerpoint/2010/main" val="2424062184"/>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7543799"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Muslim Response to Congress Rule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1642408"/>
            <a:ext cx="8020022"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rPr>
              <a:t>The Muslims were well </a:t>
            </a:r>
            <a:r>
              <a:rPr lang="en-US" sz="2000" b="1" dirty="0">
                <a:latin typeface="Candara" pitchFamily="34" charset="0"/>
              </a:rPr>
              <a:t>aware of the theocratic inclination of the Hindu </a:t>
            </a:r>
            <a:r>
              <a:rPr lang="en-US" sz="2000" dirty="0">
                <a:latin typeface="Candara" pitchFamily="34" charset="0"/>
              </a:rPr>
              <a:t>people. </a:t>
            </a:r>
          </a:p>
          <a:p>
            <a:pPr marL="342900" indent="-342900" algn="just">
              <a:buFont typeface="Arial" panose="020B0604020202020204" pitchFamily="34" charset="0"/>
              <a:buChar char="•"/>
            </a:pPr>
            <a:r>
              <a:rPr lang="en-US" sz="2000" dirty="0">
                <a:latin typeface="Candara" pitchFamily="34" charset="0"/>
              </a:rPr>
              <a:t>They </a:t>
            </a:r>
            <a:r>
              <a:rPr lang="en-US" sz="2000" b="1" dirty="0">
                <a:latin typeface="Candara" pitchFamily="34" charset="0"/>
              </a:rPr>
              <a:t>arranged a close monitoring</a:t>
            </a:r>
            <a:r>
              <a:rPr lang="en-US" sz="2000" dirty="0">
                <a:latin typeface="Candara" pitchFamily="34" charset="0"/>
              </a:rPr>
              <a:t> of the government. </a:t>
            </a:r>
          </a:p>
          <a:p>
            <a:pPr marL="342900" indent="-342900" algn="just">
              <a:buFont typeface="Arial" panose="020B0604020202020204" pitchFamily="34" charset="0"/>
              <a:buChar char="•"/>
            </a:pPr>
            <a:r>
              <a:rPr lang="en-US" sz="2000" dirty="0">
                <a:latin typeface="Candara" pitchFamily="34" charset="0"/>
              </a:rPr>
              <a:t>They </a:t>
            </a:r>
            <a:r>
              <a:rPr lang="en-US" sz="2000" b="1" dirty="0">
                <a:latin typeface="Candara" pitchFamily="34" charset="0"/>
              </a:rPr>
              <a:t>publicized their policies and raised the issues</a:t>
            </a:r>
            <a:r>
              <a:rPr lang="en-US" sz="2000" dirty="0">
                <a:latin typeface="Candara" pitchFamily="34" charset="0"/>
              </a:rPr>
              <a:t>.</a:t>
            </a:r>
          </a:p>
          <a:p>
            <a:pPr marL="342900" indent="-342900" algn="just">
              <a:buFont typeface="Arial" panose="020B0604020202020204" pitchFamily="34" charset="0"/>
              <a:buChar char="•"/>
            </a:pPr>
            <a:r>
              <a:rPr lang="en-US" sz="2000" dirty="0">
                <a:latin typeface="Candara" pitchFamily="34" charset="0"/>
              </a:rPr>
              <a:t>The </a:t>
            </a:r>
            <a:r>
              <a:rPr lang="en-US" sz="2000" b="1" dirty="0">
                <a:latin typeface="Candara" pitchFamily="34" charset="0"/>
              </a:rPr>
              <a:t>mobilization of Muslims </a:t>
            </a:r>
            <a:r>
              <a:rPr lang="en-US" sz="2000" dirty="0">
                <a:latin typeface="Candara" pitchFamily="34" charset="0"/>
              </a:rPr>
              <a:t>on these matters </a:t>
            </a:r>
            <a:r>
              <a:rPr lang="en-US" sz="2000" b="1" dirty="0">
                <a:latin typeface="Candara" pitchFamily="34" charset="0"/>
              </a:rPr>
              <a:t>required keen probe to collect the original facts of the Hindu atrocitie</a:t>
            </a:r>
            <a:r>
              <a:rPr lang="en-US" sz="2000" dirty="0">
                <a:latin typeface="Candara" pitchFamily="34" charset="0"/>
              </a:rPr>
              <a:t>s. </a:t>
            </a:r>
            <a:endParaRPr lang="en-US" sz="2000" dirty="0">
              <a:latin typeface="Candara" pitchFamily="34" charset="0"/>
              <a:cs typeface="Arial" pitchFamily="34" charset="0"/>
            </a:endParaRPr>
          </a:p>
        </p:txBody>
      </p:sp>
    </p:spTree>
    <p:extLst>
      <p:ext uri="{BB962C8B-B14F-4D97-AF65-F5344CB8AC3E}">
        <p14:creationId xmlns:p14="http://schemas.microsoft.com/office/powerpoint/2010/main" val="24240621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latin typeface="Candara" pitchFamily="34" charset="0"/>
              </a:rPr>
              <a:t>Muslim League Activism </a:t>
            </a:r>
            <a:endParaRPr lang="en-US" sz="3200" b="1" dirty="0">
              <a:solidFill>
                <a:schemeClr val="tx2"/>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1642408"/>
            <a:ext cx="8020022"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rPr>
              <a:t>The </a:t>
            </a:r>
            <a:r>
              <a:rPr lang="en-US" sz="2000" b="1" dirty="0">
                <a:latin typeface="Candara" pitchFamily="34" charset="0"/>
              </a:rPr>
              <a:t>Muslim League highlighted the issues and mobilized the Muslims </a:t>
            </a:r>
            <a:r>
              <a:rPr lang="en-US" sz="2000" dirty="0">
                <a:latin typeface="Candara" pitchFamily="34" charset="0"/>
              </a:rPr>
              <a:t>to counter them adequately. </a:t>
            </a:r>
          </a:p>
          <a:p>
            <a:pPr marL="342900" indent="-342900" algn="just">
              <a:buFont typeface="Arial" panose="020B0604020202020204" pitchFamily="34" charset="0"/>
              <a:buChar char="•"/>
            </a:pPr>
            <a:r>
              <a:rPr lang="en-US" sz="2000" dirty="0">
                <a:latin typeface="Candara" pitchFamily="34" charset="0"/>
              </a:rPr>
              <a:t>It </a:t>
            </a:r>
            <a:r>
              <a:rPr lang="en-US" sz="2000" b="1" dirty="0">
                <a:latin typeface="Candara" pitchFamily="34" charset="0"/>
              </a:rPr>
              <a:t>reorganized the Muslim community </a:t>
            </a:r>
            <a:r>
              <a:rPr lang="en-US" sz="2000" dirty="0">
                <a:latin typeface="Candara" pitchFamily="34" charset="0"/>
              </a:rPr>
              <a:t>to cope with the situation. </a:t>
            </a:r>
          </a:p>
          <a:p>
            <a:pPr marL="342900" indent="-342900" algn="just">
              <a:buFont typeface="Arial" panose="020B0604020202020204" pitchFamily="34" charset="0"/>
              <a:buChar char="•"/>
            </a:pPr>
            <a:r>
              <a:rPr lang="en-US" sz="2000" dirty="0">
                <a:latin typeface="Candara" pitchFamily="34" charset="0"/>
              </a:rPr>
              <a:t>The Muslim leaders </a:t>
            </a:r>
            <a:r>
              <a:rPr lang="en-US" sz="2000" b="1" dirty="0">
                <a:latin typeface="Candara" pitchFamily="34" charset="0"/>
              </a:rPr>
              <a:t>shed a sharp criticism on the Congress policies</a:t>
            </a:r>
          </a:p>
          <a:p>
            <a:pPr marL="342900" indent="-342900" algn="just">
              <a:buFont typeface="Arial" panose="020B0604020202020204" pitchFamily="34" charset="0"/>
              <a:buChar char="•"/>
            </a:pPr>
            <a:r>
              <a:rPr lang="en-US" sz="2000" dirty="0">
                <a:latin typeface="Candara" pitchFamily="34" charset="0"/>
              </a:rPr>
              <a:t>They </a:t>
            </a:r>
            <a:r>
              <a:rPr lang="en-US" sz="2000" b="1" dirty="0">
                <a:latin typeface="Candara" pitchFamily="34" charset="0"/>
              </a:rPr>
              <a:t>protested against the reduction of status of Urdu </a:t>
            </a:r>
            <a:r>
              <a:rPr lang="en-US" sz="2000" dirty="0">
                <a:latin typeface="Candara" pitchFamily="34" charset="0"/>
              </a:rPr>
              <a:t>and other Muslim related issues. </a:t>
            </a:r>
          </a:p>
          <a:p>
            <a:pPr marL="342900" indent="-342900" algn="just">
              <a:buFont typeface="Arial" panose="020B0604020202020204" pitchFamily="34" charset="0"/>
              <a:buChar char="•"/>
            </a:pPr>
            <a:r>
              <a:rPr lang="en-US" sz="2000" dirty="0">
                <a:latin typeface="Candara" pitchFamily="34" charset="0"/>
              </a:rPr>
              <a:t>They </a:t>
            </a:r>
            <a:r>
              <a:rPr lang="en-US" sz="2000" b="1" dirty="0">
                <a:latin typeface="Candara" pitchFamily="34" charset="0"/>
              </a:rPr>
              <a:t>created realization, amongst the Muslims, of what can happen under the Congress rule </a:t>
            </a:r>
            <a:r>
              <a:rPr lang="en-US" sz="2000" dirty="0">
                <a:latin typeface="Candara" pitchFamily="34" charset="0"/>
              </a:rPr>
              <a:t>and urged for serious thinking about the future political and constitutional arrangements. </a:t>
            </a:r>
          </a:p>
          <a:p>
            <a:pPr marL="342900" indent="-342900" algn="just">
              <a:buFont typeface="Arial" panose="020B0604020202020204" pitchFamily="34" charset="0"/>
              <a:buChar char="•"/>
            </a:pPr>
            <a:r>
              <a:rPr lang="en-US" sz="2000" dirty="0">
                <a:latin typeface="Candara" pitchFamily="34" charset="0"/>
              </a:rPr>
              <a:t>They </a:t>
            </a:r>
            <a:r>
              <a:rPr lang="en-US" sz="2000" b="1" dirty="0">
                <a:latin typeface="Candara" pitchFamily="34" charset="0"/>
              </a:rPr>
              <a:t>unearthed the real objectives of the Congress and urged </a:t>
            </a:r>
            <a:r>
              <a:rPr lang="en-US" sz="2000" dirty="0">
                <a:latin typeface="Candara" pitchFamily="34" charset="0"/>
              </a:rPr>
              <a:t>the need of unity among the Muslims under the banner of Muslim League. </a:t>
            </a:r>
          </a:p>
          <a:p>
            <a:pPr marL="342900" indent="-342900" algn="just">
              <a:buFont typeface="Arial" panose="020B0604020202020204" pitchFamily="34" charset="0"/>
              <a:buChar char="•"/>
            </a:pPr>
            <a:r>
              <a:rPr lang="en-US" sz="2000" b="1" dirty="0">
                <a:latin typeface="Candara" pitchFamily="34" charset="0"/>
              </a:rPr>
              <a:t>The </a:t>
            </a:r>
            <a:r>
              <a:rPr lang="en-US" sz="2000" b="1" dirty="0" err="1">
                <a:latin typeface="Candara" pitchFamily="34" charset="0"/>
              </a:rPr>
              <a:t>Pirpur</a:t>
            </a:r>
            <a:r>
              <a:rPr lang="en-US" sz="2000" b="1" dirty="0">
                <a:latin typeface="Candara" pitchFamily="34" charset="0"/>
              </a:rPr>
              <a:t> Report (November 1938)</a:t>
            </a:r>
          </a:p>
          <a:p>
            <a:pPr marL="342900" indent="-342900" algn="just">
              <a:buFont typeface="Arial" panose="020B0604020202020204" pitchFamily="34" charset="0"/>
              <a:buChar char="•"/>
            </a:pPr>
            <a:r>
              <a:rPr lang="en-US" sz="2000" b="1" dirty="0">
                <a:latin typeface="Candara" pitchFamily="34" charset="0"/>
              </a:rPr>
              <a:t>The Sharif Report (March 1939) </a:t>
            </a:r>
          </a:p>
          <a:p>
            <a:pPr marL="342900" indent="-342900" algn="just">
              <a:buFont typeface="Arial" panose="020B0604020202020204" pitchFamily="34" charset="0"/>
              <a:buChar char="•"/>
            </a:pPr>
            <a:r>
              <a:rPr lang="en-US" sz="2000" b="1" dirty="0">
                <a:latin typeface="Candara" pitchFamily="34" charset="0"/>
              </a:rPr>
              <a:t>The </a:t>
            </a:r>
            <a:r>
              <a:rPr lang="en-US" sz="2000" b="1" dirty="0" err="1">
                <a:latin typeface="Candara" pitchFamily="34" charset="0"/>
              </a:rPr>
              <a:t>Fazl-ul</a:t>
            </a:r>
            <a:r>
              <a:rPr lang="en-US" sz="2000" b="1" dirty="0">
                <a:latin typeface="Candara" pitchFamily="34" charset="0"/>
              </a:rPr>
              <a:t>- </a:t>
            </a:r>
            <a:r>
              <a:rPr lang="en-US" sz="2000" b="1" dirty="0" err="1">
                <a:latin typeface="Candara" pitchFamily="34" charset="0"/>
              </a:rPr>
              <a:t>Haq</a:t>
            </a:r>
            <a:r>
              <a:rPr lang="en-US" sz="2000" b="1" dirty="0">
                <a:latin typeface="Candara" pitchFamily="34" charset="0"/>
              </a:rPr>
              <a:t> Report (December 1939</a:t>
            </a:r>
            <a:r>
              <a:rPr lang="en-US" sz="2000" b="1" u="sng" dirty="0">
                <a:latin typeface="Candara" pitchFamily="34" charset="0"/>
              </a:rPr>
              <a:t>)</a:t>
            </a:r>
          </a:p>
          <a:p>
            <a:pPr marL="342900" indent="-342900" algn="just">
              <a:buFont typeface="Arial" panose="020B0604020202020204" pitchFamily="34" charset="0"/>
              <a:buChar char="•"/>
            </a:pPr>
            <a:endParaRPr lang="en-US" sz="2000" dirty="0">
              <a:latin typeface="Candara" pitchFamily="34" charset="0"/>
              <a:cs typeface="Arial" pitchFamily="34" charset="0"/>
            </a:endParaRPr>
          </a:p>
        </p:txBody>
      </p:sp>
    </p:spTree>
    <p:extLst>
      <p:ext uri="{BB962C8B-B14F-4D97-AF65-F5344CB8AC3E}">
        <p14:creationId xmlns:p14="http://schemas.microsoft.com/office/powerpoint/2010/main" val="24240621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6">
                                            <p:txEl>
                                              <p:pRg st="8" end="8"/>
                                            </p:txEl>
                                          </p:spTgt>
                                        </p:tgtEl>
                                        <p:attrNameLst>
                                          <p:attrName>style.color</p:attrName>
                                        </p:attrNameLst>
                                      </p:cBhvr>
                                      <p:to>
                                        <a:srgbClr val="000000"/>
                                      </p:to>
                                    </p:animClr>
                                    <p:animClr clrSpc="rgb" dir="cw">
                                      <p:cBhvr>
                                        <p:cTn id="63" dur="500" fill="hold"/>
                                        <p:tgtEl>
                                          <p:spTgt spid="6">
                                            <p:txEl>
                                              <p:pRg st="8" end="8"/>
                                            </p:txEl>
                                          </p:spTgt>
                                        </p:tgtEl>
                                        <p:attrNameLst>
                                          <p:attrName>fillcolor</p:attrName>
                                        </p:attrNameLst>
                                      </p:cBhvr>
                                      <p:to>
                                        <a:srgbClr val="000000"/>
                                      </p:to>
                                    </p:animClr>
                                    <p:set>
                                      <p:cBhvr>
                                        <p:cTn id="64" dur="500" fill="hold"/>
                                        <p:tgtEl>
                                          <p:spTgt spid="6">
                                            <p:txEl>
                                              <p:pRg st="8" end="8"/>
                                            </p:txEl>
                                          </p:spTgt>
                                        </p:tgtEl>
                                        <p:attrNameLst>
                                          <p:attrName>fill.type</p:attrName>
                                        </p:attrNameLst>
                                      </p:cBhvr>
                                      <p:to>
                                        <p:strVal val="solid"/>
                                      </p:to>
                                    </p:set>
                                    <p:set>
                                      <p:cBhvr>
                                        <p:cTn id="65" dur="500" fill="hold"/>
                                        <p:tgtEl>
                                          <p:spTgt spid="6">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Congress Rule (1937-1939)</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1642408"/>
            <a:ext cx="8020022"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congress rule was oppressive towards the minorities especially Muslims. </a:t>
            </a:r>
          </a:p>
          <a:p>
            <a:pPr marL="342900" indent="-342900" algn="just">
              <a:buFont typeface="Arial" panose="020B0604020202020204" pitchFamily="34" charset="0"/>
              <a:buChar char="•"/>
            </a:pPr>
            <a:r>
              <a:rPr lang="en-US" sz="2000" dirty="0">
                <a:latin typeface="Candara" pitchFamily="34" charset="0"/>
                <a:cs typeface="Arial" pitchFamily="34" charset="0"/>
              </a:rPr>
              <a:t>The </a:t>
            </a:r>
            <a:r>
              <a:rPr lang="en-US" sz="2000" b="1" dirty="0">
                <a:latin typeface="Candara" pitchFamily="34" charset="0"/>
                <a:cs typeface="Arial" pitchFamily="34" charset="0"/>
              </a:rPr>
              <a:t>Congress ministries resigned</a:t>
            </a:r>
            <a:r>
              <a:rPr lang="en-US" sz="2000" dirty="0">
                <a:latin typeface="Candara" pitchFamily="34" charset="0"/>
                <a:cs typeface="Arial" pitchFamily="34" charset="0"/>
              </a:rPr>
              <a:t> in October and November </a:t>
            </a:r>
            <a:r>
              <a:rPr lang="en-US" sz="2000" b="1" dirty="0">
                <a:latin typeface="Candara" pitchFamily="34" charset="0"/>
                <a:cs typeface="Arial" pitchFamily="34" charset="0"/>
              </a:rPr>
              <a:t>1939</a:t>
            </a:r>
            <a:r>
              <a:rPr lang="en-US" sz="2000" dirty="0">
                <a:latin typeface="Candara" pitchFamily="34" charset="0"/>
                <a:cs typeface="Arial" pitchFamily="34" charset="0"/>
              </a:rPr>
              <a:t>, in protest against Viceroy Lord </a:t>
            </a:r>
            <a:r>
              <a:rPr lang="en-US" sz="2000" dirty="0" err="1">
                <a:latin typeface="Candara" pitchFamily="34" charset="0"/>
                <a:cs typeface="Arial" pitchFamily="34" charset="0"/>
              </a:rPr>
              <a:t>Linlithgow's</a:t>
            </a:r>
            <a:r>
              <a:rPr lang="en-US" sz="2000" dirty="0">
                <a:latin typeface="Candara" pitchFamily="34" charset="0"/>
                <a:cs typeface="Arial" pitchFamily="34" charset="0"/>
              </a:rPr>
              <a:t> action of declaring India to be a belligerent in the Second World War without consulting the Indian people.</a:t>
            </a:r>
          </a:p>
        </p:txBody>
      </p:sp>
    </p:spTree>
    <p:extLst>
      <p:ext uri="{BB962C8B-B14F-4D97-AF65-F5344CB8AC3E}">
        <p14:creationId xmlns:p14="http://schemas.microsoft.com/office/powerpoint/2010/main" val="242406218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Lahore Resolution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haudhry_Khaliquzzaman.jpg"/>
          <p:cNvPicPr>
            <a:picLocks noChangeAspect="1"/>
          </p:cNvPicPr>
          <p:nvPr/>
        </p:nvPicPr>
        <p:blipFill>
          <a:blip r:embed="rId5"/>
          <a:stretch>
            <a:fillRect/>
          </a:stretch>
        </p:blipFill>
        <p:spPr>
          <a:xfrm>
            <a:off x="762000" y="1752600"/>
            <a:ext cx="3257254" cy="2514600"/>
          </a:xfrm>
          <a:prstGeom prst="rect">
            <a:avLst/>
          </a:prstGeom>
        </p:spPr>
      </p:pic>
      <p:pic>
        <p:nvPicPr>
          <p:cNvPr id="17" name="Picture 16" descr="Lahore Resolution.jpg"/>
          <p:cNvPicPr>
            <a:picLocks noChangeAspect="1"/>
          </p:cNvPicPr>
          <p:nvPr/>
        </p:nvPicPr>
        <p:blipFill>
          <a:blip r:embed="rId6"/>
          <a:stretch>
            <a:fillRect/>
          </a:stretch>
        </p:blipFill>
        <p:spPr>
          <a:xfrm>
            <a:off x="4267200" y="1524000"/>
            <a:ext cx="4448250" cy="4259199"/>
          </a:xfrm>
          <a:prstGeom prst="rect">
            <a:avLst/>
          </a:prstGeom>
        </p:spPr>
      </p:pic>
    </p:spTree>
    <p:extLst>
      <p:ext uri="{BB962C8B-B14F-4D97-AF65-F5344CB8AC3E}">
        <p14:creationId xmlns:p14="http://schemas.microsoft.com/office/powerpoint/2010/main" val="3508948388"/>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Lahore Resolution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1642408"/>
            <a:ext cx="8020022"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With the clarity of mind and backing of the Muslim community behind him, Quaid-</a:t>
            </a:r>
            <a:r>
              <a:rPr lang="en-US" sz="2000" dirty="0" err="1">
                <a:latin typeface="Candara" pitchFamily="34" charset="0"/>
                <a:cs typeface="Arial" pitchFamily="34" charset="0"/>
              </a:rPr>
              <a:t>i</a:t>
            </a:r>
            <a:r>
              <a:rPr lang="en-US" sz="2000" dirty="0">
                <a:latin typeface="Candara" pitchFamily="34" charset="0"/>
                <a:cs typeface="Arial" pitchFamily="34" charset="0"/>
              </a:rPr>
              <a:t>-</a:t>
            </a:r>
            <a:r>
              <a:rPr lang="en-US" sz="2000" dirty="0" err="1">
                <a:latin typeface="Candara" pitchFamily="34" charset="0"/>
                <a:cs typeface="Arial" pitchFamily="34" charset="0"/>
              </a:rPr>
              <a:t>Azam</a:t>
            </a:r>
            <a:r>
              <a:rPr lang="en-US" sz="2000" dirty="0">
                <a:latin typeface="Candara" pitchFamily="34" charset="0"/>
                <a:cs typeface="Arial" pitchFamily="34" charset="0"/>
              </a:rPr>
              <a:t> called for the 27th annual session of All India Muslim League to be held from March 22 to 24, 1940 at Lahore.</a:t>
            </a:r>
          </a:p>
          <a:p>
            <a:pPr marL="342900" indent="-342900" algn="just">
              <a:buFont typeface="Arial" panose="020B0604020202020204" pitchFamily="34" charset="0"/>
              <a:buChar char="•"/>
            </a:pPr>
            <a:r>
              <a:rPr lang="en-US" sz="2000" dirty="0">
                <a:latin typeface="Candara" pitchFamily="34" charset="0"/>
                <a:cs typeface="Arial" pitchFamily="34" charset="0"/>
              </a:rPr>
              <a:t>The Lahore </a:t>
            </a:r>
            <a:r>
              <a:rPr lang="en-US" sz="2000" b="1" dirty="0">
                <a:latin typeface="Candara" pitchFamily="34" charset="0"/>
                <a:cs typeface="Arial" pitchFamily="34" charset="0"/>
              </a:rPr>
              <a:t>Resolution of 1940 is a significant document</a:t>
            </a:r>
            <a:r>
              <a:rPr lang="en-US" sz="2000" dirty="0">
                <a:latin typeface="Candara" pitchFamily="34" charset="0"/>
                <a:cs typeface="Arial" pitchFamily="34" charset="0"/>
              </a:rPr>
              <a:t>. It’s a document of primary importance in the history of Pakistan. </a:t>
            </a:r>
          </a:p>
          <a:p>
            <a:pPr marL="342900" indent="-342900" algn="just">
              <a:buFont typeface="Arial" panose="020B0604020202020204" pitchFamily="34" charset="0"/>
              <a:buChar char="•"/>
            </a:pPr>
            <a:r>
              <a:rPr lang="en-US" sz="2000" dirty="0">
                <a:latin typeface="Candara" pitchFamily="34" charset="0"/>
                <a:cs typeface="Arial" pitchFamily="34" charset="0"/>
              </a:rPr>
              <a:t>The resolution signified a change of direction of the Muslim Movement. </a:t>
            </a:r>
            <a:r>
              <a:rPr lang="en-US" sz="2000" b="1" dirty="0">
                <a:latin typeface="Candara" pitchFamily="34" charset="0"/>
                <a:cs typeface="Arial" pitchFamily="34" charset="0"/>
              </a:rPr>
              <a:t>It identified a new destination, it was basically a change of strategy.</a:t>
            </a:r>
            <a:r>
              <a:rPr lang="en-US" sz="2000" dirty="0">
                <a:latin typeface="Candara" pitchFamily="34" charset="0"/>
                <a:cs typeface="Arial" pitchFamily="34" charset="0"/>
              </a:rPr>
              <a:t> </a:t>
            </a:r>
          </a:p>
          <a:p>
            <a:pPr marL="342900" indent="-342900" algn="just">
              <a:buFont typeface="Arial" panose="020B0604020202020204" pitchFamily="34" charset="0"/>
              <a:buChar char="•"/>
            </a:pPr>
            <a:r>
              <a:rPr lang="en-US" sz="2000" dirty="0">
                <a:latin typeface="Candara" pitchFamily="34" charset="0"/>
                <a:cs typeface="Arial" pitchFamily="34" charset="0"/>
              </a:rPr>
              <a:t>Previously, the talks were for Federalism, provincial autonomy, constitutional safeguards and guarantees. </a:t>
            </a:r>
          </a:p>
          <a:p>
            <a:pPr marL="342900" indent="-342900" algn="just">
              <a:buFont typeface="Arial" panose="020B0604020202020204" pitchFamily="34" charset="0"/>
              <a:buChar char="•"/>
            </a:pPr>
            <a:r>
              <a:rPr lang="en-US" sz="2000" dirty="0">
                <a:latin typeface="Candara" pitchFamily="34" charset="0"/>
                <a:cs typeface="Arial" pitchFamily="34" charset="0"/>
              </a:rPr>
              <a:t>In Lahore Resolution </a:t>
            </a:r>
            <a:r>
              <a:rPr lang="en-US" sz="2000" b="1" dirty="0">
                <a:latin typeface="Candara" pitchFamily="34" charset="0"/>
                <a:cs typeface="Arial" pitchFamily="34" charset="0"/>
              </a:rPr>
              <a:t>Muslim League officially talked about separatism</a:t>
            </a:r>
            <a:r>
              <a:rPr lang="en-US" sz="2000" dirty="0">
                <a:latin typeface="Candara" pitchFamily="34" charset="0"/>
                <a:cs typeface="Arial" pitchFamily="34" charset="0"/>
              </a:rPr>
              <a:t>, a separate state or the partition of India. This was something which they thought was needed </a:t>
            </a:r>
            <a:r>
              <a:rPr lang="en-US" sz="2000" b="1" dirty="0">
                <a:latin typeface="Candara" pitchFamily="34" charset="0"/>
                <a:cs typeface="Arial" pitchFamily="34" charset="0"/>
              </a:rPr>
              <a:t>for achieving the primary goal and that was the protection and promotion of Muslim identity and Muslim interests in the Indo-Pak Sub Continent</a:t>
            </a:r>
            <a:r>
              <a:rPr lang="en-US" sz="2000" dirty="0">
                <a:latin typeface="Candara" pitchFamily="34" charset="0"/>
                <a:cs typeface="Arial" pitchFamily="34" charset="0"/>
              </a:rPr>
              <a:t>.</a:t>
            </a:r>
          </a:p>
        </p:txBody>
      </p:sp>
    </p:spTree>
    <p:extLst>
      <p:ext uri="{BB962C8B-B14F-4D97-AF65-F5344CB8AC3E}">
        <p14:creationId xmlns:p14="http://schemas.microsoft.com/office/powerpoint/2010/main" val="350894838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000" dirty="0">
                <a:latin typeface="Candara" panose="020E0502030303020204" pitchFamily="34" charset="0"/>
              </a:rPr>
              <a:t>Lecture 07</a:t>
            </a:r>
          </a:p>
          <a:p>
            <a:r>
              <a:rPr lang="en-US" sz="3200" dirty="0">
                <a:latin typeface="Candara" panose="020E0502030303020204" pitchFamily="34" charset="0"/>
              </a:rPr>
              <a:t>India Act 1935 and Lahore Resolution</a:t>
            </a:r>
            <a:endParaRPr lang="en-US" sz="3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3C9425-2EF3-4F8B-B8C0-E4714BE1748E}" type="slidenum">
              <a:rPr kumimoji="0" lang="en-US" sz="1000" b="0" i="0" u="none" strike="noStrike" kern="1200" cap="none" spc="0" normalizeH="0" baseline="0" noProof="0" smtClean="0">
                <a:ln>
                  <a:noFill/>
                </a:ln>
                <a:solidFill>
                  <a:srgbClr val="1F497D"/>
                </a:solidFill>
                <a:effectLst/>
                <a:uLnTx/>
                <a:uFillTx/>
                <a:latin typeface="Candara" panose="020E05020303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1F497D"/>
              </a:solidFill>
              <a:effectLst/>
              <a:uLnTx/>
              <a:uFillTx/>
              <a:latin typeface="Candara" panose="020E0502030303020204" pitchFamily="34" charset="0"/>
              <a:ea typeface="+mn-ea"/>
              <a:cs typeface="+mn-cs"/>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pPr marL="0" marR="0" lvl="0" indent="0" algn="ctr" defTabSz="685800" rtl="0" eaLnBrk="1" fontAlgn="auto" latinLnBrk="0" hangingPunct="1">
              <a:lnSpc>
                <a:spcPct val="112000"/>
              </a:lnSpc>
              <a:spcBef>
                <a:spcPts val="0"/>
              </a:spcBef>
              <a:spcAft>
                <a:spcPts val="0"/>
              </a:spcAft>
              <a:buClrTx/>
              <a:buSzTx/>
              <a:buFont typeface="Franklin Gothic Book" panose="020B0503020102020204" pitchFamily="34" charset="0"/>
              <a:buNone/>
              <a:tabLst/>
              <a:defRPr/>
            </a:pPr>
            <a:r>
              <a:rPr kumimoji="0" lang="en-US" sz="3000" b="1" i="0" u="none" strike="noStrike" kern="1200" cap="none" spc="0" normalizeH="0" baseline="0" noProof="0" dirty="0">
                <a:ln>
                  <a:noFill/>
                </a:ln>
                <a:solidFill>
                  <a:srgbClr val="1F497D"/>
                </a:solidFill>
                <a:effectLst/>
                <a:uLnTx/>
                <a:uFillTx/>
                <a:latin typeface="Candara" panose="020E0502030303020204" pitchFamily="34" charset="0"/>
                <a:ea typeface="+mn-ea"/>
                <a:cs typeface="+mn-cs"/>
              </a:rPr>
              <a:t>Dr. </a:t>
            </a:r>
            <a:r>
              <a:rPr kumimoji="0" lang="en-US" sz="3000" b="1" i="0" u="none" strike="noStrike" kern="1200" cap="none" spc="0" normalizeH="0" baseline="0" noProof="0" dirty="0" err="1">
                <a:ln>
                  <a:noFill/>
                </a:ln>
                <a:solidFill>
                  <a:srgbClr val="1F497D"/>
                </a:solidFill>
                <a:effectLst/>
                <a:uLnTx/>
                <a:uFillTx/>
                <a:latin typeface="Candara" panose="020E0502030303020204" pitchFamily="34" charset="0"/>
                <a:ea typeface="+mn-ea"/>
                <a:cs typeface="+mn-cs"/>
              </a:rPr>
              <a:t>Sohail</a:t>
            </a:r>
            <a:r>
              <a:rPr kumimoji="0" lang="en-US" sz="3000" b="1" i="0" u="none" strike="noStrike" kern="1200" cap="none" spc="0" normalizeH="0" baseline="0" noProof="0" dirty="0">
                <a:ln>
                  <a:noFill/>
                </a:ln>
                <a:solidFill>
                  <a:srgbClr val="1F497D"/>
                </a:solidFill>
                <a:effectLst/>
                <a:uLnTx/>
                <a:uFillTx/>
                <a:latin typeface="Candara" panose="020E0502030303020204" pitchFamily="34" charset="0"/>
                <a:ea typeface="+mn-ea"/>
                <a:cs typeface="+mn-cs"/>
              </a:rPr>
              <a:t> Ahmad</a:t>
            </a:r>
          </a:p>
        </p:txBody>
      </p:sp>
    </p:spTree>
    <p:extLst>
      <p:ext uri="{BB962C8B-B14F-4D97-AF65-F5344CB8AC3E}">
        <p14:creationId xmlns:p14="http://schemas.microsoft.com/office/powerpoint/2010/main" val="16404470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Hindu Reaction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1642408"/>
            <a:ext cx="8020022"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Hindu reaction was, of course, quick, bitter and malicious. </a:t>
            </a:r>
            <a:r>
              <a:rPr lang="en-US" sz="2000" b="1" dirty="0">
                <a:latin typeface="Candara" pitchFamily="34" charset="0"/>
                <a:cs typeface="Arial" pitchFamily="34" charset="0"/>
              </a:rPr>
              <a:t>They called the “Pakistan” demand “anti-national.” </a:t>
            </a:r>
          </a:p>
          <a:p>
            <a:pPr marL="342900" indent="-342900" algn="just">
              <a:buFont typeface="Arial" panose="020B0604020202020204" pitchFamily="34" charset="0"/>
              <a:buChar char="•"/>
            </a:pPr>
            <a:r>
              <a:rPr lang="en-US" sz="2000" dirty="0">
                <a:latin typeface="Candara" pitchFamily="34" charset="0"/>
                <a:cs typeface="Arial" pitchFamily="34" charset="0"/>
              </a:rPr>
              <a:t>They </a:t>
            </a:r>
            <a:r>
              <a:rPr lang="en-US" sz="2000" b="1" dirty="0">
                <a:latin typeface="Candara" pitchFamily="34" charset="0"/>
                <a:cs typeface="Arial" pitchFamily="34" charset="0"/>
              </a:rPr>
              <a:t>characterized it as “vivisection; above all, they denounced it as imperialist </a:t>
            </a:r>
            <a:r>
              <a:rPr lang="en-US" sz="2000" dirty="0">
                <a:latin typeface="Candara" pitchFamily="34" charset="0"/>
                <a:cs typeface="Arial" pitchFamily="34" charset="0"/>
              </a:rPr>
              <a:t>– inspired to obstruct India’s march to freedom”.</a:t>
            </a:r>
          </a:p>
          <a:p>
            <a:pPr marL="342900" indent="-342900" algn="just">
              <a:buFont typeface="Arial" panose="020B0604020202020204" pitchFamily="34" charset="0"/>
              <a:buChar char="•"/>
            </a:pPr>
            <a:r>
              <a:rPr lang="en-US" sz="2000" dirty="0">
                <a:latin typeface="Candara" pitchFamily="34" charset="0"/>
                <a:cs typeface="Arial" pitchFamily="34" charset="0"/>
              </a:rPr>
              <a:t>In denouncing the demand outright, they, however, missed the central fact of the Indian political situation; the astonishingly tremendous response of the Pakistan demand had elicited from the Muslim masses. </a:t>
            </a:r>
          </a:p>
        </p:txBody>
      </p:sp>
    </p:spTree>
    <p:extLst>
      <p:ext uri="{BB962C8B-B14F-4D97-AF65-F5344CB8AC3E}">
        <p14:creationId xmlns:p14="http://schemas.microsoft.com/office/powerpoint/2010/main" val="135781162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British Reaction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0" y="1642408"/>
            <a:ext cx="8020022"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British were equally </a:t>
            </a:r>
            <a:r>
              <a:rPr lang="en-US" sz="2000" b="1" dirty="0">
                <a:latin typeface="Candara" pitchFamily="34" charset="0"/>
                <a:cs typeface="Arial" pitchFamily="34" charset="0"/>
              </a:rPr>
              <a:t>hostile to the Muslim demand </a:t>
            </a:r>
            <a:r>
              <a:rPr lang="en-US" sz="2000" dirty="0">
                <a:latin typeface="Candara" pitchFamily="34" charset="0"/>
                <a:cs typeface="Arial" pitchFamily="34" charset="0"/>
              </a:rPr>
              <a:t>for at least two important reasons.</a:t>
            </a:r>
          </a:p>
          <a:p>
            <a:pPr marL="342900" indent="-342900" algn="just">
              <a:buFont typeface="Arial" panose="020B0604020202020204" pitchFamily="34" charset="0"/>
              <a:buChar char="•"/>
            </a:pPr>
            <a:r>
              <a:rPr lang="en-US" sz="2000" b="1" dirty="0">
                <a:latin typeface="Candara" pitchFamily="34" charset="0"/>
                <a:cs typeface="Arial" pitchFamily="34" charset="0"/>
              </a:rPr>
              <a:t>First</a:t>
            </a:r>
            <a:r>
              <a:rPr lang="en-US" sz="2000" dirty="0">
                <a:latin typeface="Candara" pitchFamily="34" charset="0"/>
                <a:cs typeface="Arial" pitchFamily="34" charset="0"/>
              </a:rPr>
              <a:t>, they had long considered themselves as the architects of the unity of India and of an Indian nation.</a:t>
            </a:r>
          </a:p>
          <a:p>
            <a:pPr marL="342900" indent="-342900" algn="just">
              <a:buFont typeface="Arial" panose="020B0604020202020204" pitchFamily="34" charset="0"/>
              <a:buChar char="•"/>
            </a:pPr>
            <a:r>
              <a:rPr lang="en-US" sz="2000" b="1" dirty="0">
                <a:latin typeface="Candara" pitchFamily="34" charset="0"/>
                <a:cs typeface="Arial" pitchFamily="34" charset="0"/>
              </a:rPr>
              <a:t>Second</a:t>
            </a:r>
            <a:r>
              <a:rPr lang="en-US" sz="2000" dirty="0">
                <a:latin typeface="Candara" pitchFamily="34" charset="0"/>
                <a:cs typeface="Arial" pitchFamily="34" charset="0"/>
              </a:rPr>
              <a:t>, they had long regarded the super-imposed unity under Pax Britannica as their greatest achievement and lasting contribution in history. </a:t>
            </a:r>
          </a:p>
          <a:p>
            <a:pPr marL="342900" indent="-342900" algn="just">
              <a:buFont typeface="Arial" panose="020B0604020202020204" pitchFamily="34" charset="0"/>
              <a:buChar char="•"/>
            </a:pPr>
            <a:r>
              <a:rPr lang="en-US" sz="2000" dirty="0">
                <a:latin typeface="Candara" pitchFamily="34" charset="0"/>
                <a:cs typeface="Arial" pitchFamily="34" charset="0"/>
              </a:rPr>
              <a:t>The Pakistan demand threatened to undo these presumed achievements on which the British had long prided.</a:t>
            </a:r>
          </a:p>
        </p:txBody>
      </p:sp>
    </p:spTree>
    <p:extLst>
      <p:ext uri="{BB962C8B-B14F-4D97-AF65-F5344CB8AC3E}">
        <p14:creationId xmlns:p14="http://schemas.microsoft.com/office/powerpoint/2010/main" val="186926137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1935 Act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For the 1935 Act.jpg"/>
          <p:cNvPicPr>
            <a:picLocks noChangeAspect="1"/>
          </p:cNvPicPr>
          <p:nvPr/>
        </p:nvPicPr>
        <p:blipFill>
          <a:blip r:embed="rId5"/>
          <a:stretch>
            <a:fillRect/>
          </a:stretch>
        </p:blipFill>
        <p:spPr>
          <a:xfrm>
            <a:off x="906585" y="1752600"/>
            <a:ext cx="6185388" cy="4114800"/>
          </a:xfrm>
          <a:prstGeom prst="rect">
            <a:avLst/>
          </a:prstGeom>
        </p:spPr>
      </p:pic>
    </p:spTree>
    <p:extLst>
      <p:ext uri="{BB962C8B-B14F-4D97-AF65-F5344CB8AC3E}">
        <p14:creationId xmlns:p14="http://schemas.microsoft.com/office/powerpoint/2010/main" val="275311649"/>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1935 Act [1/5]</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5825" y="1524000"/>
            <a:ext cx="8020022" cy="4401205"/>
          </a:xfrm>
          <a:prstGeom prst="rect">
            <a:avLst/>
          </a:prstGeom>
          <a:noFill/>
        </p:spPr>
        <p:txBody>
          <a:bodyPr wrap="square" rtlCol="0">
            <a:spAutoFit/>
          </a:bodyPr>
          <a:lstStyle/>
          <a:p>
            <a:pPr algn="just"/>
            <a:r>
              <a:rPr lang="en-US" sz="2000" b="1" dirty="0">
                <a:latin typeface="Candara" pitchFamily="34" charset="0"/>
                <a:cs typeface="Arial" pitchFamily="34" charset="0"/>
              </a:rPr>
              <a:t>Government of India Act -1935:</a:t>
            </a:r>
          </a:p>
          <a:p>
            <a:pPr marL="342900" indent="-342900" algn="just">
              <a:buFont typeface="Arial" panose="020B0604020202020204" pitchFamily="34" charset="0"/>
              <a:buChar char="•"/>
            </a:pPr>
            <a:r>
              <a:rPr lang="en-US" sz="2000" dirty="0">
                <a:latin typeface="Candara" pitchFamily="34" charset="0"/>
                <a:cs typeface="Arial" pitchFamily="34" charset="0"/>
              </a:rPr>
              <a:t>The Round Table Conferences could not achieve their objective and thus failed. However, on the suggestions of Round Table Conferences white paper was issued in 1933 and efforts were started to make the constitution of India. </a:t>
            </a:r>
          </a:p>
          <a:p>
            <a:pPr marL="342900" indent="-342900" algn="just">
              <a:buFont typeface="Arial" panose="020B0604020202020204" pitchFamily="34" charset="0"/>
              <a:buChar char="•"/>
            </a:pPr>
            <a:r>
              <a:rPr lang="en-US" sz="2000" dirty="0">
                <a:latin typeface="Candara" pitchFamily="34" charset="0"/>
                <a:cs typeface="Arial" pitchFamily="34" charset="0"/>
              </a:rPr>
              <a:t>A committee was setup under the chairmanship of Lord </a:t>
            </a:r>
            <a:r>
              <a:rPr lang="en-US" sz="2000" dirty="0" err="1">
                <a:latin typeface="Candara" pitchFamily="34" charset="0"/>
                <a:cs typeface="Arial" pitchFamily="34" charset="0"/>
              </a:rPr>
              <a:t>Linlithgow</a:t>
            </a:r>
            <a:r>
              <a:rPr lang="en-US" sz="2000" dirty="0">
                <a:latin typeface="Candara" pitchFamily="34" charset="0"/>
                <a:cs typeface="Arial" pitchFamily="34" charset="0"/>
              </a:rPr>
              <a:t>, the viceroy of India, to consider the recommendations of the white paper. The report of the committee was published in 1934 that was contained in a bill of law. </a:t>
            </a:r>
          </a:p>
          <a:p>
            <a:pPr marL="342900" indent="-342900" algn="just">
              <a:buFont typeface="Arial" panose="020B0604020202020204" pitchFamily="34" charset="0"/>
              <a:buChar char="•"/>
            </a:pPr>
            <a:r>
              <a:rPr lang="en-US" sz="2000" dirty="0">
                <a:latin typeface="Candara" pitchFamily="34" charset="0"/>
                <a:cs typeface="Arial" pitchFamily="34" charset="0"/>
              </a:rPr>
              <a:t>The report along with the bill was passed in the British Parliament. After the Royal assent the Act was enforced in the country as Government of India Act 1935.   </a:t>
            </a:r>
          </a:p>
          <a:p>
            <a:pPr marL="342900" indent="-342900" algn="just">
              <a:buFont typeface="Arial" panose="020B0604020202020204" pitchFamily="34" charset="0"/>
              <a:buChar char="•"/>
            </a:pPr>
            <a:r>
              <a:rPr lang="en-US" sz="2000" dirty="0">
                <a:latin typeface="Candara" pitchFamily="34" charset="0"/>
                <a:cs typeface="Arial" pitchFamily="34" charset="0"/>
              </a:rPr>
              <a:t>The Government of India Act 1935 consisted of two parts. One part was central and the other part was the provincial. </a:t>
            </a:r>
          </a:p>
        </p:txBody>
      </p:sp>
    </p:spTree>
    <p:extLst>
      <p:ext uri="{BB962C8B-B14F-4D97-AF65-F5344CB8AC3E}">
        <p14:creationId xmlns:p14="http://schemas.microsoft.com/office/powerpoint/2010/main" val="27531164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1935 Act [2/5]</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5825" y="1447800"/>
            <a:ext cx="8020022" cy="5324535"/>
          </a:xfrm>
          <a:prstGeom prst="rect">
            <a:avLst/>
          </a:prstGeom>
          <a:noFill/>
        </p:spPr>
        <p:txBody>
          <a:bodyPr wrap="square" rtlCol="0">
            <a:spAutoFit/>
          </a:bodyPr>
          <a:lstStyle/>
          <a:p>
            <a:pPr algn="just"/>
            <a:r>
              <a:rPr lang="en-US" sz="2000" b="1" dirty="0">
                <a:latin typeface="Candara" pitchFamily="34" charset="0"/>
                <a:cs typeface="Arial" pitchFamily="34" charset="0"/>
              </a:rPr>
              <a:t>The following were the salient features of the Act:</a:t>
            </a:r>
          </a:p>
          <a:p>
            <a:pPr marL="342900" lvl="0" indent="-342900" algn="just">
              <a:buFont typeface="Arial" panose="020B0604020202020204" pitchFamily="34" charset="0"/>
              <a:buChar char="•"/>
            </a:pPr>
            <a:r>
              <a:rPr lang="en-US" sz="2000" dirty="0">
                <a:latin typeface="Candara" pitchFamily="34" charset="0"/>
                <a:cs typeface="Arial" pitchFamily="34" charset="0"/>
              </a:rPr>
              <a:t>The Act proclaimed a </a:t>
            </a:r>
            <a:r>
              <a:rPr lang="en-US" sz="2000" b="1" dirty="0">
                <a:latin typeface="Candara" pitchFamily="34" charset="0"/>
                <a:cs typeface="Arial" pitchFamily="34" charset="0"/>
              </a:rPr>
              <a:t>bicameral legislature</a:t>
            </a:r>
            <a:r>
              <a:rPr lang="en-US" sz="2000" dirty="0">
                <a:latin typeface="Candara" pitchFamily="34" charset="0"/>
                <a:cs typeface="Arial" pitchFamily="34" charset="0"/>
              </a:rPr>
              <a:t>. One house of the Assembly was called the Indian Legislature Assembly and the other house of the Assembly was The Council of State. The Council of State was the upper house that was a permanent body i.e. that it could not be dissolved like the lower house of the Parliament. One-third members of the upper house had to retire after every 3 years. The lower house of the Assembly, the Indian Legislature Assembly, was not an independent body. </a:t>
            </a:r>
            <a:r>
              <a:rPr lang="en-US" sz="2000" b="1" dirty="0">
                <a:latin typeface="Candara" pitchFamily="34" charset="0"/>
                <a:cs typeface="Arial" pitchFamily="34" charset="0"/>
              </a:rPr>
              <a:t>The laws passed by the Assembly could be vetoed by Governor-General</a:t>
            </a:r>
            <a:r>
              <a:rPr lang="en-US" sz="2000" dirty="0">
                <a:latin typeface="Candara" pitchFamily="34" charset="0"/>
                <a:cs typeface="Arial" pitchFamily="34" charset="0"/>
              </a:rPr>
              <a:t>. The legislature had no control over the legislation under this Act.</a:t>
            </a:r>
          </a:p>
          <a:p>
            <a:pPr marL="342900" lvl="0" indent="-342900" algn="just">
              <a:buFont typeface="Arial" panose="020B0604020202020204" pitchFamily="34" charset="0"/>
              <a:buChar char="•"/>
            </a:pPr>
            <a:r>
              <a:rPr lang="en-US" sz="2000" dirty="0">
                <a:latin typeface="Candara" pitchFamily="34" charset="0"/>
                <a:cs typeface="Arial" pitchFamily="34" charset="0"/>
              </a:rPr>
              <a:t>As regards the </a:t>
            </a:r>
            <a:r>
              <a:rPr lang="en-US" sz="2000" b="1" dirty="0">
                <a:latin typeface="Candara" pitchFamily="34" charset="0"/>
                <a:cs typeface="Arial" pitchFamily="34" charset="0"/>
              </a:rPr>
              <a:t>Federal Budget it was consisted of two parts</a:t>
            </a:r>
            <a:r>
              <a:rPr lang="en-US" sz="2000" dirty="0">
                <a:latin typeface="Candara" pitchFamily="34" charset="0"/>
                <a:cs typeface="Arial" pitchFamily="34" charset="0"/>
              </a:rPr>
              <a:t>. One part consisted of </a:t>
            </a:r>
            <a:r>
              <a:rPr lang="en-US" sz="2000" b="1" dirty="0">
                <a:latin typeface="Candara" pitchFamily="34" charset="0"/>
                <a:cs typeface="Arial" pitchFamily="34" charset="0"/>
              </a:rPr>
              <a:t>non-</a:t>
            </a:r>
            <a:r>
              <a:rPr lang="en-US" sz="2000" b="1" dirty="0" err="1">
                <a:latin typeface="Candara" pitchFamily="34" charset="0"/>
                <a:cs typeface="Arial" pitchFamily="34" charset="0"/>
              </a:rPr>
              <a:t>votable</a:t>
            </a:r>
            <a:r>
              <a:rPr lang="en-US" sz="2000" b="1" dirty="0">
                <a:latin typeface="Candara" pitchFamily="34" charset="0"/>
                <a:cs typeface="Arial" pitchFamily="34" charset="0"/>
              </a:rPr>
              <a:t> portion of the budget that was 80 % </a:t>
            </a:r>
            <a:r>
              <a:rPr lang="en-US" sz="2000" dirty="0">
                <a:latin typeface="Candara" pitchFamily="34" charset="0"/>
                <a:cs typeface="Arial" pitchFamily="34" charset="0"/>
              </a:rPr>
              <a:t>of the whole budget. This part of budget could not be discussed or amended in the legislature. The other part of the budget that consisted of </a:t>
            </a:r>
            <a:r>
              <a:rPr lang="en-US" sz="2000" b="1" dirty="0">
                <a:latin typeface="Candara" pitchFamily="34" charset="0"/>
                <a:cs typeface="Arial" pitchFamily="34" charset="0"/>
              </a:rPr>
              <a:t>20% of the whole budget could be discussed or amended in the Federal Assembly.</a:t>
            </a:r>
          </a:p>
        </p:txBody>
      </p:sp>
    </p:spTree>
    <p:extLst>
      <p:ext uri="{BB962C8B-B14F-4D97-AF65-F5344CB8AC3E}">
        <p14:creationId xmlns:p14="http://schemas.microsoft.com/office/powerpoint/2010/main" val="397977872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1935 Act [3/5]</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5825" y="1624548"/>
            <a:ext cx="8020022" cy="3170099"/>
          </a:xfrm>
          <a:prstGeom prst="rect">
            <a:avLst/>
          </a:prstGeom>
          <a:noFill/>
        </p:spPr>
        <p:txBody>
          <a:bodyPr wrap="square" rtlCol="0">
            <a:spAutoFit/>
          </a:bodyPr>
          <a:lstStyle/>
          <a:p>
            <a:pPr marL="342900" lvl="0" indent="-342900" algn="just">
              <a:buFont typeface="Arial" panose="020B0604020202020204" pitchFamily="34" charset="0"/>
              <a:buChar char="•"/>
            </a:pPr>
            <a:r>
              <a:rPr lang="en-US" sz="2000" dirty="0">
                <a:latin typeface="Candara" pitchFamily="34" charset="0"/>
                <a:cs typeface="Arial" pitchFamily="34" charset="0"/>
              </a:rPr>
              <a:t>The </a:t>
            </a:r>
            <a:r>
              <a:rPr lang="en-US" sz="2000" b="1" dirty="0">
                <a:latin typeface="Candara" pitchFamily="34" charset="0"/>
                <a:cs typeface="Arial" pitchFamily="34" charset="0"/>
              </a:rPr>
              <a:t>provinces were given more authority and powers </a:t>
            </a:r>
            <a:r>
              <a:rPr lang="en-US" sz="2000" dirty="0">
                <a:latin typeface="Candara" pitchFamily="34" charset="0"/>
                <a:cs typeface="Arial" pitchFamily="34" charset="0"/>
              </a:rPr>
              <a:t>and for the first time the provinces were made separate entities.</a:t>
            </a:r>
          </a:p>
          <a:p>
            <a:pPr marL="342900" lvl="0" indent="-342900" algn="just">
              <a:buFont typeface="Arial" panose="020B0604020202020204" pitchFamily="34" charset="0"/>
              <a:buChar char="•"/>
            </a:pPr>
            <a:r>
              <a:rPr lang="en-US" sz="2000" dirty="0">
                <a:latin typeface="Candara" pitchFamily="34" charset="0"/>
                <a:cs typeface="Arial" pitchFamily="34" charset="0"/>
              </a:rPr>
              <a:t>Under the Act there were three lists of subjects. </a:t>
            </a:r>
            <a:r>
              <a:rPr lang="en-US" sz="2000" b="1" dirty="0">
                <a:latin typeface="Candara" pitchFamily="34" charset="0"/>
                <a:cs typeface="Arial" pitchFamily="34" charset="0"/>
              </a:rPr>
              <a:t>One was federal, 2nd was provincial and the 3rd was concurrent list</a:t>
            </a:r>
            <a:r>
              <a:rPr lang="en-US" sz="2000" dirty="0">
                <a:latin typeface="Candara" pitchFamily="34" charset="0"/>
                <a:cs typeface="Arial" pitchFamily="34" charset="0"/>
              </a:rPr>
              <a:t>.</a:t>
            </a:r>
          </a:p>
          <a:p>
            <a:pPr marL="342900" lvl="0" indent="-342900" algn="just">
              <a:buFont typeface="Arial" panose="020B0604020202020204" pitchFamily="34" charset="0"/>
              <a:buChar char="•"/>
            </a:pPr>
            <a:r>
              <a:rPr lang="en-US" sz="2000" dirty="0">
                <a:latin typeface="Candara" pitchFamily="34" charset="0"/>
                <a:cs typeface="Arial" pitchFamily="34" charset="0"/>
              </a:rPr>
              <a:t>The whole </a:t>
            </a:r>
            <a:r>
              <a:rPr lang="en-US" sz="2000" b="1" dirty="0">
                <a:latin typeface="Candara" pitchFamily="34" charset="0"/>
                <a:cs typeface="Arial" pitchFamily="34" charset="0"/>
              </a:rPr>
              <a:t>country was divided in to 11 provinces</a:t>
            </a:r>
            <a:r>
              <a:rPr lang="en-US" sz="2000" dirty="0">
                <a:latin typeface="Candara" pitchFamily="34" charset="0"/>
                <a:cs typeface="Arial" pitchFamily="34" charset="0"/>
              </a:rPr>
              <a:t>.</a:t>
            </a:r>
          </a:p>
          <a:p>
            <a:pPr marL="342900" lvl="0" indent="-342900" algn="just">
              <a:buFont typeface="Arial" panose="020B0604020202020204" pitchFamily="34" charset="0"/>
              <a:buChar char="•"/>
            </a:pPr>
            <a:r>
              <a:rPr lang="en-US" sz="2000" dirty="0">
                <a:latin typeface="Candara" pitchFamily="34" charset="0"/>
                <a:cs typeface="Arial" pitchFamily="34" charset="0"/>
              </a:rPr>
              <a:t>The Governor-General in the </a:t>
            </a:r>
            <a:r>
              <a:rPr lang="en-US" sz="2000" dirty="0" err="1">
                <a:latin typeface="Candara" pitchFamily="34" charset="0"/>
                <a:cs typeface="Arial" pitchFamily="34" charset="0"/>
              </a:rPr>
              <a:t>centre</a:t>
            </a:r>
            <a:r>
              <a:rPr lang="en-US" sz="2000" dirty="0">
                <a:latin typeface="Candara" pitchFamily="34" charset="0"/>
                <a:cs typeface="Arial" pitchFamily="34" charset="0"/>
              </a:rPr>
              <a:t> and the Governors in the provinces were given special rights and privileges. </a:t>
            </a:r>
            <a:r>
              <a:rPr lang="en-US" sz="2000" b="1" dirty="0">
                <a:latin typeface="Candara" pitchFamily="34" charset="0"/>
                <a:cs typeface="Arial" pitchFamily="34" charset="0"/>
              </a:rPr>
              <a:t>In case of emergency situation both Governor-General and Governors enjoyed unlimited powers and their authority could not be challenged in any institution.</a:t>
            </a:r>
          </a:p>
        </p:txBody>
      </p:sp>
    </p:spTree>
    <p:extLst>
      <p:ext uri="{BB962C8B-B14F-4D97-AF65-F5344CB8AC3E}">
        <p14:creationId xmlns:p14="http://schemas.microsoft.com/office/powerpoint/2010/main" val="258968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1935 Act [4/5]</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5825" y="1630501"/>
            <a:ext cx="8020022" cy="3170099"/>
          </a:xfrm>
          <a:prstGeom prst="rect">
            <a:avLst/>
          </a:prstGeom>
          <a:noFill/>
        </p:spPr>
        <p:txBody>
          <a:bodyPr wrap="square" rtlCol="0">
            <a:spAutoFit/>
          </a:bodyPr>
          <a:lstStyle/>
          <a:p>
            <a:pPr marL="342900" lvl="0" indent="-342900" algn="just">
              <a:buFont typeface="Arial" panose="020B0604020202020204" pitchFamily="34" charset="0"/>
              <a:buChar char="•"/>
            </a:pPr>
            <a:r>
              <a:rPr lang="en-US" sz="2000" dirty="0">
                <a:latin typeface="Candara" pitchFamily="34" charset="0"/>
                <a:cs typeface="Arial" pitchFamily="34" charset="0"/>
              </a:rPr>
              <a:t>Under the Act a </a:t>
            </a:r>
            <a:r>
              <a:rPr lang="en-US" sz="2000" b="1" dirty="0">
                <a:latin typeface="Candara" pitchFamily="34" charset="0"/>
                <a:cs typeface="Arial" pitchFamily="34" charset="0"/>
              </a:rPr>
              <a:t>Federal Court was established</a:t>
            </a:r>
            <a:r>
              <a:rPr lang="en-US" sz="2000" dirty="0">
                <a:latin typeface="Candara" pitchFamily="34" charset="0"/>
                <a:cs typeface="Arial" pitchFamily="34" charset="0"/>
              </a:rPr>
              <a:t>. The court was consisted of </a:t>
            </a:r>
            <a:r>
              <a:rPr lang="en-US" sz="2000" b="1" dirty="0">
                <a:latin typeface="Candara" pitchFamily="34" charset="0"/>
                <a:cs typeface="Arial" pitchFamily="34" charset="0"/>
              </a:rPr>
              <a:t>Chief Justice and six other judges</a:t>
            </a:r>
            <a:r>
              <a:rPr lang="en-US" sz="2000" dirty="0">
                <a:latin typeface="Candara" pitchFamily="34" charset="0"/>
                <a:cs typeface="Arial" pitchFamily="34" charset="0"/>
              </a:rPr>
              <a:t>. After the age of 65 the judges of the Federal court had to vacant the seat however any judge of the court could leave his seat before the age of 65. </a:t>
            </a:r>
            <a:r>
              <a:rPr lang="en-US" sz="2000" b="1" dirty="0">
                <a:latin typeface="Candara" pitchFamily="34" charset="0"/>
                <a:cs typeface="Arial" pitchFamily="34" charset="0"/>
              </a:rPr>
              <a:t>The court could interpret the constitution</a:t>
            </a:r>
            <a:r>
              <a:rPr lang="en-US" sz="2000" dirty="0">
                <a:latin typeface="Candara" pitchFamily="34" charset="0"/>
                <a:cs typeface="Arial" pitchFamily="34" charset="0"/>
              </a:rPr>
              <a:t> and if Governor-General needed any help regarding the constitution matters the court was bound to give advise but it was totally depended upon him to accept or reject the advice.</a:t>
            </a:r>
          </a:p>
          <a:p>
            <a:pPr marL="342900" lvl="0" indent="-342900" algn="just">
              <a:buFont typeface="Arial" panose="020B0604020202020204" pitchFamily="34" charset="0"/>
              <a:buChar char="•"/>
            </a:pPr>
            <a:r>
              <a:rPr lang="en-US" sz="2000" dirty="0">
                <a:latin typeface="Candara" pitchFamily="34" charset="0"/>
                <a:cs typeface="Arial" pitchFamily="34" charset="0"/>
              </a:rPr>
              <a:t>Under the Act the Secretary of State for India enjoyed the same powers that the other ministers enjoyed under the Act. </a:t>
            </a:r>
          </a:p>
        </p:txBody>
      </p:sp>
    </p:spTree>
    <p:extLst>
      <p:ext uri="{BB962C8B-B14F-4D97-AF65-F5344CB8AC3E}">
        <p14:creationId xmlns:p14="http://schemas.microsoft.com/office/powerpoint/2010/main" val="150194980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1935 Act [5/5]</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25825" y="1633478"/>
            <a:ext cx="8020022"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Candara" pitchFamily="34" charset="0"/>
                <a:cs typeface="Arial" pitchFamily="34" charset="0"/>
              </a:rPr>
              <a:t>The Act of 1935 </a:t>
            </a:r>
            <a:r>
              <a:rPr lang="en-US" sz="2000" b="1" dirty="0">
                <a:latin typeface="Candara" pitchFamily="34" charset="0"/>
                <a:cs typeface="Arial" pitchFamily="34" charset="0"/>
              </a:rPr>
              <a:t>failed to win appreciation from various sectors</a:t>
            </a:r>
            <a:r>
              <a:rPr lang="en-US" sz="2000" dirty="0">
                <a:latin typeface="Candara" pitchFamily="34" charset="0"/>
                <a:cs typeface="Arial" pitchFamily="34" charset="0"/>
              </a:rPr>
              <a:t>. </a:t>
            </a:r>
          </a:p>
          <a:p>
            <a:pPr marL="342900" indent="-342900" algn="just">
              <a:buFont typeface="Arial" panose="020B0604020202020204" pitchFamily="34" charset="0"/>
              <a:buChar char="•"/>
            </a:pPr>
            <a:r>
              <a:rPr lang="en-US" sz="2000" dirty="0">
                <a:latin typeface="Candara" pitchFamily="34" charset="0"/>
                <a:cs typeface="Arial" pitchFamily="34" charset="0"/>
              </a:rPr>
              <a:t>Both the </a:t>
            </a:r>
            <a:r>
              <a:rPr lang="en-US" sz="2000" b="1" dirty="0">
                <a:latin typeface="Candara" pitchFamily="34" charset="0"/>
                <a:cs typeface="Arial" pitchFamily="34" charset="0"/>
              </a:rPr>
              <a:t>Muslim League </a:t>
            </a:r>
            <a:r>
              <a:rPr lang="en-US" sz="2000" dirty="0">
                <a:latin typeface="Candara" pitchFamily="34" charset="0"/>
                <a:cs typeface="Arial" pitchFamily="34" charset="0"/>
              </a:rPr>
              <a:t>and the </a:t>
            </a:r>
            <a:r>
              <a:rPr lang="en-US" sz="2000" b="1" dirty="0">
                <a:latin typeface="Candara" pitchFamily="34" charset="0"/>
                <a:cs typeface="Arial" pitchFamily="34" charset="0"/>
              </a:rPr>
              <a:t>Indian National Congress </a:t>
            </a:r>
            <a:r>
              <a:rPr lang="en-US" sz="2000" dirty="0">
                <a:latin typeface="Candara" pitchFamily="34" charset="0"/>
                <a:cs typeface="Arial" pitchFamily="34" charset="0"/>
              </a:rPr>
              <a:t>expressed their </a:t>
            </a:r>
            <a:r>
              <a:rPr lang="en-US" sz="2000" b="1" dirty="0">
                <a:latin typeface="Candara" pitchFamily="34" charset="0"/>
                <a:cs typeface="Arial" pitchFamily="34" charset="0"/>
              </a:rPr>
              <a:t>dissatisfaction</a:t>
            </a:r>
            <a:r>
              <a:rPr lang="en-US" sz="2000" dirty="0">
                <a:latin typeface="Candara" pitchFamily="34" charset="0"/>
                <a:cs typeface="Arial" pitchFamily="34" charset="0"/>
              </a:rPr>
              <a:t> over the Act.</a:t>
            </a:r>
          </a:p>
          <a:p>
            <a:pPr marL="342900" indent="-342900" algn="just">
              <a:buFont typeface="Arial" panose="020B0604020202020204" pitchFamily="34" charset="0"/>
              <a:buChar char="•"/>
            </a:pPr>
            <a:r>
              <a:rPr lang="en-US" sz="2000" dirty="0">
                <a:latin typeface="Candara" pitchFamily="34" charset="0"/>
                <a:cs typeface="Arial" pitchFamily="34" charset="0"/>
              </a:rPr>
              <a:t>Hindu leader Madan Mohan greatly criticized this Act and </a:t>
            </a:r>
            <a:r>
              <a:rPr lang="en-US" sz="2000" dirty="0" err="1">
                <a:latin typeface="Candara" pitchFamily="34" charset="0"/>
                <a:cs typeface="Arial" pitchFamily="34" charset="0"/>
              </a:rPr>
              <a:t>Pandat</a:t>
            </a:r>
            <a:r>
              <a:rPr lang="en-US" sz="2000" dirty="0">
                <a:latin typeface="Candara" pitchFamily="34" charset="0"/>
                <a:cs typeface="Arial" pitchFamily="34" charset="0"/>
              </a:rPr>
              <a:t> Jawahar Lal Nehru said on the emergency rights of Governor-General and Governors that </a:t>
            </a:r>
            <a:r>
              <a:rPr lang="en-US" sz="2000" b="1" dirty="0">
                <a:latin typeface="Candara" pitchFamily="34" charset="0"/>
                <a:cs typeface="Arial" pitchFamily="34" charset="0"/>
              </a:rPr>
              <a:t>this Act was like a machine that had strong brakes and no engine</a:t>
            </a:r>
            <a:r>
              <a:rPr lang="en-US" sz="2000" dirty="0">
                <a:latin typeface="Candara" pitchFamily="34" charset="0"/>
                <a:cs typeface="Arial" pitchFamily="34" charset="0"/>
              </a:rPr>
              <a:t>. </a:t>
            </a:r>
          </a:p>
          <a:p>
            <a:pPr marL="342900" indent="-342900" algn="just">
              <a:buFont typeface="Arial" panose="020B0604020202020204" pitchFamily="34" charset="0"/>
              <a:buChar char="•"/>
            </a:pPr>
            <a:r>
              <a:rPr lang="en-US" sz="2000" dirty="0">
                <a:latin typeface="Candara" pitchFamily="34" charset="0"/>
                <a:cs typeface="Arial" pitchFamily="34" charset="0"/>
              </a:rPr>
              <a:t>Muslim leader </a:t>
            </a:r>
            <a:r>
              <a:rPr lang="en-US" sz="2000" b="1" dirty="0">
                <a:latin typeface="Candara" pitchFamily="34" charset="0"/>
                <a:cs typeface="Arial" pitchFamily="34" charset="0"/>
              </a:rPr>
              <a:t>Muhammad Ali Jinnah termed this scheme thoroughly rotten, fundamentally bad and totally unacceptable</a:t>
            </a:r>
            <a:r>
              <a:rPr lang="en-US" sz="2000" dirty="0">
                <a:latin typeface="Candara" pitchFamily="34" charset="0"/>
                <a:cs typeface="Arial" pitchFamily="34" charset="0"/>
              </a:rPr>
              <a:t>.</a:t>
            </a:r>
          </a:p>
        </p:txBody>
      </p:sp>
    </p:spTree>
    <p:extLst>
      <p:ext uri="{BB962C8B-B14F-4D97-AF65-F5344CB8AC3E}">
        <p14:creationId xmlns:p14="http://schemas.microsoft.com/office/powerpoint/2010/main" val="316807262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1936 Elections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Result of the 1936 General Elections.png"/>
          <p:cNvPicPr>
            <a:picLocks noChangeAspect="1"/>
          </p:cNvPicPr>
          <p:nvPr/>
        </p:nvPicPr>
        <p:blipFill>
          <a:blip r:embed="rId5"/>
          <a:stretch>
            <a:fillRect/>
          </a:stretch>
        </p:blipFill>
        <p:spPr>
          <a:xfrm>
            <a:off x="762000" y="1676400"/>
            <a:ext cx="7620000" cy="4686300"/>
          </a:xfrm>
          <a:prstGeom prst="rect">
            <a:avLst/>
          </a:prstGeom>
        </p:spPr>
      </p:pic>
    </p:spTree>
    <p:extLst>
      <p:ext uri="{BB962C8B-B14F-4D97-AF65-F5344CB8AC3E}">
        <p14:creationId xmlns:p14="http://schemas.microsoft.com/office/powerpoint/2010/main" val="4106702354"/>
      </p:ext>
    </p:extLst>
  </p:cSld>
  <p:clrMapOvr>
    <a:masterClrMapping/>
  </p:clrMapOvr>
  <p:transition>
    <p:push/>
  </p:transition>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5281</TotalTime>
  <Words>1348</Words>
  <Application>Microsoft Office PowerPoint</Application>
  <PresentationFormat>On-screen Show (4:3)</PresentationFormat>
  <Paragraphs>125</Paragraphs>
  <Slides>21</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Calibri Light</vt:lpstr>
      <vt:lpstr>Candara</vt:lpstr>
      <vt:lpstr>Franklin Gothic Book</vt:lpstr>
      <vt:lpstr>Wingdings 2</vt:lpstr>
      <vt:lpstr>HDOfficeLightV0</vt:lpstr>
      <vt:lpstr>1_Crop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vcomsats</cp:lastModifiedBy>
  <cp:revision>436</cp:revision>
  <dcterms:created xsi:type="dcterms:W3CDTF">2015-07-28T10:20:14Z</dcterms:created>
  <dcterms:modified xsi:type="dcterms:W3CDTF">2018-09-24T09:31:01Z</dcterms:modified>
</cp:coreProperties>
</file>