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57"/>
  </p:notesMasterIdLst>
  <p:sldIdLst>
    <p:sldId id="607" r:id="rId3"/>
    <p:sldId id="370" r:id="rId4"/>
    <p:sldId id="471" r:id="rId5"/>
    <p:sldId id="567" r:id="rId6"/>
    <p:sldId id="546" r:id="rId7"/>
    <p:sldId id="568" r:id="rId8"/>
    <p:sldId id="547" r:id="rId9"/>
    <p:sldId id="569" r:id="rId10"/>
    <p:sldId id="548" r:id="rId11"/>
    <p:sldId id="570" r:id="rId12"/>
    <p:sldId id="549" r:id="rId13"/>
    <p:sldId id="578" r:id="rId14"/>
    <p:sldId id="579" r:id="rId15"/>
    <p:sldId id="580" r:id="rId16"/>
    <p:sldId id="581" r:id="rId17"/>
    <p:sldId id="582" r:id="rId18"/>
    <p:sldId id="577" r:id="rId19"/>
    <p:sldId id="550" r:id="rId20"/>
    <p:sldId id="551" r:id="rId21"/>
    <p:sldId id="583" r:id="rId22"/>
    <p:sldId id="584" r:id="rId23"/>
    <p:sldId id="552" r:id="rId24"/>
    <p:sldId id="585" r:id="rId25"/>
    <p:sldId id="587" r:id="rId26"/>
    <p:sldId id="553" r:id="rId27"/>
    <p:sldId id="603" r:id="rId28"/>
    <p:sldId id="604" r:id="rId29"/>
    <p:sldId id="605" r:id="rId30"/>
    <p:sldId id="554" r:id="rId31"/>
    <p:sldId id="591" r:id="rId32"/>
    <p:sldId id="588" r:id="rId33"/>
    <p:sldId id="556" r:id="rId34"/>
    <p:sldId id="592" r:id="rId35"/>
    <p:sldId id="593" r:id="rId36"/>
    <p:sldId id="594" r:id="rId37"/>
    <p:sldId id="595" r:id="rId38"/>
    <p:sldId id="557" r:id="rId39"/>
    <p:sldId id="558" r:id="rId40"/>
    <p:sldId id="559" r:id="rId41"/>
    <p:sldId id="596" r:id="rId42"/>
    <p:sldId id="602" r:id="rId43"/>
    <p:sldId id="560" r:id="rId44"/>
    <p:sldId id="561" r:id="rId45"/>
    <p:sldId id="597" r:id="rId46"/>
    <p:sldId id="598" r:id="rId47"/>
    <p:sldId id="599" r:id="rId48"/>
    <p:sldId id="600" r:id="rId49"/>
    <p:sldId id="601" r:id="rId50"/>
    <p:sldId id="562" r:id="rId51"/>
    <p:sldId id="563" r:id="rId52"/>
    <p:sldId id="564" r:id="rId53"/>
    <p:sldId id="565" r:id="rId54"/>
    <p:sldId id="566" r:id="rId55"/>
    <p:sldId id="606" r:id="rId56"/>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1" autoAdjust="0"/>
    <p:restoredTop sz="90959" autoAdjust="0"/>
  </p:normalViewPr>
  <p:slideViewPr>
    <p:cSldViewPr>
      <p:cViewPr varScale="1">
        <p:scale>
          <a:sx n="77" d="100"/>
          <a:sy n="77" d="100"/>
        </p:scale>
        <p:origin x="955"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24-Sep-18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2663372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3924651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392465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3924651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3924651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16</a:t>
            </a:fld>
            <a:endParaRPr lang="en-US"/>
          </a:p>
        </p:txBody>
      </p:sp>
    </p:spTree>
    <p:extLst>
      <p:ext uri="{BB962C8B-B14F-4D97-AF65-F5344CB8AC3E}">
        <p14:creationId xmlns:p14="http://schemas.microsoft.com/office/powerpoint/2010/main" val="3924651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17</a:t>
            </a:fld>
            <a:endParaRPr lang="en-US"/>
          </a:p>
        </p:txBody>
      </p:sp>
    </p:spTree>
    <p:extLst>
      <p:ext uri="{BB962C8B-B14F-4D97-AF65-F5344CB8AC3E}">
        <p14:creationId xmlns:p14="http://schemas.microsoft.com/office/powerpoint/2010/main" val="3924651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18</a:t>
            </a:fld>
            <a:endParaRPr lang="en-US"/>
          </a:p>
        </p:txBody>
      </p:sp>
    </p:spTree>
    <p:extLst>
      <p:ext uri="{BB962C8B-B14F-4D97-AF65-F5344CB8AC3E}">
        <p14:creationId xmlns:p14="http://schemas.microsoft.com/office/powerpoint/2010/main" val="2860329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19</a:t>
            </a:fld>
            <a:endParaRPr lang="en-US"/>
          </a:p>
        </p:txBody>
      </p:sp>
    </p:spTree>
    <p:extLst>
      <p:ext uri="{BB962C8B-B14F-4D97-AF65-F5344CB8AC3E}">
        <p14:creationId xmlns:p14="http://schemas.microsoft.com/office/powerpoint/2010/main" val="2370819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20</a:t>
            </a:fld>
            <a:endParaRPr lang="en-US"/>
          </a:p>
        </p:txBody>
      </p:sp>
    </p:spTree>
    <p:extLst>
      <p:ext uri="{BB962C8B-B14F-4D97-AF65-F5344CB8AC3E}">
        <p14:creationId xmlns:p14="http://schemas.microsoft.com/office/powerpoint/2010/main" val="2370819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21</a:t>
            </a:fld>
            <a:endParaRPr lang="en-US"/>
          </a:p>
        </p:txBody>
      </p:sp>
    </p:spTree>
    <p:extLst>
      <p:ext uri="{BB962C8B-B14F-4D97-AF65-F5344CB8AC3E}">
        <p14:creationId xmlns:p14="http://schemas.microsoft.com/office/powerpoint/2010/main" val="2370819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2663372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22</a:t>
            </a:fld>
            <a:endParaRPr lang="en-US"/>
          </a:p>
        </p:txBody>
      </p:sp>
    </p:spTree>
    <p:extLst>
      <p:ext uri="{BB962C8B-B14F-4D97-AF65-F5344CB8AC3E}">
        <p14:creationId xmlns:p14="http://schemas.microsoft.com/office/powerpoint/2010/main" val="1806278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23</a:t>
            </a:fld>
            <a:endParaRPr lang="en-US"/>
          </a:p>
        </p:txBody>
      </p:sp>
    </p:spTree>
    <p:extLst>
      <p:ext uri="{BB962C8B-B14F-4D97-AF65-F5344CB8AC3E}">
        <p14:creationId xmlns:p14="http://schemas.microsoft.com/office/powerpoint/2010/main" val="1806278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24</a:t>
            </a:fld>
            <a:endParaRPr lang="en-US"/>
          </a:p>
        </p:txBody>
      </p:sp>
    </p:spTree>
    <p:extLst>
      <p:ext uri="{BB962C8B-B14F-4D97-AF65-F5344CB8AC3E}">
        <p14:creationId xmlns:p14="http://schemas.microsoft.com/office/powerpoint/2010/main" val="1806278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25</a:t>
            </a:fld>
            <a:endParaRPr lang="en-US"/>
          </a:p>
        </p:txBody>
      </p:sp>
    </p:spTree>
    <p:extLst>
      <p:ext uri="{BB962C8B-B14F-4D97-AF65-F5344CB8AC3E}">
        <p14:creationId xmlns:p14="http://schemas.microsoft.com/office/powerpoint/2010/main" val="3433484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26</a:t>
            </a:fld>
            <a:endParaRPr lang="en-US"/>
          </a:p>
        </p:txBody>
      </p:sp>
    </p:spTree>
    <p:extLst>
      <p:ext uri="{BB962C8B-B14F-4D97-AF65-F5344CB8AC3E}">
        <p14:creationId xmlns:p14="http://schemas.microsoft.com/office/powerpoint/2010/main" val="3433484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27</a:t>
            </a:fld>
            <a:endParaRPr lang="en-US"/>
          </a:p>
        </p:txBody>
      </p:sp>
    </p:spTree>
    <p:extLst>
      <p:ext uri="{BB962C8B-B14F-4D97-AF65-F5344CB8AC3E}">
        <p14:creationId xmlns:p14="http://schemas.microsoft.com/office/powerpoint/2010/main" val="3433484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28</a:t>
            </a:fld>
            <a:endParaRPr lang="en-US"/>
          </a:p>
        </p:txBody>
      </p:sp>
    </p:spTree>
    <p:extLst>
      <p:ext uri="{BB962C8B-B14F-4D97-AF65-F5344CB8AC3E}">
        <p14:creationId xmlns:p14="http://schemas.microsoft.com/office/powerpoint/2010/main" val="3433484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29</a:t>
            </a:fld>
            <a:endParaRPr lang="en-US"/>
          </a:p>
        </p:txBody>
      </p:sp>
    </p:spTree>
    <p:extLst>
      <p:ext uri="{BB962C8B-B14F-4D97-AF65-F5344CB8AC3E}">
        <p14:creationId xmlns:p14="http://schemas.microsoft.com/office/powerpoint/2010/main" val="628175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30</a:t>
            </a:fld>
            <a:endParaRPr lang="en-US"/>
          </a:p>
        </p:txBody>
      </p:sp>
    </p:spTree>
    <p:extLst>
      <p:ext uri="{BB962C8B-B14F-4D97-AF65-F5344CB8AC3E}">
        <p14:creationId xmlns:p14="http://schemas.microsoft.com/office/powerpoint/2010/main" val="628175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31</a:t>
            </a:fld>
            <a:endParaRPr lang="en-US"/>
          </a:p>
        </p:txBody>
      </p:sp>
    </p:spTree>
    <p:extLst>
      <p:ext uri="{BB962C8B-B14F-4D97-AF65-F5344CB8AC3E}">
        <p14:creationId xmlns:p14="http://schemas.microsoft.com/office/powerpoint/2010/main" val="163681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27277903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32</a:t>
            </a:fld>
            <a:endParaRPr lang="en-US"/>
          </a:p>
        </p:txBody>
      </p:sp>
    </p:spTree>
    <p:extLst>
      <p:ext uri="{BB962C8B-B14F-4D97-AF65-F5344CB8AC3E}">
        <p14:creationId xmlns:p14="http://schemas.microsoft.com/office/powerpoint/2010/main" val="1592859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33</a:t>
            </a:fld>
            <a:endParaRPr lang="en-US"/>
          </a:p>
        </p:txBody>
      </p:sp>
    </p:spTree>
    <p:extLst>
      <p:ext uri="{BB962C8B-B14F-4D97-AF65-F5344CB8AC3E}">
        <p14:creationId xmlns:p14="http://schemas.microsoft.com/office/powerpoint/2010/main" val="1592859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34</a:t>
            </a:fld>
            <a:endParaRPr lang="en-US"/>
          </a:p>
        </p:txBody>
      </p:sp>
    </p:spTree>
    <p:extLst>
      <p:ext uri="{BB962C8B-B14F-4D97-AF65-F5344CB8AC3E}">
        <p14:creationId xmlns:p14="http://schemas.microsoft.com/office/powerpoint/2010/main" val="1592859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35</a:t>
            </a:fld>
            <a:endParaRPr lang="en-US"/>
          </a:p>
        </p:txBody>
      </p:sp>
    </p:spTree>
    <p:extLst>
      <p:ext uri="{BB962C8B-B14F-4D97-AF65-F5344CB8AC3E}">
        <p14:creationId xmlns:p14="http://schemas.microsoft.com/office/powerpoint/2010/main" val="1592859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36</a:t>
            </a:fld>
            <a:endParaRPr lang="en-US"/>
          </a:p>
        </p:txBody>
      </p:sp>
    </p:spTree>
    <p:extLst>
      <p:ext uri="{BB962C8B-B14F-4D97-AF65-F5344CB8AC3E}">
        <p14:creationId xmlns:p14="http://schemas.microsoft.com/office/powerpoint/2010/main" val="1592859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37</a:t>
            </a:fld>
            <a:endParaRPr lang="en-US"/>
          </a:p>
        </p:txBody>
      </p:sp>
    </p:spTree>
    <p:extLst>
      <p:ext uri="{BB962C8B-B14F-4D97-AF65-F5344CB8AC3E}">
        <p14:creationId xmlns:p14="http://schemas.microsoft.com/office/powerpoint/2010/main" val="2129028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38</a:t>
            </a:fld>
            <a:endParaRPr lang="en-US"/>
          </a:p>
        </p:txBody>
      </p:sp>
    </p:spTree>
    <p:extLst>
      <p:ext uri="{BB962C8B-B14F-4D97-AF65-F5344CB8AC3E}">
        <p14:creationId xmlns:p14="http://schemas.microsoft.com/office/powerpoint/2010/main" val="3785688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39</a:t>
            </a:fld>
            <a:endParaRPr lang="en-US"/>
          </a:p>
        </p:txBody>
      </p:sp>
    </p:spTree>
    <p:extLst>
      <p:ext uri="{BB962C8B-B14F-4D97-AF65-F5344CB8AC3E}">
        <p14:creationId xmlns:p14="http://schemas.microsoft.com/office/powerpoint/2010/main" val="18378007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40</a:t>
            </a:fld>
            <a:endParaRPr lang="en-US"/>
          </a:p>
        </p:txBody>
      </p:sp>
    </p:spTree>
    <p:extLst>
      <p:ext uri="{BB962C8B-B14F-4D97-AF65-F5344CB8AC3E}">
        <p14:creationId xmlns:p14="http://schemas.microsoft.com/office/powerpoint/2010/main" val="18378007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41</a:t>
            </a:fld>
            <a:endParaRPr lang="en-US"/>
          </a:p>
        </p:txBody>
      </p:sp>
    </p:spTree>
    <p:extLst>
      <p:ext uri="{BB962C8B-B14F-4D97-AF65-F5344CB8AC3E}">
        <p14:creationId xmlns:p14="http://schemas.microsoft.com/office/powerpoint/2010/main" val="1837800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27277903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42</a:t>
            </a:fld>
            <a:endParaRPr lang="en-US"/>
          </a:p>
        </p:txBody>
      </p:sp>
    </p:spTree>
    <p:extLst>
      <p:ext uri="{BB962C8B-B14F-4D97-AF65-F5344CB8AC3E}">
        <p14:creationId xmlns:p14="http://schemas.microsoft.com/office/powerpoint/2010/main" val="8345414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43</a:t>
            </a:fld>
            <a:endParaRPr lang="en-US"/>
          </a:p>
        </p:txBody>
      </p:sp>
    </p:spTree>
    <p:extLst>
      <p:ext uri="{BB962C8B-B14F-4D97-AF65-F5344CB8AC3E}">
        <p14:creationId xmlns:p14="http://schemas.microsoft.com/office/powerpoint/2010/main" val="4235332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44</a:t>
            </a:fld>
            <a:endParaRPr lang="en-US"/>
          </a:p>
        </p:txBody>
      </p:sp>
    </p:spTree>
    <p:extLst>
      <p:ext uri="{BB962C8B-B14F-4D97-AF65-F5344CB8AC3E}">
        <p14:creationId xmlns:p14="http://schemas.microsoft.com/office/powerpoint/2010/main" val="42353325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45</a:t>
            </a:fld>
            <a:endParaRPr lang="en-US"/>
          </a:p>
        </p:txBody>
      </p:sp>
    </p:spTree>
    <p:extLst>
      <p:ext uri="{BB962C8B-B14F-4D97-AF65-F5344CB8AC3E}">
        <p14:creationId xmlns:p14="http://schemas.microsoft.com/office/powerpoint/2010/main" val="4235332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46</a:t>
            </a:fld>
            <a:endParaRPr lang="en-US"/>
          </a:p>
        </p:txBody>
      </p:sp>
    </p:spTree>
    <p:extLst>
      <p:ext uri="{BB962C8B-B14F-4D97-AF65-F5344CB8AC3E}">
        <p14:creationId xmlns:p14="http://schemas.microsoft.com/office/powerpoint/2010/main" val="4235332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47</a:t>
            </a:fld>
            <a:endParaRPr lang="en-US"/>
          </a:p>
        </p:txBody>
      </p:sp>
    </p:spTree>
    <p:extLst>
      <p:ext uri="{BB962C8B-B14F-4D97-AF65-F5344CB8AC3E}">
        <p14:creationId xmlns:p14="http://schemas.microsoft.com/office/powerpoint/2010/main" val="42353325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48</a:t>
            </a:fld>
            <a:endParaRPr lang="en-US"/>
          </a:p>
        </p:txBody>
      </p:sp>
    </p:spTree>
    <p:extLst>
      <p:ext uri="{BB962C8B-B14F-4D97-AF65-F5344CB8AC3E}">
        <p14:creationId xmlns:p14="http://schemas.microsoft.com/office/powerpoint/2010/main" val="42353325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49</a:t>
            </a:fld>
            <a:endParaRPr lang="en-US"/>
          </a:p>
        </p:txBody>
      </p:sp>
    </p:spTree>
    <p:extLst>
      <p:ext uri="{BB962C8B-B14F-4D97-AF65-F5344CB8AC3E}">
        <p14:creationId xmlns:p14="http://schemas.microsoft.com/office/powerpoint/2010/main" val="19178992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50</a:t>
            </a:fld>
            <a:endParaRPr lang="en-US"/>
          </a:p>
        </p:txBody>
      </p:sp>
    </p:spTree>
    <p:extLst>
      <p:ext uri="{BB962C8B-B14F-4D97-AF65-F5344CB8AC3E}">
        <p14:creationId xmlns:p14="http://schemas.microsoft.com/office/powerpoint/2010/main" val="31485526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51</a:t>
            </a:fld>
            <a:endParaRPr lang="en-US"/>
          </a:p>
        </p:txBody>
      </p:sp>
    </p:spTree>
    <p:extLst>
      <p:ext uri="{BB962C8B-B14F-4D97-AF65-F5344CB8AC3E}">
        <p14:creationId xmlns:p14="http://schemas.microsoft.com/office/powerpoint/2010/main" val="97532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6323421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52</a:t>
            </a:fld>
            <a:endParaRPr lang="en-US"/>
          </a:p>
        </p:txBody>
      </p:sp>
    </p:spTree>
    <p:extLst>
      <p:ext uri="{BB962C8B-B14F-4D97-AF65-F5344CB8AC3E}">
        <p14:creationId xmlns:p14="http://schemas.microsoft.com/office/powerpoint/2010/main" val="41982876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53</a:t>
            </a:fld>
            <a:endParaRPr lang="en-US"/>
          </a:p>
        </p:txBody>
      </p:sp>
    </p:spTree>
    <p:extLst>
      <p:ext uri="{BB962C8B-B14F-4D97-AF65-F5344CB8AC3E}">
        <p14:creationId xmlns:p14="http://schemas.microsoft.com/office/powerpoint/2010/main" val="30724193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54</a:t>
            </a:fld>
            <a:endParaRPr lang="en-US"/>
          </a:p>
        </p:txBody>
      </p:sp>
    </p:spTree>
    <p:extLst>
      <p:ext uri="{BB962C8B-B14F-4D97-AF65-F5344CB8AC3E}">
        <p14:creationId xmlns:p14="http://schemas.microsoft.com/office/powerpoint/2010/main" val="4198287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632342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393386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393386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3924651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24-Sep-18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24-Sep-18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24-Sep-18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24-Sep-18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24-Sep-18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24-Sep-18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24-Sep-18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24-Sep-18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24-Sep-18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24-Sep-18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24-Sep-18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24-Sep-18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24-Sep-18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24-Sep-18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24-Sep-18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24-Sep-18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jpe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jpe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jpe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jpe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jpe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jpe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jpe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9.jpe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0.jpe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1.jpe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2.gif"/><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3.jpe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4.jpeg"/><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5.png"/><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6.jpeg"/><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7.jpeg"/><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8.jpeg"/><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9.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8661F-1CDE-4F7E-AE93-7F9785FD6839}" type="slidenum">
              <a:rPr kumimoji="0" lang="en-US" sz="1000" b="0" i="0" u="none" strike="noStrike" kern="1200" cap="none" spc="0" normalizeH="0" baseline="0" noProof="0" smtClean="0">
                <a:ln>
                  <a:noFill/>
                </a:ln>
                <a:solidFill>
                  <a:srgbClr val="1F497D"/>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srgbClr val="1F497D"/>
              </a:solidFill>
              <a:effectLst/>
              <a:uLnTx/>
              <a:uFillTx/>
              <a:latin typeface="Franklin Gothic Book"/>
              <a:ea typeface="+mn-ea"/>
              <a:cs typeface="+mn-cs"/>
            </a:endParaRPr>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lnSpcReduction="100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pPr marL="0" marR="0" lvl="0" indent="0" algn="ctr" defTabSz="6858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US" sz="32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Lecture 08</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95604350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57048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b="1" dirty="0">
                <a:latin typeface="Candara" pitchFamily="34" charset="0"/>
                <a:cs typeface="Arial" pitchFamily="34" charset="0"/>
              </a:rPr>
              <a:t>Failure of Cripps mission </a:t>
            </a:r>
          </a:p>
          <a:p>
            <a:pPr marL="800100" lvl="1" indent="-342900" algn="just">
              <a:lnSpc>
                <a:spcPct val="150000"/>
              </a:lnSpc>
              <a:buFont typeface="Arial" panose="020B0604020202020204" pitchFamily="34" charset="0"/>
              <a:buChar char="•"/>
            </a:pPr>
            <a:r>
              <a:rPr lang="en-US" sz="1400" dirty="0">
                <a:latin typeface="Candara" pitchFamily="34" charset="0"/>
                <a:cs typeface="Arial" pitchFamily="34" charset="0"/>
              </a:rPr>
              <a:t>The </a:t>
            </a:r>
            <a:r>
              <a:rPr lang="en-US" sz="1400" b="1" dirty="0">
                <a:latin typeface="Candara" pitchFamily="34" charset="0"/>
                <a:cs typeface="Arial" pitchFamily="34" charset="0"/>
              </a:rPr>
              <a:t>dominion status promised by Cripps was rejected by both Congress and Muslim League</a:t>
            </a:r>
            <a:r>
              <a:rPr lang="en-US" sz="1400" dirty="0">
                <a:latin typeface="Candara" pitchFamily="34" charset="0"/>
                <a:cs typeface="Arial" pitchFamily="34" charset="0"/>
              </a:rPr>
              <a:t>. Now there was no other option left but to go for something stronger.</a:t>
            </a:r>
          </a:p>
          <a:p>
            <a:pPr lvl="1" indent="-457200" algn="just">
              <a:lnSpc>
                <a:spcPct val="150000"/>
              </a:lnSpc>
              <a:buFont typeface="Wingdings" panose="05000000000000000000" pitchFamily="2" charset="2"/>
              <a:buChar char="q"/>
            </a:pPr>
            <a:r>
              <a:rPr lang="en-US" b="1" dirty="0">
                <a:latin typeface="Candara" pitchFamily="34" charset="0"/>
                <a:cs typeface="Arial" pitchFamily="34" charset="0"/>
              </a:rPr>
              <a:t>Communal flare up in India </a:t>
            </a:r>
          </a:p>
          <a:p>
            <a:pPr marL="800100" lvl="1" indent="-342900" algn="just">
              <a:lnSpc>
                <a:spcPct val="150000"/>
              </a:lnSpc>
              <a:buFont typeface="Arial" panose="020B0604020202020204" pitchFamily="34" charset="0"/>
              <a:buChar char="•"/>
            </a:pPr>
            <a:r>
              <a:rPr lang="en-US" sz="1400" dirty="0">
                <a:latin typeface="Candara" pitchFamily="34" charset="0"/>
                <a:cs typeface="Arial" pitchFamily="34" charset="0"/>
              </a:rPr>
              <a:t>Muslim League’s declaration of Pakistan in 1940 had spread communal disharmony between the Muslims and Hindus. </a:t>
            </a:r>
            <a:r>
              <a:rPr lang="en-US" sz="1400" b="1" dirty="0">
                <a:latin typeface="Candara" pitchFamily="34" charset="0"/>
                <a:cs typeface="Arial" pitchFamily="34" charset="0"/>
              </a:rPr>
              <a:t>The British were deliberately playing up the Muslim community which was smoldering  as the Muslims disliked the idea of a Hindu majority party headed by the Congress.</a:t>
            </a:r>
            <a:r>
              <a:rPr lang="en-US" sz="1400" dirty="0">
                <a:latin typeface="Candara" pitchFamily="34" charset="0"/>
                <a:cs typeface="Arial" pitchFamily="34" charset="0"/>
              </a:rPr>
              <a:t> Their minority disliked being ruled over by a Hindu majority party.</a:t>
            </a:r>
          </a:p>
          <a:p>
            <a:pPr lvl="1" indent="-457200" algn="just">
              <a:lnSpc>
                <a:spcPct val="150000"/>
              </a:lnSpc>
              <a:buFont typeface="Wingdings" panose="05000000000000000000" pitchFamily="2" charset="2"/>
              <a:buChar char="q"/>
            </a:pPr>
            <a:r>
              <a:rPr lang="en-US" b="1" dirty="0">
                <a:latin typeface="Candara" pitchFamily="34" charset="0"/>
                <a:cs typeface="Arial" pitchFamily="34" charset="0"/>
              </a:rPr>
              <a:t>Japanese threat </a:t>
            </a:r>
          </a:p>
          <a:p>
            <a:pPr marL="800100" lvl="1" indent="-342900" algn="just">
              <a:lnSpc>
                <a:spcPct val="150000"/>
              </a:lnSpc>
              <a:buFont typeface="Arial" panose="020B0604020202020204" pitchFamily="34" charset="0"/>
              <a:buChar char="•"/>
            </a:pPr>
            <a:r>
              <a:rPr lang="en-US" sz="1400" b="1" dirty="0">
                <a:latin typeface="Candara" pitchFamily="34" charset="0"/>
                <a:cs typeface="Arial" pitchFamily="34" charset="0"/>
              </a:rPr>
              <a:t>The Japanese had come up to Burma</a:t>
            </a:r>
            <a:r>
              <a:rPr lang="en-US" sz="1400" dirty="0">
                <a:latin typeface="Candara" pitchFamily="34" charset="0"/>
                <a:cs typeface="Arial" pitchFamily="34" charset="0"/>
              </a:rPr>
              <a:t>. They would attack India anytime till the time it was under British occupation. </a:t>
            </a:r>
            <a:r>
              <a:rPr lang="en-US" sz="1400" b="1" dirty="0">
                <a:latin typeface="Candara" pitchFamily="34" charset="0"/>
                <a:cs typeface="Arial" pitchFamily="34" charset="0"/>
              </a:rPr>
              <a:t>It would be better if India was independent before the Japanese decided to attack India.</a:t>
            </a:r>
            <a:r>
              <a:rPr lang="en-US" sz="1400" dirty="0">
                <a:latin typeface="Candara" pitchFamily="34" charset="0"/>
                <a:cs typeface="Arial" pitchFamily="34" charset="0"/>
              </a:rPr>
              <a:t> British would not be able to stop the Japanese from attacking India. This would be the best time to strike for total independence.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127" y="1554743"/>
            <a:ext cx="507919" cy="49268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red tick mark png">
            <a:extLst>
              <a:ext uri="{FF2B5EF4-FFF2-40B4-BE49-F238E27FC236}">
                <a16:creationId xmlns:a16="http://schemas.microsoft.com/office/drawing/2014/main" id="{25802DAF-3565-43A7-B968-F6101BE542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127" y="2631518"/>
            <a:ext cx="507919" cy="49268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red tick mark png">
            <a:extLst>
              <a:ext uri="{FF2B5EF4-FFF2-40B4-BE49-F238E27FC236}">
                <a16:creationId xmlns:a16="http://schemas.microsoft.com/office/drawing/2014/main" id="{2B64B964-D0BB-416A-B28F-514B09F6F3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127" y="4307918"/>
            <a:ext cx="507919" cy="4926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199" y="735271"/>
            <a:ext cx="714564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Causes of the Quit India Movement 1942</a:t>
            </a:r>
          </a:p>
        </p:txBody>
      </p:sp>
    </p:spTree>
    <p:extLst>
      <p:ext uri="{BB962C8B-B14F-4D97-AF65-F5344CB8AC3E}">
        <p14:creationId xmlns:p14="http://schemas.microsoft.com/office/powerpoint/2010/main" val="421249770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9" presetClass="emph" presetSubtype="0" fill="hold" nodeType="withEffect">
                                  <p:stCondLst>
                                    <p:cond delay="0"/>
                                  </p:stCondLst>
                                  <p:childTnLst>
                                    <p:animClr clrSpc="rgb" dir="cw">
                                      <p:cBhvr override="childStyle">
                                        <p:cTn id="14" dur="500" fill="hold"/>
                                        <p:tgtEl>
                                          <p:spTgt spid="6">
                                            <p:txEl>
                                              <p:pRg st="1" end="1"/>
                                            </p:txEl>
                                          </p:spTgt>
                                        </p:tgtEl>
                                        <p:attrNameLst>
                                          <p:attrName>style.color</p:attrName>
                                        </p:attrNameLst>
                                      </p:cBhvr>
                                      <p:to>
                                        <a:srgbClr val="000000"/>
                                      </p:to>
                                    </p:animClr>
                                    <p:animClr clrSpc="rgb" dir="cw">
                                      <p:cBhvr>
                                        <p:cTn id="15" dur="500" fill="hold"/>
                                        <p:tgtEl>
                                          <p:spTgt spid="6">
                                            <p:txEl>
                                              <p:pRg st="1" end="1"/>
                                            </p:txEl>
                                          </p:spTgt>
                                        </p:tgtEl>
                                        <p:attrNameLst>
                                          <p:attrName>fillcolor</p:attrName>
                                        </p:attrNameLst>
                                      </p:cBhvr>
                                      <p:to>
                                        <a:srgbClr val="000000"/>
                                      </p:to>
                                    </p:animClr>
                                    <p:set>
                                      <p:cBhvr>
                                        <p:cTn id="16" dur="500" fill="hold"/>
                                        <p:tgtEl>
                                          <p:spTgt spid="6">
                                            <p:txEl>
                                              <p:pRg st="1" end="1"/>
                                            </p:txEl>
                                          </p:spTgt>
                                        </p:tgtEl>
                                        <p:attrNameLst>
                                          <p:attrName>fill.type</p:attrName>
                                        </p:attrNameLst>
                                      </p:cBhvr>
                                      <p:to>
                                        <p:strVal val="solid"/>
                                      </p:to>
                                    </p:set>
                                    <p:set>
                                      <p:cBhvr>
                                        <p:cTn id="17" dur="500" fill="hold"/>
                                        <p:tgtEl>
                                          <p:spTgt spid="6">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6">
                                            <p:txEl>
                                              <p:pRg st="2" end="2"/>
                                            </p:txEl>
                                          </p:spTgt>
                                        </p:tgtEl>
                                        <p:attrNameLst>
                                          <p:attrName>style.color</p:attrName>
                                        </p:attrNameLst>
                                      </p:cBhvr>
                                      <p:to>
                                        <a:srgbClr val="000000"/>
                                      </p:to>
                                    </p:animClr>
                                    <p:animClr clrSpc="rgb" dir="cw">
                                      <p:cBhvr>
                                        <p:cTn id="22" dur="500" fill="hold"/>
                                        <p:tgtEl>
                                          <p:spTgt spid="6">
                                            <p:txEl>
                                              <p:pRg st="2" end="2"/>
                                            </p:txEl>
                                          </p:spTgt>
                                        </p:tgtEl>
                                        <p:attrNameLst>
                                          <p:attrName>fillcolor</p:attrName>
                                        </p:attrNameLst>
                                      </p:cBhvr>
                                      <p:to>
                                        <a:srgbClr val="000000"/>
                                      </p:to>
                                    </p:animClr>
                                    <p:set>
                                      <p:cBhvr>
                                        <p:cTn id="23" dur="500" fill="hold"/>
                                        <p:tgtEl>
                                          <p:spTgt spid="6">
                                            <p:txEl>
                                              <p:pRg st="2" end="2"/>
                                            </p:txEl>
                                          </p:spTgt>
                                        </p:tgtEl>
                                        <p:attrNameLst>
                                          <p:attrName>fill.type</p:attrName>
                                        </p:attrNameLst>
                                      </p:cBhvr>
                                      <p:to>
                                        <p:strVal val="solid"/>
                                      </p:to>
                                    </p:set>
                                    <p:set>
                                      <p:cBhvr>
                                        <p:cTn id="24" dur="500" fill="hold"/>
                                        <p:tgtEl>
                                          <p:spTgt spid="6">
                                            <p:txEl>
                                              <p:pRg st="2" end="2"/>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6">
                                            <p:txEl>
                                              <p:pRg st="3" end="3"/>
                                            </p:txEl>
                                          </p:spTgt>
                                        </p:tgtEl>
                                        <p:attrNameLst>
                                          <p:attrName>style.color</p:attrName>
                                        </p:attrNameLst>
                                      </p:cBhvr>
                                      <p:to>
                                        <a:srgbClr val="000000"/>
                                      </p:to>
                                    </p:animClr>
                                    <p:animClr clrSpc="rgb" dir="cw">
                                      <p:cBhvr>
                                        <p:cTn id="27" dur="500" fill="hold"/>
                                        <p:tgtEl>
                                          <p:spTgt spid="6">
                                            <p:txEl>
                                              <p:pRg st="3" end="3"/>
                                            </p:txEl>
                                          </p:spTgt>
                                        </p:tgtEl>
                                        <p:attrNameLst>
                                          <p:attrName>fillcolor</p:attrName>
                                        </p:attrNameLst>
                                      </p:cBhvr>
                                      <p:to>
                                        <a:srgbClr val="000000"/>
                                      </p:to>
                                    </p:animClr>
                                    <p:set>
                                      <p:cBhvr>
                                        <p:cTn id="28" dur="500" fill="hold"/>
                                        <p:tgtEl>
                                          <p:spTgt spid="6">
                                            <p:txEl>
                                              <p:pRg st="3" end="3"/>
                                            </p:txEl>
                                          </p:spTgt>
                                        </p:tgtEl>
                                        <p:attrNameLst>
                                          <p:attrName>fill.type</p:attrName>
                                        </p:attrNameLst>
                                      </p:cBhvr>
                                      <p:to>
                                        <p:strVal val="solid"/>
                                      </p:to>
                                    </p:set>
                                    <p:set>
                                      <p:cBhvr>
                                        <p:cTn id="29" dur="500" fill="hold"/>
                                        <p:tgtEl>
                                          <p:spTgt spid="6">
                                            <p:txEl>
                                              <p:pRg st="3" end="3"/>
                                            </p:txEl>
                                          </p:spTgt>
                                        </p:tgtEl>
                                        <p:attrNameLst>
                                          <p:attrName>fill.on</p:attrName>
                                        </p:attrNameLst>
                                      </p:cBhvr>
                                      <p:to>
                                        <p:strVal val="true"/>
                                      </p:to>
                                    </p:se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6">
                                            <p:txEl>
                                              <p:pRg st="4" end="4"/>
                                            </p:txEl>
                                          </p:spTgt>
                                        </p:tgtEl>
                                        <p:attrNameLst>
                                          <p:attrName>style.color</p:attrName>
                                        </p:attrNameLst>
                                      </p:cBhvr>
                                      <p:to>
                                        <a:srgbClr val="000000"/>
                                      </p:to>
                                    </p:animClr>
                                    <p:animClr clrSpc="rgb" dir="cw">
                                      <p:cBhvr>
                                        <p:cTn id="37" dur="500" fill="hold"/>
                                        <p:tgtEl>
                                          <p:spTgt spid="6">
                                            <p:txEl>
                                              <p:pRg st="4" end="4"/>
                                            </p:txEl>
                                          </p:spTgt>
                                        </p:tgtEl>
                                        <p:attrNameLst>
                                          <p:attrName>fillcolor</p:attrName>
                                        </p:attrNameLst>
                                      </p:cBhvr>
                                      <p:to>
                                        <a:srgbClr val="000000"/>
                                      </p:to>
                                    </p:animClr>
                                    <p:set>
                                      <p:cBhvr>
                                        <p:cTn id="38" dur="500" fill="hold"/>
                                        <p:tgtEl>
                                          <p:spTgt spid="6">
                                            <p:txEl>
                                              <p:pRg st="4" end="4"/>
                                            </p:txEl>
                                          </p:spTgt>
                                        </p:tgtEl>
                                        <p:attrNameLst>
                                          <p:attrName>fill.type</p:attrName>
                                        </p:attrNameLst>
                                      </p:cBhvr>
                                      <p:to>
                                        <p:strVal val="solid"/>
                                      </p:to>
                                    </p:set>
                                    <p:set>
                                      <p:cBhvr>
                                        <p:cTn id="39" dur="500" fill="hold"/>
                                        <p:tgtEl>
                                          <p:spTgt spid="6">
                                            <p:txEl>
                                              <p:pRg st="4" end="4"/>
                                            </p:txEl>
                                          </p:spTgt>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199" y="735271"/>
            <a:ext cx="731520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Impact of the Quit India Movement 1942</a:t>
            </a:r>
          </a:p>
        </p:txBody>
      </p:sp>
      <p:pic>
        <p:nvPicPr>
          <p:cNvPr id="20" name="Picture 19" descr="Image result for Cripps mission"/>
          <p:cNvPicPr/>
          <p:nvPr/>
        </p:nvPicPr>
        <p:blipFill>
          <a:blip r:embed="rId5"/>
          <a:srcRect/>
          <a:stretch>
            <a:fillRect/>
          </a:stretch>
        </p:blipFill>
        <p:spPr bwMode="auto">
          <a:xfrm>
            <a:off x="838200" y="1865745"/>
            <a:ext cx="6705600" cy="4230255"/>
          </a:xfrm>
          <a:prstGeom prst="rect">
            <a:avLst/>
          </a:prstGeom>
          <a:noFill/>
          <a:ln w="9525">
            <a:noFill/>
            <a:miter lim="800000"/>
            <a:headEnd/>
            <a:tailEnd/>
          </a:ln>
        </p:spPr>
      </p:pic>
    </p:spTree>
    <p:extLst>
      <p:ext uri="{BB962C8B-B14F-4D97-AF65-F5344CB8AC3E}">
        <p14:creationId xmlns:p14="http://schemas.microsoft.com/office/powerpoint/2010/main" val="775289318"/>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199" y="735271"/>
            <a:ext cx="731520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Impact of the Quit India Movement 1942</a:t>
            </a:r>
          </a:p>
        </p:txBody>
      </p:sp>
      <p:pic>
        <p:nvPicPr>
          <p:cNvPr id="17" name="Picture 16" descr="Image result for Cripps mission"/>
          <p:cNvPicPr/>
          <p:nvPr/>
        </p:nvPicPr>
        <p:blipFill>
          <a:blip r:embed="rId5"/>
          <a:srcRect/>
          <a:stretch>
            <a:fillRect/>
          </a:stretch>
        </p:blipFill>
        <p:spPr bwMode="auto">
          <a:xfrm>
            <a:off x="1219200" y="2143760"/>
            <a:ext cx="5638800" cy="3723640"/>
          </a:xfrm>
          <a:prstGeom prst="rect">
            <a:avLst/>
          </a:prstGeom>
          <a:noFill/>
          <a:ln w="9525">
            <a:noFill/>
            <a:miter lim="800000"/>
            <a:headEnd/>
            <a:tailEnd/>
          </a:ln>
        </p:spPr>
      </p:pic>
    </p:spTree>
    <p:extLst>
      <p:ext uri="{BB962C8B-B14F-4D97-AF65-F5344CB8AC3E}">
        <p14:creationId xmlns:p14="http://schemas.microsoft.com/office/powerpoint/2010/main" val="775289318"/>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199" y="735271"/>
            <a:ext cx="731520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Impact of the Quit India Movement 1942</a:t>
            </a:r>
          </a:p>
        </p:txBody>
      </p:sp>
      <p:pic>
        <p:nvPicPr>
          <p:cNvPr id="16" name="Picture 15" descr="Image result for Cripps mission"/>
          <p:cNvPicPr/>
          <p:nvPr/>
        </p:nvPicPr>
        <p:blipFill>
          <a:blip r:embed="rId5"/>
          <a:srcRect/>
          <a:stretch>
            <a:fillRect/>
          </a:stretch>
        </p:blipFill>
        <p:spPr bwMode="auto">
          <a:xfrm>
            <a:off x="1066801" y="2052954"/>
            <a:ext cx="5506402" cy="4119245"/>
          </a:xfrm>
          <a:prstGeom prst="rect">
            <a:avLst/>
          </a:prstGeom>
          <a:noFill/>
          <a:ln w="9525">
            <a:noFill/>
            <a:miter lim="800000"/>
            <a:headEnd/>
            <a:tailEnd/>
          </a:ln>
        </p:spPr>
      </p:pic>
    </p:spTree>
    <p:extLst>
      <p:ext uri="{BB962C8B-B14F-4D97-AF65-F5344CB8AC3E}">
        <p14:creationId xmlns:p14="http://schemas.microsoft.com/office/powerpoint/2010/main" val="775289318"/>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199" y="735271"/>
            <a:ext cx="731520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Impact of the Quit India Movement 1942</a:t>
            </a:r>
          </a:p>
        </p:txBody>
      </p:sp>
      <p:pic>
        <p:nvPicPr>
          <p:cNvPr id="16" name="Picture 15" descr="Related image"/>
          <p:cNvPicPr/>
          <p:nvPr/>
        </p:nvPicPr>
        <p:blipFill>
          <a:blip r:embed="rId5"/>
          <a:srcRect/>
          <a:stretch>
            <a:fillRect/>
          </a:stretch>
        </p:blipFill>
        <p:spPr bwMode="auto">
          <a:xfrm>
            <a:off x="762000" y="1524001"/>
            <a:ext cx="6095999" cy="4419600"/>
          </a:xfrm>
          <a:prstGeom prst="rect">
            <a:avLst/>
          </a:prstGeom>
          <a:noFill/>
          <a:ln w="9525">
            <a:noFill/>
            <a:miter lim="800000"/>
            <a:headEnd/>
            <a:tailEnd/>
          </a:ln>
        </p:spPr>
      </p:pic>
    </p:spTree>
    <p:extLst>
      <p:ext uri="{BB962C8B-B14F-4D97-AF65-F5344CB8AC3E}">
        <p14:creationId xmlns:p14="http://schemas.microsoft.com/office/powerpoint/2010/main" val="775289318"/>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199" y="735271"/>
            <a:ext cx="731520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Impact of the Quit India Movement 1942</a:t>
            </a:r>
          </a:p>
        </p:txBody>
      </p:sp>
      <p:pic>
        <p:nvPicPr>
          <p:cNvPr id="16" name="Picture 15" descr="Image result for Cripps mission"/>
          <p:cNvPicPr/>
          <p:nvPr/>
        </p:nvPicPr>
        <p:blipFill>
          <a:blip r:embed="rId5"/>
          <a:srcRect/>
          <a:stretch>
            <a:fillRect/>
          </a:stretch>
        </p:blipFill>
        <p:spPr bwMode="auto">
          <a:xfrm>
            <a:off x="685800" y="1828800"/>
            <a:ext cx="6781800" cy="4343400"/>
          </a:xfrm>
          <a:prstGeom prst="rect">
            <a:avLst/>
          </a:prstGeom>
          <a:noFill/>
          <a:ln w="9525">
            <a:noFill/>
            <a:miter lim="800000"/>
            <a:headEnd/>
            <a:tailEnd/>
          </a:ln>
        </p:spPr>
      </p:pic>
    </p:spTree>
    <p:extLst>
      <p:ext uri="{BB962C8B-B14F-4D97-AF65-F5344CB8AC3E}">
        <p14:creationId xmlns:p14="http://schemas.microsoft.com/office/powerpoint/2010/main" val="775289318"/>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199" y="735271"/>
            <a:ext cx="731520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Impact of the Quit India Movement 1942</a:t>
            </a:r>
          </a:p>
        </p:txBody>
      </p:sp>
      <p:pic>
        <p:nvPicPr>
          <p:cNvPr id="16" name="Picture 15" descr="Image result for Cripps mission"/>
          <p:cNvPicPr/>
          <p:nvPr/>
        </p:nvPicPr>
        <p:blipFill>
          <a:blip r:embed="rId5"/>
          <a:srcRect/>
          <a:stretch>
            <a:fillRect/>
          </a:stretch>
        </p:blipFill>
        <p:spPr bwMode="auto">
          <a:xfrm>
            <a:off x="457200" y="1530408"/>
            <a:ext cx="7086600" cy="5022792"/>
          </a:xfrm>
          <a:prstGeom prst="rect">
            <a:avLst/>
          </a:prstGeom>
          <a:noFill/>
          <a:ln w="9525">
            <a:noFill/>
            <a:miter lim="800000"/>
            <a:headEnd/>
            <a:tailEnd/>
          </a:ln>
        </p:spPr>
      </p:pic>
    </p:spTree>
    <p:extLst>
      <p:ext uri="{BB962C8B-B14F-4D97-AF65-F5344CB8AC3E}">
        <p14:creationId xmlns:p14="http://schemas.microsoft.com/office/powerpoint/2010/main" val="775289318"/>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000" b="1" dirty="0">
                <a:latin typeface="Candara" pitchFamily="34" charset="0"/>
                <a:cs typeface="Arial" pitchFamily="34" charset="0"/>
              </a:rPr>
              <a:t>Mass movement</a:t>
            </a:r>
          </a:p>
          <a:p>
            <a:pPr marL="800100" lvl="1" indent="-342900" algn="just">
              <a:lnSpc>
                <a:spcPct val="150000"/>
              </a:lnSpc>
              <a:buFont typeface="Arial" panose="020B0604020202020204" pitchFamily="34" charset="0"/>
              <a:buChar char="•"/>
            </a:pPr>
            <a:r>
              <a:rPr lang="en-US" sz="1600" dirty="0">
                <a:latin typeface="Candara" pitchFamily="34" charset="0"/>
                <a:cs typeface="Arial" pitchFamily="34" charset="0"/>
              </a:rPr>
              <a:t>With large number of people participating in it coming from all sections and backgrounds made it the biggest mass movement after 1930. The people’s reaction demanding British withdrawal from India was astounding.</a:t>
            </a:r>
          </a:p>
          <a:p>
            <a:pPr lvl="1" indent="-457200" algn="just">
              <a:lnSpc>
                <a:spcPct val="150000"/>
              </a:lnSpc>
              <a:buFont typeface="Wingdings" panose="05000000000000000000" pitchFamily="2" charset="2"/>
              <a:buChar char="q"/>
            </a:pPr>
            <a:r>
              <a:rPr lang="en-US" sz="2000" b="1" dirty="0">
                <a:latin typeface="Candara" pitchFamily="34" charset="0"/>
                <a:cs typeface="Arial" pitchFamily="34" charset="0"/>
              </a:rPr>
              <a:t>British made to feel unwelcome</a:t>
            </a:r>
          </a:p>
          <a:p>
            <a:pPr marL="800100" lvl="1" indent="-342900" algn="just">
              <a:lnSpc>
                <a:spcPct val="150000"/>
              </a:lnSpc>
              <a:buFont typeface="Arial" panose="020B0604020202020204" pitchFamily="34" charset="0"/>
              <a:buChar char="•"/>
            </a:pPr>
            <a:r>
              <a:rPr lang="en-US" sz="1600" dirty="0">
                <a:latin typeface="Candara" pitchFamily="34" charset="0"/>
                <a:cs typeface="Arial" pitchFamily="34" charset="0"/>
              </a:rPr>
              <a:t>British felt unwelcome and unwanted due to this mass uprising. The participation was breath taking with even some the princely states joining on board the movement. </a:t>
            </a:r>
          </a:p>
          <a:p>
            <a:pPr lvl="1" indent="-457200" algn="just">
              <a:lnSpc>
                <a:spcPct val="150000"/>
              </a:lnSpc>
              <a:buFont typeface="Wingdings" panose="05000000000000000000" pitchFamily="2" charset="2"/>
              <a:buChar char="q"/>
            </a:pPr>
            <a:r>
              <a:rPr lang="en-US" sz="2000" b="1" dirty="0">
                <a:latin typeface="Candara" pitchFamily="34" charset="0"/>
                <a:cs typeface="Arial" pitchFamily="34" charset="0"/>
              </a:rPr>
              <a:t>British repression </a:t>
            </a:r>
          </a:p>
          <a:p>
            <a:pPr marL="800100" lvl="1" indent="-342900" algn="just">
              <a:lnSpc>
                <a:spcPct val="150000"/>
              </a:lnSpc>
              <a:buFont typeface="Arial" panose="020B0604020202020204" pitchFamily="34" charset="0"/>
              <a:buChar char="•"/>
            </a:pPr>
            <a:r>
              <a:rPr lang="en-US" sz="1600" dirty="0">
                <a:latin typeface="Candara" pitchFamily="34" charset="0"/>
                <a:cs typeface="Arial" pitchFamily="34" charset="0"/>
              </a:rPr>
              <a:t>British used severe repression measures by lathi charging, jailing and shooting down people to no avail. The rising tide of people protesting could not be checked despite brutal repression.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127" y="1600200"/>
            <a:ext cx="507919" cy="49268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red tick mark png">
            <a:extLst>
              <a:ext uri="{FF2B5EF4-FFF2-40B4-BE49-F238E27FC236}">
                <a16:creationId xmlns:a16="http://schemas.microsoft.com/office/drawing/2014/main" id="{25802DAF-3565-43A7-B968-F6101BE542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126" y="3162300"/>
            <a:ext cx="507919" cy="49268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red tick mark png">
            <a:extLst>
              <a:ext uri="{FF2B5EF4-FFF2-40B4-BE49-F238E27FC236}">
                <a16:creationId xmlns:a16="http://schemas.microsoft.com/office/drawing/2014/main" id="{2B64B964-D0BB-416A-B28F-514B09F6F3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127" y="4724400"/>
            <a:ext cx="507919" cy="4926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199" y="735271"/>
            <a:ext cx="731520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Impact of the Quit India Movement 1942</a:t>
            </a:r>
          </a:p>
        </p:txBody>
      </p:sp>
    </p:spTree>
    <p:extLst>
      <p:ext uri="{BB962C8B-B14F-4D97-AF65-F5344CB8AC3E}">
        <p14:creationId xmlns:p14="http://schemas.microsoft.com/office/powerpoint/2010/main" val="7752893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9" presetClass="emph" presetSubtype="0" fill="hold" nodeType="withEffect">
                                  <p:stCondLst>
                                    <p:cond delay="0"/>
                                  </p:stCondLst>
                                  <p:childTnLst>
                                    <p:animClr clrSpc="rgb" dir="cw">
                                      <p:cBhvr override="childStyle">
                                        <p:cTn id="9" dur="500" fill="hold"/>
                                        <p:tgtEl>
                                          <p:spTgt spid="6">
                                            <p:txEl>
                                              <p:pRg st="0" end="0"/>
                                            </p:txEl>
                                          </p:spTgt>
                                        </p:tgtEl>
                                        <p:attrNameLst>
                                          <p:attrName>style.color</p:attrName>
                                        </p:attrNameLst>
                                      </p:cBhvr>
                                      <p:to>
                                        <a:srgbClr val="000000"/>
                                      </p:to>
                                    </p:animClr>
                                    <p:animClr clrSpc="rgb" dir="cw">
                                      <p:cBhvr>
                                        <p:cTn id="10" dur="500" fill="hold"/>
                                        <p:tgtEl>
                                          <p:spTgt spid="6">
                                            <p:txEl>
                                              <p:pRg st="0" end="0"/>
                                            </p:txEl>
                                          </p:spTgt>
                                        </p:tgtEl>
                                        <p:attrNameLst>
                                          <p:attrName>fillcolor</p:attrName>
                                        </p:attrNameLst>
                                      </p:cBhvr>
                                      <p:to>
                                        <a:srgbClr val="000000"/>
                                      </p:to>
                                    </p:animClr>
                                    <p:set>
                                      <p:cBhvr>
                                        <p:cTn id="11" dur="500" fill="hold"/>
                                        <p:tgtEl>
                                          <p:spTgt spid="6">
                                            <p:txEl>
                                              <p:pRg st="0" end="0"/>
                                            </p:txEl>
                                          </p:spTgt>
                                        </p:tgtEl>
                                        <p:attrNameLst>
                                          <p:attrName>fill.type</p:attrName>
                                        </p:attrNameLst>
                                      </p:cBhvr>
                                      <p:to>
                                        <p:strVal val="solid"/>
                                      </p:to>
                                    </p:set>
                                    <p:set>
                                      <p:cBhvr>
                                        <p:cTn id="12" dur="500" fill="hold"/>
                                        <p:tgtEl>
                                          <p:spTgt spid="6">
                                            <p:txEl>
                                              <p:pRg st="0" end="0"/>
                                            </p:txEl>
                                          </p:spTgt>
                                        </p:tgtEl>
                                        <p:attrNameLst>
                                          <p:attrName>fill.on</p:attrName>
                                        </p:attrNameLst>
                                      </p:cBhvr>
                                      <p:to>
                                        <p:strVal val="true"/>
                                      </p:to>
                                    </p:set>
                                  </p:childTnLst>
                                </p:cTn>
                              </p:par>
                              <p:par>
                                <p:cTn id="13" presetID="19" presetClass="emph" presetSubtype="0" fill="hold" nodeType="withEffect">
                                  <p:stCondLst>
                                    <p:cond delay="0"/>
                                  </p:stCondLst>
                                  <p:childTnLst>
                                    <p:animClr clrSpc="rgb" dir="cw">
                                      <p:cBhvr override="childStyle">
                                        <p:cTn id="14" dur="500" fill="hold"/>
                                        <p:tgtEl>
                                          <p:spTgt spid="6">
                                            <p:txEl>
                                              <p:pRg st="1" end="1"/>
                                            </p:txEl>
                                          </p:spTgt>
                                        </p:tgtEl>
                                        <p:attrNameLst>
                                          <p:attrName>style.color</p:attrName>
                                        </p:attrNameLst>
                                      </p:cBhvr>
                                      <p:to>
                                        <a:srgbClr val="000000"/>
                                      </p:to>
                                    </p:animClr>
                                    <p:animClr clrSpc="rgb" dir="cw">
                                      <p:cBhvr>
                                        <p:cTn id="15" dur="500" fill="hold"/>
                                        <p:tgtEl>
                                          <p:spTgt spid="6">
                                            <p:txEl>
                                              <p:pRg st="1" end="1"/>
                                            </p:txEl>
                                          </p:spTgt>
                                        </p:tgtEl>
                                        <p:attrNameLst>
                                          <p:attrName>fillcolor</p:attrName>
                                        </p:attrNameLst>
                                      </p:cBhvr>
                                      <p:to>
                                        <a:srgbClr val="000000"/>
                                      </p:to>
                                    </p:animClr>
                                    <p:set>
                                      <p:cBhvr>
                                        <p:cTn id="16" dur="500" fill="hold"/>
                                        <p:tgtEl>
                                          <p:spTgt spid="6">
                                            <p:txEl>
                                              <p:pRg st="1" end="1"/>
                                            </p:txEl>
                                          </p:spTgt>
                                        </p:tgtEl>
                                        <p:attrNameLst>
                                          <p:attrName>fill.type</p:attrName>
                                        </p:attrNameLst>
                                      </p:cBhvr>
                                      <p:to>
                                        <p:strVal val="solid"/>
                                      </p:to>
                                    </p:set>
                                    <p:set>
                                      <p:cBhvr>
                                        <p:cTn id="17" dur="500" fill="hold"/>
                                        <p:tgtEl>
                                          <p:spTgt spid="6">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6">
                                            <p:txEl>
                                              <p:pRg st="3" end="3"/>
                                            </p:txEl>
                                          </p:spTgt>
                                        </p:tgtEl>
                                        <p:attrNameLst>
                                          <p:attrName>style.color</p:attrName>
                                        </p:attrNameLst>
                                      </p:cBhvr>
                                      <p:to>
                                        <a:srgbClr val="000000"/>
                                      </p:to>
                                    </p:animClr>
                                    <p:animClr clrSpc="rgb" dir="cw">
                                      <p:cBhvr>
                                        <p:cTn id="22" dur="500" fill="hold"/>
                                        <p:tgtEl>
                                          <p:spTgt spid="6">
                                            <p:txEl>
                                              <p:pRg st="3" end="3"/>
                                            </p:txEl>
                                          </p:spTgt>
                                        </p:tgtEl>
                                        <p:attrNameLst>
                                          <p:attrName>fillcolor</p:attrName>
                                        </p:attrNameLst>
                                      </p:cBhvr>
                                      <p:to>
                                        <a:srgbClr val="000000"/>
                                      </p:to>
                                    </p:animClr>
                                    <p:set>
                                      <p:cBhvr>
                                        <p:cTn id="23" dur="500" fill="hold"/>
                                        <p:tgtEl>
                                          <p:spTgt spid="6">
                                            <p:txEl>
                                              <p:pRg st="3" end="3"/>
                                            </p:txEl>
                                          </p:spTgt>
                                        </p:tgtEl>
                                        <p:attrNameLst>
                                          <p:attrName>fill.type</p:attrName>
                                        </p:attrNameLst>
                                      </p:cBhvr>
                                      <p:to>
                                        <p:strVal val="solid"/>
                                      </p:to>
                                    </p:set>
                                    <p:set>
                                      <p:cBhvr>
                                        <p:cTn id="24" dur="500" fill="hold"/>
                                        <p:tgtEl>
                                          <p:spTgt spid="6">
                                            <p:txEl>
                                              <p:pRg st="3" end="3"/>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6">
                                            <p:txEl>
                                              <p:pRg st="2" end="2"/>
                                            </p:txEl>
                                          </p:spTgt>
                                        </p:tgtEl>
                                        <p:attrNameLst>
                                          <p:attrName>style.color</p:attrName>
                                        </p:attrNameLst>
                                      </p:cBhvr>
                                      <p:to>
                                        <a:srgbClr val="000000"/>
                                      </p:to>
                                    </p:animClr>
                                    <p:animClr clrSpc="rgb" dir="cw">
                                      <p:cBhvr>
                                        <p:cTn id="27" dur="500" fill="hold"/>
                                        <p:tgtEl>
                                          <p:spTgt spid="6">
                                            <p:txEl>
                                              <p:pRg st="2" end="2"/>
                                            </p:txEl>
                                          </p:spTgt>
                                        </p:tgtEl>
                                        <p:attrNameLst>
                                          <p:attrName>fillcolor</p:attrName>
                                        </p:attrNameLst>
                                      </p:cBhvr>
                                      <p:to>
                                        <a:srgbClr val="000000"/>
                                      </p:to>
                                    </p:animClr>
                                    <p:set>
                                      <p:cBhvr>
                                        <p:cTn id="28" dur="500" fill="hold"/>
                                        <p:tgtEl>
                                          <p:spTgt spid="6">
                                            <p:txEl>
                                              <p:pRg st="2" end="2"/>
                                            </p:txEl>
                                          </p:spTgt>
                                        </p:tgtEl>
                                        <p:attrNameLst>
                                          <p:attrName>fill.type</p:attrName>
                                        </p:attrNameLst>
                                      </p:cBhvr>
                                      <p:to>
                                        <p:strVal val="solid"/>
                                      </p:to>
                                    </p:set>
                                    <p:set>
                                      <p:cBhvr>
                                        <p:cTn id="29" dur="500" fill="hold"/>
                                        <p:tgtEl>
                                          <p:spTgt spid="6">
                                            <p:txEl>
                                              <p:pRg st="2" end="2"/>
                                            </p:txEl>
                                          </p:spTgt>
                                        </p:tgtEl>
                                        <p:attrNameLst>
                                          <p:attrName>fill.on</p:attrName>
                                        </p:attrNameLst>
                                      </p:cBhvr>
                                      <p:to>
                                        <p:strVal val="true"/>
                                      </p:to>
                                    </p:se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6">
                                            <p:txEl>
                                              <p:pRg st="4" end="4"/>
                                            </p:txEl>
                                          </p:spTgt>
                                        </p:tgtEl>
                                        <p:attrNameLst>
                                          <p:attrName>style.color</p:attrName>
                                        </p:attrNameLst>
                                      </p:cBhvr>
                                      <p:to>
                                        <a:srgbClr val="000000"/>
                                      </p:to>
                                    </p:animClr>
                                    <p:animClr clrSpc="rgb" dir="cw">
                                      <p:cBhvr>
                                        <p:cTn id="37" dur="500" fill="hold"/>
                                        <p:tgtEl>
                                          <p:spTgt spid="6">
                                            <p:txEl>
                                              <p:pRg st="4" end="4"/>
                                            </p:txEl>
                                          </p:spTgt>
                                        </p:tgtEl>
                                        <p:attrNameLst>
                                          <p:attrName>fillcolor</p:attrName>
                                        </p:attrNameLst>
                                      </p:cBhvr>
                                      <p:to>
                                        <a:srgbClr val="000000"/>
                                      </p:to>
                                    </p:animClr>
                                    <p:set>
                                      <p:cBhvr>
                                        <p:cTn id="38" dur="500" fill="hold"/>
                                        <p:tgtEl>
                                          <p:spTgt spid="6">
                                            <p:txEl>
                                              <p:pRg st="4" end="4"/>
                                            </p:txEl>
                                          </p:spTgt>
                                        </p:tgtEl>
                                        <p:attrNameLst>
                                          <p:attrName>fill.type</p:attrName>
                                        </p:attrNameLst>
                                      </p:cBhvr>
                                      <p:to>
                                        <p:strVal val="solid"/>
                                      </p:to>
                                    </p:set>
                                    <p:set>
                                      <p:cBhvr>
                                        <p:cTn id="39" dur="500" fill="hold"/>
                                        <p:tgtEl>
                                          <p:spTgt spid="6">
                                            <p:txEl>
                                              <p:pRg st="4" end="4"/>
                                            </p:txEl>
                                          </p:spTgt>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240065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000" b="1" dirty="0">
                <a:latin typeface="Candara" pitchFamily="34" charset="0"/>
                <a:cs typeface="Arial" pitchFamily="34" charset="0"/>
              </a:rPr>
              <a:t>Second rung leadership</a:t>
            </a:r>
          </a:p>
          <a:p>
            <a:pPr marL="800100" lvl="1" indent="-342900" algn="just">
              <a:lnSpc>
                <a:spcPct val="150000"/>
              </a:lnSpc>
              <a:buFont typeface="Arial" panose="020B0604020202020204" pitchFamily="34" charset="0"/>
              <a:buChar char="•"/>
            </a:pPr>
            <a:r>
              <a:rPr lang="en-US" sz="1600" b="1" dirty="0">
                <a:latin typeface="Candara" pitchFamily="34" charset="0"/>
                <a:cs typeface="Arial" pitchFamily="34" charset="0"/>
              </a:rPr>
              <a:t>With the arrest of the leaders like Gandhi and Nehru, there appeared a second rung leadership </a:t>
            </a:r>
            <a:r>
              <a:rPr lang="en-US" sz="1600" dirty="0">
                <a:latin typeface="Candara" pitchFamily="34" charset="0"/>
                <a:cs typeface="Arial" pitchFamily="34" charset="0"/>
              </a:rPr>
              <a:t>in the underground with leaders, who led from the front, like </a:t>
            </a:r>
            <a:r>
              <a:rPr lang="en-US" sz="1600" b="1" dirty="0">
                <a:latin typeface="Candara" pitchFamily="34" charset="0"/>
                <a:cs typeface="Arial" pitchFamily="34" charset="0"/>
              </a:rPr>
              <a:t>Ram Manohar </a:t>
            </a:r>
            <a:r>
              <a:rPr lang="en-US" sz="1600" b="1" dirty="0" err="1">
                <a:latin typeface="Candara" pitchFamily="34" charset="0"/>
                <a:cs typeface="Arial" pitchFamily="34" charset="0"/>
              </a:rPr>
              <a:t>Lohia</a:t>
            </a:r>
            <a:r>
              <a:rPr lang="en-US" sz="1600" b="1" dirty="0">
                <a:latin typeface="Candara" pitchFamily="34" charset="0"/>
                <a:cs typeface="Arial" pitchFamily="34" charset="0"/>
              </a:rPr>
              <a:t>, </a:t>
            </a:r>
            <a:r>
              <a:rPr lang="en-US" sz="1600" b="1" dirty="0" err="1">
                <a:latin typeface="Candara" pitchFamily="34" charset="0"/>
                <a:cs typeface="Arial" pitchFamily="34" charset="0"/>
              </a:rPr>
              <a:t>Aruna</a:t>
            </a:r>
            <a:r>
              <a:rPr lang="en-US" sz="1600" b="1" dirty="0">
                <a:latin typeface="Candara" pitchFamily="34" charset="0"/>
                <a:cs typeface="Arial" pitchFamily="34" charset="0"/>
              </a:rPr>
              <a:t> Asaf Ali, Jaiprakash Narayan, </a:t>
            </a:r>
            <a:r>
              <a:rPr lang="en-US" sz="1600" b="1" dirty="0" err="1">
                <a:latin typeface="Candara" pitchFamily="34" charset="0"/>
                <a:cs typeface="Arial" pitchFamily="34" charset="0"/>
              </a:rPr>
              <a:t>Achyutrao</a:t>
            </a:r>
            <a:r>
              <a:rPr lang="en-US" sz="1600" b="1" dirty="0">
                <a:latin typeface="Candara" pitchFamily="34" charset="0"/>
                <a:cs typeface="Arial" pitchFamily="34" charset="0"/>
              </a:rPr>
              <a:t> Patwardhan and Nana </a:t>
            </a:r>
            <a:r>
              <a:rPr lang="en-US" sz="1600" b="1" dirty="0" err="1">
                <a:latin typeface="Candara" pitchFamily="34" charset="0"/>
                <a:cs typeface="Arial" pitchFamily="34" charset="0"/>
              </a:rPr>
              <a:t>Patil</a:t>
            </a:r>
            <a:r>
              <a:rPr lang="en-US" sz="1600" dirty="0">
                <a:latin typeface="Candara" pitchFamily="34" charset="0"/>
                <a:cs typeface="Arial" pitchFamily="34" charset="0"/>
              </a:rPr>
              <a:t>. They kept on the fight alive against the British setting up parallel government in the states like UP, Maharashtra, West Bengal.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127" y="1600200"/>
            <a:ext cx="507919" cy="4926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199" y="735271"/>
            <a:ext cx="7315201"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Impact of the Quit India Movement 1942</a:t>
            </a:r>
          </a:p>
        </p:txBody>
      </p:sp>
    </p:spTree>
    <p:extLst>
      <p:ext uri="{BB962C8B-B14F-4D97-AF65-F5344CB8AC3E}">
        <p14:creationId xmlns:p14="http://schemas.microsoft.com/office/powerpoint/2010/main" val="426209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9" presetClass="emph" presetSubtype="0" fill="hold" nodeType="withEffect">
                                  <p:stCondLst>
                                    <p:cond delay="0"/>
                                  </p:stCondLst>
                                  <p:childTnLst>
                                    <p:animClr clrSpc="rgb" dir="cw">
                                      <p:cBhvr override="childStyle">
                                        <p:cTn id="9" dur="500" fill="hold"/>
                                        <p:tgtEl>
                                          <p:spTgt spid="6">
                                            <p:txEl>
                                              <p:pRg st="0" end="0"/>
                                            </p:txEl>
                                          </p:spTgt>
                                        </p:tgtEl>
                                        <p:attrNameLst>
                                          <p:attrName>style.color</p:attrName>
                                        </p:attrNameLst>
                                      </p:cBhvr>
                                      <p:to>
                                        <a:srgbClr val="000000"/>
                                      </p:to>
                                    </p:animClr>
                                    <p:animClr clrSpc="rgb" dir="cw">
                                      <p:cBhvr>
                                        <p:cTn id="10" dur="500" fill="hold"/>
                                        <p:tgtEl>
                                          <p:spTgt spid="6">
                                            <p:txEl>
                                              <p:pRg st="0" end="0"/>
                                            </p:txEl>
                                          </p:spTgt>
                                        </p:tgtEl>
                                        <p:attrNameLst>
                                          <p:attrName>fillcolor</p:attrName>
                                        </p:attrNameLst>
                                      </p:cBhvr>
                                      <p:to>
                                        <a:srgbClr val="000000"/>
                                      </p:to>
                                    </p:animClr>
                                    <p:set>
                                      <p:cBhvr>
                                        <p:cTn id="11" dur="500" fill="hold"/>
                                        <p:tgtEl>
                                          <p:spTgt spid="6">
                                            <p:txEl>
                                              <p:pRg st="0" end="0"/>
                                            </p:txEl>
                                          </p:spTgt>
                                        </p:tgtEl>
                                        <p:attrNameLst>
                                          <p:attrName>fill.type</p:attrName>
                                        </p:attrNameLst>
                                      </p:cBhvr>
                                      <p:to>
                                        <p:strVal val="solid"/>
                                      </p:to>
                                    </p:set>
                                    <p:set>
                                      <p:cBhvr>
                                        <p:cTn id="12" dur="500" fill="hold"/>
                                        <p:tgtEl>
                                          <p:spTgt spid="6">
                                            <p:txEl>
                                              <p:pRg st="0" end="0"/>
                                            </p:txEl>
                                          </p:spTgt>
                                        </p:tgtEl>
                                        <p:attrNameLst>
                                          <p:attrName>fill.on</p:attrName>
                                        </p:attrNameLst>
                                      </p:cBhvr>
                                      <p:to>
                                        <p:strVal val="true"/>
                                      </p:to>
                                    </p:set>
                                  </p:childTnLst>
                                </p:cTn>
                              </p:par>
                              <p:par>
                                <p:cTn id="13" presetID="19" presetClass="emph" presetSubtype="0" fill="hold" nodeType="withEffect">
                                  <p:stCondLst>
                                    <p:cond delay="0"/>
                                  </p:stCondLst>
                                  <p:childTnLst>
                                    <p:animClr clrSpc="rgb" dir="cw">
                                      <p:cBhvr override="childStyle">
                                        <p:cTn id="14" dur="500" fill="hold"/>
                                        <p:tgtEl>
                                          <p:spTgt spid="6">
                                            <p:txEl>
                                              <p:pRg st="1" end="1"/>
                                            </p:txEl>
                                          </p:spTgt>
                                        </p:tgtEl>
                                        <p:attrNameLst>
                                          <p:attrName>style.color</p:attrName>
                                        </p:attrNameLst>
                                      </p:cBhvr>
                                      <p:to>
                                        <a:srgbClr val="000000"/>
                                      </p:to>
                                    </p:animClr>
                                    <p:animClr clrSpc="rgb" dir="cw">
                                      <p:cBhvr>
                                        <p:cTn id="15" dur="500" fill="hold"/>
                                        <p:tgtEl>
                                          <p:spTgt spid="6">
                                            <p:txEl>
                                              <p:pRg st="1" end="1"/>
                                            </p:txEl>
                                          </p:spTgt>
                                        </p:tgtEl>
                                        <p:attrNameLst>
                                          <p:attrName>fillcolor</p:attrName>
                                        </p:attrNameLst>
                                      </p:cBhvr>
                                      <p:to>
                                        <a:srgbClr val="000000"/>
                                      </p:to>
                                    </p:animClr>
                                    <p:set>
                                      <p:cBhvr>
                                        <p:cTn id="16" dur="500" fill="hold"/>
                                        <p:tgtEl>
                                          <p:spTgt spid="6">
                                            <p:txEl>
                                              <p:pRg st="1" end="1"/>
                                            </p:txEl>
                                          </p:spTgt>
                                        </p:tgtEl>
                                        <p:attrNameLst>
                                          <p:attrName>fill.type</p:attrName>
                                        </p:attrNameLst>
                                      </p:cBhvr>
                                      <p:to>
                                        <p:strVal val="solid"/>
                                      </p:to>
                                    </p:set>
                                    <p:set>
                                      <p:cBhvr>
                                        <p:cTn id="17"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1" y="735271"/>
            <a:ext cx="6917046"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Muslim League Response to Quit India</a:t>
            </a:r>
          </a:p>
        </p:txBody>
      </p:sp>
      <p:pic>
        <p:nvPicPr>
          <p:cNvPr id="16" name="Picture 15" descr="Image result for Cripps mission"/>
          <p:cNvPicPr/>
          <p:nvPr/>
        </p:nvPicPr>
        <p:blipFill>
          <a:blip r:embed="rId5"/>
          <a:srcRect/>
          <a:stretch>
            <a:fillRect/>
          </a:stretch>
        </p:blipFill>
        <p:spPr bwMode="auto">
          <a:xfrm>
            <a:off x="381000" y="1524000"/>
            <a:ext cx="7315200" cy="4876800"/>
          </a:xfrm>
          <a:prstGeom prst="rect">
            <a:avLst/>
          </a:prstGeom>
          <a:noFill/>
          <a:ln w="9525">
            <a:noFill/>
            <a:miter lim="800000"/>
            <a:headEnd/>
            <a:tailEnd/>
          </a:ln>
        </p:spPr>
      </p:pic>
    </p:spTree>
    <p:extLst>
      <p:ext uri="{BB962C8B-B14F-4D97-AF65-F5344CB8AC3E}">
        <p14:creationId xmlns:p14="http://schemas.microsoft.com/office/powerpoint/2010/main" val="4105212785"/>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000" dirty="0">
                <a:latin typeface="Candara" panose="020E0502030303020204" pitchFamily="34" charset="0"/>
              </a:rPr>
              <a:t>Lecture 08</a:t>
            </a:r>
          </a:p>
          <a:p>
            <a:r>
              <a:rPr lang="en-GB" altLang="en-US" sz="3000" dirty="0">
                <a:latin typeface="Candara" panose="020E0502030303020204" pitchFamily="34" charset="0"/>
              </a:rPr>
              <a:t>Historical Events 1940-1947</a:t>
            </a:r>
            <a:endParaRPr lang="en-US" sz="30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a:t>
            </a:r>
            <a:r>
              <a:rPr lang="en-US" sz="3000" b="1" dirty="0" err="1">
                <a:latin typeface="Candara" panose="020E0502030303020204" pitchFamily="34" charset="0"/>
              </a:rPr>
              <a:t>Sohail</a:t>
            </a:r>
            <a:r>
              <a:rPr lang="en-US" sz="3000" b="1" dirty="0">
                <a:latin typeface="Candara" panose="020E0502030303020204" pitchFamily="34" charset="0"/>
              </a:rPr>
              <a:t> Ahmad</a:t>
            </a:r>
          </a:p>
        </p:txBody>
      </p:sp>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1" y="735271"/>
            <a:ext cx="6917046"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Muslim League Response to Quit India</a:t>
            </a:r>
          </a:p>
        </p:txBody>
      </p:sp>
      <p:pic>
        <p:nvPicPr>
          <p:cNvPr id="16" name="Picture 15" descr="Image result for Cripps mission"/>
          <p:cNvPicPr/>
          <p:nvPr/>
        </p:nvPicPr>
        <p:blipFill>
          <a:blip r:embed="rId5"/>
          <a:srcRect/>
          <a:stretch>
            <a:fillRect/>
          </a:stretch>
        </p:blipFill>
        <p:spPr bwMode="auto">
          <a:xfrm>
            <a:off x="609600" y="1524000"/>
            <a:ext cx="6629400" cy="5029199"/>
          </a:xfrm>
          <a:prstGeom prst="rect">
            <a:avLst/>
          </a:prstGeom>
          <a:noFill/>
          <a:ln w="9525">
            <a:noFill/>
            <a:miter lim="800000"/>
            <a:headEnd/>
            <a:tailEnd/>
          </a:ln>
        </p:spPr>
      </p:pic>
    </p:spTree>
    <p:extLst>
      <p:ext uri="{BB962C8B-B14F-4D97-AF65-F5344CB8AC3E}">
        <p14:creationId xmlns:p14="http://schemas.microsoft.com/office/powerpoint/2010/main" val="4105212785"/>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120032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ndara" pitchFamily="34" charset="0"/>
                <a:cs typeface="Arial" pitchFamily="34" charset="0"/>
              </a:rPr>
              <a:t>Muslim did not blindly plunge into the “</a:t>
            </a:r>
            <a:r>
              <a:rPr lang="en-US" sz="2400" b="1" dirty="0">
                <a:latin typeface="Candara" pitchFamily="34" charset="0"/>
                <a:cs typeface="Arial" pitchFamily="34" charset="0"/>
              </a:rPr>
              <a:t>Quit India</a:t>
            </a:r>
            <a:r>
              <a:rPr lang="en-US" sz="2400" dirty="0">
                <a:latin typeface="Candara" pitchFamily="34" charset="0"/>
                <a:cs typeface="Arial" pitchFamily="34" charset="0"/>
              </a:rPr>
              <a:t>”</a:t>
            </a:r>
          </a:p>
          <a:p>
            <a:pPr marL="342900" indent="-342900" algn="just">
              <a:lnSpc>
                <a:spcPct val="150000"/>
              </a:lnSpc>
              <a:buFont typeface="Arial" panose="020B0604020202020204" pitchFamily="34" charset="0"/>
              <a:buChar char="•"/>
            </a:pPr>
            <a:r>
              <a:rPr lang="en-US" sz="2400" dirty="0">
                <a:latin typeface="Candara" pitchFamily="34" charset="0"/>
                <a:cs typeface="Arial" pitchFamily="34" charset="0"/>
              </a:rPr>
              <a:t>Jinnah asked for “</a:t>
            </a:r>
            <a:r>
              <a:rPr lang="en-US" sz="2400" b="1" dirty="0">
                <a:latin typeface="Candara" pitchFamily="34" charset="0"/>
                <a:cs typeface="Arial" pitchFamily="34" charset="0"/>
              </a:rPr>
              <a:t>Divide and Quit India</a:t>
            </a:r>
            <a:r>
              <a:rPr lang="en-US" sz="2400" dirty="0">
                <a:latin typeface="Candara" pitchFamily="34" charset="0"/>
                <a:cs typeface="Arial" pitchFamily="34" charset="0"/>
              </a:rPr>
              <a: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1" y="735271"/>
            <a:ext cx="6917046"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Muslim League Response to Quit India</a:t>
            </a:r>
          </a:p>
        </p:txBody>
      </p:sp>
    </p:spTree>
    <p:extLst>
      <p:ext uri="{BB962C8B-B14F-4D97-AF65-F5344CB8AC3E}">
        <p14:creationId xmlns:p14="http://schemas.microsoft.com/office/powerpoint/2010/main" val="410521278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1" y="735271"/>
            <a:ext cx="6917046"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Wavell Plan and </a:t>
            </a:r>
            <a:r>
              <a:rPr lang="en-US" sz="3200" b="1" dirty="0" err="1">
                <a:solidFill>
                  <a:schemeClr val="tx2"/>
                </a:solidFill>
                <a:latin typeface="Candara" pitchFamily="34" charset="0"/>
                <a:cs typeface="Arial" pitchFamily="34" charset="0"/>
              </a:rPr>
              <a:t>Simla</a:t>
            </a:r>
            <a:r>
              <a:rPr lang="en-US" sz="3200" b="1" dirty="0">
                <a:solidFill>
                  <a:schemeClr val="tx2"/>
                </a:solidFill>
                <a:latin typeface="Candara" pitchFamily="34" charset="0"/>
                <a:cs typeface="Arial" pitchFamily="34" charset="0"/>
              </a:rPr>
              <a:t> Conference [1/7]</a:t>
            </a:r>
          </a:p>
        </p:txBody>
      </p:sp>
      <p:pic>
        <p:nvPicPr>
          <p:cNvPr id="17" name="Picture 16" descr="Image result for wavell plan"/>
          <p:cNvPicPr/>
          <p:nvPr/>
        </p:nvPicPr>
        <p:blipFill>
          <a:blip r:embed="rId5"/>
          <a:srcRect/>
          <a:stretch>
            <a:fillRect/>
          </a:stretch>
        </p:blipFill>
        <p:spPr bwMode="auto">
          <a:xfrm>
            <a:off x="685800" y="1524000"/>
            <a:ext cx="7162799" cy="4953000"/>
          </a:xfrm>
          <a:prstGeom prst="rect">
            <a:avLst/>
          </a:prstGeom>
          <a:noFill/>
          <a:ln w="9525">
            <a:noFill/>
            <a:miter lim="800000"/>
            <a:headEnd/>
            <a:tailEnd/>
          </a:ln>
        </p:spPr>
      </p:pic>
    </p:spTree>
    <p:extLst>
      <p:ext uri="{BB962C8B-B14F-4D97-AF65-F5344CB8AC3E}">
        <p14:creationId xmlns:p14="http://schemas.microsoft.com/office/powerpoint/2010/main" val="2791327502"/>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6961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Wavell Plan and </a:t>
            </a:r>
            <a:r>
              <a:rPr lang="en-US" sz="3200" b="1" dirty="0" err="1">
                <a:solidFill>
                  <a:schemeClr val="tx2"/>
                </a:solidFill>
                <a:latin typeface="Candara" pitchFamily="34" charset="0"/>
                <a:cs typeface="Arial" pitchFamily="34" charset="0"/>
              </a:rPr>
              <a:t>Simla</a:t>
            </a:r>
            <a:r>
              <a:rPr lang="en-US" sz="3200" b="1" dirty="0">
                <a:solidFill>
                  <a:schemeClr val="tx2"/>
                </a:solidFill>
                <a:latin typeface="Candara" pitchFamily="34" charset="0"/>
                <a:cs typeface="Arial" pitchFamily="34" charset="0"/>
              </a:rPr>
              <a:t> Conference [2/7]</a:t>
            </a:r>
          </a:p>
        </p:txBody>
      </p:sp>
      <p:pic>
        <p:nvPicPr>
          <p:cNvPr id="16" name="Picture 15" descr="Related image"/>
          <p:cNvPicPr/>
          <p:nvPr/>
        </p:nvPicPr>
        <p:blipFill>
          <a:blip r:embed="rId5"/>
          <a:srcRect/>
          <a:stretch>
            <a:fillRect/>
          </a:stretch>
        </p:blipFill>
        <p:spPr bwMode="auto">
          <a:xfrm>
            <a:off x="1066800" y="1600200"/>
            <a:ext cx="5867399" cy="4572000"/>
          </a:xfrm>
          <a:prstGeom prst="rect">
            <a:avLst/>
          </a:prstGeom>
          <a:noFill/>
          <a:ln w="9525">
            <a:noFill/>
            <a:miter lim="800000"/>
            <a:headEnd/>
            <a:tailEnd/>
          </a:ln>
        </p:spPr>
      </p:pic>
    </p:spTree>
    <p:extLst>
      <p:ext uri="{BB962C8B-B14F-4D97-AF65-F5344CB8AC3E}">
        <p14:creationId xmlns:p14="http://schemas.microsoft.com/office/powerpoint/2010/main" val="2791327502"/>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34163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ndara" pitchFamily="34" charset="0"/>
                <a:cs typeface="Arial" pitchFamily="34" charset="0"/>
              </a:rPr>
              <a:t>In May 1945, Lord Wavell, the Viceroy of India, went to London and discussed his ideas about the future of India with the British administration.</a:t>
            </a:r>
          </a:p>
          <a:p>
            <a:pPr marL="342900" indent="-342900" algn="just">
              <a:lnSpc>
                <a:spcPct val="150000"/>
              </a:lnSpc>
              <a:buFont typeface="Arial" panose="020B0604020202020204" pitchFamily="34" charset="0"/>
              <a:buChar char="•"/>
            </a:pPr>
            <a:r>
              <a:rPr lang="en-US" sz="2400" dirty="0">
                <a:latin typeface="Candara" pitchFamily="34" charset="0"/>
                <a:cs typeface="Arial" pitchFamily="34" charset="0"/>
              </a:rPr>
              <a:t>To discuss these proposals with the leadership of major Indian parties, Wavell called for a conference at </a:t>
            </a:r>
            <a:r>
              <a:rPr lang="en-US" sz="2400" dirty="0" err="1">
                <a:latin typeface="Candara" pitchFamily="34" charset="0"/>
                <a:cs typeface="Arial" pitchFamily="34" charset="0"/>
              </a:rPr>
              <a:t>Simla</a:t>
            </a:r>
            <a:r>
              <a:rPr lang="en-US" sz="2400" dirty="0">
                <a:latin typeface="Candara" pitchFamily="34" charset="0"/>
                <a:cs typeface="Arial" pitchFamily="34" charset="0"/>
              </a:rPr>
              <a:t> on June 25, 1945.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4675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Wavell Plan and </a:t>
            </a:r>
            <a:r>
              <a:rPr lang="en-US" sz="3200" b="1" dirty="0" err="1">
                <a:solidFill>
                  <a:schemeClr val="tx2"/>
                </a:solidFill>
                <a:latin typeface="Candara" pitchFamily="34" charset="0"/>
                <a:cs typeface="Arial" pitchFamily="34" charset="0"/>
              </a:rPr>
              <a:t>Simla</a:t>
            </a:r>
            <a:r>
              <a:rPr lang="en-US" sz="3200" b="1" dirty="0">
                <a:solidFill>
                  <a:schemeClr val="tx2"/>
                </a:solidFill>
                <a:latin typeface="Candara" pitchFamily="34" charset="0"/>
                <a:cs typeface="Arial" pitchFamily="34" charset="0"/>
              </a:rPr>
              <a:t> Conference [3/7]</a:t>
            </a:r>
          </a:p>
        </p:txBody>
      </p:sp>
    </p:spTree>
    <p:extLst>
      <p:ext uri="{BB962C8B-B14F-4D97-AF65-F5344CB8AC3E}">
        <p14:creationId xmlns:p14="http://schemas.microsoft.com/office/powerpoint/2010/main" val="27913275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rPr>
              <a:t>If all the </a:t>
            </a:r>
            <a:r>
              <a:rPr lang="en-US" sz="2000" b="1" dirty="0">
                <a:latin typeface="Candara" pitchFamily="34" charset="0"/>
              </a:rPr>
              <a:t>Indian political parties would help the British in the war then the British Government</a:t>
            </a:r>
            <a:r>
              <a:rPr lang="en-US" sz="2000" dirty="0">
                <a:latin typeface="Candara" pitchFamily="34" charset="0"/>
              </a:rPr>
              <a:t> would introduce Constitutional Reforms in India after the war.</a:t>
            </a:r>
            <a:endParaRPr lang="en-US" sz="2000" dirty="0">
              <a:latin typeface="Candara" pitchFamily="34" charset="0"/>
              <a:cs typeface="Arial" pitchFamily="34" charset="0"/>
            </a:endParaRPr>
          </a:p>
          <a:p>
            <a:pPr marL="342900" indent="-342900" algn="just">
              <a:lnSpc>
                <a:spcPct val="150000"/>
              </a:lnSpc>
              <a:buFont typeface="Arial" panose="020B0604020202020204" pitchFamily="34" charset="0"/>
              <a:buChar char="•"/>
            </a:pPr>
            <a:r>
              <a:rPr lang="en-US" sz="2000" dirty="0">
                <a:latin typeface="Candara" pitchFamily="34" charset="0"/>
              </a:rPr>
              <a:t>Viceroy’s </a:t>
            </a:r>
            <a:r>
              <a:rPr lang="en-US" sz="2000" b="1" dirty="0">
                <a:latin typeface="Candara" pitchFamily="34" charset="0"/>
              </a:rPr>
              <a:t>Executive Council would be immediately reconstituted </a:t>
            </a:r>
            <a:r>
              <a:rPr lang="en-US" sz="2000" dirty="0">
                <a:latin typeface="Candara" pitchFamily="34" charset="0"/>
              </a:rPr>
              <a:t>and the number of its members would be increased.</a:t>
            </a:r>
          </a:p>
          <a:p>
            <a:pPr marL="342900" indent="-342900" algn="just">
              <a:lnSpc>
                <a:spcPct val="150000"/>
              </a:lnSpc>
              <a:buFont typeface="Arial" panose="020B0604020202020204" pitchFamily="34" charset="0"/>
              <a:buChar char="•"/>
            </a:pPr>
            <a:r>
              <a:rPr lang="en-US" sz="2000" dirty="0">
                <a:latin typeface="Candara" pitchFamily="34" charset="0"/>
              </a:rPr>
              <a:t>In that Council there would be </a:t>
            </a:r>
            <a:r>
              <a:rPr lang="en-US" sz="2000" b="1" dirty="0">
                <a:latin typeface="Candara" pitchFamily="34" charset="0"/>
              </a:rPr>
              <a:t>equal representation of high class Hindus and the Muslims</a:t>
            </a:r>
            <a:r>
              <a:rPr lang="en-US" sz="2000" dirty="0">
                <a:latin typeface="Candara" pitchFamily="34" charset="0"/>
              </a:rPr>
              <a:t>.</a:t>
            </a:r>
          </a:p>
          <a:p>
            <a:pPr marL="342900" indent="-342900" algn="just">
              <a:lnSpc>
                <a:spcPct val="150000"/>
              </a:lnSpc>
              <a:buFont typeface="Arial" panose="020B0604020202020204" pitchFamily="34" charset="0"/>
              <a:buChar char="•"/>
            </a:pPr>
            <a:r>
              <a:rPr lang="en-US" sz="2000" dirty="0">
                <a:latin typeface="Candara" pitchFamily="34" charset="0"/>
              </a:rPr>
              <a:t>Other minorities including low-caste Hindus, Shudders and Sikhs would be given representation in the Council</a:t>
            </a:r>
            <a:r>
              <a:rPr lang="en-US" sz="2000" dirty="0">
                <a:latin typeface="Candara" pitchFamily="34" charset="0"/>
                <a:cs typeface="Arial" pitchFamily="34" charset="0"/>
              </a:rPr>
              <a: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Wavell Plan and </a:t>
            </a:r>
            <a:r>
              <a:rPr lang="en-US" sz="3200" b="1" dirty="0" err="1">
                <a:solidFill>
                  <a:schemeClr val="tx2"/>
                </a:solidFill>
                <a:latin typeface="Candara" pitchFamily="34" charset="0"/>
                <a:cs typeface="Arial" pitchFamily="34" charset="0"/>
              </a:rPr>
              <a:t>Simla</a:t>
            </a:r>
            <a:r>
              <a:rPr lang="en-US" sz="3200" b="1" dirty="0">
                <a:solidFill>
                  <a:schemeClr val="tx2"/>
                </a:solidFill>
                <a:latin typeface="Candara" pitchFamily="34" charset="0"/>
                <a:cs typeface="Arial" pitchFamily="34" charset="0"/>
              </a:rPr>
              <a:t> Conference [4/7]</a:t>
            </a:r>
          </a:p>
        </p:txBody>
      </p:sp>
    </p:spTree>
    <p:extLst>
      <p:ext uri="{BB962C8B-B14F-4D97-AF65-F5344CB8AC3E}">
        <p14:creationId xmlns:p14="http://schemas.microsoft.com/office/powerpoint/2010/main" val="342631871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rPr>
              <a:t>All the members of the Council, </a:t>
            </a:r>
            <a:r>
              <a:rPr lang="en-US" sz="2000" b="1" dirty="0">
                <a:latin typeface="Candara" pitchFamily="34" charset="0"/>
              </a:rPr>
              <a:t>except the Viceroy and the Commander-in-Chief</a:t>
            </a:r>
            <a:r>
              <a:rPr lang="en-US" sz="2000" dirty="0">
                <a:latin typeface="Candara" pitchFamily="34" charset="0"/>
              </a:rPr>
              <a:t> would be Indians.</a:t>
            </a:r>
            <a:endParaRPr lang="en-US" sz="2000" dirty="0">
              <a:latin typeface="Candara" pitchFamily="34" charset="0"/>
              <a:cs typeface="Arial" pitchFamily="34" charset="0"/>
            </a:endParaRPr>
          </a:p>
          <a:p>
            <a:pPr marL="342900" indent="-342900" algn="just">
              <a:lnSpc>
                <a:spcPct val="150000"/>
              </a:lnSpc>
              <a:buFont typeface="Arial" panose="020B0604020202020204" pitchFamily="34" charset="0"/>
              <a:buChar char="•"/>
            </a:pPr>
            <a:r>
              <a:rPr lang="en-US" sz="2000" dirty="0">
                <a:latin typeface="Candara" pitchFamily="34" charset="0"/>
              </a:rPr>
              <a:t>An Indian would be appointed as the member of Foreign Affairs in the Council. However, a British Commissioner would be appointed to look after the matters relating to the trade.</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 </a:t>
            </a:r>
            <a:r>
              <a:rPr lang="en-US" sz="2000" b="1" dirty="0">
                <a:latin typeface="Candara" pitchFamily="34" charset="0"/>
              </a:rPr>
              <a:t>Defense of India was to be in the hands of a British authority till Power was transferred to the Indian hands</a:t>
            </a:r>
          </a:p>
          <a:p>
            <a:pPr marL="342900" indent="-342900" algn="just">
              <a:lnSpc>
                <a:spcPct val="150000"/>
              </a:lnSpc>
              <a:buFont typeface="Arial" panose="020B0604020202020204" pitchFamily="34" charset="0"/>
              <a:buChar char="•"/>
            </a:pPr>
            <a:r>
              <a:rPr lang="en-US" sz="2000" dirty="0">
                <a:latin typeface="Candara" pitchFamily="34" charset="0"/>
              </a:rPr>
              <a:t>Viceroy would convene a meeting of the Indian politician including the leaders of Congress and the Muslim League so that they could nominate the names of the members of the new Council.</a:t>
            </a:r>
            <a:endParaRPr 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Wavell Plan and </a:t>
            </a:r>
            <a:r>
              <a:rPr lang="en-US" sz="3200" b="1" dirty="0" err="1">
                <a:solidFill>
                  <a:schemeClr val="tx2"/>
                </a:solidFill>
                <a:latin typeface="Candara" pitchFamily="34" charset="0"/>
                <a:cs typeface="Arial" pitchFamily="34" charset="0"/>
              </a:rPr>
              <a:t>Simla</a:t>
            </a:r>
            <a:r>
              <a:rPr lang="en-US" sz="3200" b="1" dirty="0">
                <a:solidFill>
                  <a:schemeClr val="tx2"/>
                </a:solidFill>
                <a:latin typeface="Candara" pitchFamily="34" charset="0"/>
                <a:cs typeface="Arial" pitchFamily="34" charset="0"/>
              </a:rPr>
              <a:t> Conference [5/7]</a:t>
            </a:r>
          </a:p>
        </p:txBody>
      </p:sp>
    </p:spTree>
    <p:extLst>
      <p:ext uri="{BB962C8B-B14F-4D97-AF65-F5344CB8AC3E}">
        <p14:creationId xmlns:p14="http://schemas.microsoft.com/office/powerpoint/2010/main" val="342631871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24006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Candara" pitchFamily="34" charset="0"/>
              </a:rPr>
              <a:t>If this plan is approved </a:t>
            </a:r>
            <a:r>
              <a:rPr lang="en-US" sz="2000" dirty="0">
                <a:latin typeface="Candara" pitchFamily="34" charset="0"/>
              </a:rPr>
              <a:t>for the Central Government then </a:t>
            </a:r>
            <a:r>
              <a:rPr lang="en-US" sz="2000" b="1" dirty="0">
                <a:latin typeface="Candara" pitchFamily="34" charset="0"/>
              </a:rPr>
              <a:t>same type of popular ministries comprising of the political leaders would be formed in all the provinces.</a:t>
            </a:r>
          </a:p>
          <a:p>
            <a:pPr marL="342900" indent="-342900" algn="just">
              <a:lnSpc>
                <a:spcPct val="150000"/>
              </a:lnSpc>
              <a:buFont typeface="Arial" panose="020B0604020202020204" pitchFamily="34" charset="0"/>
              <a:buChar char="•"/>
            </a:pPr>
            <a:r>
              <a:rPr lang="en-US" sz="2000" b="1" dirty="0">
                <a:latin typeface="Candara" pitchFamily="34" charset="0"/>
              </a:rPr>
              <a:t>None of the changes suggested will in any way prejudice or prejudge </a:t>
            </a:r>
            <a:r>
              <a:rPr lang="en-US" sz="2000" dirty="0">
                <a:latin typeface="Candara" pitchFamily="34" charset="0"/>
              </a:rPr>
              <a:t>the essential form of the future permanent Constitution of India</a:t>
            </a:r>
            <a:endParaRPr 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Wavell Plan and </a:t>
            </a:r>
            <a:r>
              <a:rPr lang="en-US" sz="3200" b="1" dirty="0" err="1">
                <a:solidFill>
                  <a:schemeClr val="tx2"/>
                </a:solidFill>
                <a:latin typeface="Candara" pitchFamily="34" charset="0"/>
                <a:cs typeface="Arial" pitchFamily="34" charset="0"/>
              </a:rPr>
              <a:t>Simla</a:t>
            </a:r>
            <a:r>
              <a:rPr lang="en-US" sz="3200" b="1" dirty="0">
                <a:solidFill>
                  <a:schemeClr val="tx2"/>
                </a:solidFill>
                <a:latin typeface="Candara" pitchFamily="34" charset="0"/>
                <a:cs typeface="Arial" pitchFamily="34" charset="0"/>
              </a:rPr>
              <a:t> Conference [6/7]</a:t>
            </a:r>
          </a:p>
        </p:txBody>
      </p:sp>
    </p:spTree>
    <p:extLst>
      <p:ext uri="{BB962C8B-B14F-4D97-AF65-F5344CB8AC3E}">
        <p14:creationId xmlns:p14="http://schemas.microsoft.com/office/powerpoint/2010/main" val="342631871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Leaders of both the Congress and the Muslim League attended the conference, which is known as the </a:t>
            </a:r>
            <a:r>
              <a:rPr lang="en-US" sz="2000" dirty="0" err="1">
                <a:latin typeface="Candara" pitchFamily="34" charset="0"/>
                <a:cs typeface="Arial" pitchFamily="34" charset="0"/>
              </a:rPr>
              <a:t>Simla</a:t>
            </a:r>
            <a:r>
              <a:rPr lang="en-US" sz="2000" dirty="0">
                <a:latin typeface="Candara" pitchFamily="34" charset="0"/>
                <a:cs typeface="Arial" pitchFamily="34" charset="0"/>
              </a:rPr>
              <a:t> Conference.</a:t>
            </a:r>
          </a:p>
          <a:p>
            <a:pPr marL="342900" indent="-342900" algn="just">
              <a:lnSpc>
                <a:spcPct val="150000"/>
              </a:lnSpc>
              <a:buFont typeface="Arial" panose="020B0604020202020204" pitchFamily="34" charset="0"/>
              <a:buChar char="•"/>
            </a:pPr>
            <a:r>
              <a:rPr lang="en-US" sz="2000" b="1" dirty="0">
                <a:latin typeface="Candara" pitchFamily="34" charset="0"/>
                <a:cs typeface="Arial" pitchFamily="34" charset="0"/>
              </a:rPr>
              <a:t>Differences between the leadership of the two parties on the issue of representation of the Muslim community</a:t>
            </a:r>
            <a:r>
              <a:rPr lang="en-US" sz="2000" dirty="0">
                <a:latin typeface="Candara" pitchFamily="34" charset="0"/>
                <a:cs typeface="Arial" pitchFamily="34" charset="0"/>
              </a:rPr>
              <a:t>. The Muslim League claimed that it was the only representative party of the Muslims in India.</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 </a:t>
            </a:r>
            <a:r>
              <a:rPr lang="en-US" sz="2000" b="1" dirty="0">
                <a:latin typeface="Candara" pitchFamily="34" charset="0"/>
                <a:cs typeface="Arial" pitchFamily="34" charset="0"/>
              </a:rPr>
              <a:t>Congress, which had sent Maulana Azad as the leader of their delegation, tried to prove that it represented all the communities living in India</a:t>
            </a:r>
            <a:r>
              <a:rPr lang="en-US" sz="2000" dirty="0">
                <a:latin typeface="Candara" pitchFamily="34" charset="0"/>
                <a:cs typeface="Arial" pitchFamily="34" charset="0"/>
              </a:rPr>
              <a: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Wavell Plan and </a:t>
            </a:r>
            <a:r>
              <a:rPr lang="en-US" sz="3200" b="1" dirty="0" err="1">
                <a:solidFill>
                  <a:schemeClr val="tx2"/>
                </a:solidFill>
                <a:latin typeface="Candara" pitchFamily="34" charset="0"/>
                <a:cs typeface="Arial" pitchFamily="34" charset="0"/>
              </a:rPr>
              <a:t>Simla</a:t>
            </a:r>
            <a:r>
              <a:rPr lang="en-US" sz="3200" b="1" dirty="0">
                <a:solidFill>
                  <a:schemeClr val="tx2"/>
                </a:solidFill>
                <a:latin typeface="Candara" pitchFamily="34" charset="0"/>
                <a:cs typeface="Arial" pitchFamily="34" charset="0"/>
              </a:rPr>
              <a:t> Conference [7/7]</a:t>
            </a:r>
          </a:p>
        </p:txBody>
      </p:sp>
    </p:spTree>
    <p:extLst>
      <p:ext uri="{BB962C8B-B14F-4D97-AF65-F5344CB8AC3E}">
        <p14:creationId xmlns:p14="http://schemas.microsoft.com/office/powerpoint/2010/main" val="342631871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Outcome of the Conference </a:t>
            </a:r>
          </a:p>
        </p:txBody>
      </p:sp>
      <p:pic>
        <p:nvPicPr>
          <p:cNvPr id="16" name="Picture 15" descr="Image result for wavell plan "/>
          <p:cNvPicPr/>
          <p:nvPr/>
        </p:nvPicPr>
        <p:blipFill>
          <a:blip r:embed="rId5"/>
          <a:srcRect/>
          <a:stretch>
            <a:fillRect/>
          </a:stretch>
        </p:blipFill>
        <p:spPr bwMode="auto">
          <a:xfrm>
            <a:off x="1143000" y="1676400"/>
            <a:ext cx="6477000" cy="4038600"/>
          </a:xfrm>
          <a:prstGeom prst="rect">
            <a:avLst/>
          </a:prstGeom>
          <a:noFill/>
          <a:ln w="9525">
            <a:noFill/>
            <a:miter lim="800000"/>
            <a:headEnd/>
            <a:tailEnd/>
          </a:ln>
        </p:spPr>
      </p:pic>
    </p:spTree>
    <p:extLst>
      <p:ext uri="{BB962C8B-B14F-4D97-AF65-F5344CB8AC3E}">
        <p14:creationId xmlns:p14="http://schemas.microsoft.com/office/powerpoint/2010/main" val="2155112977"/>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Causes of Cripps Mission</a:t>
            </a:r>
          </a:p>
        </p:txBody>
      </p:sp>
      <p:sp>
        <p:nvSpPr>
          <p:cNvPr id="6" name="TextBox 5"/>
          <p:cNvSpPr txBox="1"/>
          <p:nvPr/>
        </p:nvSpPr>
        <p:spPr>
          <a:xfrm>
            <a:off x="685801" y="1741321"/>
            <a:ext cx="8020022" cy="58907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Japan’s Attack</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19"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1281" y="1676400"/>
            <a:ext cx="507919" cy="49268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n-pearl-harbor-a-20141210.jpg"/>
          <p:cNvPicPr>
            <a:picLocks noChangeAspect="1"/>
          </p:cNvPicPr>
          <p:nvPr/>
        </p:nvPicPr>
        <p:blipFill>
          <a:blip r:embed="rId6" cstate="print"/>
          <a:stretch>
            <a:fillRect/>
          </a:stretch>
        </p:blipFill>
        <p:spPr>
          <a:xfrm>
            <a:off x="670560" y="2438400"/>
            <a:ext cx="6339840" cy="3958588"/>
          </a:xfrm>
          <a:prstGeom prst="rect">
            <a:avLst/>
          </a:prstGeom>
        </p:spPr>
      </p:pic>
    </p:spTree>
    <p:extLst>
      <p:ext uri="{BB962C8B-B14F-4D97-AF65-F5344CB8AC3E}">
        <p14:creationId xmlns:p14="http://schemas.microsoft.com/office/powerpoint/2010/main" val="23918931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37856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The deadlock made Wavell to announce the failure of his efforts on July 14. </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No hopes to proceed further.</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Provincial and General Elections [1945-46].</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With the failure of the </a:t>
            </a:r>
            <a:r>
              <a:rPr lang="en-US" sz="2000" dirty="0" err="1">
                <a:latin typeface="Candara" pitchFamily="34" charset="0"/>
                <a:cs typeface="Arial" pitchFamily="34" charset="0"/>
              </a:rPr>
              <a:t>Simla</a:t>
            </a:r>
            <a:r>
              <a:rPr lang="en-US" sz="2000" dirty="0">
                <a:latin typeface="Candara" pitchFamily="34" charset="0"/>
                <a:cs typeface="Arial" pitchFamily="34" charset="0"/>
              </a:rPr>
              <a:t> Conference, Lord Wavell announced that the Central and Provincial Legislature elections would be held in the winter of 1945, after which a constitution-making body would be set up.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Elections 1945-1946 [1/3]</a:t>
            </a:r>
          </a:p>
        </p:txBody>
      </p:sp>
    </p:spTree>
    <p:extLst>
      <p:ext uri="{BB962C8B-B14F-4D97-AF65-F5344CB8AC3E}">
        <p14:creationId xmlns:p14="http://schemas.microsoft.com/office/powerpoint/2010/main" val="215511297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He also announced that after the elections, the Viceroy would set up an Executive Council that would have the support of the main Indian political parties. Both the Muslim League and the Congress opposed the proposal. </a:t>
            </a:r>
          </a:p>
          <a:p>
            <a:pPr marL="342900" indent="-342900" algn="just">
              <a:lnSpc>
                <a:spcPct val="150000"/>
              </a:lnSpc>
              <a:buFont typeface="Arial" panose="020B0604020202020204" pitchFamily="34" charset="0"/>
              <a:buChar char="•"/>
            </a:pPr>
            <a:r>
              <a:rPr lang="en-US" sz="2000" b="1" dirty="0">
                <a:latin typeface="Candara" pitchFamily="34" charset="0"/>
                <a:cs typeface="Arial" pitchFamily="34" charset="0"/>
              </a:rPr>
              <a:t>Quaid-</a:t>
            </a:r>
            <a:r>
              <a:rPr lang="en-US" sz="2000" b="1" dirty="0" err="1">
                <a:latin typeface="Candara" pitchFamily="34" charset="0"/>
                <a:cs typeface="Arial" pitchFamily="34" charset="0"/>
              </a:rPr>
              <a:t>i</a:t>
            </a:r>
            <a:r>
              <a:rPr lang="en-US" sz="2000" b="1" dirty="0">
                <a:latin typeface="Candara" pitchFamily="34" charset="0"/>
                <a:cs typeface="Arial" pitchFamily="34" charset="0"/>
              </a:rPr>
              <a:t>-</a:t>
            </a:r>
            <a:r>
              <a:rPr lang="en-US" sz="2000" b="1" dirty="0" err="1">
                <a:latin typeface="Candara" pitchFamily="34" charset="0"/>
                <a:cs typeface="Arial" pitchFamily="34" charset="0"/>
              </a:rPr>
              <a:t>Azam</a:t>
            </a:r>
            <a:r>
              <a:rPr lang="en-US" sz="2000" b="1" dirty="0">
                <a:latin typeface="Candara" pitchFamily="34" charset="0"/>
                <a:cs typeface="Arial" pitchFamily="34" charset="0"/>
              </a:rPr>
              <a:t> declared that Muslims were not ready to accept any settlement less than a separate homeland.</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The elections were held in two stages. In December 1945, the central legislative assembly was elected and provincial elections were held in early 1946.</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Elections 1945-1946 [2/3]</a:t>
            </a:r>
          </a:p>
        </p:txBody>
      </p:sp>
    </p:spTree>
    <p:extLst>
      <p:ext uri="{BB962C8B-B14F-4D97-AF65-F5344CB8AC3E}">
        <p14:creationId xmlns:p14="http://schemas.microsoft.com/office/powerpoint/2010/main" val="24665611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332398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Candara" pitchFamily="34" charset="0"/>
                <a:cs typeface="Arial" pitchFamily="34" charset="0"/>
              </a:rPr>
              <a:t>Congress won a total of 930 seats, gaining an absolute majority in eight provinces</a:t>
            </a:r>
            <a:r>
              <a:rPr lang="en-US" sz="2000" dirty="0">
                <a:latin typeface="Candara" pitchFamily="34" charset="0"/>
                <a:cs typeface="Arial" pitchFamily="34" charset="0"/>
              </a:rPr>
              <a:t>.</a:t>
            </a:r>
          </a:p>
          <a:p>
            <a:pPr marL="342900" indent="-342900" algn="just">
              <a:lnSpc>
                <a:spcPct val="150000"/>
              </a:lnSpc>
              <a:buFont typeface="Arial" panose="020B0604020202020204" pitchFamily="34" charset="0"/>
              <a:buChar char="•"/>
            </a:pPr>
            <a:r>
              <a:rPr lang="en-US" sz="2000" b="1" dirty="0">
                <a:latin typeface="Candara" pitchFamily="34" charset="0"/>
                <a:cs typeface="Arial" pitchFamily="34" charset="0"/>
              </a:rPr>
              <a:t>The Muslim League captured 428 out of the possible 492 Muslim seats</a:t>
            </a:r>
            <a:r>
              <a:rPr lang="en-US" sz="2000" dirty="0">
                <a:latin typeface="Candara" pitchFamily="34" charset="0"/>
                <a:cs typeface="Arial" pitchFamily="34" charset="0"/>
              </a:rPr>
              <a:t>.</a:t>
            </a:r>
          </a:p>
          <a:p>
            <a:pPr marL="342900" indent="-342900" algn="just">
              <a:lnSpc>
                <a:spcPct val="150000"/>
              </a:lnSpc>
              <a:buFont typeface="Arial" panose="020B0604020202020204" pitchFamily="34" charset="0"/>
              <a:buChar char="•"/>
            </a:pPr>
            <a:r>
              <a:rPr lang="en-US" sz="2000" b="1" dirty="0">
                <a:latin typeface="Candara" pitchFamily="34" charset="0"/>
                <a:cs typeface="Arial" pitchFamily="34" charset="0"/>
              </a:rPr>
              <a:t>The elections of 1945-1946 proved that Muslim League (ML) alone represented the Muslims of India. </a:t>
            </a:r>
            <a:r>
              <a:rPr lang="en-US" sz="2000" dirty="0">
                <a:latin typeface="Candara" pitchFamily="34" charset="0"/>
                <a:cs typeface="Arial" pitchFamily="34" charset="0"/>
              </a:rPr>
              <a:t>The sweeping majority of ML increased Congress hostility towards the ML.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Elections 1945-1946 [3/3]</a:t>
            </a:r>
          </a:p>
        </p:txBody>
      </p:sp>
    </p:spTree>
    <p:extLst>
      <p:ext uri="{BB962C8B-B14F-4D97-AF65-F5344CB8AC3E}">
        <p14:creationId xmlns:p14="http://schemas.microsoft.com/office/powerpoint/2010/main" val="427495055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Elections 1945-1946 </a:t>
            </a:r>
          </a:p>
        </p:txBody>
      </p:sp>
      <p:pic>
        <p:nvPicPr>
          <p:cNvPr id="16" name="Picture 15" descr="Related image"/>
          <p:cNvPicPr/>
          <p:nvPr/>
        </p:nvPicPr>
        <p:blipFill>
          <a:blip r:embed="rId5"/>
          <a:srcRect/>
          <a:stretch>
            <a:fillRect/>
          </a:stretch>
        </p:blipFill>
        <p:spPr bwMode="auto">
          <a:xfrm>
            <a:off x="1371600" y="1600200"/>
            <a:ext cx="4648200" cy="4953000"/>
          </a:xfrm>
          <a:prstGeom prst="rect">
            <a:avLst/>
          </a:prstGeom>
          <a:noFill/>
          <a:ln w="9525">
            <a:noFill/>
            <a:miter lim="800000"/>
            <a:headEnd/>
            <a:tailEnd/>
          </a:ln>
        </p:spPr>
      </p:pic>
    </p:spTree>
    <p:extLst>
      <p:ext uri="{BB962C8B-B14F-4D97-AF65-F5344CB8AC3E}">
        <p14:creationId xmlns:p14="http://schemas.microsoft.com/office/powerpoint/2010/main" val="4274950558"/>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Elections 1945-1946 </a:t>
            </a:r>
          </a:p>
        </p:txBody>
      </p:sp>
      <p:pic>
        <p:nvPicPr>
          <p:cNvPr id="16" name="Picture 15" descr="Image result for election 1945 in india"/>
          <p:cNvPicPr/>
          <p:nvPr/>
        </p:nvPicPr>
        <p:blipFill>
          <a:blip r:embed="rId5"/>
          <a:srcRect/>
          <a:stretch>
            <a:fillRect/>
          </a:stretch>
        </p:blipFill>
        <p:spPr bwMode="auto">
          <a:xfrm>
            <a:off x="685800" y="1600201"/>
            <a:ext cx="6858000" cy="4495800"/>
          </a:xfrm>
          <a:prstGeom prst="rect">
            <a:avLst/>
          </a:prstGeom>
          <a:noFill/>
          <a:ln w="9525">
            <a:noFill/>
            <a:miter lim="800000"/>
            <a:headEnd/>
            <a:tailEnd/>
          </a:ln>
        </p:spPr>
      </p:pic>
    </p:spTree>
    <p:extLst>
      <p:ext uri="{BB962C8B-B14F-4D97-AF65-F5344CB8AC3E}">
        <p14:creationId xmlns:p14="http://schemas.microsoft.com/office/powerpoint/2010/main" val="4274950558"/>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Elections 1945-1946 </a:t>
            </a:r>
          </a:p>
        </p:txBody>
      </p:sp>
      <p:pic>
        <p:nvPicPr>
          <p:cNvPr id="17" name="Picture 16" descr="Image result for election 1945 in india"/>
          <p:cNvPicPr/>
          <p:nvPr/>
        </p:nvPicPr>
        <p:blipFill>
          <a:blip r:embed="rId5"/>
          <a:srcRect/>
          <a:stretch>
            <a:fillRect/>
          </a:stretch>
        </p:blipFill>
        <p:spPr bwMode="auto">
          <a:xfrm>
            <a:off x="533400" y="1600200"/>
            <a:ext cx="6705600" cy="4953000"/>
          </a:xfrm>
          <a:prstGeom prst="rect">
            <a:avLst/>
          </a:prstGeom>
          <a:noFill/>
          <a:ln w="9525">
            <a:noFill/>
            <a:miter lim="800000"/>
            <a:headEnd/>
            <a:tailEnd/>
          </a:ln>
        </p:spPr>
      </p:pic>
    </p:spTree>
    <p:extLst>
      <p:ext uri="{BB962C8B-B14F-4D97-AF65-F5344CB8AC3E}">
        <p14:creationId xmlns:p14="http://schemas.microsoft.com/office/powerpoint/2010/main" val="4274950558"/>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Elections 1945-1946 </a:t>
            </a:r>
          </a:p>
        </p:txBody>
      </p:sp>
      <p:pic>
        <p:nvPicPr>
          <p:cNvPr id="17" name="Picture 16" descr="Image result for election 1945 in india"/>
          <p:cNvPicPr/>
          <p:nvPr/>
        </p:nvPicPr>
        <p:blipFill>
          <a:blip r:embed="rId5"/>
          <a:srcRect/>
          <a:stretch>
            <a:fillRect/>
          </a:stretch>
        </p:blipFill>
        <p:spPr bwMode="auto">
          <a:xfrm>
            <a:off x="533400" y="1524000"/>
            <a:ext cx="7620000" cy="4648200"/>
          </a:xfrm>
          <a:prstGeom prst="rect">
            <a:avLst/>
          </a:prstGeom>
          <a:noFill/>
          <a:ln w="9525">
            <a:noFill/>
            <a:miter lim="800000"/>
            <a:headEnd/>
            <a:tailEnd/>
          </a:ln>
        </p:spPr>
      </p:pic>
    </p:spTree>
    <p:extLst>
      <p:ext uri="{BB962C8B-B14F-4D97-AF65-F5344CB8AC3E}">
        <p14:creationId xmlns:p14="http://schemas.microsoft.com/office/powerpoint/2010/main" val="4274950558"/>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The results of the general elections held in </a:t>
            </a:r>
            <a:r>
              <a:rPr lang="en-US" sz="2000" b="1" dirty="0">
                <a:latin typeface="Candara" pitchFamily="34" charset="0"/>
                <a:cs typeface="Arial" pitchFamily="34" charset="0"/>
              </a:rPr>
              <a:t>1945-46 served to underline the urgency to find a solution to the political deadlock </a:t>
            </a:r>
            <a:r>
              <a:rPr lang="en-US" sz="2000" dirty="0">
                <a:latin typeface="Candara" pitchFamily="34" charset="0"/>
                <a:cs typeface="Arial" pitchFamily="34" charset="0"/>
              </a:rPr>
              <a:t>which was the result of non-cooperation between the two major parties.</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To end this, </a:t>
            </a:r>
            <a:r>
              <a:rPr lang="en-US" sz="2000" b="1" dirty="0">
                <a:latin typeface="Candara" pitchFamily="34" charset="0"/>
                <a:cs typeface="Arial" pitchFamily="34" charset="0"/>
              </a:rPr>
              <a:t>the British government sent a special mission of cabinet ministers to India</a:t>
            </a:r>
            <a:r>
              <a:rPr lang="en-US" sz="2000" dirty="0">
                <a:latin typeface="Candara" pitchFamily="34" charset="0"/>
                <a:cs typeface="Arial" pitchFamily="34" charset="0"/>
              </a:rPr>
              <a: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[1/7]</a:t>
            </a:r>
          </a:p>
        </p:txBody>
      </p:sp>
    </p:spTree>
    <p:extLst>
      <p:ext uri="{BB962C8B-B14F-4D97-AF65-F5344CB8AC3E}">
        <p14:creationId xmlns:p14="http://schemas.microsoft.com/office/powerpoint/2010/main" val="300106237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Members of the mission were Lord </a:t>
            </a:r>
            <a:r>
              <a:rPr lang="en-US" sz="2000" dirty="0" err="1">
                <a:latin typeface="Candara" pitchFamily="34" charset="0"/>
                <a:cs typeface="Arial" pitchFamily="34" charset="0"/>
              </a:rPr>
              <a:t>Pethic</a:t>
            </a:r>
            <a:r>
              <a:rPr lang="en-US" sz="2000" dirty="0">
                <a:latin typeface="Candara" pitchFamily="34" charset="0"/>
                <a:cs typeface="Arial" pitchFamily="34" charset="0"/>
              </a:rPr>
              <a:t> Lawrence, the Secretary of State for India, Sir Stafford Cripps, President of the Board of Trade, and A. V. Alexander, the First Lord of the Admiralty.</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The purpose of the mission was:</a:t>
            </a:r>
          </a:p>
          <a:p>
            <a:pPr marL="800100" lvl="1" indent="-342900" algn="just">
              <a:lnSpc>
                <a:spcPct val="150000"/>
              </a:lnSpc>
              <a:buFont typeface="Courier New" panose="02070309020205020404" pitchFamily="49" charset="0"/>
              <a:buChar char="o"/>
            </a:pPr>
            <a:r>
              <a:rPr lang="en-US" sz="2000" b="1" dirty="0">
                <a:latin typeface="Candara" pitchFamily="34" charset="0"/>
                <a:cs typeface="Arial" pitchFamily="34" charset="0"/>
              </a:rPr>
              <a:t>It was to devise a machinery to draw up the  constitution of independent India. </a:t>
            </a:r>
          </a:p>
          <a:p>
            <a:pPr marL="800100" lvl="1" indent="-342900" algn="just">
              <a:lnSpc>
                <a:spcPct val="150000"/>
              </a:lnSpc>
              <a:buFont typeface="Courier New" panose="02070309020205020404" pitchFamily="49" charset="0"/>
              <a:buChar char="o"/>
            </a:pPr>
            <a:r>
              <a:rPr lang="en-US" sz="2000" dirty="0">
                <a:latin typeface="Candara" pitchFamily="34" charset="0"/>
                <a:cs typeface="Arial" pitchFamily="34" charset="0"/>
              </a:rPr>
              <a:t>Setting up of a constitution body.</a:t>
            </a:r>
          </a:p>
          <a:p>
            <a:pPr marL="800100" lvl="1" indent="-342900" algn="just">
              <a:lnSpc>
                <a:spcPct val="150000"/>
              </a:lnSpc>
              <a:buFont typeface="Courier New" panose="02070309020205020404" pitchFamily="49" charset="0"/>
              <a:buChar char="o"/>
            </a:pPr>
            <a:r>
              <a:rPr lang="en-US" sz="2000" b="1" dirty="0">
                <a:latin typeface="Candara" pitchFamily="34" charset="0"/>
                <a:cs typeface="Arial" pitchFamily="34" charset="0"/>
              </a:rPr>
              <a:t>Thus the mission was like a declaration of the independence of India</a:t>
            </a:r>
            <a:r>
              <a:rPr lang="en-US" sz="2000" dirty="0">
                <a:latin typeface="Candara" pitchFamily="34" charset="0"/>
                <a:cs typeface="Arial" pitchFamily="34" charset="0"/>
              </a:rPr>
              <a: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[2/7]</a:t>
            </a:r>
          </a:p>
        </p:txBody>
      </p:sp>
    </p:spTree>
    <p:extLst>
      <p:ext uri="{BB962C8B-B14F-4D97-AF65-F5344CB8AC3E}">
        <p14:creationId xmlns:p14="http://schemas.microsoft.com/office/powerpoint/2010/main" val="169568662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rPr>
              <a:t>The cabinet plan proposed that </a:t>
            </a:r>
            <a:r>
              <a:rPr lang="en-US" sz="2000" b="1" dirty="0">
                <a:latin typeface="Candara" pitchFamily="34" charset="0"/>
              </a:rPr>
              <a:t>there shall be a Union of India which was to be empowered to deal with the defense, foreign affairs and communication. </a:t>
            </a:r>
            <a:endParaRPr lang="en-US" sz="2000" b="1" dirty="0">
              <a:latin typeface="Candara" pitchFamily="34" charset="0"/>
              <a:cs typeface="Arial" pitchFamily="34" charset="0"/>
            </a:endParaRPr>
          </a:p>
          <a:p>
            <a:pPr marL="342900" indent="-342900" algn="just">
              <a:lnSpc>
                <a:spcPct val="150000"/>
              </a:lnSpc>
              <a:buFont typeface="Arial" panose="020B0604020202020204" pitchFamily="34" charset="0"/>
              <a:buChar char="•"/>
            </a:pPr>
            <a:r>
              <a:rPr lang="en-US" sz="2000" dirty="0">
                <a:latin typeface="Candara" pitchFamily="34" charset="0"/>
              </a:rPr>
              <a:t>It </a:t>
            </a:r>
            <a:r>
              <a:rPr lang="en-US" sz="2000" b="1" dirty="0">
                <a:latin typeface="Candara" pitchFamily="34" charset="0"/>
              </a:rPr>
              <a:t>recommended an undivided India </a:t>
            </a:r>
            <a:r>
              <a:rPr lang="en-US" sz="2000" dirty="0">
                <a:latin typeface="Candara" pitchFamily="34" charset="0"/>
              </a:rPr>
              <a:t>and turned down the ML’s demand for a separate state.</a:t>
            </a:r>
            <a:endParaRPr lang="en-US" sz="2000" dirty="0">
              <a:latin typeface="Candara" pitchFamily="34" charset="0"/>
              <a:cs typeface="Arial" pitchFamily="34" charset="0"/>
            </a:endParaRPr>
          </a:p>
          <a:p>
            <a:pPr marL="342900" indent="-342900" algn="just">
              <a:lnSpc>
                <a:spcPct val="150000"/>
              </a:lnSpc>
              <a:buFont typeface="Arial" panose="020B0604020202020204" pitchFamily="34" charset="0"/>
              <a:buChar char="•"/>
            </a:pPr>
            <a:r>
              <a:rPr lang="en-US" sz="2000" dirty="0">
                <a:latin typeface="Candara" pitchFamily="34" charset="0"/>
              </a:rPr>
              <a:t>It restricted the Communal representation and provided that all the members of the Interim cabinet would be Indians and there would be minimum interference by the Viceroy</a:t>
            </a:r>
            <a:r>
              <a:rPr lang="en-US" sz="2000" dirty="0">
                <a:latin typeface="Candara" pitchFamily="34" charset="0"/>
                <a:cs typeface="Arial" pitchFamily="34" charset="0"/>
              </a:rPr>
              <a:t>.</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It also provided for formation of constituent assembly on democratic principle of  population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[3/7]</a:t>
            </a:r>
          </a:p>
        </p:txBody>
      </p:sp>
    </p:spTree>
    <p:extLst>
      <p:ext uri="{BB962C8B-B14F-4D97-AF65-F5344CB8AC3E}">
        <p14:creationId xmlns:p14="http://schemas.microsoft.com/office/powerpoint/2010/main" val="401073493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Causes of Cripps Mission</a:t>
            </a:r>
          </a:p>
        </p:txBody>
      </p:sp>
      <p:sp>
        <p:nvSpPr>
          <p:cNvPr id="6" name="TextBox 5"/>
          <p:cNvSpPr txBox="1"/>
          <p:nvPr/>
        </p:nvSpPr>
        <p:spPr>
          <a:xfrm>
            <a:off x="685801" y="1741321"/>
            <a:ext cx="8020022" cy="38779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Japan’s Attack</a:t>
            </a:r>
          </a:p>
          <a:p>
            <a:pPr marL="800100" lvl="1" indent="-342900" algn="just">
              <a:lnSpc>
                <a:spcPct val="150000"/>
              </a:lnSpc>
              <a:buFont typeface="Arial" panose="020B0604020202020204" pitchFamily="34" charset="0"/>
              <a:buChar char="•"/>
            </a:pPr>
            <a:r>
              <a:rPr lang="en-US" sz="2000" dirty="0">
                <a:latin typeface="Candara" pitchFamily="34" charset="0"/>
                <a:cs typeface="Arial" pitchFamily="34" charset="0"/>
              </a:rPr>
              <a:t>Japan had already attacked Pearl </a:t>
            </a:r>
            <a:r>
              <a:rPr lang="en-US" sz="2000" dirty="0" err="1">
                <a:latin typeface="Candara" pitchFamily="34" charset="0"/>
                <a:cs typeface="Arial" pitchFamily="34" charset="0"/>
              </a:rPr>
              <a:t>Harbour</a:t>
            </a:r>
            <a:r>
              <a:rPr lang="en-US" sz="2000" dirty="0">
                <a:latin typeface="Candara" pitchFamily="34" charset="0"/>
                <a:cs typeface="Arial" pitchFamily="34" charset="0"/>
              </a:rPr>
              <a:t> on 7th December 1941 the American Naval Base and destroyed it. </a:t>
            </a:r>
          </a:p>
          <a:p>
            <a:pPr marL="800100" lvl="1" indent="-342900" algn="just">
              <a:lnSpc>
                <a:spcPct val="150000"/>
              </a:lnSpc>
              <a:buFont typeface="Arial" panose="020B0604020202020204" pitchFamily="34" charset="0"/>
              <a:buChar char="•"/>
            </a:pPr>
            <a:r>
              <a:rPr lang="en-US" sz="2000" dirty="0">
                <a:latin typeface="Candara" pitchFamily="34" charset="0"/>
                <a:cs typeface="Arial" pitchFamily="34" charset="0"/>
              </a:rPr>
              <a:t>It had taken over Philippines, Malaysia and come to the borders of Assam. </a:t>
            </a:r>
          </a:p>
          <a:p>
            <a:pPr marL="800100" lvl="1" indent="-342900" algn="just">
              <a:lnSpc>
                <a:spcPct val="150000"/>
              </a:lnSpc>
              <a:buFont typeface="Arial" panose="020B0604020202020204" pitchFamily="34" charset="0"/>
              <a:buChar char="•"/>
            </a:pPr>
            <a:r>
              <a:rPr lang="en-US" sz="2000" dirty="0">
                <a:latin typeface="Candara" pitchFamily="34" charset="0"/>
                <a:cs typeface="Arial" pitchFamily="34" charset="0"/>
              </a:rPr>
              <a:t>Japan could easily attack India. To check the situation, Sir Stafford Cripps, a member of the war cabinet, was sent to India in March 1942 to get India’s cooperation to fight the war.</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1281" y="1676400"/>
            <a:ext cx="507919" cy="49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8931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6">
                                            <p:txEl>
                                              <p:pRg st="1" end="1"/>
                                            </p:txEl>
                                          </p:spTgt>
                                        </p:tgtEl>
                                        <p:attrNameLst>
                                          <p:attrName>style.color</p:attrName>
                                        </p:attrNameLst>
                                      </p:cBhvr>
                                      <p:to>
                                        <a:srgbClr val="000000"/>
                                      </p:to>
                                    </p:animClr>
                                    <p:animClr clrSpc="rgb" dir="cw">
                                      <p:cBhvr>
                                        <p:cTn id="17" dur="500" fill="hold"/>
                                        <p:tgtEl>
                                          <p:spTgt spid="6">
                                            <p:txEl>
                                              <p:pRg st="1" end="1"/>
                                            </p:txEl>
                                          </p:spTgt>
                                        </p:tgtEl>
                                        <p:attrNameLst>
                                          <p:attrName>fillcolor</p:attrName>
                                        </p:attrNameLst>
                                      </p:cBhvr>
                                      <p:to>
                                        <a:srgbClr val="000000"/>
                                      </p:to>
                                    </p:animClr>
                                    <p:set>
                                      <p:cBhvr>
                                        <p:cTn id="18" dur="500" fill="hold"/>
                                        <p:tgtEl>
                                          <p:spTgt spid="6">
                                            <p:txEl>
                                              <p:pRg st="1" end="1"/>
                                            </p:txEl>
                                          </p:spTgt>
                                        </p:tgtEl>
                                        <p:attrNameLst>
                                          <p:attrName>fill.type</p:attrName>
                                        </p:attrNameLst>
                                      </p:cBhvr>
                                      <p:to>
                                        <p:strVal val="solid"/>
                                      </p:to>
                                    </p:set>
                                    <p:set>
                                      <p:cBhvr>
                                        <p:cTn id="19" dur="500" fill="hold"/>
                                        <p:tgtEl>
                                          <p:spTgt spid="6">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6">
                                            <p:txEl>
                                              <p:pRg st="2" end="2"/>
                                            </p:txEl>
                                          </p:spTgt>
                                        </p:tgtEl>
                                        <p:attrNameLst>
                                          <p:attrName>style.color</p:attrName>
                                        </p:attrNameLst>
                                      </p:cBhvr>
                                      <p:to>
                                        <a:srgbClr val="000000"/>
                                      </p:to>
                                    </p:animClr>
                                    <p:animClr clrSpc="rgb" dir="cw">
                                      <p:cBhvr>
                                        <p:cTn id="24" dur="500" fill="hold"/>
                                        <p:tgtEl>
                                          <p:spTgt spid="6">
                                            <p:txEl>
                                              <p:pRg st="2" end="2"/>
                                            </p:txEl>
                                          </p:spTgt>
                                        </p:tgtEl>
                                        <p:attrNameLst>
                                          <p:attrName>fillcolor</p:attrName>
                                        </p:attrNameLst>
                                      </p:cBhvr>
                                      <p:to>
                                        <a:srgbClr val="000000"/>
                                      </p:to>
                                    </p:animClr>
                                    <p:set>
                                      <p:cBhvr>
                                        <p:cTn id="25" dur="500" fill="hold"/>
                                        <p:tgtEl>
                                          <p:spTgt spid="6">
                                            <p:txEl>
                                              <p:pRg st="2" end="2"/>
                                            </p:txEl>
                                          </p:spTgt>
                                        </p:tgtEl>
                                        <p:attrNameLst>
                                          <p:attrName>fill.type</p:attrName>
                                        </p:attrNameLst>
                                      </p:cBhvr>
                                      <p:to>
                                        <p:strVal val="solid"/>
                                      </p:to>
                                    </p:set>
                                    <p:set>
                                      <p:cBhvr>
                                        <p:cTn id="26" dur="500" fill="hold"/>
                                        <p:tgtEl>
                                          <p:spTgt spid="6">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6">
                                            <p:txEl>
                                              <p:pRg st="3" end="3"/>
                                            </p:txEl>
                                          </p:spTgt>
                                        </p:tgtEl>
                                        <p:attrNameLst>
                                          <p:attrName>style.color</p:attrName>
                                        </p:attrNameLst>
                                      </p:cBhvr>
                                      <p:to>
                                        <a:srgbClr val="000000"/>
                                      </p:to>
                                    </p:animClr>
                                    <p:animClr clrSpc="rgb" dir="cw">
                                      <p:cBhvr>
                                        <p:cTn id="31" dur="500" fill="hold"/>
                                        <p:tgtEl>
                                          <p:spTgt spid="6">
                                            <p:txEl>
                                              <p:pRg st="3" end="3"/>
                                            </p:txEl>
                                          </p:spTgt>
                                        </p:tgtEl>
                                        <p:attrNameLst>
                                          <p:attrName>fillcolor</p:attrName>
                                        </p:attrNameLst>
                                      </p:cBhvr>
                                      <p:to>
                                        <a:srgbClr val="000000"/>
                                      </p:to>
                                    </p:animClr>
                                    <p:set>
                                      <p:cBhvr>
                                        <p:cTn id="32" dur="500" fill="hold"/>
                                        <p:tgtEl>
                                          <p:spTgt spid="6">
                                            <p:txEl>
                                              <p:pRg st="3" end="3"/>
                                            </p:txEl>
                                          </p:spTgt>
                                        </p:tgtEl>
                                        <p:attrNameLst>
                                          <p:attrName>fill.type</p:attrName>
                                        </p:attrNameLst>
                                      </p:cBhvr>
                                      <p:to>
                                        <p:strVal val="solid"/>
                                      </p:to>
                                    </p:set>
                                    <p:set>
                                      <p:cBhvr>
                                        <p:cTn id="33"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rPr>
              <a:t>It recognized Indian right to cede from the Commonwealth.</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The Union government and its legislatures were to have limited powers, dealing with Defense, Foreign Affairs, and Communications. The Union would have powers necessary to raise finances to manage subjects. Thus, the mission proposed a weak center. </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All the subjects other than the Union subjects and all the residuary powers would be vested in the provinces.</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The princely states would retain all the subjects and all residuary powers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[4/7]</a:t>
            </a:r>
          </a:p>
        </p:txBody>
      </p:sp>
    </p:spTree>
    <p:extLst>
      <p:ext uri="{BB962C8B-B14F-4D97-AF65-F5344CB8AC3E}">
        <p14:creationId xmlns:p14="http://schemas.microsoft.com/office/powerpoint/2010/main" val="401073493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1600201"/>
            <a:ext cx="8020022" cy="51706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rPr>
              <a:t>A constituent assembly would consist of 389 members to draft the constitution out of whom 292 would be from provinces. Out of these 292, 93 members would be from Princely States.</a:t>
            </a:r>
          </a:p>
          <a:p>
            <a:pPr marL="342900" indent="-342900" algn="just">
              <a:lnSpc>
                <a:spcPct val="150000"/>
              </a:lnSpc>
              <a:buFont typeface="Arial" panose="020B0604020202020204" pitchFamily="34" charset="0"/>
              <a:buChar char="•"/>
            </a:pPr>
            <a:r>
              <a:rPr lang="en-US" sz="2000" dirty="0">
                <a:latin typeface="Candara" pitchFamily="34" charset="0"/>
              </a:rPr>
              <a:t>India would be divided into three groups. </a:t>
            </a:r>
          </a:p>
          <a:p>
            <a:pPr marL="342900" indent="-342900" algn="just">
              <a:lnSpc>
                <a:spcPct val="150000"/>
              </a:lnSpc>
              <a:buFont typeface="Arial" panose="020B0604020202020204" pitchFamily="34" charset="0"/>
              <a:buChar char="•"/>
            </a:pPr>
            <a:r>
              <a:rPr lang="en-US" sz="2000" dirty="0">
                <a:latin typeface="Candara" pitchFamily="34" charset="0"/>
              </a:rPr>
              <a:t>Group “A” was to consist of </a:t>
            </a:r>
            <a:r>
              <a:rPr lang="en-US" sz="2000" b="1" dirty="0">
                <a:latin typeface="Candara" pitchFamily="34" charset="0"/>
              </a:rPr>
              <a:t>Bihar, Bombay, U.P. Madras, Orissa and C.P.</a:t>
            </a:r>
          </a:p>
          <a:p>
            <a:pPr marL="342900" indent="-342900" algn="just">
              <a:lnSpc>
                <a:spcPct val="150000"/>
              </a:lnSpc>
              <a:buFont typeface="Arial" panose="020B0604020202020204" pitchFamily="34" charset="0"/>
              <a:buChar char="•"/>
            </a:pPr>
            <a:r>
              <a:rPr lang="en-US" sz="2000" dirty="0">
                <a:latin typeface="Candara" pitchFamily="34" charset="0"/>
              </a:rPr>
              <a:t>Group “B” comprised of </a:t>
            </a:r>
            <a:r>
              <a:rPr lang="en-US" sz="2000" b="1" dirty="0">
                <a:latin typeface="Candara" pitchFamily="34" charset="0"/>
              </a:rPr>
              <a:t>Punjab, </a:t>
            </a:r>
            <a:r>
              <a:rPr lang="en-US" sz="2000" b="1" dirty="0" err="1">
                <a:latin typeface="Candara" pitchFamily="34" charset="0"/>
              </a:rPr>
              <a:t>Sindh</a:t>
            </a:r>
            <a:r>
              <a:rPr lang="en-US" sz="2000" b="1" dirty="0">
                <a:latin typeface="Candara" pitchFamily="34" charset="0"/>
              </a:rPr>
              <a:t>, NWFP and British Baluchistan</a:t>
            </a:r>
            <a:r>
              <a:rPr lang="en-US" sz="2000" dirty="0">
                <a:latin typeface="Candara" pitchFamily="34" charset="0"/>
              </a:rPr>
              <a:t>.</a:t>
            </a:r>
          </a:p>
          <a:p>
            <a:pPr marL="342900" indent="-342900" algn="just">
              <a:lnSpc>
                <a:spcPct val="150000"/>
              </a:lnSpc>
              <a:buFont typeface="Arial" panose="020B0604020202020204" pitchFamily="34" charset="0"/>
              <a:buChar char="•"/>
            </a:pPr>
            <a:r>
              <a:rPr lang="en-US" sz="2000" dirty="0">
                <a:latin typeface="Candara" pitchFamily="34" charset="0"/>
              </a:rPr>
              <a:t>While group “C “included </a:t>
            </a:r>
            <a:r>
              <a:rPr lang="en-US" sz="2000" dirty="0" err="1">
                <a:latin typeface="Candara" pitchFamily="34" charset="0"/>
              </a:rPr>
              <a:t>Asam</a:t>
            </a:r>
            <a:r>
              <a:rPr lang="en-US" sz="2000" dirty="0">
                <a:latin typeface="Candara" pitchFamily="34" charset="0"/>
              </a:rPr>
              <a:t> and Bengal. These groups were given the authority to frame their constitution jointly with the other provinces of their respective groups</a:t>
            </a:r>
            <a:endParaRPr 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41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[5/7]</a:t>
            </a:r>
          </a:p>
        </p:txBody>
      </p:sp>
    </p:spTree>
    <p:extLst>
      <p:ext uri="{BB962C8B-B14F-4D97-AF65-F5344CB8AC3E}">
        <p14:creationId xmlns:p14="http://schemas.microsoft.com/office/powerpoint/2010/main" val="401073493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37856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Meanwhile Jawaharlal Nehru, addressing a press conference on July 10, said that the </a:t>
            </a:r>
            <a:r>
              <a:rPr lang="en-US" sz="2000" b="1" dirty="0">
                <a:latin typeface="Candara" pitchFamily="34" charset="0"/>
                <a:cs typeface="Arial" pitchFamily="34" charset="0"/>
              </a:rPr>
              <a:t>Congress had agreed to join the constituent assembly, but saying it would be free to make changes in the Cabinet Mission Plan.</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Under these circumstances, the Muslim League disassociated itself from the Cabinet Plan and resorted to “</a:t>
            </a:r>
            <a:r>
              <a:rPr lang="en-US" sz="2000" b="1" dirty="0">
                <a:latin typeface="Candara" pitchFamily="34" charset="0"/>
                <a:cs typeface="Arial" pitchFamily="34" charset="0"/>
              </a:rPr>
              <a:t>Direct Action</a:t>
            </a:r>
            <a:r>
              <a:rPr lang="en-US" sz="2000" dirty="0">
                <a:latin typeface="Candara" pitchFamily="34" charset="0"/>
                <a:cs typeface="Arial" pitchFamily="34" charset="0"/>
              </a:rPr>
              <a:t>” to achieve Pakistan. As a result, Viceroy Wavell invited the Congress to join the interim government, although it had practically rejected the plan.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[6/7]</a:t>
            </a:r>
          </a:p>
        </p:txBody>
      </p:sp>
    </p:spTree>
    <p:extLst>
      <p:ext uri="{BB962C8B-B14F-4D97-AF65-F5344CB8AC3E}">
        <p14:creationId xmlns:p14="http://schemas.microsoft.com/office/powerpoint/2010/main" val="363581846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However, the Viceroy soon realized the ineffectiveness of the scheme without the participation of the League. Therefore, on October 14, 1946, he extended an invitation to them as well.</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On March 22, 1947, Lord Mountbatten arrived as the last Viceroy. It was announced that power would be transferred from British to Indian hands by June 1948.</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[7/7]</a:t>
            </a:r>
          </a:p>
        </p:txBody>
      </p:sp>
    </p:spTree>
    <p:extLst>
      <p:ext uri="{BB962C8B-B14F-4D97-AF65-F5344CB8AC3E}">
        <p14:creationId xmlns:p14="http://schemas.microsoft.com/office/powerpoint/2010/main" val="119661415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44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a:t>
            </a:r>
          </a:p>
        </p:txBody>
      </p:sp>
      <p:pic>
        <p:nvPicPr>
          <p:cNvPr id="17" name="Picture 16" descr="azad33.jpg"/>
          <p:cNvPicPr>
            <a:picLocks noChangeAspect="1"/>
          </p:cNvPicPr>
          <p:nvPr/>
        </p:nvPicPr>
        <p:blipFill>
          <a:blip r:embed="rId5"/>
          <a:stretch>
            <a:fillRect/>
          </a:stretch>
        </p:blipFill>
        <p:spPr>
          <a:xfrm>
            <a:off x="1124167" y="1676400"/>
            <a:ext cx="5780190" cy="4343400"/>
          </a:xfrm>
          <a:prstGeom prst="rect">
            <a:avLst/>
          </a:prstGeom>
        </p:spPr>
      </p:pic>
    </p:spTree>
    <p:extLst>
      <p:ext uri="{BB962C8B-B14F-4D97-AF65-F5344CB8AC3E}">
        <p14:creationId xmlns:p14="http://schemas.microsoft.com/office/powerpoint/2010/main" val="1196614153"/>
      </p:ext>
    </p:extLst>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45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a:t>
            </a:r>
          </a:p>
        </p:txBody>
      </p:sp>
      <p:pic>
        <p:nvPicPr>
          <p:cNvPr id="16" name="Picture 15" descr="Cabnet-mission.png"/>
          <p:cNvPicPr>
            <a:picLocks noChangeAspect="1"/>
          </p:cNvPicPr>
          <p:nvPr/>
        </p:nvPicPr>
        <p:blipFill>
          <a:blip r:embed="rId5"/>
          <a:stretch>
            <a:fillRect/>
          </a:stretch>
        </p:blipFill>
        <p:spPr>
          <a:xfrm>
            <a:off x="435429" y="1762124"/>
            <a:ext cx="6517821" cy="4562475"/>
          </a:xfrm>
          <a:prstGeom prst="rect">
            <a:avLst/>
          </a:prstGeom>
        </p:spPr>
      </p:pic>
    </p:spTree>
    <p:extLst>
      <p:ext uri="{BB962C8B-B14F-4D97-AF65-F5344CB8AC3E}">
        <p14:creationId xmlns:p14="http://schemas.microsoft.com/office/powerpoint/2010/main" val="1196614153"/>
      </p:ext>
    </p:extLst>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46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a:t>
            </a:r>
          </a:p>
        </p:txBody>
      </p:sp>
      <p:pic>
        <p:nvPicPr>
          <p:cNvPr id="16" name="Picture 15" descr="gandhi.jpg"/>
          <p:cNvPicPr>
            <a:picLocks noChangeAspect="1"/>
          </p:cNvPicPr>
          <p:nvPr/>
        </p:nvPicPr>
        <p:blipFill>
          <a:blip r:embed="rId5"/>
          <a:stretch>
            <a:fillRect/>
          </a:stretch>
        </p:blipFill>
        <p:spPr>
          <a:xfrm>
            <a:off x="533400" y="1468726"/>
            <a:ext cx="6400800" cy="5311709"/>
          </a:xfrm>
          <a:prstGeom prst="rect">
            <a:avLst/>
          </a:prstGeom>
        </p:spPr>
      </p:pic>
    </p:spTree>
    <p:extLst>
      <p:ext uri="{BB962C8B-B14F-4D97-AF65-F5344CB8AC3E}">
        <p14:creationId xmlns:p14="http://schemas.microsoft.com/office/powerpoint/2010/main" val="1196614153"/>
      </p:ext>
    </p:extLst>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47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a:t>
            </a:r>
          </a:p>
        </p:txBody>
      </p:sp>
      <p:pic>
        <p:nvPicPr>
          <p:cNvPr id="16" name="Picture 15" descr="images.jpg"/>
          <p:cNvPicPr>
            <a:picLocks noChangeAspect="1"/>
          </p:cNvPicPr>
          <p:nvPr/>
        </p:nvPicPr>
        <p:blipFill>
          <a:blip r:embed="rId5"/>
          <a:stretch>
            <a:fillRect/>
          </a:stretch>
        </p:blipFill>
        <p:spPr>
          <a:xfrm>
            <a:off x="1828800" y="1600200"/>
            <a:ext cx="4572000" cy="4572000"/>
          </a:xfrm>
          <a:prstGeom prst="rect">
            <a:avLst/>
          </a:prstGeom>
        </p:spPr>
      </p:pic>
    </p:spTree>
    <p:extLst>
      <p:ext uri="{BB962C8B-B14F-4D97-AF65-F5344CB8AC3E}">
        <p14:creationId xmlns:p14="http://schemas.microsoft.com/office/powerpoint/2010/main" val="1196614153"/>
      </p:ext>
    </p:extLst>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48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Cabinet Mission Plan 1946 </a:t>
            </a:r>
          </a:p>
        </p:txBody>
      </p:sp>
      <p:pic>
        <p:nvPicPr>
          <p:cNvPr id="16" name="Picture 15" descr="download.jpg"/>
          <p:cNvPicPr>
            <a:picLocks noChangeAspect="1"/>
          </p:cNvPicPr>
          <p:nvPr/>
        </p:nvPicPr>
        <p:blipFill>
          <a:blip r:embed="rId5"/>
          <a:stretch>
            <a:fillRect/>
          </a:stretch>
        </p:blipFill>
        <p:spPr>
          <a:xfrm>
            <a:off x="1143000" y="1555452"/>
            <a:ext cx="5486400" cy="4996126"/>
          </a:xfrm>
          <a:prstGeom prst="rect">
            <a:avLst/>
          </a:prstGeom>
        </p:spPr>
      </p:pic>
    </p:spTree>
    <p:extLst>
      <p:ext uri="{BB962C8B-B14F-4D97-AF65-F5344CB8AC3E}">
        <p14:creationId xmlns:p14="http://schemas.microsoft.com/office/powerpoint/2010/main" val="1196614153"/>
      </p:ext>
    </p:extLst>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24006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Lord Mountbatten entered into a series of talks with the Congress and the Muslim League leaders. </a:t>
            </a:r>
          </a:p>
          <a:p>
            <a:pPr marL="342900" indent="-342900" algn="just">
              <a:lnSpc>
                <a:spcPct val="150000"/>
              </a:lnSpc>
              <a:buFont typeface="Arial" panose="020B0604020202020204" pitchFamily="34" charset="0"/>
              <a:buChar char="•"/>
            </a:pPr>
            <a:r>
              <a:rPr lang="en-US" sz="2000" b="1" dirty="0" err="1">
                <a:latin typeface="Candara" pitchFamily="34" charset="0"/>
                <a:cs typeface="Arial" pitchFamily="34" charset="0"/>
              </a:rPr>
              <a:t>Quaid-i-Azam</a:t>
            </a:r>
            <a:r>
              <a:rPr lang="en-US" sz="2000" b="1" dirty="0">
                <a:latin typeface="Candara" pitchFamily="34" charset="0"/>
                <a:cs typeface="Arial" pitchFamily="34" charset="0"/>
              </a:rPr>
              <a:t> made it clear that the demand for Pakistan had the support of all the Muslims of India and that he could not withdraw from it</a:t>
            </a:r>
            <a:r>
              <a:rPr lang="en-US" sz="2000" dirty="0">
                <a:latin typeface="Candara" pitchFamily="34" charset="0"/>
                <a:cs typeface="Arial" pitchFamily="34" charset="0"/>
              </a:rPr>
              <a:t>.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Towards Partition </a:t>
            </a:r>
          </a:p>
        </p:txBody>
      </p:sp>
    </p:spTree>
    <p:extLst>
      <p:ext uri="{BB962C8B-B14F-4D97-AF65-F5344CB8AC3E}">
        <p14:creationId xmlns:p14="http://schemas.microsoft.com/office/powerpoint/2010/main" val="192988480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Cripps Proposal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Image result for Cripps mission"/>
          <p:cNvPicPr/>
          <p:nvPr/>
        </p:nvPicPr>
        <p:blipFill>
          <a:blip r:embed="rId5"/>
          <a:srcRect/>
          <a:stretch>
            <a:fillRect/>
          </a:stretch>
        </p:blipFill>
        <p:spPr bwMode="auto">
          <a:xfrm>
            <a:off x="838200" y="1752600"/>
            <a:ext cx="5943600" cy="4343400"/>
          </a:xfrm>
          <a:prstGeom prst="rect">
            <a:avLst/>
          </a:prstGeom>
          <a:noFill/>
          <a:ln w="9525">
            <a:noFill/>
            <a:miter lim="800000"/>
            <a:headEnd/>
            <a:tailEnd/>
          </a:ln>
        </p:spPr>
      </p:pic>
    </p:spTree>
    <p:extLst>
      <p:ext uri="{BB962C8B-B14F-4D97-AF65-F5344CB8AC3E}">
        <p14:creationId xmlns:p14="http://schemas.microsoft.com/office/powerpoint/2010/main" val="1027592485"/>
      </p:ext>
    </p:extLst>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When all of Mountbatten’s efforts to keep India united failed, </a:t>
            </a:r>
            <a:r>
              <a:rPr lang="en-US" sz="2000" b="1" dirty="0">
                <a:latin typeface="Candara" pitchFamily="34" charset="0"/>
                <a:cs typeface="Arial" pitchFamily="34" charset="0"/>
              </a:rPr>
              <a:t>he asked to chalk out a plan for the transfer of power and the division of the country. It was decided that none of the Indian parties would view it before the plan was finalized</a:t>
            </a:r>
            <a:r>
              <a:rPr lang="en-US" sz="2000" dirty="0">
                <a:latin typeface="Candara" pitchFamily="34" charset="0"/>
                <a:cs typeface="Arial" pitchFamily="34" charset="0"/>
              </a:rPr>
              <a:t>.</a:t>
            </a:r>
          </a:p>
          <a:p>
            <a:pPr marL="342900" indent="-342900" algn="just">
              <a:lnSpc>
                <a:spcPct val="150000"/>
              </a:lnSpc>
              <a:buFont typeface="Arial" panose="020B0604020202020204" pitchFamily="34" charset="0"/>
              <a:buChar char="•"/>
            </a:pPr>
            <a:r>
              <a:rPr lang="en-US" sz="2000" b="1" dirty="0">
                <a:latin typeface="Candara" pitchFamily="34" charset="0"/>
                <a:cs typeface="Arial" pitchFamily="34" charset="0"/>
              </a:rPr>
              <a:t>The plan was finalized in the Governor’s Conference in April 1947</a:t>
            </a:r>
            <a:r>
              <a:rPr lang="en-US" sz="2000" dirty="0">
                <a:latin typeface="Candara" pitchFamily="34" charset="0"/>
                <a:cs typeface="Arial" pitchFamily="34" charset="0"/>
              </a:rPr>
              <a:t>, and was then sent to Britain in May where the British Government approved it.</a:t>
            </a:r>
          </a:p>
          <a:p>
            <a:pPr marL="342900" indent="-342900" algn="just">
              <a:lnSpc>
                <a:spcPct val="150000"/>
              </a:lnSpc>
              <a:buFont typeface="Arial" panose="020B0604020202020204" pitchFamily="34" charset="0"/>
              <a:buChar char="•"/>
            </a:pPr>
            <a:r>
              <a:rPr lang="en-US" sz="2000" b="1" dirty="0">
                <a:latin typeface="Candara" pitchFamily="34" charset="0"/>
                <a:cs typeface="Arial" pitchFamily="34" charset="0"/>
              </a:rPr>
              <a:t>The plan was made public on June 3, and is thus known as the June 3rd Plan</a:t>
            </a:r>
            <a:r>
              <a:rPr lang="en-US" sz="2000" dirty="0">
                <a:latin typeface="Candara" pitchFamily="34" charset="0"/>
                <a:cs typeface="Arial" pitchFamily="34" charset="0"/>
              </a:rPr>
              <a: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3rd June plan Lord Mountbatten [1/2]</a:t>
            </a:r>
          </a:p>
        </p:txBody>
      </p:sp>
    </p:spTree>
    <p:extLst>
      <p:ext uri="{BB962C8B-B14F-4D97-AF65-F5344CB8AC3E}">
        <p14:creationId xmlns:p14="http://schemas.microsoft.com/office/powerpoint/2010/main" val="216386513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51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162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3rd June plan Lord Mountbatten [2/2]</a:t>
            </a:r>
          </a:p>
        </p:txBody>
      </p:sp>
      <p:sp>
        <p:nvSpPr>
          <p:cNvPr id="6" name="TextBox 5"/>
          <p:cNvSpPr txBox="1"/>
          <p:nvPr/>
        </p:nvSpPr>
        <p:spPr>
          <a:xfrm>
            <a:off x="685801" y="1371600"/>
            <a:ext cx="8020022" cy="545085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dirty="0">
                <a:latin typeface="Candara" pitchFamily="34" charset="0"/>
                <a:cs typeface="Arial" pitchFamily="34" charset="0"/>
              </a:rPr>
              <a:t>It was comprised of the following points on the basis of which Britain, after dividing it, was to quit India:</a:t>
            </a:r>
          </a:p>
          <a:p>
            <a:pPr marL="800100" lvl="1" indent="-342900" algn="just">
              <a:lnSpc>
                <a:spcPct val="150000"/>
              </a:lnSpc>
              <a:buFont typeface="+mj-lt"/>
              <a:buAutoNum type="arabicPeriod"/>
            </a:pPr>
            <a:r>
              <a:rPr lang="en-US" b="1" dirty="0">
                <a:latin typeface="Candara" pitchFamily="34" charset="0"/>
                <a:cs typeface="Arial" pitchFamily="34" charset="0"/>
              </a:rPr>
              <a:t>Two separate states will be established in India</a:t>
            </a:r>
            <a:r>
              <a:rPr lang="en-US" dirty="0">
                <a:latin typeface="Candara" pitchFamily="34" charset="0"/>
                <a:cs typeface="Arial" pitchFamily="34" charset="0"/>
              </a:rPr>
              <a:t>.</a:t>
            </a:r>
          </a:p>
          <a:p>
            <a:pPr marL="800100" lvl="1" indent="-342900" algn="just">
              <a:lnSpc>
                <a:spcPct val="150000"/>
              </a:lnSpc>
              <a:buFont typeface="+mj-lt"/>
              <a:buAutoNum type="arabicPeriod"/>
            </a:pPr>
            <a:r>
              <a:rPr lang="en-US" dirty="0">
                <a:latin typeface="Candara" pitchFamily="34" charset="0"/>
                <a:cs typeface="Arial" pitchFamily="34" charset="0"/>
              </a:rPr>
              <a:t>The present constitution assembly will to act but its constitution will not be applicable on the areas which will not accept it.</a:t>
            </a:r>
          </a:p>
          <a:p>
            <a:pPr marL="800100" lvl="1" indent="-342900" algn="just">
              <a:lnSpc>
                <a:spcPct val="150000"/>
              </a:lnSpc>
              <a:buFont typeface="+mj-lt"/>
              <a:buAutoNum type="arabicPeriod"/>
            </a:pPr>
            <a:r>
              <a:rPr lang="en-US" dirty="0">
                <a:latin typeface="Candara" pitchFamily="34" charset="0"/>
                <a:cs typeface="Arial" pitchFamily="34" charset="0"/>
              </a:rPr>
              <a:t>The </a:t>
            </a:r>
            <a:r>
              <a:rPr lang="en-US" b="1" dirty="0">
                <a:latin typeface="Candara" pitchFamily="34" charset="0"/>
                <a:cs typeface="Arial" pitchFamily="34" charset="0"/>
              </a:rPr>
              <a:t>power will be transferred the same year </a:t>
            </a:r>
            <a:r>
              <a:rPr lang="en-US" dirty="0">
                <a:latin typeface="Candara" pitchFamily="34" charset="0"/>
                <a:cs typeface="Arial" pitchFamily="34" charset="0"/>
              </a:rPr>
              <a:t>(1947) to the representatives of India.</a:t>
            </a:r>
          </a:p>
          <a:p>
            <a:pPr marL="800100" lvl="1" indent="-342900" algn="just">
              <a:lnSpc>
                <a:spcPct val="150000"/>
              </a:lnSpc>
              <a:buFont typeface="+mj-lt"/>
              <a:buAutoNum type="arabicPeriod"/>
            </a:pPr>
            <a:r>
              <a:rPr lang="en-US" dirty="0">
                <a:latin typeface="Candara" pitchFamily="34" charset="0"/>
                <a:cs typeface="Arial" pitchFamily="34" charset="0"/>
              </a:rPr>
              <a:t>The Muslim majority areas and the Hindu majority distinct </a:t>
            </a:r>
            <a:r>
              <a:rPr lang="en-US" b="1" dirty="0">
                <a:latin typeface="Candara" pitchFamily="34" charset="0"/>
                <a:cs typeface="Arial" pitchFamily="34" charset="0"/>
              </a:rPr>
              <a:t>of Bengal and Punjab will decide in separate meeting </a:t>
            </a:r>
            <a:r>
              <a:rPr lang="en-US" dirty="0">
                <a:latin typeface="Candara" pitchFamily="34" charset="0"/>
                <a:cs typeface="Arial" pitchFamily="34" charset="0"/>
              </a:rPr>
              <a:t>to accept or not to accept the division of the provinces. If </a:t>
            </a:r>
            <a:r>
              <a:rPr lang="en-US" b="1" dirty="0">
                <a:latin typeface="Candara" pitchFamily="34" charset="0"/>
                <a:cs typeface="Arial" pitchFamily="34" charset="0"/>
              </a:rPr>
              <a:t>anyone of the two groups will opt division, the province will be divided</a:t>
            </a:r>
            <a:r>
              <a:rPr lang="en-US" dirty="0">
                <a:latin typeface="Candara" pitchFamily="34" charset="0"/>
                <a:cs typeface="Arial" pitchFamily="34" charset="0"/>
              </a:rPr>
              <a:t>.</a:t>
            </a:r>
          </a:p>
          <a:p>
            <a:pPr marL="800100" lvl="1" indent="-342900" algn="just">
              <a:lnSpc>
                <a:spcPct val="150000"/>
              </a:lnSpc>
              <a:buFont typeface="+mj-lt"/>
              <a:buAutoNum type="arabicPeriod"/>
            </a:pPr>
            <a:r>
              <a:rPr lang="en-US" b="1" dirty="0">
                <a:latin typeface="Candara" pitchFamily="34" charset="0"/>
                <a:cs typeface="Arial" pitchFamily="34" charset="0"/>
              </a:rPr>
              <a:t>The Muslim majority areas which will not opt to join present constituent assembly, will create their separate constituent assembly</a:t>
            </a:r>
            <a:r>
              <a:rPr lang="en-US" dirty="0">
                <a:latin typeface="Candara" pitchFamily="34" charset="0"/>
                <a:cs typeface="Arial" pitchFamily="34" charset="0"/>
              </a:rPr>
              <a:t>.</a:t>
            </a:r>
          </a:p>
        </p:txBody>
      </p:sp>
    </p:spTree>
    <p:extLst>
      <p:ext uri="{BB962C8B-B14F-4D97-AF65-F5344CB8AC3E}">
        <p14:creationId xmlns:p14="http://schemas.microsoft.com/office/powerpoint/2010/main" val="55869852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300082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dirty="0">
                <a:latin typeface="Candara" pitchFamily="34" charset="0"/>
                <a:cs typeface="Arial" pitchFamily="34" charset="0"/>
              </a:rPr>
              <a:t>It was provided in the June 3 plan that as soon as the legislatures of Punjab and Bengal decided in favor of partition, a boundary commission should be set up to demarcate the boundaries. </a:t>
            </a:r>
          </a:p>
          <a:p>
            <a:pPr marL="342900" indent="-342900" algn="just">
              <a:lnSpc>
                <a:spcPct val="150000"/>
              </a:lnSpc>
              <a:buFont typeface="Arial" panose="020B0604020202020204" pitchFamily="34" charset="0"/>
              <a:buChar char="•"/>
            </a:pPr>
            <a:r>
              <a:rPr lang="en-US" dirty="0">
                <a:latin typeface="Candara" pitchFamily="34" charset="0"/>
                <a:cs typeface="Arial" pitchFamily="34" charset="0"/>
              </a:rPr>
              <a:t>The legislatures of Bengal and Punjab voted in favor of partition. Boundary commissions were set up for Punjab and Bengal under the chairmanship of Sir Radcliffe. Each commission was to consist of an equal number of representatives of India and Pakistan and one or more impartial members.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3152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Radcliffe Award/ Boundary Commissions</a:t>
            </a:r>
          </a:p>
        </p:txBody>
      </p:sp>
    </p:spTree>
    <p:extLst>
      <p:ext uri="{BB962C8B-B14F-4D97-AF65-F5344CB8AC3E}">
        <p14:creationId xmlns:p14="http://schemas.microsoft.com/office/powerpoint/2010/main" val="293237976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b="1" dirty="0">
                <a:latin typeface="Candara" pitchFamily="34" charset="0"/>
                <a:cs typeface="Arial" pitchFamily="34" charset="0"/>
              </a:rPr>
              <a:t>The final award was announced on 17 August, 1947. </a:t>
            </a:r>
            <a:r>
              <a:rPr lang="en-US" dirty="0">
                <a:latin typeface="Candara" pitchFamily="34" charset="0"/>
                <a:cs typeface="Arial" pitchFamily="34" charset="0"/>
              </a:rPr>
              <a:t>The Radcliffe Award was unfair to Pakistan because it awarded many Muslim majority areas in Punjab and Bengal to India. Calcutta was given to India.</a:t>
            </a:r>
          </a:p>
          <a:p>
            <a:pPr marL="342900" indent="-342900" algn="just">
              <a:lnSpc>
                <a:spcPct val="150000"/>
              </a:lnSpc>
              <a:buFont typeface="Arial" panose="020B0604020202020204" pitchFamily="34" charset="0"/>
              <a:buChar char="•"/>
            </a:pPr>
            <a:r>
              <a:rPr lang="en-US" dirty="0">
                <a:latin typeface="Candara" pitchFamily="34" charset="0"/>
                <a:cs typeface="Arial" pitchFamily="34" charset="0"/>
              </a:rPr>
              <a:t>Muslim majority tehsils of </a:t>
            </a:r>
            <a:r>
              <a:rPr lang="en-US" b="1" dirty="0" err="1">
                <a:latin typeface="Candara" pitchFamily="34" charset="0"/>
                <a:cs typeface="Arial" pitchFamily="34" charset="0"/>
              </a:rPr>
              <a:t>Gurdaspur</a:t>
            </a:r>
            <a:r>
              <a:rPr lang="en-US" b="1" dirty="0">
                <a:latin typeface="Candara" pitchFamily="34" charset="0"/>
                <a:cs typeface="Arial" pitchFamily="34" charset="0"/>
              </a:rPr>
              <a:t> and </a:t>
            </a:r>
            <a:r>
              <a:rPr lang="en-US" b="1" dirty="0" err="1">
                <a:latin typeface="Candara" pitchFamily="34" charset="0"/>
                <a:cs typeface="Arial" pitchFamily="34" charset="0"/>
              </a:rPr>
              <a:t>Batala</a:t>
            </a:r>
            <a:r>
              <a:rPr lang="en-US" b="1" dirty="0">
                <a:latin typeface="Candara" pitchFamily="34" charset="0"/>
                <a:cs typeface="Arial" pitchFamily="34" charset="0"/>
              </a:rPr>
              <a:t> </a:t>
            </a:r>
            <a:r>
              <a:rPr lang="en-US" dirty="0">
                <a:latin typeface="Candara" pitchFamily="34" charset="0"/>
                <a:cs typeface="Arial" pitchFamily="34" charset="0"/>
              </a:rPr>
              <a:t>were given to India along with</a:t>
            </a:r>
            <a:r>
              <a:rPr lang="en-US" b="1" dirty="0">
                <a:latin typeface="Candara" pitchFamily="34" charset="0"/>
                <a:cs typeface="Arial" pitchFamily="34" charset="0"/>
              </a:rPr>
              <a:t> Pathankot </a:t>
            </a:r>
            <a:r>
              <a:rPr lang="en-US" dirty="0">
                <a:latin typeface="Candara" pitchFamily="34" charset="0"/>
                <a:cs typeface="Arial" pitchFamily="34" charset="0"/>
              </a:rPr>
              <a:t>tehsil. The Muslim majority tehsil </a:t>
            </a:r>
            <a:r>
              <a:rPr lang="en-US" b="1" dirty="0" err="1">
                <a:latin typeface="Candara" pitchFamily="34" charset="0"/>
                <a:cs typeface="Arial" pitchFamily="34" charset="0"/>
              </a:rPr>
              <a:t>Ajnalain</a:t>
            </a:r>
            <a:r>
              <a:rPr lang="en-US" b="1" dirty="0">
                <a:latin typeface="Candara" pitchFamily="34" charset="0"/>
                <a:cs typeface="Arial" pitchFamily="34" charset="0"/>
              </a:rPr>
              <a:t> in Amritsar district </a:t>
            </a:r>
            <a:r>
              <a:rPr lang="en-US" dirty="0">
                <a:latin typeface="Candara" pitchFamily="34" charset="0"/>
                <a:cs typeface="Arial" pitchFamily="34" charset="0"/>
              </a:rPr>
              <a:t>was also handed over to India. </a:t>
            </a:r>
          </a:p>
          <a:p>
            <a:pPr marL="342900" indent="-342900" algn="just">
              <a:lnSpc>
                <a:spcPct val="150000"/>
              </a:lnSpc>
              <a:buFont typeface="Arial" panose="020B0604020202020204" pitchFamily="34" charset="0"/>
              <a:buChar char="•"/>
            </a:pPr>
            <a:r>
              <a:rPr lang="en-US" dirty="0">
                <a:latin typeface="Candara" pitchFamily="34" charset="0"/>
                <a:cs typeface="Arial" pitchFamily="34" charset="0"/>
              </a:rPr>
              <a:t>In </a:t>
            </a:r>
            <a:r>
              <a:rPr lang="en-US" b="1" dirty="0">
                <a:latin typeface="Candara" pitchFamily="34" charset="0"/>
                <a:cs typeface="Arial" pitchFamily="34" charset="0"/>
              </a:rPr>
              <a:t>Jullundur</a:t>
            </a:r>
            <a:r>
              <a:rPr lang="en-US" dirty="0">
                <a:latin typeface="Candara" pitchFamily="34" charset="0"/>
                <a:cs typeface="Arial" pitchFamily="34" charset="0"/>
              </a:rPr>
              <a:t> district the Muslim majority areas in </a:t>
            </a:r>
            <a:r>
              <a:rPr lang="en-US" b="1" dirty="0" err="1">
                <a:latin typeface="Candara" pitchFamily="34" charset="0"/>
                <a:cs typeface="Arial" pitchFamily="34" charset="0"/>
              </a:rPr>
              <a:t>Ferozpur</a:t>
            </a:r>
            <a:r>
              <a:rPr lang="en-US" b="1" dirty="0">
                <a:latin typeface="Candara" pitchFamily="34" charset="0"/>
                <a:cs typeface="Arial" pitchFamily="34" charset="0"/>
              </a:rPr>
              <a:t> district were also given to India</a:t>
            </a:r>
            <a:r>
              <a:rPr lang="en-US" dirty="0">
                <a:latin typeface="Candara" pitchFamily="34" charset="0"/>
                <a:cs typeface="Arial" pitchFamily="34" charset="0"/>
              </a:rPr>
              <a:t>. All of these areas were attached to western Punjab. </a:t>
            </a:r>
          </a:p>
          <a:p>
            <a:pPr marL="342900" indent="-342900" algn="just">
              <a:lnSpc>
                <a:spcPct val="150000"/>
              </a:lnSpc>
              <a:buFont typeface="Arial" panose="020B0604020202020204" pitchFamily="34" charset="0"/>
              <a:buChar char="•"/>
            </a:pPr>
            <a:r>
              <a:rPr lang="en-US" dirty="0">
                <a:latin typeface="Candara" pitchFamily="34" charset="0"/>
                <a:cs typeface="Arial" pitchFamily="34" charset="0"/>
              </a:rPr>
              <a:t>This unfair award resulted in India's occupation of Kashmir and snatching from Pakistan important head works and giving them to India.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3152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Radcliffe Award/ Boundary Commissions</a:t>
            </a:r>
          </a:p>
        </p:txBody>
      </p:sp>
    </p:spTree>
    <p:extLst>
      <p:ext uri="{BB962C8B-B14F-4D97-AF65-F5344CB8AC3E}">
        <p14:creationId xmlns:p14="http://schemas.microsoft.com/office/powerpoint/2010/main" val="276881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1" y="1741321"/>
            <a:ext cx="8020022" cy="46487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endParaRPr lang="en-US"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54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735271"/>
            <a:ext cx="73152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Radcliffe Award/ Boundary Commissions</a:t>
            </a:r>
          </a:p>
        </p:txBody>
      </p:sp>
      <p:pic>
        <p:nvPicPr>
          <p:cNvPr id="16" name="Picture 15" descr="partition-of-india-1947.jpg"/>
          <p:cNvPicPr>
            <a:picLocks noChangeAspect="1"/>
          </p:cNvPicPr>
          <p:nvPr/>
        </p:nvPicPr>
        <p:blipFill>
          <a:blip r:embed="rId5"/>
          <a:stretch>
            <a:fillRect/>
          </a:stretch>
        </p:blipFill>
        <p:spPr>
          <a:xfrm>
            <a:off x="1371600" y="1499440"/>
            <a:ext cx="5105401" cy="5171217"/>
          </a:xfrm>
          <a:prstGeom prst="rect">
            <a:avLst/>
          </a:prstGeom>
        </p:spPr>
      </p:pic>
    </p:spTree>
    <p:extLst>
      <p:ext uri="{BB962C8B-B14F-4D97-AF65-F5344CB8AC3E}">
        <p14:creationId xmlns:p14="http://schemas.microsoft.com/office/powerpoint/2010/main" val="293237976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nodePh="1">
                                  <p:stCondLst>
                                    <p:cond delay="0"/>
                                  </p:stCondLst>
                                  <p:endCondLst>
                                    <p:cond evt="begin" delay="0">
                                      <p:tn val="5"/>
                                    </p:cond>
                                  </p:end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Cripps Proposal</a:t>
            </a:r>
          </a:p>
        </p:txBody>
      </p:sp>
      <p:sp>
        <p:nvSpPr>
          <p:cNvPr id="6" name="TextBox 5"/>
          <p:cNvSpPr txBox="1"/>
          <p:nvPr/>
        </p:nvSpPr>
        <p:spPr>
          <a:xfrm>
            <a:off x="685801" y="1741321"/>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Give </a:t>
            </a:r>
            <a:r>
              <a:rPr lang="en-US" sz="2000" b="1" dirty="0">
                <a:latin typeface="Candara" pitchFamily="34" charset="0"/>
                <a:cs typeface="Arial" pitchFamily="34" charset="0"/>
              </a:rPr>
              <a:t>India dominion status after war like that enjoyed by Canada </a:t>
            </a:r>
            <a:r>
              <a:rPr lang="en-US" sz="2000" dirty="0">
                <a:latin typeface="Candara" pitchFamily="34" charset="0"/>
                <a:cs typeface="Arial" pitchFamily="34" charset="0"/>
              </a:rPr>
              <a:t>and Australia.</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Promise of the formation of a </a:t>
            </a:r>
            <a:r>
              <a:rPr lang="en-US" sz="2000" b="1" dirty="0">
                <a:latin typeface="Candara" pitchFamily="34" charset="0"/>
                <a:cs typeface="Arial" pitchFamily="34" charset="0"/>
              </a:rPr>
              <a:t>constituent assembly</a:t>
            </a:r>
            <a:r>
              <a:rPr lang="en-US" sz="2000" dirty="0">
                <a:latin typeface="Candara" pitchFamily="34" charset="0"/>
                <a:cs typeface="Arial" pitchFamily="34" charset="0"/>
              </a:rPr>
              <a:t> to finalize the constitution.</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Princely </a:t>
            </a:r>
            <a:r>
              <a:rPr lang="en-US" sz="2000" b="1" dirty="0">
                <a:latin typeface="Candara" pitchFamily="34" charset="0"/>
                <a:cs typeface="Arial" pitchFamily="34" charset="0"/>
              </a:rPr>
              <a:t>states to be free to join India or remain independent.</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Provinces </a:t>
            </a:r>
            <a:r>
              <a:rPr lang="en-US" sz="2000" b="1" dirty="0">
                <a:latin typeface="Candara" pitchFamily="34" charset="0"/>
                <a:cs typeface="Arial" pitchFamily="34" charset="0"/>
              </a:rPr>
              <a:t>could decide to be separate from India and frame their own constitution</a:t>
            </a:r>
            <a:r>
              <a:rPr lang="en-US" sz="2000" dirty="0">
                <a:latin typeface="Candara" pitchFamily="34" charset="0"/>
                <a:cs typeface="Arial" pitchFamily="34" charset="0"/>
              </a:rPr>
              <a:t>. </a:t>
            </a:r>
          </a:p>
          <a:p>
            <a:pPr marL="342900" indent="-342900" algn="just">
              <a:lnSpc>
                <a:spcPct val="150000"/>
              </a:lnSpc>
              <a:buFont typeface="Arial" panose="020B0604020202020204" pitchFamily="34" charset="0"/>
              <a:buChar char="•"/>
            </a:pPr>
            <a:r>
              <a:rPr lang="en-US" sz="2000" dirty="0">
                <a:latin typeface="Candara" pitchFamily="34" charset="0"/>
                <a:cs typeface="Arial" pitchFamily="34" charset="0"/>
              </a:rPr>
              <a:t>Till further notice, </a:t>
            </a:r>
            <a:r>
              <a:rPr lang="en-US" sz="2000" b="1" dirty="0">
                <a:latin typeface="Candara" pitchFamily="34" charset="0"/>
                <a:cs typeface="Arial" pitchFamily="34" charset="0"/>
              </a:rPr>
              <a:t>the defense would be handled by the British government</a:t>
            </a:r>
            <a:r>
              <a:rPr lang="en-US" sz="2000" dirty="0">
                <a:latin typeface="Candara" pitchFamily="34" charset="0"/>
                <a:cs typeface="Arial" pitchFamily="34" charset="0"/>
              </a:rPr>
              <a:t>.</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59248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Rejection of Cripps Proposal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Image result for Cripps mission"/>
          <p:cNvPicPr/>
          <p:nvPr/>
        </p:nvPicPr>
        <p:blipFill>
          <a:blip r:embed="rId5"/>
          <a:srcRect/>
          <a:stretch>
            <a:fillRect/>
          </a:stretch>
        </p:blipFill>
        <p:spPr bwMode="auto">
          <a:xfrm>
            <a:off x="914400" y="1831016"/>
            <a:ext cx="6629400" cy="4188784"/>
          </a:xfrm>
          <a:prstGeom prst="rect">
            <a:avLst/>
          </a:prstGeom>
          <a:noFill/>
          <a:ln w="9525">
            <a:noFill/>
            <a:miter lim="800000"/>
            <a:headEnd/>
            <a:tailEnd/>
          </a:ln>
        </p:spPr>
      </p:pic>
    </p:spTree>
    <p:extLst>
      <p:ext uri="{BB962C8B-B14F-4D97-AF65-F5344CB8AC3E}">
        <p14:creationId xmlns:p14="http://schemas.microsoft.com/office/powerpoint/2010/main" val="1552213667"/>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Rejection of Cripps Proposal</a:t>
            </a:r>
          </a:p>
        </p:txBody>
      </p:sp>
      <p:sp>
        <p:nvSpPr>
          <p:cNvPr id="6" name="TextBox 5"/>
          <p:cNvSpPr txBox="1"/>
          <p:nvPr/>
        </p:nvSpPr>
        <p:spPr>
          <a:xfrm>
            <a:off x="685801" y="1741321"/>
            <a:ext cx="8020022" cy="49398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000" b="1" dirty="0">
                <a:latin typeface="Candara" pitchFamily="34" charset="0"/>
                <a:cs typeface="Arial" pitchFamily="34" charset="0"/>
              </a:rPr>
              <a:t>Division of the nation</a:t>
            </a:r>
          </a:p>
          <a:p>
            <a:pPr marL="800100" lvl="1" indent="-342900" algn="just">
              <a:lnSpc>
                <a:spcPct val="150000"/>
              </a:lnSpc>
              <a:buFont typeface="Arial" panose="020B0604020202020204" pitchFamily="34" charset="0"/>
              <a:buChar char="•"/>
            </a:pPr>
            <a:r>
              <a:rPr lang="en-US" sz="1600" dirty="0">
                <a:latin typeface="Candara" pitchFamily="34" charset="0"/>
                <a:cs typeface="Arial" pitchFamily="34" charset="0"/>
              </a:rPr>
              <a:t>The proposal put up the point of division of India into a number of independent States which was against its unity.</a:t>
            </a:r>
          </a:p>
          <a:p>
            <a:pPr lvl="1" indent="-457200" algn="just">
              <a:lnSpc>
                <a:spcPct val="150000"/>
              </a:lnSpc>
              <a:buFont typeface="Wingdings" panose="05000000000000000000" pitchFamily="2" charset="2"/>
              <a:buChar char="q"/>
            </a:pPr>
            <a:r>
              <a:rPr lang="en-US" sz="2000" b="1" dirty="0">
                <a:latin typeface="Candara" pitchFamily="34" charset="0"/>
                <a:cs typeface="Arial" pitchFamily="34" charset="0"/>
              </a:rPr>
              <a:t>No time limit for the dominion status</a:t>
            </a:r>
          </a:p>
          <a:p>
            <a:pPr marL="800100" lvl="1" indent="-342900" algn="just">
              <a:lnSpc>
                <a:spcPct val="150000"/>
              </a:lnSpc>
              <a:buFont typeface="Arial" panose="020B0604020202020204" pitchFamily="34" charset="0"/>
              <a:buChar char="•"/>
            </a:pPr>
            <a:r>
              <a:rPr lang="en-US" sz="1600" dirty="0">
                <a:latin typeface="Candara" pitchFamily="34" charset="0"/>
                <a:cs typeface="Arial" pitchFamily="34" charset="0"/>
              </a:rPr>
              <a:t>British did not declare when the dominion status would be given. The declaration was vague.</a:t>
            </a:r>
          </a:p>
          <a:p>
            <a:pPr lvl="1" indent="-457200" algn="just">
              <a:lnSpc>
                <a:spcPct val="150000"/>
              </a:lnSpc>
              <a:buFont typeface="Wingdings" panose="05000000000000000000" pitchFamily="2" charset="2"/>
              <a:buChar char="q"/>
            </a:pPr>
            <a:r>
              <a:rPr lang="en-US" sz="2000" b="1" dirty="0">
                <a:latin typeface="Candara" pitchFamily="34" charset="0"/>
                <a:cs typeface="Arial" pitchFamily="34" charset="0"/>
              </a:rPr>
              <a:t>Representatives of princely states nominated</a:t>
            </a:r>
          </a:p>
          <a:p>
            <a:pPr marL="800100" lvl="1" indent="-342900" algn="just">
              <a:lnSpc>
                <a:spcPct val="150000"/>
              </a:lnSpc>
              <a:buFont typeface="Arial" panose="020B0604020202020204" pitchFamily="34" charset="0"/>
              <a:buChar char="•"/>
            </a:pPr>
            <a:r>
              <a:rPr lang="en-US" sz="1600" dirty="0">
                <a:latin typeface="Candara" pitchFamily="34" charset="0"/>
                <a:cs typeface="Arial" pitchFamily="34" charset="0"/>
              </a:rPr>
              <a:t>The people of the Princely States were denied the right to elect a representative of their own. They would be nominated by the rulers of those States.</a:t>
            </a:r>
          </a:p>
          <a:p>
            <a:pPr marL="800100" lvl="1" indent="-342900" algn="just">
              <a:lnSpc>
                <a:spcPct val="150000"/>
              </a:lnSpc>
              <a:buFont typeface="Arial" panose="020B0604020202020204" pitchFamily="34" charset="0"/>
              <a:buChar char="•"/>
            </a:pPr>
            <a:r>
              <a:rPr lang="en-US" sz="1600" dirty="0">
                <a:latin typeface="Candara" pitchFamily="34" charset="0"/>
                <a:cs typeface="Arial" pitchFamily="34" charset="0"/>
              </a:rPr>
              <a:t>Gandhiji criticized Cripps Proposal as ‘post dated </a:t>
            </a:r>
            <a:r>
              <a:rPr lang="en-US" sz="1600" dirty="0" err="1">
                <a:latin typeface="Candara" pitchFamily="34" charset="0"/>
                <a:cs typeface="Arial" pitchFamily="34" charset="0"/>
              </a:rPr>
              <a:t>cheque</a:t>
            </a:r>
            <a:r>
              <a:rPr lang="en-US" sz="1600" dirty="0">
                <a:latin typeface="Candara" pitchFamily="34" charset="0"/>
                <a:cs typeface="Arial" pitchFamily="34" charset="0"/>
              </a:rPr>
              <a:t> on a failing bank’. The Muslim League reject the Cripps Proposal as it did not clearly state the decision of partition and the formation of a Muslim State.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884" y="1600200"/>
            <a:ext cx="507919" cy="49268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red tick mark png">
            <a:extLst>
              <a:ext uri="{FF2B5EF4-FFF2-40B4-BE49-F238E27FC236}">
                <a16:creationId xmlns:a16="http://schemas.microsoft.com/office/drawing/2014/main" id="{25802DAF-3565-43A7-B968-F6101BE542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145" y="2795832"/>
            <a:ext cx="507919" cy="49268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red tick mark png">
            <a:extLst>
              <a:ext uri="{FF2B5EF4-FFF2-40B4-BE49-F238E27FC236}">
                <a16:creationId xmlns:a16="http://schemas.microsoft.com/office/drawing/2014/main" id="{2B64B964-D0BB-416A-B28F-514B09F6F3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127" y="3973101"/>
            <a:ext cx="507919" cy="49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21366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9" presetClass="emph" presetSubtype="0" fill="hold" nodeType="withEffect">
                                  <p:stCondLst>
                                    <p:cond delay="0"/>
                                  </p:stCondLst>
                                  <p:childTnLst>
                                    <p:animClr clrSpc="rgb" dir="cw">
                                      <p:cBhvr override="childStyle">
                                        <p:cTn id="14" dur="500" fill="hold"/>
                                        <p:tgtEl>
                                          <p:spTgt spid="6">
                                            <p:txEl>
                                              <p:pRg st="1" end="1"/>
                                            </p:txEl>
                                          </p:spTgt>
                                        </p:tgtEl>
                                        <p:attrNameLst>
                                          <p:attrName>style.color</p:attrName>
                                        </p:attrNameLst>
                                      </p:cBhvr>
                                      <p:to>
                                        <a:srgbClr val="000000"/>
                                      </p:to>
                                    </p:animClr>
                                    <p:animClr clrSpc="rgb" dir="cw">
                                      <p:cBhvr>
                                        <p:cTn id="15" dur="500" fill="hold"/>
                                        <p:tgtEl>
                                          <p:spTgt spid="6">
                                            <p:txEl>
                                              <p:pRg st="1" end="1"/>
                                            </p:txEl>
                                          </p:spTgt>
                                        </p:tgtEl>
                                        <p:attrNameLst>
                                          <p:attrName>fillcolor</p:attrName>
                                        </p:attrNameLst>
                                      </p:cBhvr>
                                      <p:to>
                                        <a:srgbClr val="000000"/>
                                      </p:to>
                                    </p:animClr>
                                    <p:set>
                                      <p:cBhvr>
                                        <p:cTn id="16" dur="500" fill="hold"/>
                                        <p:tgtEl>
                                          <p:spTgt spid="6">
                                            <p:txEl>
                                              <p:pRg st="1" end="1"/>
                                            </p:txEl>
                                          </p:spTgt>
                                        </p:tgtEl>
                                        <p:attrNameLst>
                                          <p:attrName>fill.type</p:attrName>
                                        </p:attrNameLst>
                                      </p:cBhvr>
                                      <p:to>
                                        <p:strVal val="solid"/>
                                      </p:to>
                                    </p:set>
                                    <p:set>
                                      <p:cBhvr>
                                        <p:cTn id="17" dur="500" fill="hold"/>
                                        <p:tgtEl>
                                          <p:spTgt spid="6">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6">
                                            <p:txEl>
                                              <p:pRg st="2" end="2"/>
                                            </p:txEl>
                                          </p:spTgt>
                                        </p:tgtEl>
                                        <p:attrNameLst>
                                          <p:attrName>style.color</p:attrName>
                                        </p:attrNameLst>
                                      </p:cBhvr>
                                      <p:to>
                                        <a:srgbClr val="000000"/>
                                      </p:to>
                                    </p:animClr>
                                    <p:animClr clrSpc="rgb" dir="cw">
                                      <p:cBhvr>
                                        <p:cTn id="22" dur="500" fill="hold"/>
                                        <p:tgtEl>
                                          <p:spTgt spid="6">
                                            <p:txEl>
                                              <p:pRg st="2" end="2"/>
                                            </p:txEl>
                                          </p:spTgt>
                                        </p:tgtEl>
                                        <p:attrNameLst>
                                          <p:attrName>fillcolor</p:attrName>
                                        </p:attrNameLst>
                                      </p:cBhvr>
                                      <p:to>
                                        <a:srgbClr val="000000"/>
                                      </p:to>
                                    </p:animClr>
                                    <p:set>
                                      <p:cBhvr>
                                        <p:cTn id="23" dur="500" fill="hold"/>
                                        <p:tgtEl>
                                          <p:spTgt spid="6">
                                            <p:txEl>
                                              <p:pRg st="2" end="2"/>
                                            </p:txEl>
                                          </p:spTgt>
                                        </p:tgtEl>
                                        <p:attrNameLst>
                                          <p:attrName>fill.type</p:attrName>
                                        </p:attrNameLst>
                                      </p:cBhvr>
                                      <p:to>
                                        <p:strVal val="solid"/>
                                      </p:to>
                                    </p:set>
                                    <p:set>
                                      <p:cBhvr>
                                        <p:cTn id="24" dur="500" fill="hold"/>
                                        <p:tgtEl>
                                          <p:spTgt spid="6">
                                            <p:txEl>
                                              <p:pRg st="2" end="2"/>
                                            </p:txEl>
                                          </p:spTgt>
                                        </p:tgtEl>
                                        <p:attrNameLst>
                                          <p:attrName>fill.on</p:attrName>
                                        </p:attrNameLst>
                                      </p:cBhvr>
                                      <p:to>
                                        <p:strVal val="true"/>
                                      </p:to>
                                    </p:se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9" presetClass="emph" presetSubtype="0" fill="hold" nodeType="withEffect">
                                  <p:stCondLst>
                                    <p:cond delay="0"/>
                                  </p:stCondLst>
                                  <p:childTnLst>
                                    <p:animClr clrSpc="rgb" dir="cw">
                                      <p:cBhvr override="childStyle">
                                        <p:cTn id="29" dur="500" fill="hold"/>
                                        <p:tgtEl>
                                          <p:spTgt spid="6">
                                            <p:txEl>
                                              <p:pRg st="3" end="3"/>
                                            </p:txEl>
                                          </p:spTgt>
                                        </p:tgtEl>
                                        <p:attrNameLst>
                                          <p:attrName>style.color</p:attrName>
                                        </p:attrNameLst>
                                      </p:cBhvr>
                                      <p:to>
                                        <a:srgbClr val="000000"/>
                                      </p:to>
                                    </p:animClr>
                                    <p:animClr clrSpc="rgb" dir="cw">
                                      <p:cBhvr>
                                        <p:cTn id="30" dur="500" fill="hold"/>
                                        <p:tgtEl>
                                          <p:spTgt spid="6">
                                            <p:txEl>
                                              <p:pRg st="3" end="3"/>
                                            </p:txEl>
                                          </p:spTgt>
                                        </p:tgtEl>
                                        <p:attrNameLst>
                                          <p:attrName>fillcolor</p:attrName>
                                        </p:attrNameLst>
                                      </p:cBhvr>
                                      <p:to>
                                        <a:srgbClr val="000000"/>
                                      </p:to>
                                    </p:animClr>
                                    <p:set>
                                      <p:cBhvr>
                                        <p:cTn id="31" dur="500" fill="hold"/>
                                        <p:tgtEl>
                                          <p:spTgt spid="6">
                                            <p:txEl>
                                              <p:pRg st="3" end="3"/>
                                            </p:txEl>
                                          </p:spTgt>
                                        </p:tgtEl>
                                        <p:attrNameLst>
                                          <p:attrName>fill.type</p:attrName>
                                        </p:attrNameLst>
                                      </p:cBhvr>
                                      <p:to>
                                        <p:strVal val="solid"/>
                                      </p:to>
                                    </p:set>
                                    <p:set>
                                      <p:cBhvr>
                                        <p:cTn id="32" dur="500" fill="hold"/>
                                        <p:tgtEl>
                                          <p:spTgt spid="6">
                                            <p:txEl>
                                              <p:pRg st="3" end="3"/>
                                            </p:txEl>
                                          </p:spTgt>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6">
                                            <p:txEl>
                                              <p:pRg st="4" end="4"/>
                                            </p:txEl>
                                          </p:spTgt>
                                        </p:tgtEl>
                                        <p:attrNameLst>
                                          <p:attrName>style.color</p:attrName>
                                        </p:attrNameLst>
                                      </p:cBhvr>
                                      <p:to>
                                        <a:srgbClr val="000000"/>
                                      </p:to>
                                    </p:animClr>
                                    <p:animClr clrSpc="rgb" dir="cw">
                                      <p:cBhvr>
                                        <p:cTn id="37" dur="500" fill="hold"/>
                                        <p:tgtEl>
                                          <p:spTgt spid="6">
                                            <p:txEl>
                                              <p:pRg st="4" end="4"/>
                                            </p:txEl>
                                          </p:spTgt>
                                        </p:tgtEl>
                                        <p:attrNameLst>
                                          <p:attrName>fillcolor</p:attrName>
                                        </p:attrNameLst>
                                      </p:cBhvr>
                                      <p:to>
                                        <a:srgbClr val="000000"/>
                                      </p:to>
                                    </p:animClr>
                                    <p:set>
                                      <p:cBhvr>
                                        <p:cTn id="38" dur="500" fill="hold"/>
                                        <p:tgtEl>
                                          <p:spTgt spid="6">
                                            <p:txEl>
                                              <p:pRg st="4" end="4"/>
                                            </p:txEl>
                                          </p:spTgt>
                                        </p:tgtEl>
                                        <p:attrNameLst>
                                          <p:attrName>fill.type</p:attrName>
                                        </p:attrNameLst>
                                      </p:cBhvr>
                                      <p:to>
                                        <p:strVal val="solid"/>
                                      </p:to>
                                    </p:set>
                                    <p:set>
                                      <p:cBhvr>
                                        <p:cTn id="39" dur="500" fill="hold"/>
                                        <p:tgtEl>
                                          <p:spTgt spid="6">
                                            <p:txEl>
                                              <p:pRg st="4" end="4"/>
                                            </p:txEl>
                                          </p:spTgt>
                                        </p:tgtEl>
                                        <p:attrNameLst>
                                          <p:attrName>fill.on</p:attrName>
                                        </p:attrNameLst>
                                      </p:cBhvr>
                                      <p:to>
                                        <p:strVal val="true"/>
                                      </p:to>
                                    </p:se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9" presetClass="emph" presetSubtype="0" fill="hold" nodeType="withEffect">
                                  <p:stCondLst>
                                    <p:cond delay="0"/>
                                  </p:stCondLst>
                                  <p:childTnLst>
                                    <p:animClr clrSpc="rgb" dir="cw">
                                      <p:cBhvr override="childStyle">
                                        <p:cTn id="44" dur="500" fill="hold"/>
                                        <p:tgtEl>
                                          <p:spTgt spid="6">
                                            <p:txEl>
                                              <p:pRg st="5" end="5"/>
                                            </p:txEl>
                                          </p:spTgt>
                                        </p:tgtEl>
                                        <p:attrNameLst>
                                          <p:attrName>style.color</p:attrName>
                                        </p:attrNameLst>
                                      </p:cBhvr>
                                      <p:to>
                                        <a:srgbClr val="000000"/>
                                      </p:to>
                                    </p:animClr>
                                    <p:animClr clrSpc="rgb" dir="cw">
                                      <p:cBhvr>
                                        <p:cTn id="45" dur="500" fill="hold"/>
                                        <p:tgtEl>
                                          <p:spTgt spid="6">
                                            <p:txEl>
                                              <p:pRg st="5" end="5"/>
                                            </p:txEl>
                                          </p:spTgt>
                                        </p:tgtEl>
                                        <p:attrNameLst>
                                          <p:attrName>fillcolor</p:attrName>
                                        </p:attrNameLst>
                                      </p:cBhvr>
                                      <p:to>
                                        <a:srgbClr val="000000"/>
                                      </p:to>
                                    </p:animClr>
                                    <p:set>
                                      <p:cBhvr>
                                        <p:cTn id="46" dur="500" fill="hold"/>
                                        <p:tgtEl>
                                          <p:spTgt spid="6">
                                            <p:txEl>
                                              <p:pRg st="5" end="5"/>
                                            </p:txEl>
                                          </p:spTgt>
                                        </p:tgtEl>
                                        <p:attrNameLst>
                                          <p:attrName>fill.type</p:attrName>
                                        </p:attrNameLst>
                                      </p:cBhvr>
                                      <p:to>
                                        <p:strVal val="solid"/>
                                      </p:to>
                                    </p:set>
                                    <p:set>
                                      <p:cBhvr>
                                        <p:cTn id="47" dur="500" fill="hold"/>
                                        <p:tgtEl>
                                          <p:spTgt spid="6">
                                            <p:txEl>
                                              <p:pRg st="5" end="5"/>
                                            </p:txEl>
                                          </p:spTgt>
                                        </p:tgtEl>
                                        <p:attrNameLst>
                                          <p:attrName>fill.on</p:attrName>
                                        </p:attrNameLst>
                                      </p:cBhvr>
                                      <p:to>
                                        <p:strVal val="true"/>
                                      </p:to>
                                    </p:set>
                                  </p:childTnLst>
                                </p:cTn>
                              </p:par>
                              <p:par>
                                <p:cTn id="48" presetID="19" presetClass="emph" presetSubtype="0" fill="hold" nodeType="withEffect">
                                  <p:stCondLst>
                                    <p:cond delay="0"/>
                                  </p:stCondLst>
                                  <p:childTnLst>
                                    <p:animClr clrSpc="rgb" dir="cw">
                                      <p:cBhvr override="childStyle">
                                        <p:cTn id="49" dur="500" fill="hold"/>
                                        <p:tgtEl>
                                          <p:spTgt spid="6">
                                            <p:txEl>
                                              <p:pRg st="6" end="6"/>
                                            </p:txEl>
                                          </p:spTgt>
                                        </p:tgtEl>
                                        <p:attrNameLst>
                                          <p:attrName>style.color</p:attrName>
                                        </p:attrNameLst>
                                      </p:cBhvr>
                                      <p:to>
                                        <a:srgbClr val="000000"/>
                                      </p:to>
                                    </p:animClr>
                                    <p:animClr clrSpc="rgb" dir="cw">
                                      <p:cBhvr>
                                        <p:cTn id="50" dur="500" fill="hold"/>
                                        <p:tgtEl>
                                          <p:spTgt spid="6">
                                            <p:txEl>
                                              <p:pRg st="6" end="6"/>
                                            </p:txEl>
                                          </p:spTgt>
                                        </p:tgtEl>
                                        <p:attrNameLst>
                                          <p:attrName>fillcolor</p:attrName>
                                        </p:attrNameLst>
                                      </p:cBhvr>
                                      <p:to>
                                        <a:srgbClr val="000000"/>
                                      </p:to>
                                    </p:animClr>
                                    <p:set>
                                      <p:cBhvr>
                                        <p:cTn id="51" dur="500" fill="hold"/>
                                        <p:tgtEl>
                                          <p:spTgt spid="6">
                                            <p:txEl>
                                              <p:pRg st="6" end="6"/>
                                            </p:txEl>
                                          </p:spTgt>
                                        </p:tgtEl>
                                        <p:attrNameLst>
                                          <p:attrName>fill.type</p:attrName>
                                        </p:attrNameLst>
                                      </p:cBhvr>
                                      <p:to>
                                        <p:strVal val="solid"/>
                                      </p:to>
                                    </p:set>
                                    <p:set>
                                      <p:cBhvr>
                                        <p:cTn id="52" dur="500" fill="hold"/>
                                        <p:tgtEl>
                                          <p:spTgt spid="6">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199" y="735271"/>
            <a:ext cx="714564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Causes of the Quit India Movement 1942</a:t>
            </a:r>
          </a:p>
        </p:txBody>
      </p:sp>
      <p:pic>
        <p:nvPicPr>
          <p:cNvPr id="21" name="Picture 20" descr="Related image"/>
          <p:cNvPicPr/>
          <p:nvPr/>
        </p:nvPicPr>
        <p:blipFill>
          <a:blip r:embed="rId5"/>
          <a:srcRect/>
          <a:stretch>
            <a:fillRect/>
          </a:stretch>
        </p:blipFill>
        <p:spPr bwMode="auto">
          <a:xfrm>
            <a:off x="1066800" y="1600200"/>
            <a:ext cx="5943600" cy="4953000"/>
          </a:xfrm>
          <a:prstGeom prst="rect">
            <a:avLst/>
          </a:prstGeom>
          <a:noFill/>
          <a:ln w="9525">
            <a:noFill/>
            <a:miter lim="800000"/>
            <a:headEnd/>
            <a:tailEnd/>
          </a:ln>
        </p:spPr>
      </p:pic>
    </p:spTree>
    <p:extLst>
      <p:ext uri="{BB962C8B-B14F-4D97-AF65-F5344CB8AC3E}">
        <p14:creationId xmlns:p14="http://schemas.microsoft.com/office/powerpoint/2010/main" val="4212497706"/>
      </p:ext>
    </p:extLst>
  </p:cSld>
  <p:clrMapOvr>
    <a:masterClrMapping/>
  </p:clrMapOvr>
  <p:transition>
    <p:push/>
  </p:transition>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5166</TotalTime>
  <Words>2659</Words>
  <Application>Microsoft Office PowerPoint</Application>
  <PresentationFormat>On-screen Show (4:3)</PresentationFormat>
  <Paragraphs>263</Paragraphs>
  <Slides>54</Slides>
  <Notes>52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Calibri</vt:lpstr>
      <vt:lpstr>Calibri Light</vt:lpstr>
      <vt:lpstr>Candara</vt:lpstr>
      <vt:lpstr>Courier New</vt:lpstr>
      <vt:lpstr>Franklin Gothic Book</vt:lpstr>
      <vt:lpstr>Wingdings</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vcomsats</cp:lastModifiedBy>
  <cp:revision>451</cp:revision>
  <dcterms:created xsi:type="dcterms:W3CDTF">2015-07-28T10:20:14Z</dcterms:created>
  <dcterms:modified xsi:type="dcterms:W3CDTF">2018-09-24T09:30:58Z</dcterms:modified>
</cp:coreProperties>
</file>