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3"/>
  </p:notesMasterIdLst>
  <p:sldIdLst>
    <p:sldId id="277" r:id="rId5"/>
    <p:sldId id="273" r:id="rId6"/>
    <p:sldId id="274" r:id="rId7"/>
    <p:sldId id="275" r:id="rId8"/>
    <p:sldId id="276" r:id="rId9"/>
    <p:sldId id="256" r:id="rId10"/>
    <p:sldId id="258" r:id="rId11"/>
    <p:sldId id="259" r:id="rId12"/>
    <p:sldId id="260" r:id="rId13"/>
    <p:sldId id="261" r:id="rId14"/>
    <p:sldId id="262" r:id="rId15"/>
    <p:sldId id="265" r:id="rId16"/>
    <p:sldId id="266" r:id="rId17"/>
    <p:sldId id="267" r:id="rId18"/>
    <p:sldId id="268" r:id="rId19"/>
    <p:sldId id="269" r:id="rId20"/>
    <p:sldId id="272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1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4A3C-6D05-45AB-AD59-28429B70C98F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A5565-8D85-465C-9596-19D54B129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2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1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667070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007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>
                <a:solidFill>
                  <a:srgbClr val="EEECE1"/>
                </a:solidFill>
              </a:rPr>
              <a:pPr/>
              <a:t>05-Oct-18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EEECE1"/>
                </a:solidFill>
              </a:rPr>
              <a:pPr/>
              <a:t>‹#›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9147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731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307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854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3332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156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1365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7521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703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05558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2148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63432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65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0672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51284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6173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30628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4580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83431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7006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17075334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43577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>
                <a:solidFill>
                  <a:srgbClr val="EEECE1"/>
                </a:solidFill>
              </a:rPr>
              <a:pPr/>
              <a:t>05-Oct-18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EEECE1"/>
                </a:solidFill>
              </a:rPr>
              <a:pPr/>
              <a:t>‹#›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799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174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9022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165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49539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9775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8227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6980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2402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D51B-BFD2-4BE8-8D71-928AEE0B56AD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598B-0499-4291-AAAA-D58A1C5CD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5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05-Oct-18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7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>
                <a:solidFill>
                  <a:srgbClr val="1F497D"/>
                </a:solidFill>
              </a:rPr>
              <a:pPr/>
              <a:t>05-Oct-18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615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ndara" panose="020E0502030303020204" pitchFamily="34" charset="0"/>
              </a:rPr>
              <a:t>HUM111 </a:t>
            </a:r>
            <a:br>
              <a:rPr lang="en-US" sz="4800" dirty="0">
                <a:latin typeface="Candara" panose="020E0502030303020204" pitchFamily="34" charset="0"/>
              </a:rPr>
            </a:br>
            <a:r>
              <a:rPr lang="en-US" sz="48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6096000" y="838200"/>
            <a:ext cx="223219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prstClr val="black"/>
                </a:solidFill>
                <a:latin typeface="Candara" panose="020E0502030303020204" pitchFamily="34" charset="0"/>
              </a:rPr>
              <a:t>Lecture 11</a:t>
            </a:r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8856"/>
            <a:ext cx="3153030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7205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8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Political Instability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Kashmir and Water Issues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Burden of Refugees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</a:rPr>
              <a:t>Political Causes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800000" flipV="1">
            <a:off x="533400" y="1143001"/>
            <a:ext cx="6037811" cy="45719"/>
            <a:chOff x="0" y="5791200"/>
            <a:chExt cx="8084345" cy="330200"/>
          </a:xfrm>
        </p:grpSpPr>
        <p:sp>
          <p:nvSpPr>
            <p:cNvPr id="16" name="Rectangle 1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Industrial Research </a:t>
            </a:r>
            <a:endParaRPr lang="en-US" sz="2000" dirty="0"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Increasing Capital.</a:t>
            </a:r>
            <a:endParaRPr lang="en-US" sz="2000" dirty="0"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Saving and Investment </a:t>
            </a:r>
            <a:endParaRPr lang="en-US" sz="2000" dirty="0"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Technical know-how.</a:t>
            </a:r>
            <a:endParaRPr lang="en-US" sz="2000" dirty="0"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Tax Concession </a:t>
            </a:r>
            <a:endParaRPr lang="en-US" sz="2000" dirty="0"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 Supply of Raw Material </a:t>
            </a:r>
            <a:endParaRPr lang="en-US" sz="2000" dirty="0"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</a:rPr>
              <a:t>g. Credit Facilities </a:t>
            </a:r>
            <a:endParaRPr lang="en-US" sz="2000" dirty="0">
              <a:latin typeface="Candara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ndar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ea typeface="Times New Roman" panose="02020603050405020304" pitchFamily="18" charset="0"/>
              </a:rPr>
              <a:t>Measures to Improve Industrial Sector (1/2)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rot="10800000" flipV="1">
            <a:off x="609600" y="1143000"/>
            <a:ext cx="6418811" cy="45719"/>
            <a:chOff x="0" y="5791200"/>
            <a:chExt cx="8084345" cy="330200"/>
          </a:xfrm>
        </p:grpSpPr>
        <p:sp>
          <p:nvSpPr>
            <p:cNvPr id="6" name="Rectangle 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 Expansion of Markets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err="1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Foreign Investment 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j. Political Stability 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 Technical Education 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l. Supply of Electricity 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Commercial Policy and Self-Reliance Policy 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 Foreign Exchange Reserves and the Balance of Payment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ea typeface="Times New Roman" panose="02020603050405020304" pitchFamily="18" charset="0"/>
              </a:rPr>
              <a:t>Measures to Improve Industrial Sector (2/2)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 rot="10800000" flipV="1">
            <a:off x="609600" y="1143000"/>
            <a:ext cx="6418811" cy="45719"/>
            <a:chOff x="0" y="5791200"/>
            <a:chExt cx="8084345" cy="330200"/>
          </a:xfrm>
        </p:grpSpPr>
        <p:sp>
          <p:nvSpPr>
            <p:cNvPr id="6" name="Rectangle 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kern="1800" dirty="0">
                <a:latin typeface="Candara" panose="020E0502030303020204" pitchFamily="34" charset="0"/>
                <a:ea typeface="Times New Roman" panose="02020603050405020304" pitchFamily="18" charset="0"/>
              </a:rPr>
              <a:t>Techno-Economic Problems</a:t>
            </a:r>
            <a:endParaRPr lang="en-US" sz="2000" b="1" kern="1800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800" dirty="0">
                <a:latin typeface="Candara" panose="020E0502030303020204" pitchFamily="34" charset="0"/>
              </a:rPr>
              <a:t>      a. </a:t>
            </a: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Cultivable Area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b. Water Logging and Salinity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c. Slow Growth of Allied Products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d. Low Per Hectare Yield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e. Inadequate Infrastructure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f. Uneconomic Land Holdings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g. Old Methods of Production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kern="1800" dirty="0">
                <a:solidFill>
                  <a:schemeClr val="tx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Problems of Agricultural Sector (1/2)</a:t>
            </a:r>
            <a:endParaRPr lang="en-US" sz="3200" b="1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 rot="10800000" flipV="1">
            <a:off x="609600" y="1143000"/>
            <a:ext cx="6418811" cy="45719"/>
            <a:chOff x="0" y="5791200"/>
            <a:chExt cx="8084345" cy="330200"/>
          </a:xfrm>
        </p:grpSpPr>
        <p:sp>
          <p:nvSpPr>
            <p:cNvPr id="6" name="Rectangle 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800" dirty="0">
                <a:latin typeface="Candara" panose="020E0502030303020204" pitchFamily="34" charset="0"/>
                <a:ea typeface="Times New Roman" panose="02020603050405020304" pitchFamily="18" charset="0"/>
              </a:rPr>
              <a:t>     </a:t>
            </a:r>
            <a:r>
              <a:rPr lang="en-US" sz="2200" b="1" kern="1800" dirty="0">
                <a:latin typeface="Candara" panose="020E0502030303020204" pitchFamily="34" charset="0"/>
                <a:ea typeface="Times New Roman" panose="02020603050405020304" pitchFamily="18" charset="0"/>
              </a:rPr>
              <a:t>Techno-Economic Problems</a:t>
            </a:r>
          </a:p>
          <a:p>
            <a:pPr marL="40005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 Inadequate Supply of Agricultural Inputs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err="1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Lack of Irrigation Facilities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j. Inadequate Agricultural Research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 Problem of Land Reforms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l. Defective Land Tenure System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Subsistence Farming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n.  Low Cropping Intensity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o. Improper Crop Rotation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kern="1800" dirty="0">
                <a:solidFill>
                  <a:schemeClr val="tx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Problems of Agricultural Sector (2/2)</a:t>
            </a:r>
            <a:endParaRPr lang="en-US" sz="3200" b="1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 rot="10800000" flipV="1">
            <a:off x="609600" y="1143000"/>
            <a:ext cx="6418811" cy="45719"/>
            <a:chOff x="0" y="5791200"/>
            <a:chExt cx="8084345" cy="330200"/>
          </a:xfrm>
        </p:grpSpPr>
        <p:sp>
          <p:nvSpPr>
            <p:cNvPr id="6" name="Rectangle 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Various Plant Diseases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Natural Calamities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Scarcity of HYV Seeds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Under Utilization of Land</a:t>
            </a:r>
            <a:endParaRPr lang="en-US" sz="2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kern="1800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Problems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 rot="10800000" flipV="1">
            <a:off x="533400" y="1143001"/>
            <a:ext cx="6037811" cy="45719"/>
            <a:chOff x="0" y="5791200"/>
            <a:chExt cx="8084345" cy="330200"/>
          </a:xfrm>
        </p:grpSpPr>
        <p:sp>
          <p:nvSpPr>
            <p:cNvPr id="16" name="Rectangle 1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Consumption Oriented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Farmer’s Litigation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Joint Family System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Illiteracy and Ill-health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Political Instability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kern="1800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Socio-Economic Problems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 rot="10800000" flipV="1">
            <a:off x="533400" y="1143001"/>
            <a:ext cx="6037811" cy="45719"/>
            <a:chOff x="0" y="5791200"/>
            <a:chExt cx="8084345" cy="330200"/>
          </a:xfrm>
        </p:grpSpPr>
        <p:sp>
          <p:nvSpPr>
            <p:cNvPr id="16" name="Rectangle 1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Lack of Credit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Poor Financial Position of Farmers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Instability in Market Prices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Shortage of Agricultural Finance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kern="1800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Financial Problems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 rot="10800000" flipV="1">
            <a:off x="533400" y="1143001"/>
            <a:ext cx="6037811" cy="45719"/>
            <a:chOff x="0" y="5791200"/>
            <a:chExt cx="8084345" cy="330200"/>
          </a:xfrm>
        </p:grpSpPr>
        <p:sp>
          <p:nvSpPr>
            <p:cNvPr id="16" name="Rectangle 1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Supply of Agriculture Credit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Water Logging and Salinity Control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Construction of Dames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Provision of HYV Seed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Mechanization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Agricultural Research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Agro-based Industries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Tax Concessions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Training of Farmers Prices of Agricultural Productivities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kern="1800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Measures to Remove these Problems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 rot="10800000">
            <a:off x="533396" y="1173480"/>
            <a:ext cx="6553204" cy="45719"/>
            <a:chOff x="0" y="5791200"/>
            <a:chExt cx="8084345" cy="330200"/>
          </a:xfrm>
        </p:grpSpPr>
        <p:sp>
          <p:nvSpPr>
            <p:cNvPr id="16" name="Rectangle 1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0578" y="990600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111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210290"/>
            <a:ext cx="7391400" cy="152803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latin typeface="Candara" panose="020E0502030303020204" pitchFamily="34" charset="0"/>
              </a:rPr>
              <a:t>Current Environmental Issues, Agriculture Sector and Industrial Sector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Land and People of Pakistan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solidFill>
                  <a:srgbClr val="1F497D"/>
                </a:solidFill>
                <a:latin typeface="Candara" panose="020E0502030303020204" pitchFamily="34" charset="0"/>
              </a:rPr>
              <a:pPr/>
              <a:t>2</a:t>
            </a:fld>
            <a:endParaRPr lang="en-US" dirty="0">
              <a:solidFill>
                <a:srgbClr val="1F497D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Subtitle 5"/>
          <p:cNvSpPr txBox="1">
            <a:spLocks/>
          </p:cNvSpPr>
          <p:nvPr/>
        </p:nvSpPr>
        <p:spPr>
          <a:xfrm>
            <a:off x="4092405" y="5181600"/>
            <a:ext cx="5432595" cy="101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1F497D"/>
                </a:solidFill>
                <a:latin typeface="Candara" panose="020E0502030303020204" pitchFamily="34" charset="0"/>
              </a:rPr>
              <a:t>Dr. </a:t>
            </a:r>
            <a:r>
              <a:rPr lang="en-US" sz="3000" b="1" dirty="0" err="1">
                <a:solidFill>
                  <a:srgbClr val="1F497D"/>
                </a:solidFill>
                <a:latin typeface="Candara" panose="020E0502030303020204" pitchFamily="34" charset="0"/>
              </a:rPr>
              <a:t>Sohail</a:t>
            </a:r>
            <a:r>
              <a:rPr lang="en-US" sz="3000" b="1" dirty="0">
                <a:solidFill>
                  <a:srgbClr val="1F497D"/>
                </a:solidFill>
                <a:latin typeface="Candara" panose="020E0502030303020204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17074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44546A"/>
                </a:solidFill>
                <a:latin typeface="Candara" pitchFamily="34" charset="0"/>
                <a:cs typeface="Arial" pitchFamily="34" charset="0"/>
              </a:rPr>
              <a:t>Climate and Weather of Pakistan</a:t>
            </a:r>
            <a:endParaRPr lang="en-US" sz="3200" b="1" dirty="0">
              <a:solidFill>
                <a:srgbClr val="44546A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Punjab and Sindh are very hot in summer and winters are pleasant.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Climate divisions of Pakistan are: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Highland: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Northern areas (cold winters, mild summers and rainfall in all seasons)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Lowland: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Punjab (cool winters, hot summers, monsoon rainfall)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Coastal: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altLang="en-US" sz="2000" dirty="0" err="1">
                <a:latin typeface="Candara" pitchFamily="34" charset="0"/>
                <a:cs typeface="Arial" pitchFamily="34" charset="0"/>
              </a:rPr>
              <a:t>Makran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and Surrounding areas (mild winters and warm summers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Arid:</a:t>
            </a:r>
            <a:r>
              <a:rPr lang="en-US" altLang="en-US" sz="2000" dirty="0">
                <a:latin typeface="Candara" pitchFamily="34" charset="0"/>
                <a:cs typeface="Arial" pitchFamily="34" charset="0"/>
              </a:rPr>
              <a:t> Desert areas (Mild winter, hot summers and extreme aridity)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3855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44546A"/>
                </a:solidFill>
                <a:latin typeface="Candara" pitchFamily="34" charset="0"/>
                <a:cs typeface="Arial" pitchFamily="34" charset="0"/>
              </a:rPr>
              <a:t>Current Environmental Issues</a:t>
            </a:r>
            <a:endParaRPr lang="en-US" sz="3200" b="1" dirty="0">
              <a:solidFill>
                <a:srgbClr val="44546A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Water pollution from raw sewage, industrial wastes, and agricultural runoff.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Limited natural fresh water resources; a majority of the population does not have access to potable water.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Deforestation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Soil erosion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Desertification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7706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651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200" b="1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  <a:cs typeface="+mj-cs"/>
              </a:rPr>
              <a:t>Natural Hazards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Frequent Earthquakes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Occasionally severe especially in north and west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itchFamily="34" charset="0"/>
                <a:cs typeface="Arial" pitchFamily="34" charset="0"/>
              </a:rPr>
              <a:t>Flooding along the Indus after heavy rains (July to August)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ndara" pitchFamily="34" charset="0"/>
                <a:cs typeface="Arial" pitchFamily="34" charset="0"/>
              </a:rPr>
              <a:t>Thus, geography tells us that Pakistan is rich in its geographical foundation.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67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077200" cy="838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</a:rPr>
              <a:t>Industrial and </a:t>
            </a:r>
            <a:r>
              <a:rPr lang="en-US" sz="3200" b="1" kern="1800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</a:rPr>
              <a:t>Agricultural Sector of Pakistan</a:t>
            </a:r>
            <a:b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</a:br>
            <a:endParaRPr lang="en-US" sz="3200" b="1" dirty="0">
              <a:solidFill>
                <a:schemeClr val="tx2"/>
              </a:solidFill>
            </a:endParaRPr>
          </a:p>
        </p:txBody>
      </p:sp>
      <p:grpSp>
        <p:nvGrpSpPr>
          <p:cNvPr id="4" name="Group 39"/>
          <p:cNvGrpSpPr/>
          <p:nvPr/>
        </p:nvGrpSpPr>
        <p:grpSpPr>
          <a:xfrm rot="10800000" flipV="1">
            <a:off x="457199" y="1249680"/>
            <a:ext cx="7772401" cy="45719"/>
            <a:chOff x="1" y="5791200"/>
            <a:chExt cx="8084345" cy="330200"/>
          </a:xfrm>
        </p:grpSpPr>
        <p:sp>
          <p:nvSpPr>
            <p:cNvPr id="5" name="Rectangle 4"/>
            <p:cNvSpPr/>
            <p:nvPr/>
          </p:nvSpPr>
          <p:spPr>
            <a:xfrm>
              <a:off x="1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1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1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1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1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1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1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676400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       </a:t>
            </a:r>
            <a:r>
              <a:rPr lang="en-US" sz="2200" b="1" dirty="0">
                <a:latin typeface="Candara" panose="020E0502030303020204" pitchFamily="34" charset="0"/>
              </a:rPr>
              <a:t>Issues and Solutions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</a:rPr>
              <a:t>Industrial </a:t>
            </a:r>
            <a:r>
              <a:rPr lang="en-US" sz="3200" b="1" kern="1800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</a:rPr>
              <a:t>Sector (1/2)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rot="10800000" flipV="1">
            <a:off x="533400" y="1143001"/>
            <a:ext cx="6037811" cy="45719"/>
            <a:chOff x="0" y="5791200"/>
            <a:chExt cx="8084345" cy="330200"/>
          </a:xfrm>
        </p:grpSpPr>
        <p:sp>
          <p:nvSpPr>
            <p:cNvPr id="14" name="Rectangle 1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D149D1C-AAB1-406B-9E4E-4B677E96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Candara" panose="020E0502030303020204" pitchFamily="34" charset="0"/>
              </a:rPr>
              <a:t>Industrial Backwardness</a:t>
            </a:r>
          </a:p>
          <a:p>
            <a:r>
              <a:rPr lang="en-US" sz="2200" b="1" dirty="0">
                <a:latin typeface="Candara" panose="020E0502030303020204" pitchFamily="34" charset="0"/>
              </a:rPr>
              <a:t> </a:t>
            </a:r>
            <a:r>
              <a:rPr lang="en-US" sz="2200" b="1" kern="1800" dirty="0">
                <a:latin typeface="Candara" panose="020E0502030303020204" pitchFamily="34" charset="0"/>
                <a:ea typeface="Times New Roman" panose="02020603050405020304" pitchFamily="18" charset="0"/>
              </a:rPr>
              <a:t>Historical Causes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800" dirty="0">
                <a:latin typeface="Candara" panose="020E0502030303020204" pitchFamily="34" charset="0"/>
              </a:rPr>
              <a:t>               a.</a:t>
            </a:r>
            <a:r>
              <a:rPr lang="en-US" sz="2000" kern="18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Technical Knowledge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8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b. The Policy of British Rulers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c. Industrial Share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 Causes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8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a. Disputable Industrial Strategy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b. Lack of Mineral Resources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c. Low Investment and Low Savings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d. Lack of Technical Know-how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8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e. Lack of Infrastructure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f. Inflationary Pressures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5562600" cy="4525963"/>
          </a:xfrm>
        </p:spPr>
        <p:txBody>
          <a:bodyPr>
            <a:noAutofit/>
          </a:bodyPr>
          <a:lstStyle/>
          <a:p>
            <a:pPr defTabSz="685800">
              <a:spcAft>
                <a:spcPts val="800"/>
              </a:spcAft>
            </a:pPr>
            <a:r>
              <a:rPr lang="en-US" sz="2200" b="1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 Causes</a:t>
            </a:r>
          </a:p>
          <a:p>
            <a:pPr marL="857250" lvl="0" indent="0" defTabSz="685800"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 Inadequate Industrial Credit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0" indent="0" defTabSz="685800"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 Unfavorable Industrial Structure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0" indent="0" defTabSz="685800">
              <a:spcAft>
                <a:spcPts val="800"/>
              </a:spcAft>
              <a:buNone/>
            </a:pPr>
            <a:r>
              <a:rPr lang="en-US" sz="2000" dirty="0" err="1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Limited Market for Capital Goods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0" indent="0" defTabSz="685800"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j. Lack of Industrial Consultancy Firms</a:t>
            </a:r>
          </a:p>
          <a:p>
            <a:pPr marL="857250" lvl="0" indent="0" defTabSz="685800">
              <a:lnSpc>
                <a:spcPct val="150000"/>
              </a:lnSpc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.Lack of Industrial Research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0" indent="0" defTabSz="68580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l. Frequent Breakdown of Electricity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0" indent="0" defTabSz="685800"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Economic Sanctions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0" indent="0" defTabSz="685800"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 Global Recession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0" indent="0" defTabSz="685800">
              <a:spcAft>
                <a:spcPts val="800"/>
              </a:spcAft>
              <a:buNone/>
            </a:pPr>
            <a:r>
              <a:rPr lang="en-US" sz="2000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 Adverse Balance of Payment</a:t>
            </a:r>
            <a:endParaRPr lang="en-US" sz="2000" dirty="0"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</a:rPr>
              <a:t>Industrial </a:t>
            </a:r>
            <a:r>
              <a:rPr lang="en-US" sz="3200" b="1" kern="1800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</a:rPr>
              <a:t>Sector (2/2)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800000" flipV="1">
            <a:off x="533400" y="1143001"/>
            <a:ext cx="6037811" cy="45719"/>
            <a:chOff x="0" y="5791200"/>
            <a:chExt cx="8084345" cy="330200"/>
          </a:xfrm>
        </p:grpSpPr>
        <p:sp>
          <p:nvSpPr>
            <p:cNvPr id="16" name="Rectangle 1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Education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Faith &amp; Fate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Climate and Weather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ndar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Cultural Disturbance</a:t>
            </a:r>
            <a:endParaRPr lang="en-US" sz="2000" dirty="0"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ndara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ndar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Candara" pitchFamily="34" charset="0"/>
                <a:ea typeface="Times New Roman" panose="02020603050405020304" pitchFamily="18" charset="0"/>
              </a:rPr>
              <a:t>Social Causes</a:t>
            </a:r>
            <a:endParaRPr lang="en-US" sz="32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rot="10800000" flipV="1">
            <a:off x="533400" y="1143001"/>
            <a:ext cx="6037811" cy="45719"/>
            <a:chOff x="0" y="5791200"/>
            <a:chExt cx="8084345" cy="330200"/>
          </a:xfrm>
        </p:grpSpPr>
        <p:sp>
          <p:nvSpPr>
            <p:cNvPr id="6" name="Rectangle 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547</Words>
  <Application>Microsoft Office PowerPoint</Application>
  <PresentationFormat>On-screen Show (4:3)</PresentationFormat>
  <Paragraphs>129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Franklin Gothic Book</vt:lpstr>
      <vt:lpstr>Times New Roman</vt:lpstr>
      <vt:lpstr>Wingdings 2</vt:lpstr>
      <vt:lpstr>Office Theme</vt:lpstr>
      <vt:lpstr>Crop</vt:lpstr>
      <vt:lpstr>HDOfficeLightV0</vt:lpstr>
      <vt:lpstr>1_Crop</vt:lpstr>
      <vt:lpstr>HUM111  Pakistan Studies</vt:lpstr>
      <vt:lpstr>HUM 111 Pakistan Studies</vt:lpstr>
      <vt:lpstr>PowerPoint Presentation</vt:lpstr>
      <vt:lpstr>PowerPoint Presentation</vt:lpstr>
      <vt:lpstr>PowerPoint Presentation</vt:lpstr>
      <vt:lpstr>Industrial and Agricultural Sector of Pakistan </vt:lpstr>
      <vt:lpstr>Industrial Sector (1/2)</vt:lpstr>
      <vt:lpstr>Industrial Sector (2/2)</vt:lpstr>
      <vt:lpstr>Social Causes</vt:lpstr>
      <vt:lpstr>Political Causes</vt:lpstr>
      <vt:lpstr>Measures to Improve Industrial Sector (1/2)</vt:lpstr>
      <vt:lpstr>Measures to Improve Industrial Sector (2/2)</vt:lpstr>
      <vt:lpstr> Problems of Agricultural Sector (1/2)</vt:lpstr>
      <vt:lpstr> Problems of Agricultural Sector (2/2)</vt:lpstr>
      <vt:lpstr>Natural Problems</vt:lpstr>
      <vt:lpstr>Socio-Economic Problems</vt:lpstr>
      <vt:lpstr>Financial Problems</vt:lpstr>
      <vt:lpstr>Measures to Remove these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and Agricultural Sector of Pakistan</dc:title>
  <dc:creator>vcomsats</dc:creator>
  <cp:lastModifiedBy>vcomsats</cp:lastModifiedBy>
  <cp:revision>17</cp:revision>
  <dcterms:created xsi:type="dcterms:W3CDTF">2018-09-24T11:53:26Z</dcterms:created>
  <dcterms:modified xsi:type="dcterms:W3CDTF">2018-10-05T10:27:53Z</dcterms:modified>
</cp:coreProperties>
</file>