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23"/>
  </p:notesMasterIdLst>
  <p:sldIdLst>
    <p:sldId id="601" r:id="rId3"/>
    <p:sldId id="603" r:id="rId4"/>
    <p:sldId id="605" r:id="rId5"/>
    <p:sldId id="606" r:id="rId6"/>
    <p:sldId id="607" r:id="rId7"/>
    <p:sldId id="608" r:id="rId8"/>
    <p:sldId id="609" r:id="rId9"/>
    <p:sldId id="610" r:id="rId10"/>
    <p:sldId id="611" r:id="rId11"/>
    <p:sldId id="612" r:id="rId12"/>
    <p:sldId id="613" r:id="rId13"/>
    <p:sldId id="614" r:id="rId14"/>
    <p:sldId id="615" r:id="rId15"/>
    <p:sldId id="616" r:id="rId16"/>
    <p:sldId id="617" r:id="rId17"/>
    <p:sldId id="618" r:id="rId18"/>
    <p:sldId id="619" r:id="rId19"/>
    <p:sldId id="620" r:id="rId20"/>
    <p:sldId id="621" r:id="rId21"/>
    <p:sldId id="604" r:id="rId22"/>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959" autoAdjust="0"/>
  </p:normalViewPr>
  <p:slideViewPr>
    <p:cSldViewPr>
      <p:cViewPr varScale="1">
        <p:scale>
          <a:sx n="102" d="100"/>
          <a:sy n="102" d="100"/>
        </p:scale>
        <p:origin x="11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10/16/2018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4160346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12</a:t>
            </a:fld>
            <a:endParaRPr lang="en-US"/>
          </a:p>
        </p:txBody>
      </p:sp>
    </p:spTree>
    <p:extLst>
      <p:ext uri="{BB962C8B-B14F-4D97-AF65-F5344CB8AC3E}">
        <p14:creationId xmlns:p14="http://schemas.microsoft.com/office/powerpoint/2010/main" val="3002031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13</a:t>
            </a:fld>
            <a:endParaRPr lang="en-US"/>
          </a:p>
        </p:txBody>
      </p:sp>
    </p:spTree>
    <p:extLst>
      <p:ext uri="{BB962C8B-B14F-4D97-AF65-F5344CB8AC3E}">
        <p14:creationId xmlns:p14="http://schemas.microsoft.com/office/powerpoint/2010/main" val="2026175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14</a:t>
            </a:fld>
            <a:endParaRPr lang="en-US"/>
          </a:p>
        </p:txBody>
      </p:sp>
    </p:spTree>
    <p:extLst>
      <p:ext uri="{BB962C8B-B14F-4D97-AF65-F5344CB8AC3E}">
        <p14:creationId xmlns:p14="http://schemas.microsoft.com/office/powerpoint/2010/main" val="1179633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15</a:t>
            </a:fld>
            <a:endParaRPr lang="en-US"/>
          </a:p>
        </p:txBody>
      </p:sp>
    </p:spTree>
    <p:extLst>
      <p:ext uri="{BB962C8B-B14F-4D97-AF65-F5344CB8AC3E}">
        <p14:creationId xmlns:p14="http://schemas.microsoft.com/office/powerpoint/2010/main" val="3639662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16</a:t>
            </a:fld>
            <a:endParaRPr lang="en-US"/>
          </a:p>
        </p:txBody>
      </p:sp>
    </p:spTree>
    <p:extLst>
      <p:ext uri="{BB962C8B-B14F-4D97-AF65-F5344CB8AC3E}">
        <p14:creationId xmlns:p14="http://schemas.microsoft.com/office/powerpoint/2010/main" val="1528108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17</a:t>
            </a:fld>
            <a:endParaRPr lang="en-US"/>
          </a:p>
        </p:txBody>
      </p:sp>
    </p:spTree>
    <p:extLst>
      <p:ext uri="{BB962C8B-B14F-4D97-AF65-F5344CB8AC3E}">
        <p14:creationId xmlns:p14="http://schemas.microsoft.com/office/powerpoint/2010/main" val="3426163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18</a:t>
            </a:fld>
            <a:endParaRPr lang="en-US"/>
          </a:p>
        </p:txBody>
      </p:sp>
    </p:spTree>
    <p:extLst>
      <p:ext uri="{BB962C8B-B14F-4D97-AF65-F5344CB8AC3E}">
        <p14:creationId xmlns:p14="http://schemas.microsoft.com/office/powerpoint/2010/main" val="341339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19</a:t>
            </a:fld>
            <a:endParaRPr lang="en-US"/>
          </a:p>
        </p:txBody>
      </p:sp>
    </p:spTree>
    <p:extLst>
      <p:ext uri="{BB962C8B-B14F-4D97-AF65-F5344CB8AC3E}">
        <p14:creationId xmlns:p14="http://schemas.microsoft.com/office/powerpoint/2010/main" val="4201612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3077785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2549137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3767351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311165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3524838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dirty="0"/>
          </a:p>
        </p:txBody>
      </p:sp>
    </p:spTree>
    <p:extLst>
      <p:ext uri="{BB962C8B-B14F-4D97-AF65-F5344CB8AC3E}">
        <p14:creationId xmlns:p14="http://schemas.microsoft.com/office/powerpoint/2010/main" val="1728226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dirty="0"/>
          </a:p>
        </p:txBody>
      </p:sp>
    </p:spTree>
    <p:extLst>
      <p:ext uri="{BB962C8B-B14F-4D97-AF65-F5344CB8AC3E}">
        <p14:creationId xmlns:p14="http://schemas.microsoft.com/office/powerpoint/2010/main" val="4136099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11</a:t>
            </a:fld>
            <a:endParaRPr lang="en-US" dirty="0"/>
          </a:p>
        </p:txBody>
      </p:sp>
    </p:spTree>
    <p:extLst>
      <p:ext uri="{BB962C8B-B14F-4D97-AF65-F5344CB8AC3E}">
        <p14:creationId xmlns:p14="http://schemas.microsoft.com/office/powerpoint/2010/main" val="3277704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10/16/2018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10/16/2018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10/16/2018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10/16/2018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10/16/2018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10/16/2018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image" Target="../media/image4.jpe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8.jpe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a:t>
            </a:fld>
            <a:endParaRPr lang="en-US"/>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schemeClr val="tx1"/>
                </a:solidFill>
                <a:latin typeface="Candara" panose="020E0502030303020204" pitchFamily="34" charset="0"/>
              </a:rPr>
              <a:t>Lecture 12</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95604350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International Agreements</a:t>
            </a:r>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424731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Pakistan is a party to several international agreements related to environment and climate, the most prominent among them are:</a:t>
            </a:r>
          </a:p>
          <a:p>
            <a:pPr marL="914400" lvl="1" indent="-457200" algn="just">
              <a:lnSpc>
                <a:spcPct val="150000"/>
              </a:lnSpc>
              <a:buFont typeface="+mj-lt"/>
              <a:buAutoNum type="arabicPeriod"/>
            </a:pPr>
            <a:r>
              <a:rPr lang="en-US" altLang="en-US" sz="2000" i="1" dirty="0">
                <a:latin typeface="Candara" pitchFamily="34" charset="0"/>
                <a:cs typeface="Arial" pitchFamily="34" charset="0"/>
              </a:rPr>
              <a:t>Specific Regions and Seas , Law of the Sea, Ship Pollution (MARPOL 73/78)</a:t>
            </a:r>
          </a:p>
          <a:p>
            <a:pPr marL="914400" lvl="1" indent="-457200" algn="just">
              <a:lnSpc>
                <a:spcPct val="150000"/>
              </a:lnSpc>
              <a:buFont typeface="+mj-lt"/>
              <a:buAutoNum type="arabicPeriod"/>
            </a:pPr>
            <a:r>
              <a:rPr lang="en-US" altLang="en-US" sz="2000" i="1" dirty="0">
                <a:latin typeface="Candara" pitchFamily="34" charset="0"/>
                <a:cs typeface="Arial" pitchFamily="34" charset="0"/>
              </a:rPr>
              <a:t>Atmosphere and Climate, Climate Change, Ozone Layer Protection</a:t>
            </a:r>
          </a:p>
          <a:p>
            <a:pPr marL="914400" lvl="1" indent="-457200" algn="just">
              <a:lnSpc>
                <a:spcPct val="150000"/>
              </a:lnSpc>
              <a:buFont typeface="+mj-lt"/>
              <a:buAutoNum type="arabicPeriod"/>
              <a:defRPr/>
            </a:pPr>
            <a:r>
              <a:rPr lang="en-US" sz="2000" i="1" dirty="0">
                <a:latin typeface="Candara" pitchFamily="34" charset="0"/>
                <a:cs typeface="Arial" pitchFamily="34" charset="0"/>
              </a:rPr>
              <a:t>Biodiversity, Environment, and Forest: Desertification, Endangered Species, Environmental Modification, Marine Life Conservation</a:t>
            </a:r>
          </a:p>
          <a:p>
            <a:pPr marL="914400" lvl="1" indent="-457200" algn="just">
              <a:lnSpc>
                <a:spcPct val="150000"/>
              </a:lnSpc>
              <a:buFont typeface="+mj-lt"/>
              <a:buAutoNum type="arabicPeriod"/>
              <a:defRPr/>
            </a:pPr>
            <a:r>
              <a:rPr lang="en-US" sz="2000" i="1" dirty="0">
                <a:latin typeface="Candara" pitchFamily="34" charset="0"/>
                <a:cs typeface="Arial" pitchFamily="34" charset="0"/>
              </a:rPr>
              <a:t>Wastes:	Dangerous Wastes</a:t>
            </a:r>
          </a:p>
          <a:p>
            <a:pPr marL="914400" lvl="1" indent="-457200" algn="just">
              <a:lnSpc>
                <a:spcPct val="150000"/>
              </a:lnSpc>
              <a:buFont typeface="+mj-lt"/>
              <a:buAutoNum type="arabicPeriod"/>
              <a:defRPr/>
            </a:pPr>
            <a:r>
              <a:rPr lang="en-US" sz="2000" i="1" dirty="0">
                <a:latin typeface="Candara" pitchFamily="34" charset="0"/>
                <a:cs typeface="Arial" pitchFamily="34" charset="0"/>
              </a:rPr>
              <a:t>Rivers Indus Waters Treaty</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6946536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Culture</a:t>
            </a:r>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424731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Way of life based on traditions, value systems, norms and common goal.</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Culture consists </a:t>
            </a:r>
            <a:r>
              <a:rPr lang="en-US" altLang="en-US" sz="2000" b="1" dirty="0">
                <a:latin typeface="Candara" pitchFamily="34" charset="0"/>
                <a:cs typeface="Arial" pitchFamily="34" charset="0"/>
              </a:rPr>
              <a:t>of patterns, explicit and implicit</a:t>
            </a:r>
            <a:r>
              <a:rPr lang="en-US" altLang="en-US" sz="2000" dirty="0">
                <a:latin typeface="Candara" pitchFamily="34" charset="0"/>
                <a:cs typeface="Arial" pitchFamily="34" charset="0"/>
              </a:rPr>
              <a:t>, of and for </a:t>
            </a:r>
            <a:r>
              <a:rPr lang="en-US" altLang="en-US" sz="2000" b="1" dirty="0">
                <a:latin typeface="Candara" pitchFamily="34" charset="0"/>
                <a:cs typeface="Arial" pitchFamily="34" charset="0"/>
              </a:rPr>
              <a:t>behavior acquired and transmitted by symbols, constituting the distinctive achievement of human groups</a:t>
            </a:r>
            <a:r>
              <a:rPr lang="en-US" altLang="en-US" sz="2000" dirty="0">
                <a:latin typeface="Candara" pitchFamily="34" charset="0"/>
                <a:cs typeface="Arial" pitchFamily="34" charset="0"/>
              </a:rPr>
              <a:t>, including their embodiments in artifacts; the essential core of culture </a:t>
            </a:r>
            <a:r>
              <a:rPr lang="en-US" altLang="en-US" sz="2000" b="1" dirty="0">
                <a:latin typeface="Candara" pitchFamily="34" charset="0"/>
                <a:cs typeface="Arial" pitchFamily="34" charset="0"/>
              </a:rPr>
              <a:t>consists of traditional ideas </a:t>
            </a:r>
            <a:r>
              <a:rPr lang="en-US" altLang="en-US" sz="2000" dirty="0">
                <a:latin typeface="Candara" pitchFamily="34" charset="0"/>
                <a:cs typeface="Arial" pitchFamily="34" charset="0"/>
              </a:rPr>
              <a:t>and especially their attached values; culture systems may, on the one hand, be considered as products of action, on the other hand, as conditioning influences upon further action.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184714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Culture in Pakistan [1/3]</a:t>
            </a:r>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676400"/>
            <a:ext cx="8020022" cy="512294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The society and culture of Pakistan comprises numerous ethnic groups: the </a:t>
            </a:r>
            <a:r>
              <a:rPr lang="en-US" altLang="en-US" sz="2000" b="1" dirty="0">
                <a:latin typeface="Candara" pitchFamily="34" charset="0"/>
                <a:cs typeface="Arial" pitchFamily="34" charset="0"/>
              </a:rPr>
              <a:t>Punjabis, Kashmiris, </a:t>
            </a:r>
            <a:r>
              <a:rPr lang="en-US" altLang="en-US" sz="2000" b="1" dirty="0" err="1">
                <a:latin typeface="Candara" pitchFamily="34" charset="0"/>
                <a:cs typeface="Arial" pitchFamily="34" charset="0"/>
              </a:rPr>
              <a:t>Sindhis</a:t>
            </a:r>
            <a:r>
              <a:rPr lang="en-US" altLang="en-US" sz="2000" dirty="0">
                <a:latin typeface="Candara" pitchFamily="34" charset="0"/>
                <a:cs typeface="Arial" pitchFamily="34" charset="0"/>
              </a:rPr>
              <a:t> in east, </a:t>
            </a:r>
            <a:r>
              <a:rPr lang="en-US" altLang="en-US" sz="2000" b="1" dirty="0">
                <a:latin typeface="Candara" pitchFamily="34" charset="0"/>
                <a:cs typeface="Arial" pitchFamily="34" charset="0"/>
              </a:rPr>
              <a:t>Muhajirs, </a:t>
            </a:r>
            <a:r>
              <a:rPr lang="en-US" altLang="en-US" sz="2000" b="1" dirty="0" err="1">
                <a:latin typeface="Candara" pitchFamily="34" charset="0"/>
                <a:cs typeface="Arial" pitchFamily="34" charset="0"/>
              </a:rPr>
              <a:t>Makrani</a:t>
            </a:r>
            <a:r>
              <a:rPr lang="en-US" altLang="en-US" sz="2000" dirty="0">
                <a:latin typeface="Candara" pitchFamily="34" charset="0"/>
                <a:cs typeface="Arial" pitchFamily="34" charset="0"/>
              </a:rPr>
              <a:t> in the south; </a:t>
            </a:r>
            <a:r>
              <a:rPr lang="en-US" altLang="en-US" sz="2000" b="1" dirty="0">
                <a:latin typeface="Candara" pitchFamily="34" charset="0"/>
                <a:cs typeface="Arial" pitchFamily="34" charset="0"/>
              </a:rPr>
              <a:t>Baloch and Pashtun</a:t>
            </a:r>
            <a:r>
              <a:rPr lang="en-US" altLang="en-US" sz="2000" dirty="0">
                <a:latin typeface="Candara" pitchFamily="34" charset="0"/>
                <a:cs typeface="Arial" pitchFamily="34" charset="0"/>
              </a:rPr>
              <a:t> in the west; and the </a:t>
            </a:r>
            <a:r>
              <a:rPr lang="en-US" altLang="en-US" sz="2000" b="1" dirty="0">
                <a:latin typeface="Candara" pitchFamily="34" charset="0"/>
                <a:cs typeface="Arial" pitchFamily="34" charset="0"/>
              </a:rPr>
              <a:t>ancient Dardic, </a:t>
            </a:r>
            <a:r>
              <a:rPr lang="en-US" altLang="en-US" sz="2000" b="1" dirty="0" err="1">
                <a:latin typeface="Candara" pitchFamily="34" charset="0"/>
                <a:cs typeface="Arial" pitchFamily="34" charset="0"/>
              </a:rPr>
              <a:t>Wakhi</a:t>
            </a:r>
            <a:r>
              <a:rPr lang="en-US" altLang="en-US" sz="2000" b="1" dirty="0">
                <a:latin typeface="Candara" pitchFamily="34" charset="0"/>
                <a:cs typeface="Arial" pitchFamily="34" charset="0"/>
              </a:rPr>
              <a:t>, </a:t>
            </a:r>
            <a:r>
              <a:rPr lang="en-US" altLang="en-US" sz="2000" b="1" dirty="0" err="1">
                <a:latin typeface="Candara" pitchFamily="34" charset="0"/>
                <a:cs typeface="Arial" pitchFamily="34" charset="0"/>
              </a:rPr>
              <a:t>Baltistani</a:t>
            </a:r>
            <a:r>
              <a:rPr lang="en-US" altLang="en-US" sz="2000" b="1" dirty="0">
                <a:latin typeface="Candara" pitchFamily="34" charset="0"/>
                <a:cs typeface="Arial" pitchFamily="34" charset="0"/>
              </a:rPr>
              <a:t> and </a:t>
            </a:r>
            <a:r>
              <a:rPr lang="en-US" altLang="en-US" sz="2000" b="1" dirty="0" err="1">
                <a:latin typeface="Candara" pitchFamily="34" charset="0"/>
                <a:cs typeface="Arial" pitchFamily="34" charset="0"/>
              </a:rPr>
              <a:t>Burusho</a:t>
            </a:r>
            <a:r>
              <a:rPr lang="en-US" altLang="en-US" sz="2000" b="1" dirty="0">
                <a:latin typeface="Candara" pitchFamily="34" charset="0"/>
                <a:cs typeface="Arial" pitchFamily="34" charset="0"/>
              </a:rPr>
              <a:t> communities </a:t>
            </a:r>
            <a:r>
              <a:rPr lang="en-US" altLang="en-US" sz="2000" dirty="0">
                <a:latin typeface="Candara" pitchFamily="34" charset="0"/>
                <a:cs typeface="Arial" pitchFamily="34" charset="0"/>
              </a:rPr>
              <a:t>in the north. The culture of these Pakistani ethnic groups have been greatly influenced by many of its neighbors, such as the other South Asians, Turkic peoples as well as the peoples of Central Asia and the Middle East.</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Pakistani culture is:</a:t>
            </a:r>
          </a:p>
          <a:p>
            <a:pPr marL="914400" lvl="1" indent="-457200" algn="just">
              <a:lnSpc>
                <a:spcPct val="150000"/>
              </a:lnSpc>
              <a:buFont typeface="+mj-lt"/>
              <a:buAutoNum type="arabicPeriod"/>
            </a:pPr>
            <a:r>
              <a:rPr lang="en-US" altLang="en-US" sz="2000" b="1" dirty="0">
                <a:latin typeface="Candara" pitchFamily="34" charset="0"/>
                <a:cs typeface="Arial" pitchFamily="34" charset="0"/>
              </a:rPr>
              <a:t>Multi-cultural</a:t>
            </a:r>
          </a:p>
          <a:p>
            <a:pPr marL="914400" lvl="1" indent="-457200" algn="just">
              <a:lnSpc>
                <a:spcPct val="150000"/>
              </a:lnSpc>
              <a:buFont typeface="+mj-lt"/>
              <a:buAutoNum type="arabicPeriod"/>
            </a:pPr>
            <a:r>
              <a:rPr lang="en-US" altLang="en-US" sz="2000" b="1" dirty="0">
                <a:latin typeface="Candara" pitchFamily="34" charset="0"/>
                <a:cs typeface="Arial" pitchFamily="34" charset="0"/>
              </a:rPr>
              <a:t>Socially diversified</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0234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Pakistani-Paintings-2.jpg">
            <a:extLst>
              <a:ext uri="{FF2B5EF4-FFF2-40B4-BE49-F238E27FC236}">
                <a16:creationId xmlns:a16="http://schemas.microsoft.com/office/drawing/2014/main" id="{3DA11E61-C958-4553-805B-1E73EFA354A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04800"/>
            <a:ext cx="4343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descr="download.jpg">
            <a:extLst>
              <a:ext uri="{FF2B5EF4-FFF2-40B4-BE49-F238E27FC236}">
                <a16:creationId xmlns:a16="http://schemas.microsoft.com/office/drawing/2014/main" id="{8284EC04-F2BE-492E-908D-D9BC1B02DC1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3352800"/>
            <a:ext cx="4333875"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19798496.jpg">
            <a:extLst>
              <a:ext uri="{FF2B5EF4-FFF2-40B4-BE49-F238E27FC236}">
                <a16:creationId xmlns:a16="http://schemas.microsoft.com/office/drawing/2014/main" id="{5EE4DC73-35E3-4ED7-AC5F-7D86D960744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352800"/>
            <a:ext cx="4343400"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5" descr="mirpurkhas-uni.jpg">
            <a:extLst>
              <a:ext uri="{FF2B5EF4-FFF2-40B4-BE49-F238E27FC236}">
                <a16:creationId xmlns:a16="http://schemas.microsoft.com/office/drawing/2014/main" id="{EADE916D-68C0-4F70-9557-1A1F5EE78870}"/>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304800"/>
            <a:ext cx="43243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4792427"/>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 descr="download (1).jpg">
            <a:extLst>
              <a:ext uri="{FF2B5EF4-FFF2-40B4-BE49-F238E27FC236}">
                <a16:creationId xmlns:a16="http://schemas.microsoft.com/office/drawing/2014/main" id="{54A563D6-E32E-4420-887D-97FD63CC1DD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5600" y="225425"/>
            <a:ext cx="434340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Khattak_dance.jpg">
            <a:extLst>
              <a:ext uri="{FF2B5EF4-FFF2-40B4-BE49-F238E27FC236}">
                <a16:creationId xmlns:a16="http://schemas.microsoft.com/office/drawing/2014/main" id="{02337DEB-9C59-47C4-B3B1-57E4C6B5D6F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99000" y="213269"/>
            <a:ext cx="4216400" cy="252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descr="kalash_jh_43-2.jpg">
            <a:extLst>
              <a:ext uri="{FF2B5EF4-FFF2-40B4-BE49-F238E27FC236}">
                <a16:creationId xmlns:a16="http://schemas.microsoft.com/office/drawing/2014/main" id="{8B41B067-8E70-4DB4-A599-786C8D66F87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55600" y="2743200"/>
            <a:ext cx="8559800" cy="3978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4548527"/>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Culture in Pakistan [2/3]</a:t>
            </a:r>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676400"/>
            <a:ext cx="8020022" cy="327628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Pakistani literature originates from the time when Pakistan gained its independence as a sovereign state in 1947. </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The common and shared tradition of Urdu literature and English literature of Greater India was inherited by the new state. </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Over a period of time, a body of literature unique to Pakistan emerged, written in nearly all major Pakistani languages, including Urdu, English, Punjabi, Pashto, Seraiki, Balochi, and Sindhi.</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904440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Culture in Pakistan [3/3]</a:t>
            </a:r>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676400"/>
            <a:ext cx="8020022" cy="96795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Music, folk, </a:t>
            </a:r>
            <a:r>
              <a:rPr lang="en-US" altLang="en-US" sz="2000" dirty="0" err="1">
                <a:latin typeface="Candara" pitchFamily="34" charset="0"/>
                <a:cs typeface="Arial" pitchFamily="34" charset="0"/>
              </a:rPr>
              <a:t>qwali</a:t>
            </a:r>
            <a:r>
              <a:rPr lang="en-US" altLang="en-US" sz="2000" dirty="0">
                <a:latin typeface="Candara" pitchFamily="34" charset="0"/>
                <a:cs typeface="Arial" pitchFamily="34" charset="0"/>
              </a:rPr>
              <a:t>, ghazal, western</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Dance, </a:t>
            </a:r>
            <a:r>
              <a:rPr lang="en-US" altLang="en-US" sz="2000" dirty="0" err="1">
                <a:latin typeface="Candara" pitchFamily="34" charset="0"/>
                <a:cs typeface="Arial" pitchFamily="34" charset="0"/>
              </a:rPr>
              <a:t>attan</a:t>
            </a:r>
            <a:r>
              <a:rPr lang="en-US" altLang="en-US" sz="2000" dirty="0">
                <a:latin typeface="Candara" pitchFamily="34" charset="0"/>
                <a:cs typeface="Arial" pitchFamily="34" charset="0"/>
              </a:rPr>
              <a:t>, </a:t>
            </a:r>
            <a:r>
              <a:rPr lang="en-US" altLang="en-US" sz="2000" dirty="0" err="1">
                <a:latin typeface="Candara" pitchFamily="34" charset="0"/>
                <a:cs typeface="Arial" pitchFamily="34" charset="0"/>
              </a:rPr>
              <a:t>khattak</a:t>
            </a:r>
            <a:r>
              <a:rPr lang="en-US" altLang="en-US" sz="2000" dirty="0">
                <a:latin typeface="Candara" pitchFamily="34" charset="0"/>
                <a:cs typeface="Arial" pitchFamily="34" charset="0"/>
              </a:rPr>
              <a:t>, </a:t>
            </a:r>
            <a:r>
              <a:rPr lang="en-US" altLang="en-US" sz="2000" dirty="0" err="1">
                <a:latin typeface="Candara" pitchFamily="34" charset="0"/>
                <a:cs typeface="Arial" pitchFamily="34" charset="0"/>
              </a:rPr>
              <a:t>Kahtak</a:t>
            </a:r>
            <a:r>
              <a:rPr lang="en-US" altLang="en-US" sz="2000" dirty="0">
                <a:latin typeface="Candara" pitchFamily="34" charset="0"/>
                <a:cs typeface="Arial" pitchFamily="34" charset="0"/>
              </a:rPr>
              <a:t>, </a:t>
            </a:r>
            <a:r>
              <a:rPr lang="en-US" altLang="en-US" sz="2000" dirty="0" err="1">
                <a:latin typeface="Candara" pitchFamily="34" charset="0"/>
                <a:cs typeface="Arial" pitchFamily="34" charset="0"/>
              </a:rPr>
              <a:t>ludi</a:t>
            </a:r>
            <a:r>
              <a:rPr lang="en-US" altLang="en-US" sz="2000" dirty="0">
                <a:latin typeface="Candara" pitchFamily="34" charset="0"/>
                <a:cs typeface="Arial" pitchFamily="34" charset="0"/>
              </a:rPr>
              <a:t>, </a:t>
            </a:r>
            <a:r>
              <a:rPr lang="en-US" altLang="en-US" sz="2000" dirty="0" err="1">
                <a:latin typeface="Candara" pitchFamily="34" charset="0"/>
                <a:cs typeface="Arial" pitchFamily="34" charset="0"/>
              </a:rPr>
              <a:t>hojamalo</a:t>
            </a:r>
            <a:r>
              <a:rPr lang="en-US" altLang="en-US" sz="2000" dirty="0">
                <a:latin typeface="Candara" pitchFamily="34" charset="0"/>
                <a:cs typeface="Arial" pitchFamily="34" charset="0"/>
              </a:rPr>
              <a:t>, bhangra</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500895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Multi-Cultural</a:t>
            </a:r>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676400"/>
            <a:ext cx="8020022" cy="470898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Regions				</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Languages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Subcultures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Castes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Tribes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Rural</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Urban (Metropolitan, city and towns)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Elite</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Religions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Sects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770832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nodeType="clickEffect">
                                  <p:stCondLst>
                                    <p:cond delay="0"/>
                                  </p:stCondLst>
                                  <p:childTnLst>
                                    <p:animClr clrSpc="rgb" dir="cw">
                                      <p:cBhvr override="childStyle">
                                        <p:cTn id="62" dur="500" fill="hold"/>
                                        <p:tgtEl>
                                          <p:spTgt spid="6">
                                            <p:txEl>
                                              <p:pRg st="8" end="8"/>
                                            </p:txEl>
                                          </p:spTgt>
                                        </p:tgtEl>
                                        <p:attrNameLst>
                                          <p:attrName>style.color</p:attrName>
                                        </p:attrNameLst>
                                      </p:cBhvr>
                                      <p:to>
                                        <a:srgbClr val="000000"/>
                                      </p:to>
                                    </p:animClr>
                                    <p:animClr clrSpc="rgb" dir="cw">
                                      <p:cBhvr>
                                        <p:cTn id="63" dur="500" fill="hold"/>
                                        <p:tgtEl>
                                          <p:spTgt spid="6">
                                            <p:txEl>
                                              <p:pRg st="8" end="8"/>
                                            </p:txEl>
                                          </p:spTgt>
                                        </p:tgtEl>
                                        <p:attrNameLst>
                                          <p:attrName>fillcolor</p:attrName>
                                        </p:attrNameLst>
                                      </p:cBhvr>
                                      <p:to>
                                        <a:srgbClr val="000000"/>
                                      </p:to>
                                    </p:animClr>
                                    <p:set>
                                      <p:cBhvr>
                                        <p:cTn id="64" dur="500" fill="hold"/>
                                        <p:tgtEl>
                                          <p:spTgt spid="6">
                                            <p:txEl>
                                              <p:pRg st="8" end="8"/>
                                            </p:txEl>
                                          </p:spTgt>
                                        </p:tgtEl>
                                        <p:attrNameLst>
                                          <p:attrName>fill.type</p:attrName>
                                        </p:attrNameLst>
                                      </p:cBhvr>
                                      <p:to>
                                        <p:strVal val="solid"/>
                                      </p:to>
                                    </p:set>
                                    <p:set>
                                      <p:cBhvr>
                                        <p:cTn id="65" dur="500" fill="hold"/>
                                        <p:tgtEl>
                                          <p:spTgt spid="6">
                                            <p:txEl>
                                              <p:pRg st="8" end="8"/>
                                            </p:txEl>
                                          </p:spTgt>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9" presetClass="emph" presetSubtype="0" fill="hold" nodeType="clickEffect">
                                  <p:stCondLst>
                                    <p:cond delay="0"/>
                                  </p:stCondLst>
                                  <p:childTnLst>
                                    <p:animClr clrSpc="rgb" dir="cw">
                                      <p:cBhvr override="childStyle">
                                        <p:cTn id="69" dur="500" fill="hold"/>
                                        <p:tgtEl>
                                          <p:spTgt spid="6">
                                            <p:txEl>
                                              <p:pRg st="9" end="9"/>
                                            </p:txEl>
                                          </p:spTgt>
                                        </p:tgtEl>
                                        <p:attrNameLst>
                                          <p:attrName>style.color</p:attrName>
                                        </p:attrNameLst>
                                      </p:cBhvr>
                                      <p:to>
                                        <a:srgbClr val="000000"/>
                                      </p:to>
                                    </p:animClr>
                                    <p:animClr clrSpc="rgb" dir="cw">
                                      <p:cBhvr>
                                        <p:cTn id="70" dur="500" fill="hold"/>
                                        <p:tgtEl>
                                          <p:spTgt spid="6">
                                            <p:txEl>
                                              <p:pRg st="9" end="9"/>
                                            </p:txEl>
                                          </p:spTgt>
                                        </p:tgtEl>
                                        <p:attrNameLst>
                                          <p:attrName>fillcolor</p:attrName>
                                        </p:attrNameLst>
                                      </p:cBhvr>
                                      <p:to>
                                        <a:srgbClr val="000000"/>
                                      </p:to>
                                    </p:animClr>
                                    <p:set>
                                      <p:cBhvr>
                                        <p:cTn id="71" dur="500" fill="hold"/>
                                        <p:tgtEl>
                                          <p:spTgt spid="6">
                                            <p:txEl>
                                              <p:pRg st="9" end="9"/>
                                            </p:txEl>
                                          </p:spTgt>
                                        </p:tgtEl>
                                        <p:attrNameLst>
                                          <p:attrName>fill.type</p:attrName>
                                        </p:attrNameLst>
                                      </p:cBhvr>
                                      <p:to>
                                        <p:strVal val="solid"/>
                                      </p:to>
                                    </p:set>
                                    <p:set>
                                      <p:cBhvr>
                                        <p:cTn id="72" dur="500" fill="hold"/>
                                        <p:tgtEl>
                                          <p:spTgt spid="6">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Socially Diversified</a:t>
            </a:r>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676400"/>
            <a:ext cx="8020022" cy="424731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Rich</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Poor</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Managers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Workers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Officers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Subordinates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Teachers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Students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Doctors and Engineers, etc.</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640467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nodeType="clickEffect">
                                  <p:stCondLst>
                                    <p:cond delay="0"/>
                                  </p:stCondLst>
                                  <p:childTnLst>
                                    <p:animClr clrSpc="rgb" dir="cw">
                                      <p:cBhvr override="childStyle">
                                        <p:cTn id="62" dur="500" fill="hold"/>
                                        <p:tgtEl>
                                          <p:spTgt spid="6">
                                            <p:txEl>
                                              <p:pRg st="8" end="8"/>
                                            </p:txEl>
                                          </p:spTgt>
                                        </p:tgtEl>
                                        <p:attrNameLst>
                                          <p:attrName>style.color</p:attrName>
                                        </p:attrNameLst>
                                      </p:cBhvr>
                                      <p:to>
                                        <a:srgbClr val="000000"/>
                                      </p:to>
                                    </p:animClr>
                                    <p:animClr clrSpc="rgb" dir="cw">
                                      <p:cBhvr>
                                        <p:cTn id="63" dur="500" fill="hold"/>
                                        <p:tgtEl>
                                          <p:spTgt spid="6">
                                            <p:txEl>
                                              <p:pRg st="8" end="8"/>
                                            </p:txEl>
                                          </p:spTgt>
                                        </p:tgtEl>
                                        <p:attrNameLst>
                                          <p:attrName>fillcolor</p:attrName>
                                        </p:attrNameLst>
                                      </p:cBhvr>
                                      <p:to>
                                        <a:srgbClr val="000000"/>
                                      </p:to>
                                    </p:animClr>
                                    <p:set>
                                      <p:cBhvr>
                                        <p:cTn id="64" dur="500" fill="hold"/>
                                        <p:tgtEl>
                                          <p:spTgt spid="6">
                                            <p:txEl>
                                              <p:pRg st="8" end="8"/>
                                            </p:txEl>
                                          </p:spTgt>
                                        </p:tgtEl>
                                        <p:attrNameLst>
                                          <p:attrName>fill.type</p:attrName>
                                        </p:attrNameLst>
                                      </p:cBhvr>
                                      <p:to>
                                        <p:strVal val="solid"/>
                                      </p:to>
                                    </p:set>
                                    <p:set>
                                      <p:cBhvr>
                                        <p:cTn id="65" dur="500" fill="hold"/>
                                        <p:tgtEl>
                                          <p:spTgt spid="6">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Conclusion</a:t>
            </a:r>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676400"/>
            <a:ext cx="8020022" cy="193899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We have now come to understand that Pakistan is a pluralistic cultural society, combined with multi-culturalism and social diversities which have been playing a constructive role in political development of the country.</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032156"/>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US" sz="3000" dirty="0">
                <a:latin typeface="Candara" panose="020E0502030303020204" pitchFamily="34" charset="0"/>
              </a:rPr>
              <a:t>Lecture 12</a:t>
            </a:r>
          </a:p>
          <a:p>
            <a:r>
              <a:rPr lang="en-US" sz="2800" b="1" dirty="0">
                <a:latin typeface="Candara" panose="020E0502030303020204" pitchFamily="34" charset="0"/>
              </a:rPr>
              <a:t>Natural Resources and Culture of Pakistan</a:t>
            </a:r>
          </a:p>
          <a:p>
            <a:r>
              <a:rPr lang="en-US" altLang="en-US" sz="2000" b="1" dirty="0">
                <a:latin typeface="Candara" panose="020E0502030303020204" pitchFamily="34" charset="0"/>
              </a:rPr>
              <a:t>Land and People of Pakistan</a:t>
            </a:r>
            <a:endParaRPr lang="en-US" sz="2000" b="1"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dirty="0">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a:t>
            </a:r>
            <a:r>
              <a:rPr lang="en-US" sz="3000" b="1" dirty="0" err="1">
                <a:latin typeface="Candara" panose="020E0502030303020204" pitchFamily="34" charset="0"/>
              </a:rPr>
              <a:t>Sohail</a:t>
            </a:r>
            <a:r>
              <a:rPr lang="en-US" sz="3000" b="1" dirty="0">
                <a:latin typeface="Candara" panose="020E0502030303020204" pitchFamily="34" charset="0"/>
              </a:rPr>
              <a:t> Ahmad</a:t>
            </a:r>
          </a:p>
        </p:txBody>
      </p:sp>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F44C-8A41-4DC9-9604-092F1808DD4D}"/>
              </a:ext>
            </a:extLst>
          </p:cNvPr>
          <p:cNvSpPr>
            <a:spLocks noGrp="1"/>
          </p:cNvSpPr>
          <p:nvPr>
            <p:ph type="title"/>
          </p:nvPr>
        </p:nvSpPr>
        <p:spPr/>
        <p:txBody>
          <a:bodyPr/>
          <a:lstStyle/>
          <a:p>
            <a:r>
              <a:rPr lang="en-US" dirty="0"/>
              <a:t>Source</a:t>
            </a:r>
          </a:p>
        </p:txBody>
      </p:sp>
      <p:sp>
        <p:nvSpPr>
          <p:cNvPr id="3" name="Content Placeholder 2">
            <a:extLst>
              <a:ext uri="{FF2B5EF4-FFF2-40B4-BE49-F238E27FC236}">
                <a16:creationId xmlns:a16="http://schemas.microsoft.com/office/drawing/2014/main" id="{F10C8FE0-0640-4B5F-A8E5-9D0A349E2E8D}"/>
              </a:ext>
            </a:extLst>
          </p:cNvPr>
          <p:cNvSpPr>
            <a:spLocks noGrp="1"/>
          </p:cNvSpPr>
          <p:nvPr>
            <p:ph idx="1"/>
          </p:nvPr>
        </p:nvSpPr>
        <p:spPr/>
        <p:txBody>
          <a:bodyPr/>
          <a:lstStyle/>
          <a:p>
            <a:r>
              <a:rPr lang="en-US" dirty="0"/>
              <a:t>Some of the text for these slides has been taken from a student paper submitted to Griffith University</a:t>
            </a:r>
          </a:p>
        </p:txBody>
      </p:sp>
      <p:sp>
        <p:nvSpPr>
          <p:cNvPr id="4" name="Slide Number Placeholder 3">
            <a:extLst>
              <a:ext uri="{FF2B5EF4-FFF2-40B4-BE49-F238E27FC236}">
                <a16:creationId xmlns:a16="http://schemas.microsoft.com/office/drawing/2014/main" id="{9E01FAA7-83A9-492E-AD28-4A07041B6BC6}"/>
              </a:ext>
            </a:extLst>
          </p:cNvPr>
          <p:cNvSpPr>
            <a:spLocks noGrp="1"/>
          </p:cNvSpPr>
          <p:nvPr>
            <p:ph type="sldNum" sz="quarter" idx="12"/>
          </p:nvPr>
        </p:nvSpPr>
        <p:spPr/>
        <p:txBody>
          <a:bodyPr/>
          <a:lstStyle/>
          <a:p>
            <a:fld id="{08A8661F-1CDE-4F7E-AE93-7F9785FD6839}" type="slidenum">
              <a:rPr lang="en-US" smtClean="0"/>
              <a:pPr/>
              <a:t>20</a:t>
            </a:fld>
            <a:endParaRPr lang="en-US"/>
          </a:p>
        </p:txBody>
      </p:sp>
      <p:sp>
        <p:nvSpPr>
          <p:cNvPr id="5" name="Rectangle 4">
            <a:extLst>
              <a:ext uri="{FF2B5EF4-FFF2-40B4-BE49-F238E27FC236}">
                <a16:creationId xmlns:a16="http://schemas.microsoft.com/office/drawing/2014/main" id="{717D72DF-27DB-4137-A305-391906302FBF}"/>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60909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More About Pakistan [1/4]</a:t>
            </a:r>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424731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Country name: Islamic Republic of Pakistan</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Government type: Federal Republic</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Administrative division:</a:t>
            </a:r>
          </a:p>
          <a:p>
            <a:pPr marL="914400" lvl="1" indent="-457200" algn="just">
              <a:lnSpc>
                <a:spcPct val="150000"/>
              </a:lnSpc>
              <a:buFont typeface="Courier New" panose="02070309020205020404" pitchFamily="49" charset="0"/>
              <a:buChar char="o"/>
            </a:pPr>
            <a:r>
              <a:rPr lang="en-US" altLang="en-US" sz="2000" dirty="0">
                <a:latin typeface="Candara" pitchFamily="34" charset="0"/>
                <a:cs typeface="Arial" pitchFamily="34" charset="0"/>
              </a:rPr>
              <a:t>Four provinces</a:t>
            </a:r>
          </a:p>
          <a:p>
            <a:pPr marL="914400" lvl="1" indent="-457200" algn="just">
              <a:lnSpc>
                <a:spcPct val="150000"/>
              </a:lnSpc>
              <a:buFont typeface="Courier New" panose="02070309020205020404" pitchFamily="49" charset="0"/>
              <a:buChar char="o"/>
            </a:pPr>
            <a:r>
              <a:rPr lang="en-US" altLang="en-US" sz="2000" dirty="0">
                <a:latin typeface="Candara" pitchFamily="34" charset="0"/>
                <a:cs typeface="Arial" pitchFamily="34" charset="0"/>
              </a:rPr>
              <a:t>One capital territory</a:t>
            </a:r>
          </a:p>
          <a:p>
            <a:pPr marL="914400" lvl="1" indent="-457200" algn="just">
              <a:lnSpc>
                <a:spcPct val="150000"/>
              </a:lnSpc>
              <a:buFont typeface="Courier New" panose="02070309020205020404" pitchFamily="49" charset="0"/>
              <a:buChar char="o"/>
            </a:pPr>
            <a:r>
              <a:rPr lang="en-US" altLang="en-US" sz="2000" dirty="0">
                <a:latin typeface="Candara" pitchFamily="34" charset="0"/>
                <a:cs typeface="Arial" pitchFamily="34" charset="0"/>
              </a:rPr>
              <a:t>Federally Administrated Tribal Areas,</a:t>
            </a:r>
          </a:p>
          <a:p>
            <a:pPr marL="914400" lvl="1" indent="-457200" algn="just">
              <a:lnSpc>
                <a:spcPct val="150000"/>
              </a:lnSpc>
              <a:buFont typeface="Courier New" panose="02070309020205020404" pitchFamily="49" charset="0"/>
              <a:buChar char="o"/>
            </a:pPr>
            <a:r>
              <a:rPr lang="en-US" altLang="en-US" sz="2000" dirty="0" err="1">
                <a:latin typeface="Candara" pitchFamily="34" charset="0"/>
                <a:cs typeface="Arial" pitchFamily="34" charset="0"/>
              </a:rPr>
              <a:t>Gilgit</a:t>
            </a:r>
            <a:r>
              <a:rPr lang="en-US" altLang="en-US" sz="2000" dirty="0">
                <a:latin typeface="Candara" pitchFamily="34" charset="0"/>
                <a:cs typeface="Arial" pitchFamily="34" charset="0"/>
              </a:rPr>
              <a:t> </a:t>
            </a:r>
            <a:r>
              <a:rPr lang="en-US" altLang="en-US" sz="2000" dirty="0" err="1">
                <a:latin typeface="Candara" pitchFamily="34" charset="0"/>
                <a:cs typeface="Arial" pitchFamily="34" charset="0"/>
              </a:rPr>
              <a:t>Baltistan</a:t>
            </a:r>
            <a:endParaRPr lang="en-US" altLang="en-US" sz="2000" dirty="0">
              <a:latin typeface="Candara" pitchFamily="34" charset="0"/>
              <a:cs typeface="Arial" pitchFamily="34" charset="0"/>
            </a:endParaRPr>
          </a:p>
          <a:p>
            <a:pPr marL="914400" lvl="1" indent="-457200" algn="just">
              <a:lnSpc>
                <a:spcPct val="150000"/>
              </a:lnSpc>
              <a:buFont typeface="Courier New" panose="02070309020205020404" pitchFamily="49" charset="0"/>
              <a:buChar char="o"/>
            </a:pPr>
            <a:r>
              <a:rPr lang="en-US" altLang="en-US" sz="2000" dirty="0">
                <a:latin typeface="Candara" pitchFamily="34" charset="0"/>
                <a:cs typeface="Arial" pitchFamily="34" charset="0"/>
              </a:rPr>
              <a:t>The Pakistani-administered portion of the disputed Jammu and Kashmir region includes Azad Kashmir.</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184182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More About Pakistan [2/4]</a:t>
            </a:r>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470898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Pillars of the Government System</a:t>
            </a:r>
          </a:p>
          <a:p>
            <a:pPr marL="914400" lvl="1" indent="-457200" algn="just">
              <a:lnSpc>
                <a:spcPct val="150000"/>
              </a:lnSpc>
              <a:buFont typeface="Courier New" panose="02070309020205020404" pitchFamily="49" charset="0"/>
              <a:buChar char="o"/>
            </a:pPr>
            <a:r>
              <a:rPr lang="en-US" altLang="en-US" sz="2000" dirty="0">
                <a:latin typeface="Candara" pitchFamily="34" charset="0"/>
                <a:cs typeface="Arial" pitchFamily="34" charset="0"/>
              </a:rPr>
              <a:t>Legislation</a:t>
            </a:r>
          </a:p>
          <a:p>
            <a:pPr marL="914400" lvl="1" indent="-457200" algn="just">
              <a:lnSpc>
                <a:spcPct val="150000"/>
              </a:lnSpc>
              <a:buFont typeface="Courier New" panose="02070309020205020404" pitchFamily="49" charset="0"/>
              <a:buChar char="o"/>
            </a:pPr>
            <a:r>
              <a:rPr lang="en-US" altLang="en-US" sz="2000" dirty="0">
                <a:latin typeface="Candara" pitchFamily="34" charset="0"/>
                <a:cs typeface="Arial" pitchFamily="34" charset="0"/>
              </a:rPr>
              <a:t>Administration</a:t>
            </a:r>
          </a:p>
          <a:p>
            <a:pPr marL="914400" lvl="1" indent="-457200" algn="just">
              <a:lnSpc>
                <a:spcPct val="150000"/>
              </a:lnSpc>
              <a:buFont typeface="Courier New" panose="02070309020205020404" pitchFamily="49" charset="0"/>
              <a:buChar char="o"/>
            </a:pPr>
            <a:r>
              <a:rPr lang="en-US" altLang="en-US" sz="2000" dirty="0">
                <a:latin typeface="Candara" pitchFamily="34" charset="0"/>
                <a:cs typeface="Arial" pitchFamily="34" charset="0"/>
              </a:rPr>
              <a:t>Judiciary</a:t>
            </a:r>
          </a:p>
          <a:p>
            <a:pPr marL="914400" lvl="1" indent="-457200" algn="just">
              <a:lnSpc>
                <a:spcPct val="150000"/>
              </a:lnSpc>
              <a:buFont typeface="Courier New" panose="02070309020205020404" pitchFamily="49" charset="0"/>
              <a:buChar char="o"/>
            </a:pPr>
            <a:r>
              <a:rPr lang="en-US" altLang="en-US" sz="2000" dirty="0">
                <a:latin typeface="Candara" pitchFamily="34" charset="0"/>
                <a:cs typeface="Arial" pitchFamily="34" charset="0"/>
              </a:rPr>
              <a:t>Defense</a:t>
            </a:r>
          </a:p>
          <a:p>
            <a:pPr marL="914400" lvl="1" indent="-457200" algn="just">
              <a:lnSpc>
                <a:spcPct val="150000"/>
              </a:lnSpc>
              <a:buFont typeface="Courier New" panose="02070309020205020404" pitchFamily="49" charset="0"/>
              <a:buChar char="o"/>
            </a:pPr>
            <a:r>
              <a:rPr lang="en-US" altLang="en-US" sz="2000" dirty="0">
                <a:latin typeface="Candara" pitchFamily="34" charset="0"/>
                <a:cs typeface="Arial" pitchFamily="34" charset="0"/>
              </a:rPr>
              <a:t>Media</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Political Pressure groups</a:t>
            </a:r>
          </a:p>
          <a:p>
            <a:pPr marL="914400" lvl="1" indent="-457200" algn="just">
              <a:lnSpc>
                <a:spcPct val="150000"/>
              </a:lnSpc>
              <a:buFont typeface="Courier New" panose="02070309020205020404" pitchFamily="49" charset="0"/>
              <a:buChar char="o"/>
            </a:pPr>
            <a:r>
              <a:rPr lang="en-US" altLang="en-US" sz="2000" dirty="0">
                <a:latin typeface="Candara" pitchFamily="34" charset="0"/>
                <a:cs typeface="Arial" pitchFamily="34" charset="0"/>
              </a:rPr>
              <a:t>Military</a:t>
            </a:r>
          </a:p>
          <a:p>
            <a:pPr marL="914400" lvl="1" indent="-457200" algn="just">
              <a:lnSpc>
                <a:spcPct val="150000"/>
              </a:lnSpc>
              <a:buFont typeface="Courier New" panose="02070309020205020404" pitchFamily="49" charset="0"/>
              <a:buChar char="o"/>
            </a:pPr>
            <a:r>
              <a:rPr lang="en-US" altLang="en-US" sz="2000" dirty="0" err="1">
                <a:latin typeface="Candara" pitchFamily="34" charset="0"/>
                <a:cs typeface="Arial" pitchFamily="34" charset="0"/>
              </a:rPr>
              <a:t>Ulema</a:t>
            </a:r>
            <a:endParaRPr lang="en-US" altLang="en-US" sz="2000" dirty="0">
              <a:latin typeface="Candara" pitchFamily="34" charset="0"/>
              <a:cs typeface="Arial" pitchFamily="34" charset="0"/>
            </a:endParaRPr>
          </a:p>
          <a:p>
            <a:pPr marL="914400" lvl="1" indent="-457200" algn="just">
              <a:lnSpc>
                <a:spcPct val="150000"/>
              </a:lnSpc>
              <a:buFont typeface="Courier New" panose="02070309020205020404" pitchFamily="49" charset="0"/>
              <a:buChar char="o"/>
            </a:pPr>
            <a:r>
              <a:rPr lang="en-US" altLang="en-US" sz="2000" dirty="0">
                <a:latin typeface="Candara" pitchFamily="34" charset="0"/>
                <a:cs typeface="Arial" pitchFamily="34" charset="0"/>
              </a:rPr>
              <a:t>Landowners, industrialists and small merchants also influential</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853559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nodeType="clickEffect">
                                  <p:stCondLst>
                                    <p:cond delay="0"/>
                                  </p:stCondLst>
                                  <p:childTnLst>
                                    <p:animClr clrSpc="rgb" dir="cw">
                                      <p:cBhvr override="childStyle">
                                        <p:cTn id="62" dur="500" fill="hold"/>
                                        <p:tgtEl>
                                          <p:spTgt spid="6">
                                            <p:txEl>
                                              <p:pRg st="8" end="8"/>
                                            </p:txEl>
                                          </p:spTgt>
                                        </p:tgtEl>
                                        <p:attrNameLst>
                                          <p:attrName>style.color</p:attrName>
                                        </p:attrNameLst>
                                      </p:cBhvr>
                                      <p:to>
                                        <a:srgbClr val="000000"/>
                                      </p:to>
                                    </p:animClr>
                                    <p:animClr clrSpc="rgb" dir="cw">
                                      <p:cBhvr>
                                        <p:cTn id="63" dur="500" fill="hold"/>
                                        <p:tgtEl>
                                          <p:spTgt spid="6">
                                            <p:txEl>
                                              <p:pRg st="8" end="8"/>
                                            </p:txEl>
                                          </p:spTgt>
                                        </p:tgtEl>
                                        <p:attrNameLst>
                                          <p:attrName>fillcolor</p:attrName>
                                        </p:attrNameLst>
                                      </p:cBhvr>
                                      <p:to>
                                        <a:srgbClr val="000000"/>
                                      </p:to>
                                    </p:animClr>
                                    <p:set>
                                      <p:cBhvr>
                                        <p:cTn id="64" dur="500" fill="hold"/>
                                        <p:tgtEl>
                                          <p:spTgt spid="6">
                                            <p:txEl>
                                              <p:pRg st="8" end="8"/>
                                            </p:txEl>
                                          </p:spTgt>
                                        </p:tgtEl>
                                        <p:attrNameLst>
                                          <p:attrName>fill.type</p:attrName>
                                        </p:attrNameLst>
                                      </p:cBhvr>
                                      <p:to>
                                        <p:strVal val="solid"/>
                                      </p:to>
                                    </p:set>
                                    <p:set>
                                      <p:cBhvr>
                                        <p:cTn id="65" dur="500" fill="hold"/>
                                        <p:tgtEl>
                                          <p:spTgt spid="6">
                                            <p:txEl>
                                              <p:pRg st="8" end="8"/>
                                            </p:txEl>
                                          </p:spTgt>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9" presetClass="emph" presetSubtype="0" fill="hold" nodeType="clickEffect">
                                  <p:stCondLst>
                                    <p:cond delay="0"/>
                                  </p:stCondLst>
                                  <p:childTnLst>
                                    <p:animClr clrSpc="rgb" dir="cw">
                                      <p:cBhvr override="childStyle">
                                        <p:cTn id="69" dur="500" fill="hold"/>
                                        <p:tgtEl>
                                          <p:spTgt spid="6">
                                            <p:txEl>
                                              <p:pRg st="9" end="9"/>
                                            </p:txEl>
                                          </p:spTgt>
                                        </p:tgtEl>
                                        <p:attrNameLst>
                                          <p:attrName>style.color</p:attrName>
                                        </p:attrNameLst>
                                      </p:cBhvr>
                                      <p:to>
                                        <a:srgbClr val="000000"/>
                                      </p:to>
                                    </p:animClr>
                                    <p:animClr clrSpc="rgb" dir="cw">
                                      <p:cBhvr>
                                        <p:cTn id="70" dur="500" fill="hold"/>
                                        <p:tgtEl>
                                          <p:spTgt spid="6">
                                            <p:txEl>
                                              <p:pRg st="9" end="9"/>
                                            </p:txEl>
                                          </p:spTgt>
                                        </p:tgtEl>
                                        <p:attrNameLst>
                                          <p:attrName>fillcolor</p:attrName>
                                        </p:attrNameLst>
                                      </p:cBhvr>
                                      <p:to>
                                        <a:srgbClr val="000000"/>
                                      </p:to>
                                    </p:animClr>
                                    <p:set>
                                      <p:cBhvr>
                                        <p:cTn id="71" dur="500" fill="hold"/>
                                        <p:tgtEl>
                                          <p:spTgt spid="6">
                                            <p:txEl>
                                              <p:pRg st="9" end="9"/>
                                            </p:txEl>
                                          </p:spTgt>
                                        </p:tgtEl>
                                        <p:attrNameLst>
                                          <p:attrName>fill.type</p:attrName>
                                        </p:attrNameLst>
                                      </p:cBhvr>
                                      <p:to>
                                        <p:strVal val="solid"/>
                                      </p:to>
                                    </p:set>
                                    <p:set>
                                      <p:cBhvr>
                                        <p:cTn id="72" dur="500" fill="hold"/>
                                        <p:tgtEl>
                                          <p:spTgt spid="6">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More About Pakistan [3/4]</a:t>
            </a:r>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240065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b="1" dirty="0">
                <a:latin typeface="Candara" pitchFamily="34" charset="0"/>
                <a:cs typeface="Arial" pitchFamily="34" charset="0"/>
              </a:rPr>
              <a:t>Export commodities:</a:t>
            </a:r>
            <a:r>
              <a:rPr lang="en-US" altLang="en-US" sz="2000" dirty="0">
                <a:latin typeface="Candara" pitchFamily="34" charset="0"/>
                <a:cs typeface="Arial" pitchFamily="34" charset="0"/>
              </a:rPr>
              <a:t> garments, bed linen, cotton cloth and yarn, rice, leather goods, sports goods, chemicals, carpets and rugs</a:t>
            </a:r>
          </a:p>
          <a:p>
            <a:pPr marL="457200" indent="-457200" algn="just">
              <a:lnSpc>
                <a:spcPct val="150000"/>
              </a:lnSpc>
              <a:buFont typeface="Arial" panose="020B0604020202020204" pitchFamily="34" charset="0"/>
              <a:buChar char="•"/>
            </a:pPr>
            <a:r>
              <a:rPr lang="en-US" altLang="en-US" sz="2000" b="1" dirty="0">
                <a:latin typeface="Candara" pitchFamily="34" charset="0"/>
                <a:cs typeface="Arial" pitchFamily="34" charset="0"/>
              </a:rPr>
              <a:t>Imports commodities:</a:t>
            </a:r>
            <a:r>
              <a:rPr lang="en-US" altLang="en-US" sz="2000" dirty="0">
                <a:latin typeface="Candara" pitchFamily="34" charset="0"/>
                <a:cs typeface="Arial" pitchFamily="34" charset="0"/>
              </a:rPr>
              <a:t> petroleum, petroleum products, machinery, plastics, transportation equipment, edible oils, paper and paperboard, iron and steel, tea.</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78196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More About Pakistan [4/4]</a:t>
            </a:r>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424731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Currency code: </a:t>
            </a:r>
            <a:r>
              <a:rPr lang="en-US" altLang="en-US" sz="2000" b="1" dirty="0">
                <a:latin typeface="Candara" pitchFamily="34" charset="0"/>
                <a:cs typeface="Arial" pitchFamily="34" charset="0"/>
              </a:rPr>
              <a:t>PKR</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Internet country code: </a:t>
            </a:r>
            <a:r>
              <a:rPr lang="en-US" altLang="en-US" sz="2000" b="1" dirty="0">
                <a:latin typeface="Candara" pitchFamily="34" charset="0"/>
                <a:cs typeface="Arial" pitchFamily="34" charset="0"/>
              </a:rPr>
              <a:t>.</a:t>
            </a:r>
            <a:r>
              <a:rPr lang="en-US" altLang="en-US" sz="2000" b="1" dirty="0" err="1">
                <a:latin typeface="Candara" pitchFamily="34" charset="0"/>
                <a:cs typeface="Arial" pitchFamily="34" charset="0"/>
              </a:rPr>
              <a:t>pk</a:t>
            </a:r>
            <a:endParaRPr lang="en-US" altLang="en-US" sz="2000" b="1"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Radio broadcast stations: AM, 31 and  FM, 68  (approx.)</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TV stations: 90 (approx.)</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International Air ports: 08</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Airports: 50 (approx.)</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Sea ports: 05 (Baluchistan), 03  (Sindh)</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Dry ports: 11</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Railway Stations: 34</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05670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nodeType="clickEffect">
                                  <p:stCondLst>
                                    <p:cond delay="0"/>
                                  </p:stCondLst>
                                  <p:childTnLst>
                                    <p:animClr clrSpc="rgb" dir="cw">
                                      <p:cBhvr override="childStyle">
                                        <p:cTn id="62" dur="500" fill="hold"/>
                                        <p:tgtEl>
                                          <p:spTgt spid="6">
                                            <p:txEl>
                                              <p:pRg st="8" end="8"/>
                                            </p:txEl>
                                          </p:spTgt>
                                        </p:tgtEl>
                                        <p:attrNameLst>
                                          <p:attrName>style.color</p:attrName>
                                        </p:attrNameLst>
                                      </p:cBhvr>
                                      <p:to>
                                        <a:srgbClr val="000000"/>
                                      </p:to>
                                    </p:animClr>
                                    <p:animClr clrSpc="rgb" dir="cw">
                                      <p:cBhvr>
                                        <p:cTn id="63" dur="500" fill="hold"/>
                                        <p:tgtEl>
                                          <p:spTgt spid="6">
                                            <p:txEl>
                                              <p:pRg st="8" end="8"/>
                                            </p:txEl>
                                          </p:spTgt>
                                        </p:tgtEl>
                                        <p:attrNameLst>
                                          <p:attrName>fillcolor</p:attrName>
                                        </p:attrNameLst>
                                      </p:cBhvr>
                                      <p:to>
                                        <a:srgbClr val="000000"/>
                                      </p:to>
                                    </p:animClr>
                                    <p:set>
                                      <p:cBhvr>
                                        <p:cTn id="64" dur="500" fill="hold"/>
                                        <p:tgtEl>
                                          <p:spTgt spid="6">
                                            <p:txEl>
                                              <p:pRg st="8" end="8"/>
                                            </p:txEl>
                                          </p:spTgt>
                                        </p:tgtEl>
                                        <p:attrNameLst>
                                          <p:attrName>fill.type</p:attrName>
                                        </p:attrNameLst>
                                      </p:cBhvr>
                                      <p:to>
                                        <p:strVal val="solid"/>
                                      </p:to>
                                    </p:set>
                                    <p:set>
                                      <p:cBhvr>
                                        <p:cTn id="65" dur="500" fill="hold"/>
                                        <p:tgtEl>
                                          <p:spTgt spid="6">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Fishery in Pakistan</a:t>
            </a:r>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240065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Fishery and fishing industry plays an important role in the national economy of Pakistan. </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With a coastline of about 1046 km, Pakistan has enough fishery resources that remain to be fully developed. </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It is also a major source of export earning.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483132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Forests in Pakistan</a:t>
            </a:r>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193899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About only 4% of land in Pakistan is covered with forests. </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The forests of Pakistan are a main source of food, wood for domestic use, paper, fuel wood, rubber, medicine as well as used for purposes of wildlife conservation and tourism.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34745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Mining in Pakistan</a:t>
            </a:r>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240065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The Salt Range in the </a:t>
            </a:r>
            <a:r>
              <a:rPr lang="en-US" altLang="en-US" sz="2000" dirty="0" err="1">
                <a:latin typeface="Candara" pitchFamily="34" charset="0"/>
                <a:cs typeface="Arial" pitchFamily="34" charset="0"/>
              </a:rPr>
              <a:t>Potohar</a:t>
            </a:r>
            <a:r>
              <a:rPr lang="en-US" altLang="en-US" sz="2000" dirty="0">
                <a:latin typeface="Candara" pitchFamily="34" charset="0"/>
                <a:cs typeface="Arial" pitchFamily="34" charset="0"/>
              </a:rPr>
              <a:t> Plateau has large deposits of rock salt.</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Pakistan has extensive mineral resources, including fairly sizable reserves of gypsum, limestone, chromites, iron ore, rock salt, silver, gold, precious stones, gems, marbles, tiles, copper, sulfur, fire clay, silica sand.</a:t>
            </a: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37341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5583</TotalTime>
  <Words>779</Words>
  <Application>Microsoft Office PowerPoint</Application>
  <PresentationFormat>On-screen Show (4:3)</PresentationFormat>
  <Paragraphs>134</Paragraphs>
  <Slides>20</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Calibri Light</vt:lpstr>
      <vt:lpstr>Candara</vt:lpstr>
      <vt:lpstr>Courier New</vt:lpstr>
      <vt:lpstr>Franklin Gothic Book</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Windows User</cp:lastModifiedBy>
  <cp:revision>447</cp:revision>
  <dcterms:created xsi:type="dcterms:W3CDTF">2015-07-28T10:20:14Z</dcterms:created>
  <dcterms:modified xsi:type="dcterms:W3CDTF">2018-10-16T11:36:02Z</dcterms:modified>
</cp:coreProperties>
</file>