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9"/>
  </p:notesMasterIdLst>
  <p:sldIdLst>
    <p:sldId id="628" r:id="rId3"/>
    <p:sldId id="370" r:id="rId4"/>
    <p:sldId id="498" r:id="rId5"/>
    <p:sldId id="615" r:id="rId6"/>
    <p:sldId id="626" r:id="rId7"/>
    <p:sldId id="616" r:id="rId8"/>
    <p:sldId id="617" r:id="rId9"/>
    <p:sldId id="618" r:id="rId10"/>
    <p:sldId id="619" r:id="rId11"/>
    <p:sldId id="627" r:id="rId12"/>
    <p:sldId id="621" r:id="rId13"/>
    <p:sldId id="622" r:id="rId14"/>
    <p:sldId id="623" r:id="rId15"/>
    <p:sldId id="624" r:id="rId16"/>
    <p:sldId id="625" r:id="rId17"/>
    <p:sldId id="607" r:id="rId1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59" autoAdjust="0"/>
  </p:normalViewPr>
  <p:slideViewPr>
    <p:cSldViewPr>
      <p:cViewPr varScale="1">
        <p:scale>
          <a:sx n="102" d="100"/>
          <a:sy n="102"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10/16/2018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10/16/2018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10/16/2018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10/16/2018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10/16/2018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10/16/2018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10/16/2018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hyperlink" Target="http://www.studyguide.com/" TargetMode="External"/><Relationship Id="rId2" Type="http://schemas.openxmlformats.org/officeDocument/2006/relationships/hyperlink" Target="http://www.vulms.vu.edu.pk/"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13</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288748939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Integration of the Princely States</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err="1">
                <a:latin typeface="Candara" pitchFamily="34" charset="0"/>
                <a:cs typeface="Arial" pitchFamily="34" charset="0"/>
              </a:rPr>
              <a:t>Jundagadh</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It was a small state with access to sea having about 7 </a:t>
            </a:r>
            <a:r>
              <a:rPr lang="en-US" sz="2000" dirty="0" err="1">
                <a:latin typeface="Candara" pitchFamily="34" charset="0"/>
              </a:rPr>
              <a:t>lakh</a:t>
            </a:r>
            <a:r>
              <a:rPr lang="en-US" sz="2000" dirty="0">
                <a:latin typeface="Candara" pitchFamily="34" charset="0"/>
              </a:rPr>
              <a:t> population and 3377 mile area. The ruler was Muslim while the majority of its population was Hindu. The ruler decided to accede to Pakistan and Pakistan also accepted the accession. In November 1947, the Indian troops entered the state and took its control. The referendum favored India.​</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Integration of the Princely States</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Hyderabad</a:t>
            </a:r>
          </a:p>
          <a:p>
            <a:pPr marL="457200" indent="-457200" algn="just">
              <a:lnSpc>
                <a:spcPct val="150000"/>
              </a:lnSpc>
              <a:buFont typeface="Arial" panose="020B0604020202020204" pitchFamily="34" charset="0"/>
              <a:buChar char="•"/>
            </a:pPr>
            <a:r>
              <a:rPr lang="en-US" sz="2000" dirty="0">
                <a:latin typeface="Candara" pitchFamily="34" charset="0"/>
              </a:rPr>
              <a:t>It was geographically big and financially a rich state. Its ruler was Muslim and majority population was Hindu. It was surrounded by India from all sides. The </a:t>
            </a:r>
            <a:r>
              <a:rPr lang="en-US" sz="2000" dirty="0" err="1">
                <a:latin typeface="Candara" pitchFamily="34" charset="0"/>
              </a:rPr>
              <a:t>Nizam</a:t>
            </a:r>
            <a:r>
              <a:rPr lang="en-US" sz="2000" dirty="0">
                <a:latin typeface="Candara" pitchFamily="34" charset="0"/>
              </a:rPr>
              <a:t> wanted to stay independent. Mountbatten discouraged him and signed Standstill Agreement. But India built pressure on the </a:t>
            </a:r>
            <a:r>
              <a:rPr lang="en-US" sz="2000" dirty="0" err="1">
                <a:latin typeface="Candara" pitchFamily="34" charset="0"/>
              </a:rPr>
              <a:t>Nizam</a:t>
            </a:r>
            <a:r>
              <a:rPr lang="en-US" sz="2000" dirty="0">
                <a:latin typeface="Candara" pitchFamily="34" charset="0"/>
              </a:rPr>
              <a:t> by sending its troops in September 1948 claiming that serious law and order situation had developed. The state was integrated in India.​</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Integration of the Princely States</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Kashmir</a:t>
            </a:r>
          </a:p>
          <a:p>
            <a:pPr marL="457200" indent="-457200" algn="just">
              <a:lnSpc>
                <a:spcPct val="150000"/>
              </a:lnSpc>
              <a:buFont typeface="Arial" panose="020B0604020202020204" pitchFamily="34" charset="0"/>
              <a:buChar char="•"/>
            </a:pPr>
            <a:r>
              <a:rPr lang="en-US" sz="2000" dirty="0">
                <a:latin typeface="Candara" pitchFamily="34" charset="0"/>
              </a:rPr>
              <a:t>The most important state was Kashmir naturally connected with Pakistan. Its ruler was Hindu while population was Muslim. The population inclined towards Pakistan but the Hindu ruler declared to join India. The Kashmiri people revolt against the ruler in </a:t>
            </a:r>
            <a:r>
              <a:rPr lang="en-US" sz="2000" dirty="0" err="1">
                <a:latin typeface="Candara" pitchFamily="34" charset="0"/>
              </a:rPr>
              <a:t>Poonch</a:t>
            </a:r>
            <a:r>
              <a:rPr lang="en-US" sz="2000" dirty="0">
                <a:latin typeface="Candara" pitchFamily="34" charset="0"/>
              </a:rPr>
              <a:t> area and soon it became widespread. The ruler sought Indian support. India demanded accession. On October 27, 1947 Indian troops landed in Srinagar. The people continued their struggle for independence and India promised to finally settle the matter with reference to the people under the UN Resolutions.​</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latin typeface="Candara" pitchFamily="34" charset="0"/>
              </a:rPr>
              <a:t>Communal Riots and Refugees</a:t>
            </a:r>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41321"/>
            <a:ext cx="8020022" cy="378565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000" dirty="0">
                <a:latin typeface="Candara" pitchFamily="34" charset="0"/>
              </a:rPr>
              <a:t>The Communal riots occurred earlier in August 1946. The killing of Muslims in Indian areas forced them to leave India. The Sikhs and Hindus attacked the refugee caravans and trains. There were organized gangs to kill the Muslims. The refugee problem created critical condition in the border areas. The massive migration proved serious economic and humanitarian problems for the new state. The military was asked to help cope with the refugee problem.</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Economic Problem</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Weak Economy</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Poor Industrialized base</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War in Kashmir had negative impact on the already fragile economy of the country.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percentage of economic assets in Pakistan after partition was very low.  Industrial Enterprises 10%. Industrial workers 6.5%. Electrical Capacity 5%. Mineral deposits 10%</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Social Problems</a:t>
            </a:r>
          </a:p>
        </p:txBody>
      </p:sp>
      <p:sp>
        <p:nvSpPr>
          <p:cNvPr id="6" name="TextBox 5"/>
          <p:cNvSpPr txBox="1"/>
          <p:nvPr/>
        </p:nvSpPr>
        <p:spPr>
          <a:xfrm>
            <a:off x="685801" y="1741321"/>
            <a:ext cx="8020022" cy="3323987"/>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a:t>
            </a:r>
            <a:r>
              <a:rPr lang="en-US" altLang="en-US" sz="2000" dirty="0" err="1">
                <a:latin typeface="Candara" pitchFamily="34" charset="0"/>
                <a:cs typeface="Arial" pitchFamily="34" charset="0"/>
              </a:rPr>
              <a:t>Pakhtuns</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a:t>
            </a:r>
            <a:r>
              <a:rPr lang="en-US" altLang="en-US" sz="2000" dirty="0" err="1">
                <a:latin typeface="Candara" pitchFamily="34" charset="0"/>
                <a:cs typeface="Arial" pitchFamily="34" charset="0"/>
              </a:rPr>
              <a:t>Balochs</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a:t>
            </a:r>
            <a:r>
              <a:rPr lang="en-US" altLang="en-US" sz="2000" dirty="0" err="1">
                <a:latin typeface="Candara" pitchFamily="34" charset="0"/>
                <a:cs typeface="Arial" pitchFamily="34" charset="0"/>
              </a:rPr>
              <a:t>Sindhis</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Punjabis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Bengalis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5" end="5"/>
                                            </p:txEl>
                                          </p:spTgt>
                                        </p:tgtEl>
                                        <p:attrNameLst>
                                          <p:attrName>style.color</p:attrName>
                                        </p:attrNameLst>
                                      </p:cBhvr>
                                      <p:to>
                                        <a:srgbClr val="000000"/>
                                      </p:to>
                                    </p:animClr>
                                    <p:animClr clrSpc="rgb" dir="cw">
                                      <p:cBhvr>
                                        <p:cTn id="35" dur="500" fill="hold"/>
                                        <p:tgtEl>
                                          <p:spTgt spid="6">
                                            <p:txEl>
                                              <p:pRg st="5" end="5"/>
                                            </p:txEl>
                                          </p:spTgt>
                                        </p:tgtEl>
                                        <p:attrNameLst>
                                          <p:attrName>fillcolor</p:attrName>
                                        </p:attrNameLst>
                                      </p:cBhvr>
                                      <p:to>
                                        <a:srgbClr val="000000"/>
                                      </p:to>
                                    </p:animClr>
                                    <p:set>
                                      <p:cBhvr>
                                        <p:cTn id="36" dur="500" fill="hold"/>
                                        <p:tgtEl>
                                          <p:spTgt spid="6">
                                            <p:txEl>
                                              <p:pRg st="5" end="5"/>
                                            </p:txEl>
                                          </p:spTgt>
                                        </p:tgtEl>
                                        <p:attrNameLst>
                                          <p:attrName>fill.type</p:attrName>
                                        </p:attrNameLst>
                                      </p:cBhvr>
                                      <p:to>
                                        <p:strVal val="solid"/>
                                      </p:to>
                                    </p:set>
                                    <p:set>
                                      <p:cBhvr>
                                        <p:cTn id="37"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F44C-8A41-4DC9-9604-092F1808DD4D}"/>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F10C8FE0-0640-4B5F-A8E5-9D0A349E2E8D}"/>
              </a:ext>
            </a:extLst>
          </p:cNvPr>
          <p:cNvSpPr>
            <a:spLocks noGrp="1"/>
          </p:cNvSpPr>
          <p:nvPr>
            <p:ph idx="1"/>
          </p:nvPr>
        </p:nvSpPr>
        <p:spPr/>
        <p:txBody>
          <a:bodyPr/>
          <a:lstStyle/>
          <a:p>
            <a:r>
              <a:rPr lang="en-US" dirty="0"/>
              <a:t>Most of the text for these slides have been taken from </a:t>
            </a:r>
            <a:r>
              <a:rPr lang="en-US" dirty="0">
                <a:hlinkClick r:id="rId2"/>
              </a:rPr>
              <a:t>www.vulms.vu.edu.pk</a:t>
            </a:r>
            <a:r>
              <a:rPr lang="en-US" dirty="0"/>
              <a:t> and </a:t>
            </a:r>
            <a:r>
              <a:rPr lang="en-US" dirty="0">
                <a:hlinkClick r:id="rId3"/>
              </a:rPr>
              <a:t>www.studyguide.com</a:t>
            </a:r>
            <a:r>
              <a:rPr lang="en-US" dirty="0"/>
              <a:t> </a:t>
            </a:r>
          </a:p>
        </p:txBody>
      </p:sp>
      <p:sp>
        <p:nvSpPr>
          <p:cNvPr id="4" name="Slide Number Placeholder 3">
            <a:extLst>
              <a:ext uri="{FF2B5EF4-FFF2-40B4-BE49-F238E27FC236}">
                <a16:creationId xmlns:a16="http://schemas.microsoft.com/office/drawing/2014/main" id="{9E01FAA7-83A9-492E-AD28-4A07041B6BC6}"/>
              </a:ext>
            </a:extLst>
          </p:cNvPr>
          <p:cNvSpPr>
            <a:spLocks noGrp="1"/>
          </p:cNvSpPr>
          <p:nvPr>
            <p:ph type="sldNum" sz="quarter" idx="12"/>
          </p:nvPr>
        </p:nvSpPr>
        <p:spPr/>
        <p:txBody>
          <a:bodyPr/>
          <a:lstStyle/>
          <a:p>
            <a:fld id="{08A8661F-1CDE-4F7E-AE93-7F9785FD6839}" type="slidenum">
              <a:rPr lang="en-US" smtClean="0"/>
              <a:pPr/>
              <a:t>16</a:t>
            </a:fld>
            <a:endParaRPr lang="en-US"/>
          </a:p>
        </p:txBody>
      </p:sp>
      <p:sp>
        <p:nvSpPr>
          <p:cNvPr id="5" name="Rectangle 4">
            <a:extLst>
              <a:ext uri="{FF2B5EF4-FFF2-40B4-BE49-F238E27FC236}">
                <a16:creationId xmlns:a16="http://schemas.microsoft.com/office/drawing/2014/main" id="{8BAD6A96-75B5-453C-8F80-91E5EE93DBD6}"/>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0909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200" dirty="0">
                <a:latin typeface="Candara" pitchFamily="34" charset="0"/>
              </a:rPr>
              <a:t>Initial Problems of Pakistan </a:t>
            </a:r>
            <a:endParaRPr lang="en-US" sz="3000" dirty="0">
              <a:latin typeface="Candara" pitchFamily="34" charset="0"/>
            </a:endParaRPr>
          </a:p>
          <a:p>
            <a:endParaRPr lang="en-US" sz="3000" dirty="0">
              <a:latin typeface="Candara"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Introduction</a:t>
            </a:r>
          </a:p>
        </p:txBody>
      </p:sp>
      <p:sp>
        <p:nvSpPr>
          <p:cNvPr id="6" name="TextBox 5"/>
          <p:cNvSpPr txBox="1"/>
          <p:nvPr/>
        </p:nvSpPr>
        <p:spPr>
          <a:xfrm>
            <a:off x="685801" y="1741321"/>
            <a:ext cx="8020022" cy="3323987"/>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The attainment of independence brought an end to one phase of the struggle and marked the beginning of a new one for setting up and running a viable, stable and prosperous state. Pakistan began its independent life under very difficult and unfavorable circumstances. Pakistan faced serious problems in the initial stages</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Introduction</a:t>
            </a:r>
          </a:p>
        </p:txBody>
      </p:sp>
      <p:sp>
        <p:nvSpPr>
          <p:cNvPr id="6" name="TextBox 5"/>
          <p:cNvSpPr txBox="1"/>
          <p:nvPr/>
        </p:nvSpPr>
        <p:spPr>
          <a:xfrm>
            <a:off x="685801" y="1741321"/>
            <a:ext cx="8020022" cy="5170646"/>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Political Problem</a:t>
            </a:r>
          </a:p>
          <a:p>
            <a:pPr marL="457200" indent="-457200" algn="just">
              <a:lnSpc>
                <a:spcPct val="150000"/>
              </a:lnSpc>
              <a:buFont typeface="Arial" panose="020B0604020202020204" pitchFamily="34" charset="0"/>
              <a:buChar char="•"/>
            </a:pPr>
            <a:r>
              <a:rPr lang="en-US" sz="2000" dirty="0">
                <a:latin typeface="Candara" pitchFamily="34" charset="0"/>
              </a:rPr>
              <a:t>New Administration</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Division of Assets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Integration of Princely States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Communal Riots and Arrival of Refugees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Canal Water and Trade Issues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Economic Problems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Social Problems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5" end="5"/>
                                            </p:txEl>
                                          </p:spTgt>
                                        </p:tgtEl>
                                        <p:attrNameLst>
                                          <p:attrName>style.color</p:attrName>
                                        </p:attrNameLst>
                                      </p:cBhvr>
                                      <p:to>
                                        <a:srgbClr val="000000"/>
                                      </p:to>
                                    </p:animClr>
                                    <p:animClr clrSpc="rgb" dir="cw">
                                      <p:cBhvr>
                                        <p:cTn id="35" dur="500" fill="hold"/>
                                        <p:tgtEl>
                                          <p:spTgt spid="6">
                                            <p:txEl>
                                              <p:pRg st="5" end="5"/>
                                            </p:txEl>
                                          </p:spTgt>
                                        </p:tgtEl>
                                        <p:attrNameLst>
                                          <p:attrName>fillcolor</p:attrName>
                                        </p:attrNameLst>
                                      </p:cBhvr>
                                      <p:to>
                                        <a:srgbClr val="000000"/>
                                      </p:to>
                                    </p:animClr>
                                    <p:set>
                                      <p:cBhvr>
                                        <p:cTn id="36" dur="500" fill="hold"/>
                                        <p:tgtEl>
                                          <p:spTgt spid="6">
                                            <p:txEl>
                                              <p:pRg st="5" end="5"/>
                                            </p:txEl>
                                          </p:spTgt>
                                        </p:tgtEl>
                                        <p:attrNameLst>
                                          <p:attrName>fill.type</p:attrName>
                                        </p:attrNameLst>
                                      </p:cBhvr>
                                      <p:to>
                                        <p:strVal val="solid"/>
                                      </p:to>
                                    </p:set>
                                    <p:set>
                                      <p:cBhvr>
                                        <p:cTn id="37" dur="500" fill="hold"/>
                                        <p:tgtEl>
                                          <p:spTgt spid="6">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6" end="6"/>
                                            </p:txEl>
                                          </p:spTgt>
                                        </p:tgtEl>
                                        <p:attrNameLst>
                                          <p:attrName>style.color</p:attrName>
                                        </p:attrNameLst>
                                      </p:cBhvr>
                                      <p:to>
                                        <a:srgbClr val="000000"/>
                                      </p:to>
                                    </p:animClr>
                                    <p:animClr clrSpc="rgb" dir="cw">
                                      <p:cBhvr>
                                        <p:cTn id="42" dur="500" fill="hold"/>
                                        <p:tgtEl>
                                          <p:spTgt spid="6">
                                            <p:txEl>
                                              <p:pRg st="6" end="6"/>
                                            </p:txEl>
                                          </p:spTgt>
                                        </p:tgtEl>
                                        <p:attrNameLst>
                                          <p:attrName>fillcolor</p:attrName>
                                        </p:attrNameLst>
                                      </p:cBhvr>
                                      <p:to>
                                        <a:srgbClr val="000000"/>
                                      </p:to>
                                    </p:animClr>
                                    <p:set>
                                      <p:cBhvr>
                                        <p:cTn id="43" dur="500" fill="hold"/>
                                        <p:tgtEl>
                                          <p:spTgt spid="6">
                                            <p:txEl>
                                              <p:pRg st="6" end="6"/>
                                            </p:txEl>
                                          </p:spTgt>
                                        </p:tgtEl>
                                        <p:attrNameLst>
                                          <p:attrName>fill.type</p:attrName>
                                        </p:attrNameLst>
                                      </p:cBhvr>
                                      <p:to>
                                        <p:strVal val="solid"/>
                                      </p:to>
                                    </p:set>
                                    <p:set>
                                      <p:cBhvr>
                                        <p:cTn id="44" dur="500" fill="hold"/>
                                        <p:tgtEl>
                                          <p:spTgt spid="6">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7" end="7"/>
                                            </p:txEl>
                                          </p:spTgt>
                                        </p:tgtEl>
                                        <p:attrNameLst>
                                          <p:attrName>style.color</p:attrName>
                                        </p:attrNameLst>
                                      </p:cBhvr>
                                      <p:to>
                                        <a:srgbClr val="000000"/>
                                      </p:to>
                                    </p:animClr>
                                    <p:animClr clrSpc="rgb" dir="cw">
                                      <p:cBhvr>
                                        <p:cTn id="49" dur="500" fill="hold"/>
                                        <p:tgtEl>
                                          <p:spTgt spid="6">
                                            <p:txEl>
                                              <p:pRg st="7" end="7"/>
                                            </p:txEl>
                                          </p:spTgt>
                                        </p:tgtEl>
                                        <p:attrNameLst>
                                          <p:attrName>fillcolor</p:attrName>
                                        </p:attrNameLst>
                                      </p:cBhvr>
                                      <p:to>
                                        <a:srgbClr val="000000"/>
                                      </p:to>
                                    </p:animClr>
                                    <p:set>
                                      <p:cBhvr>
                                        <p:cTn id="50" dur="500" fill="hold"/>
                                        <p:tgtEl>
                                          <p:spTgt spid="6">
                                            <p:txEl>
                                              <p:pRg st="7" end="7"/>
                                            </p:txEl>
                                          </p:spTgt>
                                        </p:tgtEl>
                                        <p:attrNameLst>
                                          <p:attrName>fill.type</p:attrName>
                                        </p:attrNameLst>
                                      </p:cBhvr>
                                      <p:to>
                                        <p:strVal val="solid"/>
                                      </p:to>
                                    </p:set>
                                    <p:set>
                                      <p:cBhvr>
                                        <p:cTn id="51" dur="500" fill="hold"/>
                                        <p:tgtEl>
                                          <p:spTgt spid="6">
                                            <p:txEl>
                                              <p:pRg st="7" end="7"/>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8" end="8"/>
                                            </p:txEl>
                                          </p:spTgt>
                                        </p:tgtEl>
                                        <p:attrNameLst>
                                          <p:attrName>style.color</p:attrName>
                                        </p:attrNameLst>
                                      </p:cBhvr>
                                      <p:to>
                                        <a:srgbClr val="000000"/>
                                      </p:to>
                                    </p:animClr>
                                    <p:animClr clrSpc="rgb" dir="cw">
                                      <p:cBhvr>
                                        <p:cTn id="56" dur="500" fill="hold"/>
                                        <p:tgtEl>
                                          <p:spTgt spid="6">
                                            <p:txEl>
                                              <p:pRg st="8" end="8"/>
                                            </p:txEl>
                                          </p:spTgt>
                                        </p:tgtEl>
                                        <p:attrNameLst>
                                          <p:attrName>fillcolor</p:attrName>
                                        </p:attrNameLst>
                                      </p:cBhvr>
                                      <p:to>
                                        <a:srgbClr val="000000"/>
                                      </p:to>
                                    </p:animClr>
                                    <p:set>
                                      <p:cBhvr>
                                        <p:cTn id="57" dur="500" fill="hold"/>
                                        <p:tgtEl>
                                          <p:spTgt spid="6">
                                            <p:txEl>
                                              <p:pRg st="8" end="8"/>
                                            </p:txEl>
                                          </p:spTgt>
                                        </p:tgtEl>
                                        <p:attrNameLst>
                                          <p:attrName>fill.type</p:attrName>
                                        </p:attrNameLst>
                                      </p:cBhvr>
                                      <p:to>
                                        <p:strVal val="solid"/>
                                      </p:to>
                                    </p:set>
                                    <p:set>
                                      <p:cBhvr>
                                        <p:cTn id="58"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Political Problems</a:t>
            </a:r>
          </a:p>
        </p:txBody>
      </p:sp>
      <p:sp>
        <p:nvSpPr>
          <p:cNvPr id="6" name="TextBox 5"/>
          <p:cNvSpPr txBox="1"/>
          <p:nvPr/>
        </p:nvSpPr>
        <p:spPr>
          <a:xfrm>
            <a:off x="685801" y="1741321"/>
            <a:ext cx="8020022" cy="2862322"/>
          </a:xfrm>
          <a:prstGeom prst="rect">
            <a:avLst/>
          </a:prstGeom>
          <a:noFill/>
        </p:spPr>
        <p:txBody>
          <a:bodyPr wrap="square" rtlCol="0">
            <a:spAutoFit/>
          </a:bodyPr>
          <a:lstStyle/>
          <a:p>
            <a:pPr marL="457200" indent="-457200" algn="just">
              <a:lnSpc>
                <a:spcPct val="150000"/>
              </a:lnSpc>
            </a:pPr>
            <a:endParaRPr lang="en-US" sz="2000" dirty="0">
              <a:latin typeface="Candara"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Inexperienced Law makers</a:t>
            </a:r>
          </a:p>
          <a:p>
            <a:pPr marL="457200" indent="-457200" algn="just">
              <a:lnSpc>
                <a:spcPct val="150000"/>
              </a:lnSpc>
              <a:buFont typeface="Arial" panose="020B0604020202020204" pitchFamily="34" charset="0"/>
              <a:buChar char="•"/>
            </a:pPr>
            <a:r>
              <a:rPr lang="en-US" sz="2000" dirty="0">
                <a:latin typeface="Candara" pitchFamily="34" charset="0"/>
              </a:rPr>
              <a:t>Mostly feudal lords and lacked support from urban areas</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New Administration</a:t>
            </a:r>
          </a:p>
        </p:txBody>
      </p:sp>
      <p:sp>
        <p:nvSpPr>
          <p:cNvPr id="6" name="TextBox 5"/>
          <p:cNvSpPr txBox="1"/>
          <p:nvPr/>
        </p:nvSpPr>
        <p:spPr>
          <a:xfrm>
            <a:off x="685801" y="1741321"/>
            <a:ext cx="8020022" cy="3323987"/>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shortage of trained human power especially senior officers</a:t>
            </a:r>
          </a:p>
          <a:p>
            <a:pPr marL="457200" indent="-457200" algn="just">
              <a:lnSpc>
                <a:spcPct val="150000"/>
              </a:lnSpc>
              <a:buFont typeface="Arial" panose="020B0604020202020204" pitchFamily="34" charset="0"/>
              <a:buChar char="•"/>
            </a:pPr>
            <a:r>
              <a:rPr lang="en-US" sz="2000" dirty="0">
                <a:latin typeface="Candara" pitchFamily="34" charset="0"/>
              </a:rPr>
              <a:t>shortage of office space, equipment and furniture</a:t>
            </a:r>
          </a:p>
          <a:p>
            <a:pPr marL="457200" indent="-457200" algn="just">
              <a:lnSpc>
                <a:spcPct val="150000"/>
              </a:lnSpc>
              <a:buFont typeface="Arial" panose="020B0604020202020204" pitchFamily="34" charset="0"/>
              <a:buChar char="•"/>
            </a:pPr>
            <a:r>
              <a:rPr lang="en-US" sz="2000" dirty="0">
                <a:latin typeface="Candara" pitchFamily="34" charset="0"/>
              </a:rPr>
              <a:t>To counter the critical situation after partition, the official system should have been efficient but due to the lack of all these facilities the administrative authorities were painfully facing difficulties</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Division of Assets</a:t>
            </a:r>
          </a:p>
        </p:txBody>
      </p:sp>
      <p:sp>
        <p:nvSpPr>
          <p:cNvPr id="6" name="TextBox 5"/>
          <p:cNvSpPr txBox="1"/>
          <p:nvPr/>
        </p:nvSpPr>
        <p:spPr>
          <a:xfrm>
            <a:off x="685801" y="1741321"/>
            <a:ext cx="8020022" cy="3323987"/>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Financial Assets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Total share of Pakistan was 750 million. However, only 200 million were given.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Gandhi Protested against this injustice and resorted to non-violent agitation in the shape of hunger strike</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Division of Assets</a:t>
            </a:r>
          </a:p>
        </p:txBody>
      </p:sp>
      <p:sp>
        <p:nvSpPr>
          <p:cNvPr id="6" name="TextBox 5"/>
          <p:cNvSpPr txBox="1"/>
          <p:nvPr/>
        </p:nvSpPr>
        <p:spPr>
          <a:xfrm>
            <a:off x="685801" y="1741321"/>
            <a:ext cx="8020022" cy="3323987"/>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Military Assets</a:t>
            </a:r>
          </a:p>
          <a:p>
            <a:pPr marL="457200" indent="-457200" algn="just">
              <a:lnSpc>
                <a:spcPct val="150000"/>
              </a:lnSpc>
              <a:buFont typeface="Arial" panose="020B0604020202020204" pitchFamily="34" charset="0"/>
              <a:buChar char="•"/>
            </a:pPr>
            <a:r>
              <a:rPr lang="en-US" sz="2000" dirty="0">
                <a:latin typeface="Candara" pitchFamily="34" charset="0"/>
              </a:rPr>
              <a:t>Pakistan faced the shortage of experienced officers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 got 6 </a:t>
            </a:r>
            <a:r>
              <a:rPr lang="en-US" altLang="en-US" sz="2000" dirty="0" err="1">
                <a:latin typeface="Candara" pitchFamily="34" charset="0"/>
                <a:cs typeface="Arial" pitchFamily="34" charset="0"/>
              </a:rPr>
              <a:t>armoured</a:t>
            </a:r>
            <a:r>
              <a:rPr lang="en-US" altLang="en-US" sz="2000" dirty="0">
                <a:latin typeface="Candara" pitchFamily="34" charset="0"/>
                <a:cs typeface="Arial" pitchFamily="34" charset="0"/>
              </a:rPr>
              <a:t> division while India got 14</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 got 8 artillery divisions while India got 40</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Pakistan got 8 infantry divisions while India got 21</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5" end="5"/>
                                            </p:txEl>
                                          </p:spTgt>
                                        </p:tgtEl>
                                        <p:attrNameLst>
                                          <p:attrName>style.color</p:attrName>
                                        </p:attrNameLst>
                                      </p:cBhvr>
                                      <p:to>
                                        <a:srgbClr val="000000"/>
                                      </p:to>
                                    </p:animClr>
                                    <p:animClr clrSpc="rgb" dir="cw">
                                      <p:cBhvr>
                                        <p:cTn id="35" dur="500" fill="hold"/>
                                        <p:tgtEl>
                                          <p:spTgt spid="6">
                                            <p:txEl>
                                              <p:pRg st="5" end="5"/>
                                            </p:txEl>
                                          </p:spTgt>
                                        </p:tgtEl>
                                        <p:attrNameLst>
                                          <p:attrName>fillcolor</p:attrName>
                                        </p:attrNameLst>
                                      </p:cBhvr>
                                      <p:to>
                                        <a:srgbClr val="000000"/>
                                      </p:to>
                                    </p:animClr>
                                    <p:set>
                                      <p:cBhvr>
                                        <p:cTn id="36" dur="500" fill="hold"/>
                                        <p:tgtEl>
                                          <p:spTgt spid="6">
                                            <p:txEl>
                                              <p:pRg st="5" end="5"/>
                                            </p:txEl>
                                          </p:spTgt>
                                        </p:tgtEl>
                                        <p:attrNameLst>
                                          <p:attrName>fill.type</p:attrName>
                                        </p:attrNameLst>
                                      </p:cBhvr>
                                      <p:to>
                                        <p:strVal val="solid"/>
                                      </p:to>
                                    </p:set>
                                    <p:set>
                                      <p:cBhvr>
                                        <p:cTn id="37"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Integration of the Princely States</a:t>
            </a:r>
          </a:p>
        </p:txBody>
      </p:sp>
      <p:sp>
        <p:nvSpPr>
          <p:cNvPr id="6" name="TextBox 5"/>
          <p:cNvSpPr txBox="1"/>
          <p:nvPr/>
        </p:nvSpPr>
        <p:spPr>
          <a:xfrm>
            <a:off x="685801" y="1741321"/>
            <a:ext cx="8020022" cy="3785652"/>
          </a:xfrm>
          <a:prstGeom prst="rect">
            <a:avLst/>
          </a:prstGeom>
          <a:noFill/>
        </p:spPr>
        <p:txBody>
          <a:bodyPr wrap="square" rtlCol="0">
            <a:spAutoFit/>
          </a:bodyPr>
          <a:lstStyle/>
          <a:p>
            <a:pPr marL="457200" indent="-457200" algn="just">
              <a:lnSpc>
                <a:spcPct val="150000"/>
              </a:lnSpc>
            </a:pP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latin typeface="Candara" pitchFamily="34" charset="0"/>
              </a:rPr>
              <a:t>There were over 560 princely states in India on the eve of the partition of India. About 500 states had joined India before August 15 because of the motivation by V. P. </a:t>
            </a:r>
            <a:r>
              <a:rPr lang="en-US" sz="2000" dirty="0" err="1">
                <a:latin typeface="Candara" pitchFamily="34" charset="0"/>
              </a:rPr>
              <a:t>Menon</a:t>
            </a:r>
            <a:r>
              <a:rPr lang="en-US" sz="2000" dirty="0">
                <a:latin typeface="Candara" pitchFamily="34" charset="0"/>
              </a:rPr>
              <a:t> and Mountbatten. The princes were inclined to </a:t>
            </a:r>
            <a:r>
              <a:rPr lang="en-US" sz="2000" dirty="0" err="1">
                <a:latin typeface="Candara" pitchFamily="34" charset="0"/>
              </a:rPr>
              <a:t>honour</a:t>
            </a:r>
            <a:r>
              <a:rPr lang="en-US" sz="2000" dirty="0">
                <a:latin typeface="Candara" pitchFamily="34" charset="0"/>
              </a:rPr>
              <a:t> every gesture of the British representative so they conceded to what the member of the Royal family (Mountbatten) wished</a:t>
            </a:r>
            <a:endParaRPr lang="en-US" altLang="en-US" sz="2000" dirty="0">
              <a:latin typeface="Candara" pitchFamily="34" charset="0"/>
              <a:cs typeface="Arial" pitchFamily="34" charset="0"/>
            </a:endParaRP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5589</TotalTime>
  <Words>765</Words>
  <Application>Microsoft Office PowerPoint</Application>
  <PresentationFormat>On-screen Show (4:3)</PresentationFormat>
  <Paragraphs>100</Paragraphs>
  <Slides>16</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453</cp:revision>
  <dcterms:created xsi:type="dcterms:W3CDTF">2015-07-28T10:20:14Z</dcterms:created>
  <dcterms:modified xsi:type="dcterms:W3CDTF">2018-10-16T11:38:48Z</dcterms:modified>
</cp:coreProperties>
</file>