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ink/ink1.xml" ContentType="application/inkml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  <p:sldMasterId id="2147483725" r:id="rId2"/>
  </p:sldMasterIdLst>
  <p:notesMasterIdLst>
    <p:notesMasterId r:id="rId15"/>
  </p:notesMasterIdLst>
  <p:sldIdLst>
    <p:sldId id="628" r:id="rId3"/>
    <p:sldId id="630" r:id="rId4"/>
    <p:sldId id="632" r:id="rId5"/>
    <p:sldId id="633" r:id="rId6"/>
    <p:sldId id="634" r:id="rId7"/>
    <p:sldId id="635" r:id="rId8"/>
    <p:sldId id="636" r:id="rId9"/>
    <p:sldId id="637" r:id="rId10"/>
    <p:sldId id="638" r:id="rId11"/>
    <p:sldId id="639" r:id="rId12"/>
    <p:sldId id="640" r:id="rId13"/>
    <p:sldId id="631" r:id="rId14"/>
  </p:sldIdLst>
  <p:sldSz cx="9144000" cy="6858000" type="screen4x3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2F5395"/>
    <a:srgbClr val="FFFFB3"/>
    <a:srgbClr val="7F9ED7"/>
    <a:srgbClr val="FAE9E2"/>
    <a:srgbClr val="FFFFCC"/>
    <a:srgbClr val="FDF1ED"/>
    <a:srgbClr val="FBDFD5"/>
    <a:srgbClr val="FFFF99"/>
    <a:srgbClr val="B9D9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0959" autoAdjust="0"/>
  </p:normalViewPr>
  <p:slideViewPr>
    <p:cSldViewPr>
      <p:cViewPr varScale="1">
        <p:scale>
          <a:sx n="101" d="100"/>
          <a:sy n="101" d="100"/>
        </p:scale>
        <p:origin x="118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in"/>
          <inkml:channel name="Y" type="integer" max="1080" units="in"/>
        </inkml:traceFormat>
        <inkml:channelProperties>
          <inkml:channelProperty channel="X" name="resolution" value="102.4" units="1/in"/>
          <inkml:channelProperty channel="Y" name="resolution" value="102.27274" units="1/in"/>
        </inkml:channelProperties>
      </inkml:inkSource>
      <inkml:timestamp xml:id="ts0" timeString="2017-11-20T05:39:30.51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0,'0'0,"0"0,0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8515F-6EC2-437A-BB7E-FAEE704D1F72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2713" y="1163638"/>
            <a:ext cx="4189412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48D81-7B12-46D2-AC3D-02B3D3820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35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82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47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82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82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71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82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82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82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82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8C2B-ACB3-442F-A029-B79150ADC754}" type="datetime1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78376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4A91-1300-492B-A8EA-ED282FE668E6}" type="datetime1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46037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A4F8-7B51-4A28-946B-C3E258076A13}" type="datetime1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4773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8548C2B-ACB3-442F-A029-B79150ADC754}" type="datetime1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94551694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B5C5-31B5-4875-B572-616A9E4E642C}" type="datetime1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22419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87498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5D96CC-9CE3-43E7-80B4-21BCEE326505}" type="datetime1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75626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0AA4-DBEA-4917-934C-0FA5ECC61F4A}" type="datetime1">
              <a:rPr lang="en-US" smtClean="0"/>
              <a:pPr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10784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E44A-B1AE-4E2F-8339-C1021A0F8B05}" type="datetime1">
              <a:rPr lang="en-US" smtClean="0"/>
              <a:pPr/>
              <a:t>10/16/2018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987554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DD5F-4A30-4F52-BC8A-574742379858}" type="datetime1">
              <a:rPr lang="en-US" smtClean="0"/>
              <a:pPr/>
              <a:t>10/16/2018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95875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81CC-E25D-4839-A1D0-A52DC220CDF7}" type="datetime1">
              <a:rPr lang="en-US" smtClean="0"/>
              <a:pPr/>
              <a:t>10/16/2018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97910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A6119-C069-4608-8801-B3D4B37EE510}" type="datetime1">
              <a:rPr lang="en-US" smtClean="0"/>
              <a:pPr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153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83373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B5C5-31B5-4875-B572-616A9E4E642C}" type="datetime1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22419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86994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3301B6-4D24-4523-AFBC-0826CF7B069D}" type="datetime1">
              <a:rPr lang="en-US" smtClean="0"/>
              <a:pPr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03713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4A91-1300-492B-A8EA-ED282FE668E6}" type="datetime1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24170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A4F8-7B51-4A28-946B-C3E258076A13}" type="datetime1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74615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96CC-9CE3-43E7-80B4-21BCEE326505}" type="datetime1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20032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0AA4-DBEA-4917-934C-0FA5ECC61F4A}" type="datetime1">
              <a:rPr lang="en-US" smtClean="0"/>
              <a:pPr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6761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E44A-B1AE-4E2F-8339-C1021A0F8B05}" type="datetime1">
              <a:rPr lang="en-US" smtClean="0"/>
              <a:pPr/>
              <a:t>10/16/2018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886393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DD5F-4A30-4F52-BC8A-574742379858}" type="datetime1">
              <a:rPr lang="en-US" smtClean="0"/>
              <a:pPr/>
              <a:t>10/16/2018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85965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81CC-E25D-4839-A1D0-A52DC220CDF7}" type="datetime1">
              <a:rPr lang="en-US" smtClean="0"/>
              <a:pPr/>
              <a:t>10/16/2018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96366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6119-C069-4608-8801-B3D4B37EE510}" type="datetime1">
              <a:rPr lang="en-US" smtClean="0"/>
              <a:pPr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153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9798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01B6-4D24-4523-AFBC-0826CF7B069D}" type="datetime1">
              <a:rPr lang="en-US" smtClean="0"/>
              <a:pPr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231770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A1DC456-93E0-4306-BADA-05703028A6E1}" type="datetime1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51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ransition spd="med">
    <p:fade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EA1DC456-93E0-4306-BADA-05703028A6E1}" type="datetime1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235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ransition spd="med">
    <p:fade/>
  </p:transition>
  <p:hf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ulms.vu.edu.pk/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4" Type="http://schemas.openxmlformats.org/officeDocument/2006/relationships/hyperlink" Target="http://www.studyguide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6" Type="http://schemas.openxmlformats.org/officeDocument/2006/relationships/customXml" Target="../ink/ink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>
                <a:latin typeface="Candara" panose="020E0502030303020204" pitchFamily="34" charset="0"/>
              </a:rPr>
              <a:t>HUM111 </a:t>
            </a:r>
            <a:br>
              <a:rPr lang="en-US" sz="4800" dirty="0">
                <a:latin typeface="Candara" panose="020E0502030303020204" pitchFamily="34" charset="0"/>
              </a:rPr>
            </a:br>
            <a:r>
              <a:rPr lang="en-US" sz="4800" dirty="0">
                <a:latin typeface="Candara" panose="020E0502030303020204" pitchFamily="34" charset="0"/>
              </a:rPr>
              <a:t>Pakistan Studies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Subtitle 5"/>
          <p:cNvSpPr txBox="1">
            <a:spLocks/>
          </p:cNvSpPr>
          <p:nvPr/>
        </p:nvSpPr>
        <p:spPr>
          <a:xfrm>
            <a:off x="6096000" y="838200"/>
            <a:ext cx="2232195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5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3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tx1"/>
                </a:solidFill>
                <a:latin typeface="Candara" panose="020E0502030303020204" pitchFamily="34" charset="0"/>
              </a:rPr>
              <a:t>Lecture 14</a:t>
            </a:r>
          </a:p>
        </p:txBody>
      </p:sp>
      <p:pic>
        <p:nvPicPr>
          <p:cNvPr id="5" name="Picture 4" descr="A close up of a logo&#10;&#10;Description generated with very high confidenc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328856"/>
            <a:ext cx="3153030" cy="92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489391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1" y="735271"/>
            <a:ext cx="6517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Constitutional Issues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1" y="1741321"/>
            <a:ext cx="80200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Federalism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Representation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Separate or Joint Electorate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National Language Issue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Parliamentary or Presidential system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Islamic or Secular State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5D90D4D-AE57-458B-81F9-9551DBE516EF}"/>
              </a:ext>
            </a:extLst>
          </p:cNvPr>
          <p:cNvSpPr/>
          <p:nvPr/>
        </p:nvSpPr>
        <p:spPr>
          <a:xfrm>
            <a:off x="7373012" y="381000"/>
            <a:ext cx="1542388" cy="1263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75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1" y="735271"/>
            <a:ext cx="6517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Federalism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1" y="1741321"/>
            <a:ext cx="80200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There was consensus on federalism but yet there were many issues to be settled. Pakistan consisted of two parts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Division of power was the most difficult part between two wings and also among the provinces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Provinces were demanding more Autonomy and Provincial Rights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Strong Centre tradition continued in 1956 as well.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B4D00EE-9F0C-408D-BB48-B3B85DADD92E}"/>
              </a:ext>
            </a:extLst>
          </p:cNvPr>
          <p:cNvSpPr/>
          <p:nvPr/>
        </p:nvSpPr>
        <p:spPr>
          <a:xfrm>
            <a:off x="7373012" y="381000"/>
            <a:ext cx="1542388" cy="1263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75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DF44C-8A41-4DC9-9604-092F1808D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C8FE0-0640-4B5F-A8E5-9D0A349E2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 text for these slides have been taken </a:t>
            </a:r>
            <a:r>
              <a:rPr lang="en-US"/>
              <a:t>from </a:t>
            </a:r>
            <a:r>
              <a:rPr lang="en-US">
                <a:hlinkClick r:id="rId3"/>
              </a:rPr>
              <a:t>www.vulms.vu.edu.pk</a:t>
            </a:r>
            <a:r>
              <a:rPr lang="en-US"/>
              <a:t> and </a:t>
            </a:r>
            <a:r>
              <a:rPr lang="en-US">
                <a:hlinkClick r:id="rId4"/>
              </a:rPr>
              <a:t>www.studyguide.com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1FAA7-83A9-492E-AD28-4A07041B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D13346-F947-44A9-B47A-5854F84AC3DA}"/>
              </a:ext>
            </a:extLst>
          </p:cNvPr>
          <p:cNvSpPr/>
          <p:nvPr/>
        </p:nvSpPr>
        <p:spPr>
          <a:xfrm>
            <a:off x="7373012" y="381000"/>
            <a:ext cx="1542388" cy="1263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90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440578" y="990600"/>
            <a:ext cx="6270922" cy="1817914"/>
          </a:xfrm>
        </p:spPr>
        <p:txBody>
          <a:bodyPr/>
          <a:lstStyle/>
          <a:p>
            <a:r>
              <a:rPr lang="en-US" sz="4000" dirty="0">
                <a:latin typeface="Candara" panose="020E0502030303020204" pitchFamily="34" charset="0"/>
              </a:rPr>
              <a:t>HUM 111</a:t>
            </a:r>
            <a:br>
              <a:rPr lang="en-US" sz="4000" dirty="0">
                <a:latin typeface="Candara" panose="020E0502030303020204" pitchFamily="34" charset="0"/>
              </a:rPr>
            </a:br>
            <a:r>
              <a:rPr lang="en-US" sz="4000" dirty="0">
                <a:latin typeface="Candara" panose="020E0502030303020204" pitchFamily="34" charset="0"/>
              </a:rPr>
              <a:t>Pakistan Studies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38200" y="3210290"/>
            <a:ext cx="7391400" cy="1528035"/>
          </a:xfrm>
        </p:spPr>
        <p:txBody>
          <a:bodyPr>
            <a:noAutofit/>
          </a:bodyPr>
          <a:lstStyle/>
          <a:p>
            <a:r>
              <a:rPr lang="en-US" sz="3000" dirty="0">
                <a:latin typeface="Candara" panose="020E0502030303020204" pitchFamily="34" charset="0"/>
              </a:rPr>
              <a:t>Lecture 14</a:t>
            </a:r>
          </a:p>
          <a:p>
            <a:r>
              <a:rPr lang="en-US" sz="3200" dirty="0">
                <a:latin typeface="Candara" pitchFamily="34" charset="0"/>
              </a:rPr>
              <a:t>Dilemma of Constitution Making in Pakistan </a:t>
            </a:r>
            <a:endParaRPr lang="en-US" sz="3000" dirty="0">
              <a:latin typeface="Candara" pitchFamily="34" charset="0"/>
            </a:endParaRPr>
          </a:p>
          <a:p>
            <a:endParaRPr lang="en-US" sz="3000" dirty="0">
              <a:latin typeface="Candar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9425-2EF3-4F8B-B8C0-E4714BE1748E}" type="slidenum">
              <a:rPr lang="en-US" smtClean="0">
                <a:latin typeface="Candara" panose="020E0502030303020204" pitchFamily="34" charset="0"/>
              </a:rPr>
              <a:pPr/>
              <a:t>2</a:t>
            </a:fld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6" name="Subtitle 5"/>
          <p:cNvSpPr txBox="1">
            <a:spLocks/>
          </p:cNvSpPr>
          <p:nvPr/>
        </p:nvSpPr>
        <p:spPr>
          <a:xfrm>
            <a:off x="4092405" y="5181600"/>
            <a:ext cx="5432595" cy="1016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5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3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>
                <a:latin typeface="Candara" panose="020E0502030303020204" pitchFamily="34" charset="0"/>
              </a:rPr>
              <a:t>Dr. Sohail Ahmad</a:t>
            </a:r>
          </a:p>
        </p:txBody>
      </p:sp>
    </p:spTree>
    <p:extLst>
      <p:ext uri="{BB962C8B-B14F-4D97-AF65-F5344CB8AC3E}">
        <p14:creationId xmlns:p14="http://schemas.microsoft.com/office/powerpoint/2010/main" val="4085777705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1" y="735271"/>
            <a:ext cx="6517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Introduction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1" y="1741321"/>
            <a:ext cx="802002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ndara" pitchFamily="34" charset="0"/>
              </a:rPr>
              <a:t>The Constituent Assembly (1947-54)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ndara" pitchFamily="34" charset="0"/>
              </a:rPr>
              <a:t>Objective Resolution(1949)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ndara" pitchFamily="34" charset="0"/>
              </a:rPr>
              <a:t>Features of the Objectives Resolution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Importance of Objective Resolution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Objections Raised</a:t>
            </a:r>
          </a:p>
          <a:p>
            <a:pPr marL="2922588" indent="-514350" algn="just">
              <a:lnSpc>
                <a:spcPct val="150000"/>
              </a:lnSpc>
              <a:buFont typeface="+mj-lt"/>
              <a:buAutoNum type="romanLcPeriod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By Non Muslims</a:t>
            </a:r>
          </a:p>
          <a:p>
            <a:pPr marL="2922588" indent="-514350" algn="just">
              <a:lnSpc>
                <a:spcPct val="150000"/>
              </a:lnSpc>
              <a:buFont typeface="+mj-lt"/>
              <a:buAutoNum type="romanLcPeriod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Constitutional Issues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Basic Principle Committee Reports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Muhammad Ali </a:t>
            </a:r>
            <a:r>
              <a:rPr lang="en-US" altLang="en-US" sz="2000" dirty="0" err="1">
                <a:latin typeface="Candara" pitchFamily="34" charset="0"/>
                <a:cs typeface="Arial" pitchFamily="34" charset="0"/>
              </a:rPr>
              <a:t>Bogra</a:t>
            </a:r>
            <a:r>
              <a:rPr lang="en-US" altLang="en-US" sz="2000" dirty="0">
                <a:latin typeface="Candara" pitchFamily="34" charset="0"/>
                <a:cs typeface="Arial" pitchFamily="34" charset="0"/>
              </a:rPr>
              <a:t> Formula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Reaction to </a:t>
            </a:r>
            <a:r>
              <a:rPr lang="en-US" altLang="en-US" sz="2000" dirty="0" err="1">
                <a:latin typeface="Candara" pitchFamily="34" charset="0"/>
                <a:cs typeface="Arial" pitchFamily="34" charset="0"/>
              </a:rPr>
              <a:t>Bogra</a:t>
            </a:r>
            <a:r>
              <a:rPr lang="en-US" altLang="en-US" sz="2000" dirty="0">
                <a:latin typeface="Candara" pitchFamily="34" charset="0"/>
                <a:cs typeface="Arial" pitchFamily="34" charset="0"/>
              </a:rPr>
              <a:t> Formula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Criticism on BPC Reports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FA85AA4E-B79A-478D-8DA8-80B3F37023BB}"/>
              </a:ext>
            </a:extLst>
          </p:cNvPr>
          <p:cNvSpPr/>
          <p:nvPr/>
        </p:nvSpPr>
        <p:spPr>
          <a:xfrm>
            <a:off x="7373012" y="381000"/>
            <a:ext cx="1542388" cy="1263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75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1" y="735271"/>
            <a:ext cx="6517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Introduction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1" y="1741321"/>
            <a:ext cx="802002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ndara" pitchFamily="34" charset="0"/>
              </a:rPr>
              <a:t>Dissolution of First Constituent Assembly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ndara" pitchFamily="34" charset="0"/>
              </a:rPr>
              <a:t>Second Constituent Assembly (1947-54)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ndara" pitchFamily="34" charset="0"/>
              </a:rPr>
              <a:t>One Unit Scheme, Oct 1955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1956 Constitution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Dissolution of 1956 CA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AA07285A-4DD1-463E-97F5-9EAD5D8F3C0F}"/>
              </a:ext>
            </a:extLst>
          </p:cNvPr>
          <p:cNvSpPr/>
          <p:nvPr/>
        </p:nvSpPr>
        <p:spPr>
          <a:xfrm>
            <a:off x="7373012" y="381000"/>
            <a:ext cx="1542388" cy="1263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72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1" y="735271"/>
            <a:ext cx="6517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Objective Resolution (1949)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1" y="1741321"/>
            <a:ext cx="802002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</a:pPr>
            <a:endParaRPr lang="en-US" altLang="en-US" sz="2000" dirty="0">
              <a:latin typeface="Candara" pitchFamily="34" charset="0"/>
              <a:cs typeface="Arial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ndara" pitchFamily="34" charset="0"/>
              </a:rPr>
              <a:t>The first constitutional document that proved to be the ‘foundation’ of the constitutional developments in Pakistan.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ndara" pitchFamily="34" charset="0"/>
              </a:rPr>
              <a:t>It provided parameters and sublime principles to the legislators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ndara" pitchFamily="34" charset="0"/>
              </a:rPr>
              <a:t>It was Moved by </a:t>
            </a:r>
            <a:r>
              <a:rPr lang="en-US" sz="2000" dirty="0" err="1">
                <a:latin typeface="Candara" pitchFamily="34" charset="0"/>
              </a:rPr>
              <a:t>Liaquat</a:t>
            </a:r>
            <a:r>
              <a:rPr lang="en-US" sz="2000" dirty="0">
                <a:latin typeface="Candara" pitchFamily="34" charset="0"/>
              </a:rPr>
              <a:t> Ali Khan, the then Prime Minister of Pakistan  </a:t>
            </a:r>
            <a:endParaRPr lang="en-US" altLang="en-US" sz="2000" dirty="0">
              <a:latin typeface="Candara" pitchFamily="34" charset="0"/>
              <a:cs typeface="Arial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2000" dirty="0">
              <a:latin typeface="Candara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7E28DBB3-7554-49E3-9A76-624153659E28}"/>
              </a:ext>
            </a:extLst>
          </p:cNvPr>
          <p:cNvSpPr/>
          <p:nvPr/>
        </p:nvSpPr>
        <p:spPr>
          <a:xfrm>
            <a:off x="7373012" y="381000"/>
            <a:ext cx="1542388" cy="1263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75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1" y="735271"/>
            <a:ext cx="6517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Features of Objective Resolution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3279" y="1380835"/>
            <a:ext cx="8020022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ndara" pitchFamily="34" charset="0"/>
              </a:rPr>
              <a:t>Sovereignty belongs to Almighty Allah alone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ndara" pitchFamily="34" charset="0"/>
              </a:rPr>
              <a:t>Authority delegated by Him through the People to be exercised within the limits  permitted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ndara" pitchFamily="34" charset="0"/>
              </a:rPr>
              <a:t>Constitution is to be framed for Sovereign Independent Pakistan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ndara" pitchFamily="34" charset="0"/>
              </a:rPr>
              <a:t>Power will be exercised through elected Representatives of People.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ndara" pitchFamily="34" charset="0"/>
              </a:rPr>
              <a:t>Democracy, freedom, equality, tolerance and Social justice  will be as dictated by Islam.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ndara" pitchFamily="34" charset="0"/>
              </a:rPr>
              <a:t>Enabling Muslims to live in accordance with the teachings of Islam.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ndara" pitchFamily="34" charset="0"/>
              </a:rPr>
              <a:t>Minorities will have total freedom to profess and practice their religion and develop their culture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ndara" pitchFamily="34" charset="0"/>
              </a:rPr>
              <a:t> Safeguarding the legitimate interests of minorities, backward and depressed classes.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2000" dirty="0">
              <a:latin typeface="Candara" pitchFamily="34" charset="0"/>
              <a:cs typeface="Arial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2000" dirty="0">
              <a:latin typeface="Candara" pitchFamily="34" charset="0"/>
              <a:cs typeface="Arial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2000" dirty="0">
              <a:latin typeface="Candara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4231A243-124F-43A3-B00D-F85DFFAE5A2E}"/>
              </a:ext>
            </a:extLst>
          </p:cNvPr>
          <p:cNvSpPr/>
          <p:nvPr/>
        </p:nvSpPr>
        <p:spPr>
          <a:xfrm>
            <a:off x="7373012" y="381000"/>
            <a:ext cx="1542388" cy="1263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75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9317" y="643656"/>
            <a:ext cx="6517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Continued…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3279" y="1550733"/>
            <a:ext cx="8020022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ndara" pitchFamily="34" charset="0"/>
              </a:rPr>
              <a:t>Pakistan shall be a Federation with autonomous units. State’s sovereignty and territorial integrity will be protected.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ndara" pitchFamily="34" charset="0"/>
              </a:rPr>
              <a:t>People of Pakistan should prosper and attain their rightful place in the comity of nations and make contribution towards international peace and progress and happiness of humanity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96B53BE-B3C3-4BF5-9E2B-B42DAB3A7D63}"/>
              </a:ext>
            </a:extLst>
          </p:cNvPr>
          <p:cNvSpPr/>
          <p:nvPr/>
        </p:nvSpPr>
        <p:spPr>
          <a:xfrm>
            <a:off x="7373012" y="381000"/>
            <a:ext cx="1542388" cy="1263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76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1" y="735271"/>
            <a:ext cx="6517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Importance of Objective Resolution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1" y="1741321"/>
            <a:ext cx="80200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Sovereignty of Allah was declared as distinctive political philosophy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Unlike Western democracy where sovereignty lies with people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The limits were provided to exercise powers are to be the ones given by God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Minorities were given their due rights and respect in the benign society of Pakistan.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 Provided a framework for future constitutions of Pakistan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It embraced the centrality of Islam in the constitutional framework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It remained the preamble of all constitutions of Pakistan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E78D293E-AA95-45D6-B3FC-CE68B69C6A13}"/>
              </a:ext>
            </a:extLst>
          </p:cNvPr>
          <p:cNvSpPr/>
          <p:nvPr/>
        </p:nvSpPr>
        <p:spPr>
          <a:xfrm>
            <a:off x="7373012" y="381000"/>
            <a:ext cx="1542388" cy="1263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75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1" y="735271"/>
            <a:ext cx="6517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Objections Raised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1" y="1741321"/>
            <a:ext cx="80200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2000" b="1" dirty="0">
                <a:latin typeface="Candara" pitchFamily="34" charset="0"/>
                <a:cs typeface="Arial" pitchFamily="34" charset="0"/>
              </a:rPr>
              <a:t>By Non Muslims: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Government trying to mix religion with politics and was against the spirit of democracy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Sovereignty of Allah will promote inequality in the society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They viewed Sharia was not in conformity with modern time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Will encourage the establishment of a theocratic state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07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234525" y="14736763"/>
              <a:ext cx="0" cy="0"/>
            </p14:xfrm>
          </p:contentPart>
        </mc:Choice>
        <mc:Fallback xmlns="">
          <p:pic>
            <p:nvPicPr>
              <p:cNvPr id="307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234525" y="14736763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67D06F3D-011A-47BC-B424-56C768C0B124}"/>
              </a:ext>
            </a:extLst>
          </p:cNvPr>
          <p:cNvSpPr/>
          <p:nvPr/>
        </p:nvSpPr>
        <p:spPr>
          <a:xfrm>
            <a:off x="7373012" y="381000"/>
            <a:ext cx="1542388" cy="1263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75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ro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5593</TotalTime>
  <Words>526</Words>
  <Application>Microsoft Office PowerPoint</Application>
  <PresentationFormat>On-screen Show (4:3)</PresentationFormat>
  <Paragraphs>91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Candara</vt:lpstr>
      <vt:lpstr>Franklin Gothic Book</vt:lpstr>
      <vt:lpstr>Wingdings 2</vt:lpstr>
      <vt:lpstr>HDOfficeLightV0</vt:lpstr>
      <vt:lpstr>Crop</vt:lpstr>
      <vt:lpstr>HUM111  Pakistan Studies</vt:lpstr>
      <vt:lpstr>HUM 111 Pakistan Studies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COMSATS Institute of Information Technology</dc:title>
  <dc:creator>muniba_nasir</dc:creator>
  <cp:lastModifiedBy>Windows User</cp:lastModifiedBy>
  <cp:revision>459</cp:revision>
  <dcterms:created xsi:type="dcterms:W3CDTF">2015-07-28T10:20:14Z</dcterms:created>
  <dcterms:modified xsi:type="dcterms:W3CDTF">2018-10-17T06:02:14Z</dcterms:modified>
</cp:coreProperties>
</file>