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Lst>
  <p:notesMasterIdLst>
    <p:notesMasterId r:id="rId32"/>
  </p:notesMasterIdLst>
  <p:sldIdLst>
    <p:sldId id="654" r:id="rId3"/>
    <p:sldId id="370" r:id="rId4"/>
    <p:sldId id="619" r:id="rId5"/>
    <p:sldId id="627" r:id="rId6"/>
    <p:sldId id="625" r:id="rId7"/>
    <p:sldId id="632" r:id="rId8"/>
    <p:sldId id="633" r:id="rId9"/>
    <p:sldId id="634" r:id="rId10"/>
    <p:sldId id="635" r:id="rId11"/>
    <p:sldId id="630" r:id="rId12"/>
    <p:sldId id="640" r:id="rId13"/>
    <p:sldId id="621" r:id="rId14"/>
    <p:sldId id="641" r:id="rId15"/>
    <p:sldId id="631" r:id="rId16"/>
    <p:sldId id="622" r:id="rId17"/>
    <p:sldId id="623" r:id="rId18"/>
    <p:sldId id="637" r:id="rId19"/>
    <p:sldId id="638" r:id="rId20"/>
    <p:sldId id="636" r:id="rId21"/>
    <p:sldId id="642" r:id="rId22"/>
    <p:sldId id="653" r:id="rId23"/>
    <p:sldId id="645" r:id="rId24"/>
    <p:sldId id="646" r:id="rId25"/>
    <p:sldId id="647" r:id="rId26"/>
    <p:sldId id="648" r:id="rId27"/>
    <p:sldId id="649" r:id="rId28"/>
    <p:sldId id="650" r:id="rId29"/>
    <p:sldId id="651" r:id="rId30"/>
    <p:sldId id="607" r:id="rId31"/>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2F5395"/>
    <a:srgbClr val="FFFFB3"/>
    <a:srgbClr val="7F9ED7"/>
    <a:srgbClr val="FAE9E2"/>
    <a:srgbClr val="FFFFCC"/>
    <a:srgbClr val="FDF1ED"/>
    <a:srgbClr val="FBDFD5"/>
    <a:srgbClr val="FFFF99"/>
    <a:srgbClr val="B9D9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62" autoAdjust="0"/>
    <p:restoredTop sz="90959" autoAdjust="0"/>
  </p:normalViewPr>
  <p:slideViewPr>
    <p:cSldViewPr>
      <p:cViewPr varScale="1">
        <p:scale>
          <a:sx n="105" d="100"/>
          <a:sy n="105" d="100"/>
        </p:scale>
        <p:origin x="49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5838515F-6EC2-437A-BB7E-FAEE704D1F72}" type="datetimeFigureOut">
              <a:rPr lang="en-US" smtClean="0"/>
              <a:pPr/>
              <a:t>10/24/2018</a:t>
            </a:fld>
            <a:endParaRPr lang="en-US"/>
          </a:p>
        </p:txBody>
      </p:sp>
      <p:sp>
        <p:nvSpPr>
          <p:cNvPr id="4" name="Slide Image Placeholder 3"/>
          <p:cNvSpPr>
            <a:spLocks noGrp="1" noRot="1" noChangeAspect="1"/>
          </p:cNvSpPr>
          <p:nvPr>
            <p:ph type="sldImg" idx="2"/>
          </p:nvPr>
        </p:nvSpPr>
        <p:spPr>
          <a:xfrm>
            <a:off x="1382713" y="1163638"/>
            <a:ext cx="4189412"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F0448D81-7B12-46D2-AC3D-02B3D3820BAF}" type="slidenum">
              <a:rPr lang="en-US" smtClean="0"/>
              <a:pPr/>
              <a:t>‹#›</a:t>
            </a:fld>
            <a:endParaRPr lang="en-US"/>
          </a:p>
        </p:txBody>
      </p:sp>
    </p:spTree>
    <p:extLst>
      <p:ext uri="{BB962C8B-B14F-4D97-AF65-F5344CB8AC3E}">
        <p14:creationId xmlns:p14="http://schemas.microsoft.com/office/powerpoint/2010/main" val="2313935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12</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13</a:t>
            </a:fld>
            <a:endParaRPr lang="en-US"/>
          </a:p>
        </p:txBody>
      </p:sp>
    </p:spTree>
    <p:extLst>
      <p:ext uri="{BB962C8B-B14F-4D97-AF65-F5344CB8AC3E}">
        <p14:creationId xmlns:p14="http://schemas.microsoft.com/office/powerpoint/2010/main" val="4041132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14</a:t>
            </a:fld>
            <a:endParaRPr lang="en-US"/>
          </a:p>
        </p:txBody>
      </p:sp>
    </p:spTree>
    <p:extLst>
      <p:ext uri="{BB962C8B-B14F-4D97-AF65-F5344CB8AC3E}">
        <p14:creationId xmlns:p14="http://schemas.microsoft.com/office/powerpoint/2010/main" val="2647477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15</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16</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17</a:t>
            </a:fld>
            <a:endParaRPr lang="en-US"/>
          </a:p>
        </p:txBody>
      </p:sp>
    </p:spTree>
    <p:extLst>
      <p:ext uri="{BB962C8B-B14F-4D97-AF65-F5344CB8AC3E}">
        <p14:creationId xmlns:p14="http://schemas.microsoft.com/office/powerpoint/2010/main" val="1953972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18</a:t>
            </a:fld>
            <a:endParaRPr lang="en-US"/>
          </a:p>
        </p:txBody>
      </p:sp>
    </p:spTree>
    <p:extLst>
      <p:ext uri="{BB962C8B-B14F-4D97-AF65-F5344CB8AC3E}">
        <p14:creationId xmlns:p14="http://schemas.microsoft.com/office/powerpoint/2010/main" val="4229095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19</a:t>
            </a:fld>
            <a:endParaRPr lang="en-US"/>
          </a:p>
        </p:txBody>
      </p:sp>
    </p:spTree>
    <p:extLst>
      <p:ext uri="{BB962C8B-B14F-4D97-AF65-F5344CB8AC3E}">
        <p14:creationId xmlns:p14="http://schemas.microsoft.com/office/powerpoint/2010/main" val="2585183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20</a:t>
            </a:fld>
            <a:endParaRPr lang="en-US"/>
          </a:p>
        </p:txBody>
      </p:sp>
    </p:spTree>
    <p:extLst>
      <p:ext uri="{BB962C8B-B14F-4D97-AF65-F5344CB8AC3E}">
        <p14:creationId xmlns:p14="http://schemas.microsoft.com/office/powerpoint/2010/main" val="3453710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21</a:t>
            </a:fld>
            <a:endParaRPr lang="en-US"/>
          </a:p>
        </p:txBody>
      </p:sp>
    </p:spTree>
    <p:extLst>
      <p:ext uri="{BB962C8B-B14F-4D97-AF65-F5344CB8AC3E}">
        <p14:creationId xmlns:p14="http://schemas.microsoft.com/office/powerpoint/2010/main" val="4194102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4</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22</a:t>
            </a:fld>
            <a:endParaRPr lang="en-US"/>
          </a:p>
        </p:txBody>
      </p:sp>
    </p:spTree>
    <p:extLst>
      <p:ext uri="{BB962C8B-B14F-4D97-AF65-F5344CB8AC3E}">
        <p14:creationId xmlns:p14="http://schemas.microsoft.com/office/powerpoint/2010/main" val="1166028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23</a:t>
            </a:fld>
            <a:endParaRPr lang="en-US"/>
          </a:p>
        </p:txBody>
      </p:sp>
    </p:spTree>
    <p:extLst>
      <p:ext uri="{BB962C8B-B14F-4D97-AF65-F5344CB8AC3E}">
        <p14:creationId xmlns:p14="http://schemas.microsoft.com/office/powerpoint/2010/main" val="1151730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24</a:t>
            </a:fld>
            <a:endParaRPr lang="en-US"/>
          </a:p>
        </p:txBody>
      </p:sp>
    </p:spTree>
    <p:extLst>
      <p:ext uri="{BB962C8B-B14F-4D97-AF65-F5344CB8AC3E}">
        <p14:creationId xmlns:p14="http://schemas.microsoft.com/office/powerpoint/2010/main" val="1833500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25</a:t>
            </a:fld>
            <a:endParaRPr lang="en-US"/>
          </a:p>
        </p:txBody>
      </p:sp>
    </p:spTree>
    <p:extLst>
      <p:ext uri="{BB962C8B-B14F-4D97-AF65-F5344CB8AC3E}">
        <p14:creationId xmlns:p14="http://schemas.microsoft.com/office/powerpoint/2010/main" val="1381266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26</a:t>
            </a:fld>
            <a:endParaRPr lang="en-US"/>
          </a:p>
        </p:txBody>
      </p:sp>
    </p:spTree>
    <p:extLst>
      <p:ext uri="{BB962C8B-B14F-4D97-AF65-F5344CB8AC3E}">
        <p14:creationId xmlns:p14="http://schemas.microsoft.com/office/powerpoint/2010/main" val="1982339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27</a:t>
            </a:fld>
            <a:endParaRPr lang="en-US"/>
          </a:p>
        </p:txBody>
      </p:sp>
    </p:spTree>
    <p:extLst>
      <p:ext uri="{BB962C8B-B14F-4D97-AF65-F5344CB8AC3E}">
        <p14:creationId xmlns:p14="http://schemas.microsoft.com/office/powerpoint/2010/main" val="37546654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28</a:t>
            </a:fld>
            <a:endParaRPr lang="en-US"/>
          </a:p>
        </p:txBody>
      </p:sp>
    </p:spTree>
    <p:extLst>
      <p:ext uri="{BB962C8B-B14F-4D97-AF65-F5344CB8AC3E}">
        <p14:creationId xmlns:p14="http://schemas.microsoft.com/office/powerpoint/2010/main" val="408957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5</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6</a:t>
            </a:fld>
            <a:endParaRPr lang="en-US"/>
          </a:p>
        </p:txBody>
      </p:sp>
    </p:spTree>
    <p:extLst>
      <p:ext uri="{BB962C8B-B14F-4D97-AF65-F5344CB8AC3E}">
        <p14:creationId xmlns:p14="http://schemas.microsoft.com/office/powerpoint/2010/main" val="4218992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7</a:t>
            </a:fld>
            <a:endParaRPr lang="en-US"/>
          </a:p>
        </p:txBody>
      </p:sp>
    </p:spTree>
    <p:extLst>
      <p:ext uri="{BB962C8B-B14F-4D97-AF65-F5344CB8AC3E}">
        <p14:creationId xmlns:p14="http://schemas.microsoft.com/office/powerpoint/2010/main" val="127917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8</a:t>
            </a:fld>
            <a:endParaRPr lang="en-US"/>
          </a:p>
        </p:txBody>
      </p:sp>
    </p:spTree>
    <p:extLst>
      <p:ext uri="{BB962C8B-B14F-4D97-AF65-F5344CB8AC3E}">
        <p14:creationId xmlns:p14="http://schemas.microsoft.com/office/powerpoint/2010/main" val="3338158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9</a:t>
            </a:fld>
            <a:endParaRPr lang="en-US"/>
          </a:p>
        </p:txBody>
      </p:sp>
    </p:spTree>
    <p:extLst>
      <p:ext uri="{BB962C8B-B14F-4D97-AF65-F5344CB8AC3E}">
        <p14:creationId xmlns:p14="http://schemas.microsoft.com/office/powerpoint/2010/main" val="2422244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10</a:t>
            </a:fld>
            <a:endParaRPr lang="en-US"/>
          </a:p>
        </p:txBody>
      </p:sp>
    </p:spTree>
    <p:extLst>
      <p:ext uri="{BB962C8B-B14F-4D97-AF65-F5344CB8AC3E}">
        <p14:creationId xmlns:p14="http://schemas.microsoft.com/office/powerpoint/2010/main" val="3460142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11</a:t>
            </a:fld>
            <a:endParaRPr lang="en-US"/>
          </a:p>
        </p:txBody>
      </p:sp>
    </p:spTree>
    <p:extLst>
      <p:ext uri="{BB962C8B-B14F-4D97-AF65-F5344CB8AC3E}">
        <p14:creationId xmlns:p14="http://schemas.microsoft.com/office/powerpoint/2010/main" val="1989793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548C2B-ACB3-442F-A029-B79150ADC754}" type="datetime1">
              <a:rPr lang="en-US" smtClean="0"/>
              <a:pPr/>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015078376"/>
      </p:ext>
    </p:extLst>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633446037"/>
      </p:ext>
    </p:extLst>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9A4F8-7B51-4A28-946B-C3E258076A13}" type="datetime1">
              <a:rPr lang="en-US" smtClean="0"/>
              <a:pPr/>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410794773"/>
      </p:ext>
    </p:extLst>
  </p:cSld>
  <p:clrMapOvr>
    <a:masterClrMapping/>
  </p:clrMapOvr>
  <p:transition>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C8548C2B-ACB3-442F-A029-B79150ADC754}" type="datetime1">
              <a:rPr lang="en-US" smtClean="0"/>
              <a:pPr/>
              <a:t>10/24/2018</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4551694"/>
      </p:ext>
    </p:extLst>
  </p:cSld>
  <p:clrMapOvr>
    <a:masterClrMapping/>
  </p:clrMapOvr>
  <p:transition>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3982187498"/>
      </p:ext>
    </p:extLst>
  </p:cSld>
  <p:clrMapOvr>
    <a:masterClrMapping/>
  </p:clrMapOvr>
  <p:transition>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295D96CC-9CE3-43E7-80B4-21BCEE326505}" type="datetime1">
              <a:rPr lang="en-US" smtClean="0"/>
              <a:pPr/>
              <a:t>10/24/2018</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5626402"/>
      </p:ext>
    </p:extLst>
  </p:cSld>
  <p:clrMapOvr>
    <a:overrideClrMapping bg1="dk1" tx1="lt1" bg2="dk2" tx2="lt2" accent1="accent1" accent2="accent2" accent3="accent3" accent4="accent4" accent5="accent5" accent6="accent6" hlink="hlink" folHlink="folHlink"/>
  </p:clrMapOvr>
  <p:transition>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2387610784"/>
      </p:ext>
    </p:extLst>
  </p:cSld>
  <p:clrMapOvr>
    <a:masterClrMapping/>
  </p:clrMapOvr>
  <p:transition>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7E44A-B1AE-4E2F-8339-C1021A0F8B05}" type="datetime1">
              <a:rPr lang="en-US" smtClean="0"/>
              <a:pPr/>
              <a:t>10/24/2018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134987554"/>
      </p:ext>
    </p:extLst>
  </p:cSld>
  <p:clrMapOvr>
    <a:masterClrMapping/>
  </p:clrMapOvr>
  <p:transition>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1DD5F-4A30-4F52-BC8A-574742379858}" type="datetime1">
              <a:rPr lang="en-US" smtClean="0"/>
              <a:pPr/>
              <a:t>10/24/2018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915395875"/>
      </p:ext>
    </p:extLst>
  </p:cSld>
  <p:clrMapOvr>
    <a:masterClrMapping/>
  </p:clrMapOvr>
  <p:transition>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10/24/2018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845597910"/>
      </p:ext>
    </p:extLst>
  </p:cSld>
  <p:clrMapOvr>
    <a:masterClrMapping/>
  </p:clrMapOvr>
  <p:transition>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DF2A6119-C069-4608-8801-B3D4B37EE510}" type="datetime1">
              <a:rPr lang="en-US" smtClean="0"/>
              <a:pPr/>
              <a:t>10/24/2018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3707833732"/>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2097386994"/>
      </p:ext>
    </p:extLst>
  </p:cSld>
  <p:clrMapOvr>
    <a:masterClrMapping/>
  </p:clrMapOvr>
  <p:transition>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33301B6-4D24-4523-AFBC-0826CF7B069D}" type="datetime1">
              <a:rPr lang="en-US" smtClean="0"/>
              <a:pPr/>
              <a:t>10/24/2018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086403713"/>
      </p:ext>
    </p:extLst>
  </p:cSld>
  <p:clrMapOvr>
    <a:masterClrMapping/>
  </p:clrMapOvr>
  <p:transition>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264224170"/>
      </p:ext>
    </p:extLst>
  </p:cSld>
  <p:clrMapOvr>
    <a:masterClrMapping/>
  </p:clrMapOvr>
  <p:transition>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9A4F8-7B51-4A28-946B-C3E258076A13}" type="datetime1">
              <a:rPr lang="en-US" smtClean="0"/>
              <a:pPr/>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093674615"/>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5D96CC-9CE3-43E7-80B4-21BCEE326505}" type="datetime1">
              <a:rPr lang="en-US" smtClean="0"/>
              <a:pPr/>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506220032"/>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3172967613"/>
      </p:ext>
    </p:extLst>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27E44A-B1AE-4E2F-8339-C1021A0F8B05}" type="datetime1">
              <a:rPr lang="en-US" smtClean="0"/>
              <a:pPr/>
              <a:t>10/24/2018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007886393"/>
      </p:ext>
    </p:extLst>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71DD5F-4A30-4F52-BC8A-574742379858}" type="datetime1">
              <a:rPr lang="en-US" smtClean="0"/>
              <a:pPr/>
              <a:t>10/24/2018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642985965"/>
      </p:ext>
    </p:extLst>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10/24/2018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807296366"/>
      </p:ext>
    </p:extLst>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DF2A6119-C069-4608-8801-B3D4B37EE510}" type="datetime1">
              <a:rPr lang="en-US" smtClean="0"/>
              <a:pPr/>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1798697985"/>
      </p:ext>
    </p:extLst>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3301B6-4D24-4523-AFBC-0826CF7B069D}" type="datetime1">
              <a:rPr lang="en-US" smtClean="0"/>
              <a:pPr/>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2159231770"/>
      </p:ext>
    </p:extLst>
  </p:cSld>
  <p:clrMapOvr>
    <a:masterClrMapping/>
  </p:clrMapOvr>
  <p:transition>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EA1DC456-93E0-4306-BADA-05703028A6E1}" type="datetime1">
              <a:rPr lang="en-US" smtClean="0"/>
              <a:pPr/>
              <a:t>10/24/2018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76735183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p:push/>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EA1DC456-93E0-4306-BADA-05703028A6E1}" type="datetime1">
              <a:rPr lang="en-US" smtClean="0"/>
              <a:pPr/>
              <a:t>10/24/2018</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35719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p:push/>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hyperlink" Target="http://www.slideplayer.com/" TargetMode="Externa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hyperlink" Target="http://www.cssforum.pk/" TargetMode="External"/><Relationship Id="rId5" Type="http://schemas.openxmlformats.org/officeDocument/2006/relationships/hyperlink" Target="http://www.studyguide.com/" TargetMode="External"/><Relationship Id="rId4" Type="http://schemas.openxmlformats.org/officeDocument/2006/relationships/hyperlink" Target="http://www.vulms.vu.edu.p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latin typeface="Candara" panose="020E0502030303020204" pitchFamily="34" charset="0"/>
              </a:rPr>
              <a:t>HUM111 </a:t>
            </a:r>
            <a:br>
              <a:rPr lang="en-US" sz="4800" dirty="0">
                <a:latin typeface="Candara" panose="020E0502030303020204" pitchFamily="34" charset="0"/>
              </a:rPr>
            </a:br>
            <a:r>
              <a:rPr lang="en-US" sz="4800" dirty="0">
                <a:latin typeface="Candara" panose="020E0502030303020204" pitchFamily="34" charset="0"/>
              </a:rPr>
              <a:t>Pakistan Studies</a:t>
            </a:r>
          </a:p>
        </p:txBody>
      </p:sp>
      <p:sp>
        <p:nvSpPr>
          <p:cNvPr id="4" name="Slide Number Placeholder 3"/>
          <p:cNvSpPr>
            <a:spLocks noGrp="1"/>
          </p:cNvSpPr>
          <p:nvPr>
            <p:ph type="sldNum" sz="quarter" idx="12"/>
          </p:nvPr>
        </p:nvSpPr>
        <p:spPr/>
        <p:txBody>
          <a:bodyPr/>
          <a:lstStyle/>
          <a:p>
            <a:fld id="{08A8661F-1CDE-4F7E-AE93-7F9785FD6839}" type="slidenum">
              <a:rPr lang="en-US" smtClean="0">
                <a:solidFill>
                  <a:srgbClr val="1F497D"/>
                </a:solidFill>
              </a:rPr>
              <a:pPr/>
              <a:t>1</a:t>
            </a:fld>
            <a:endParaRPr lang="en-US">
              <a:solidFill>
                <a:srgbClr val="1F497D"/>
              </a:solidFill>
            </a:endParaRPr>
          </a:p>
        </p:txBody>
      </p:sp>
      <p:sp>
        <p:nvSpPr>
          <p:cNvPr id="6" name="Subtitle 5"/>
          <p:cNvSpPr txBox="1">
            <a:spLocks/>
          </p:cNvSpPr>
          <p:nvPr/>
        </p:nvSpPr>
        <p:spPr>
          <a:xfrm>
            <a:off x="6096000" y="838200"/>
            <a:ext cx="2232195" cy="609600"/>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200" b="1" dirty="0">
                <a:solidFill>
                  <a:prstClr val="black"/>
                </a:solidFill>
                <a:latin typeface="Candara" panose="020E0502030303020204" pitchFamily="34" charset="0"/>
              </a:rPr>
              <a:t>Lecture 15</a:t>
            </a:r>
          </a:p>
        </p:txBody>
      </p:sp>
      <p:pic>
        <p:nvPicPr>
          <p:cNvPr id="5" name="Picture 4" descr="A close up of a logo&#10;&#10;Description generated with very high confide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5328856"/>
            <a:ext cx="3153030" cy="924688"/>
          </a:xfrm>
          <a:prstGeom prst="rect">
            <a:avLst/>
          </a:prstGeom>
        </p:spPr>
      </p:pic>
    </p:spTree>
    <p:extLst>
      <p:ext uri="{BB962C8B-B14F-4D97-AF65-F5344CB8AC3E}">
        <p14:creationId xmlns:p14="http://schemas.microsoft.com/office/powerpoint/2010/main" val="3050802818"/>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First Basic Principle Committee</a:t>
            </a:r>
          </a:p>
        </p:txBody>
      </p:sp>
      <p:sp>
        <p:nvSpPr>
          <p:cNvPr id="6" name="TextBox 5"/>
          <p:cNvSpPr txBox="1"/>
          <p:nvPr/>
        </p:nvSpPr>
        <p:spPr>
          <a:xfrm>
            <a:off x="685801" y="1741321"/>
            <a:ext cx="8020022" cy="4708981"/>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This committee presented its first report on </a:t>
            </a:r>
            <a:r>
              <a:rPr lang="en-US" altLang="en-US" sz="2000" b="1" dirty="0">
                <a:latin typeface="Candara" pitchFamily="34" charset="0"/>
                <a:cs typeface="Arial" pitchFamily="34" charset="0"/>
              </a:rPr>
              <a:t>28th September 1950</a:t>
            </a:r>
            <a:r>
              <a:rPr lang="en-US" altLang="en-US" sz="2000" dirty="0">
                <a:latin typeface="Candara" pitchFamily="34" charset="0"/>
                <a:cs typeface="Arial" pitchFamily="34" charset="0"/>
              </a:rPr>
              <a:t>.</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Two </a:t>
            </a:r>
            <a:r>
              <a:rPr lang="en-US" altLang="en-US" sz="2000" b="1" dirty="0">
                <a:latin typeface="Candara" pitchFamily="34" charset="0"/>
                <a:cs typeface="Arial" pitchFamily="34" charset="0"/>
              </a:rPr>
              <a:t>houses of the parliament </a:t>
            </a:r>
            <a:r>
              <a:rPr lang="en-US" altLang="en-US" sz="2000" dirty="0">
                <a:latin typeface="Candara" pitchFamily="34" charset="0"/>
                <a:cs typeface="Arial" pitchFamily="34" charset="0"/>
              </a:rPr>
              <a:t>were proposed. The </a:t>
            </a:r>
            <a:r>
              <a:rPr lang="en-US" altLang="en-US" sz="2000" b="1" dirty="0">
                <a:latin typeface="Candara" pitchFamily="34" charset="0"/>
                <a:cs typeface="Arial" pitchFamily="34" charset="0"/>
              </a:rPr>
              <a:t>lower house </a:t>
            </a:r>
            <a:r>
              <a:rPr lang="en-US" altLang="en-US" sz="2000" dirty="0">
                <a:latin typeface="Candara" pitchFamily="34" charset="0"/>
                <a:cs typeface="Arial" pitchFamily="34" charset="0"/>
              </a:rPr>
              <a:t>was to be elected on the basis of</a:t>
            </a:r>
            <a:r>
              <a:rPr lang="en-US" altLang="en-US" sz="2000" b="1" dirty="0">
                <a:latin typeface="Candara" pitchFamily="34" charset="0"/>
                <a:cs typeface="Arial" pitchFamily="34" charset="0"/>
              </a:rPr>
              <a:t> POPULATION </a:t>
            </a:r>
            <a:r>
              <a:rPr lang="en-US" altLang="en-US" sz="2000" dirty="0">
                <a:latin typeface="Candara" pitchFamily="34" charset="0"/>
                <a:cs typeface="Arial" pitchFamily="34" charset="0"/>
              </a:rPr>
              <a:t>and the </a:t>
            </a:r>
            <a:r>
              <a:rPr lang="en-US" altLang="en-US" sz="2000" b="1" dirty="0">
                <a:latin typeface="Candara" pitchFamily="34" charset="0"/>
                <a:cs typeface="Arial" pitchFamily="34" charset="0"/>
              </a:rPr>
              <a:t>upper house </a:t>
            </a:r>
            <a:r>
              <a:rPr lang="en-US" altLang="en-US" sz="2000" dirty="0">
                <a:latin typeface="Candara" pitchFamily="34" charset="0"/>
                <a:cs typeface="Arial" pitchFamily="34" charset="0"/>
              </a:rPr>
              <a:t>was to be elected on the basis of </a:t>
            </a:r>
            <a:r>
              <a:rPr lang="en-US" altLang="en-US" sz="2000" b="1" dirty="0">
                <a:latin typeface="Candara" pitchFamily="34" charset="0"/>
                <a:cs typeface="Arial" pitchFamily="34" charset="0"/>
              </a:rPr>
              <a:t>EQUAL representation </a:t>
            </a:r>
            <a:r>
              <a:rPr lang="en-US" altLang="en-US" sz="2000" dirty="0">
                <a:latin typeface="Candara" pitchFamily="34" charset="0"/>
                <a:cs typeface="Arial" pitchFamily="34" charset="0"/>
              </a:rPr>
              <a:t>for all the provinces of Pakistan namely East Bengal, West Punjab, </a:t>
            </a:r>
            <a:r>
              <a:rPr lang="en-US" altLang="en-US" sz="2000" dirty="0" err="1">
                <a:latin typeface="Candara" pitchFamily="34" charset="0"/>
                <a:cs typeface="Arial" pitchFamily="34" charset="0"/>
              </a:rPr>
              <a:t>Sindh</a:t>
            </a:r>
            <a:r>
              <a:rPr lang="en-US" altLang="en-US" sz="2000" dirty="0">
                <a:latin typeface="Candara" pitchFamily="34" charset="0"/>
                <a:cs typeface="Arial" pitchFamily="34" charset="0"/>
              </a:rPr>
              <a:t>, NWFP and Baluchistan.</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Equal powers were proposed for the both Houses. No mention of National Language was made.</a:t>
            </a:r>
          </a:p>
          <a:p>
            <a:pPr marL="457200" indent="-457200" algn="just">
              <a:lnSpc>
                <a:spcPct val="150000"/>
              </a:lnSpc>
              <a:buFont typeface="Arial" panose="020B0604020202020204" pitchFamily="34" charset="0"/>
              <a:buChar char="•"/>
            </a:pPr>
            <a:r>
              <a:rPr lang="en-US" altLang="en-US" sz="2000" b="1" dirty="0">
                <a:latin typeface="Candara" pitchFamily="34" charset="0"/>
                <a:cs typeface="Arial" pitchFamily="34" charset="0"/>
              </a:rPr>
              <a:t>East Bengal opposed this report and </a:t>
            </a:r>
            <a:r>
              <a:rPr lang="en-US" altLang="en-US" sz="2000" b="1" dirty="0" err="1">
                <a:latin typeface="Candara" pitchFamily="34" charset="0"/>
                <a:cs typeface="Arial" pitchFamily="34" charset="0"/>
              </a:rPr>
              <a:t>Liaqat</a:t>
            </a:r>
            <a:r>
              <a:rPr lang="en-US" altLang="en-US" sz="2000" b="1" dirty="0">
                <a:latin typeface="Candara" pitchFamily="34" charset="0"/>
                <a:cs typeface="Arial" pitchFamily="34" charset="0"/>
              </a:rPr>
              <a:t> Ali Khan withdrew it.</a:t>
            </a: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10</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FBF37A7-D348-4AA2-875F-700AC4663ADB}"/>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6118030"/>
      </p:ext>
    </p:extLst>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Criticism</a:t>
            </a:r>
          </a:p>
        </p:txBody>
      </p:sp>
      <p:sp>
        <p:nvSpPr>
          <p:cNvPr id="6" name="TextBox 5"/>
          <p:cNvSpPr txBox="1"/>
          <p:nvPr/>
        </p:nvSpPr>
        <p:spPr>
          <a:xfrm>
            <a:off x="685801" y="1741321"/>
            <a:ext cx="8020022" cy="470898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This report was severely criticized throughout the country. It could not satisfy both, East and West, wings. </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The religious group objected that the report contained nothing about </a:t>
            </a:r>
            <a:r>
              <a:rPr lang="en-US" altLang="en-US" sz="2000" dirty="0" err="1">
                <a:latin typeface="Candara" pitchFamily="34" charset="0"/>
                <a:cs typeface="Arial" pitchFamily="34" charset="0"/>
              </a:rPr>
              <a:t>Islamisation</a:t>
            </a:r>
            <a:r>
              <a:rPr lang="en-US" altLang="en-US" sz="2000" dirty="0">
                <a:latin typeface="Candara" pitchFamily="34" charset="0"/>
                <a:cs typeface="Arial" pitchFamily="34" charset="0"/>
              </a:rPr>
              <a:t>. </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East Pakistan protested that their majority had been denied by the Report. They remarked that they were thrown into a permanent minority. </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The language issue proved subversive to the national solidarity. </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The Eastern Pakistanis condemned the proposal that made Urdu as official language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11</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C9305F7-5E25-42AE-8407-4ED96C0E8F1C}"/>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0128907"/>
      </p:ext>
    </p:extLst>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Second BPC Report</a:t>
            </a:r>
          </a:p>
        </p:txBody>
      </p:sp>
      <p:sp>
        <p:nvSpPr>
          <p:cNvPr id="6" name="TextBox 5"/>
          <p:cNvSpPr txBox="1"/>
          <p:nvPr/>
        </p:nvSpPr>
        <p:spPr>
          <a:xfrm>
            <a:off x="685801" y="1741321"/>
            <a:ext cx="8020022" cy="240065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Candara" pitchFamily="34" charset="0"/>
              </a:rPr>
              <a:t>Presented its final report on 22</a:t>
            </a:r>
            <a:r>
              <a:rPr lang="en-US" sz="2000" baseline="30000" dirty="0">
                <a:latin typeface="Candara" pitchFamily="34" charset="0"/>
              </a:rPr>
              <a:t>nd</a:t>
            </a:r>
            <a:r>
              <a:rPr lang="en-US" sz="2000" dirty="0">
                <a:latin typeface="Candara" pitchFamily="34" charset="0"/>
              </a:rPr>
              <a:t> December 1952.</a:t>
            </a:r>
          </a:p>
          <a:p>
            <a:pPr marL="342900" indent="-342900" algn="just">
              <a:lnSpc>
                <a:spcPct val="150000"/>
              </a:lnSpc>
              <a:buFont typeface="Arial" panose="020B0604020202020204" pitchFamily="34" charset="0"/>
              <a:buChar char="•"/>
            </a:pPr>
            <a:r>
              <a:rPr lang="en-US" sz="2000" dirty="0">
                <a:latin typeface="Candara" pitchFamily="34" charset="0"/>
              </a:rPr>
              <a:t>Two Houses of the Parliament will enjoy the equal status and powers. It proposed equal representation to East and West wing ​.</a:t>
            </a:r>
          </a:p>
          <a:p>
            <a:pPr marL="342900" indent="-342900" algn="just">
              <a:lnSpc>
                <a:spcPct val="150000"/>
              </a:lnSpc>
              <a:buFont typeface="Arial" panose="020B0604020202020204" pitchFamily="34" charset="0"/>
              <a:buChar char="•"/>
            </a:pPr>
            <a:r>
              <a:rPr lang="en-US" sz="2000" dirty="0">
                <a:latin typeface="Candara" pitchFamily="34" charset="0"/>
              </a:rPr>
              <a:t>Both wings opposed it</a:t>
            </a: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12</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7F5B5256-CFFF-427F-9CAA-3D1F8A9DA360}"/>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Criticism</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13</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85E78B2B-A177-44A1-BA06-94D7D197A6D6}"/>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85801" y="1741321"/>
            <a:ext cx="8020022" cy="332398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Candara" pitchFamily="34" charset="0"/>
              </a:rPr>
              <a:t>The politicians particularly from the Punjab deplored the Report because formation of the Upper House on the basis of representation was not acceptable. </a:t>
            </a:r>
          </a:p>
          <a:p>
            <a:pPr marL="342900" indent="-342900" algn="just">
              <a:lnSpc>
                <a:spcPct val="150000"/>
              </a:lnSpc>
              <a:buFont typeface="Arial" panose="020B0604020202020204" pitchFamily="34" charset="0"/>
              <a:buChar char="•"/>
            </a:pPr>
            <a:r>
              <a:rPr lang="en-US" sz="2000" dirty="0">
                <a:latin typeface="Candara" pitchFamily="34" charset="0"/>
              </a:rPr>
              <a:t>It was declared against the principle of federation. </a:t>
            </a:r>
          </a:p>
          <a:p>
            <a:pPr marL="342900" indent="-342900" algn="just">
              <a:lnSpc>
                <a:spcPct val="150000"/>
              </a:lnSpc>
              <a:buFont typeface="Arial" panose="020B0604020202020204" pitchFamily="34" charset="0"/>
              <a:buChar char="•"/>
            </a:pPr>
            <a:r>
              <a:rPr lang="en-US" sz="2000" dirty="0">
                <a:latin typeface="Candara" pitchFamily="34" charset="0"/>
              </a:rPr>
              <a:t>The WP favored equality only for Upper House. </a:t>
            </a:r>
          </a:p>
          <a:p>
            <a:pPr marL="342900" indent="-342900" algn="just">
              <a:lnSpc>
                <a:spcPct val="150000"/>
              </a:lnSpc>
              <a:buFont typeface="Arial" panose="020B0604020202020204" pitchFamily="34" charset="0"/>
              <a:buChar char="•"/>
            </a:pPr>
            <a:r>
              <a:rPr lang="en-US" sz="2000" dirty="0">
                <a:latin typeface="Candara" pitchFamily="34" charset="0"/>
              </a:rPr>
              <a:t>The political crisis removed Prime Minister </a:t>
            </a:r>
            <a:r>
              <a:rPr lang="en-US" sz="2000" dirty="0" err="1">
                <a:latin typeface="Candara" pitchFamily="34" charset="0"/>
              </a:rPr>
              <a:t>Nazimuddin</a:t>
            </a:r>
            <a:r>
              <a:rPr lang="en-US" sz="2000" dirty="0">
                <a:latin typeface="Candara" pitchFamily="34" charset="0"/>
              </a:rPr>
              <a:t> and attention was diverted from the core issue.</a:t>
            </a:r>
            <a:endParaRPr lang="en-US" altLang="en-US" sz="2000" dirty="0">
              <a:latin typeface="Candara" pitchFamily="34" charset="0"/>
              <a:cs typeface="Arial" pitchFamily="34" charset="0"/>
            </a:endParaRPr>
          </a:p>
        </p:txBody>
      </p:sp>
    </p:spTree>
    <p:extLst>
      <p:ext uri="{BB962C8B-B14F-4D97-AF65-F5344CB8AC3E}">
        <p14:creationId xmlns:p14="http://schemas.microsoft.com/office/powerpoint/2010/main" val="309045868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Muhammad Ali </a:t>
            </a:r>
            <a:r>
              <a:rPr lang="en-US" sz="3200" b="1" dirty="0" err="1">
                <a:solidFill>
                  <a:schemeClr val="tx2"/>
                </a:solidFill>
                <a:latin typeface="Candara" pitchFamily="34" charset="0"/>
                <a:cs typeface="Arial" pitchFamily="34" charset="0"/>
              </a:rPr>
              <a:t>Bogra</a:t>
            </a:r>
            <a:r>
              <a:rPr lang="en-US" sz="3200" b="1" dirty="0">
                <a:solidFill>
                  <a:schemeClr val="tx2"/>
                </a:solidFill>
                <a:latin typeface="Candara" pitchFamily="34" charset="0"/>
                <a:cs typeface="Arial" pitchFamily="34" charset="0"/>
              </a:rPr>
              <a:t> Formula</a:t>
            </a:r>
          </a:p>
        </p:txBody>
      </p:sp>
      <p:sp>
        <p:nvSpPr>
          <p:cNvPr id="2" name="Slide Number Placeholder 1"/>
          <p:cNvSpPr>
            <a:spLocks noGrp="1"/>
          </p:cNvSpPr>
          <p:nvPr>
            <p:ph type="sldNum" sz="quarter" idx="12"/>
          </p:nvPr>
        </p:nvSpPr>
        <p:spPr>
          <a:xfrm>
            <a:off x="6574147" y="6550883"/>
            <a:ext cx="2057400" cy="365125"/>
          </a:xfrm>
        </p:spPr>
        <p:txBody>
          <a:bodyPr/>
          <a:lstStyle/>
          <a:p>
            <a:fld id="{08A8661F-1CDE-4F7E-AE93-7F9785FD6839}" type="slidenum">
              <a:rPr lang="en-US" smtClean="0"/>
              <a:pPr/>
              <a:t>14</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07604B19-6489-4CCE-AD7B-F21376335326}"/>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65001" y="1299108"/>
            <a:ext cx="8060046" cy="563231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Prime Minister, Muhammad Ali </a:t>
            </a:r>
            <a:r>
              <a:rPr lang="en-US" altLang="en-US" sz="2000" dirty="0" err="1">
                <a:latin typeface="Candara" pitchFamily="34" charset="0"/>
                <a:cs typeface="Arial" pitchFamily="34" charset="0"/>
              </a:rPr>
              <a:t>Bogra</a:t>
            </a:r>
            <a:r>
              <a:rPr lang="en-US" altLang="en-US" sz="2000" dirty="0">
                <a:latin typeface="Candara" pitchFamily="34" charset="0"/>
                <a:cs typeface="Arial" pitchFamily="34" charset="0"/>
              </a:rPr>
              <a:t> declared that formulation of the Constitution was his primary target.</a:t>
            </a:r>
          </a:p>
          <a:p>
            <a:pPr marL="342900" indent="-342900" algn="just">
              <a:lnSpc>
                <a:spcPct val="150000"/>
              </a:lnSpc>
              <a:buFont typeface="Arial" panose="020B0604020202020204" pitchFamily="34" charset="0"/>
              <a:buChar char="•"/>
            </a:pPr>
            <a:r>
              <a:rPr lang="en-US" altLang="en-US" sz="2000" dirty="0" err="1">
                <a:latin typeface="Candara" pitchFamily="34" charset="0"/>
                <a:cs typeface="Arial" pitchFamily="34" charset="0"/>
              </a:rPr>
              <a:t>Bogra</a:t>
            </a:r>
            <a:r>
              <a:rPr lang="en-US" altLang="en-US" sz="2000" dirty="0">
                <a:latin typeface="Candara" pitchFamily="34" charset="0"/>
                <a:cs typeface="Arial" pitchFamily="34" charset="0"/>
              </a:rPr>
              <a:t> Formula, was presented before the Constituent Assembly of Pakistan on October 7, 1953</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Bicameral Legislature with equal representation from all five provinces(East Pakistan Included)</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50 seats for Upper House</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300 seats for Lower house</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One hundred and sixty five seats were reserved for East Pakistan, 75 for Punjab, 19 for Sindh and </a:t>
            </a:r>
            <a:r>
              <a:rPr lang="en-US" altLang="en-US" sz="2000" dirty="0" err="1">
                <a:latin typeface="Candara" pitchFamily="34" charset="0"/>
                <a:cs typeface="Arial" pitchFamily="34" charset="0"/>
              </a:rPr>
              <a:t>Khairpur</a:t>
            </a:r>
            <a:r>
              <a:rPr lang="en-US" altLang="en-US" sz="2000" dirty="0">
                <a:latin typeface="Candara" pitchFamily="34" charset="0"/>
                <a:cs typeface="Arial" pitchFamily="34" charset="0"/>
              </a:rPr>
              <a:t>, 24 for N. W. F. P., tribal areas and the states located in N. W. F. P., and 17 for other regions and Cities.</a:t>
            </a:r>
          </a:p>
        </p:txBody>
      </p:sp>
    </p:spTree>
    <p:extLst>
      <p:ext uri="{BB962C8B-B14F-4D97-AF65-F5344CB8AC3E}">
        <p14:creationId xmlns:p14="http://schemas.microsoft.com/office/powerpoint/2010/main" val="16283186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Continued…</a:t>
            </a:r>
          </a:p>
        </p:txBody>
      </p:sp>
      <p:sp>
        <p:nvSpPr>
          <p:cNvPr id="6" name="TextBox 5"/>
          <p:cNvSpPr txBox="1"/>
          <p:nvPr/>
        </p:nvSpPr>
        <p:spPr>
          <a:xfrm>
            <a:off x="685801" y="1741321"/>
            <a:ext cx="8020022" cy="2862322"/>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To prevent Domination of any wing  the provision was made that President was to be from West Pakistan and PM from East Pakistan or vice versa</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Instead of </a:t>
            </a:r>
            <a:r>
              <a:rPr lang="en-US" altLang="en-US" sz="2000" dirty="0" err="1">
                <a:latin typeface="Candara" pitchFamily="34" charset="0"/>
                <a:cs typeface="Arial" pitchFamily="34" charset="0"/>
              </a:rPr>
              <a:t>Ulema</a:t>
            </a:r>
            <a:r>
              <a:rPr lang="en-US" altLang="en-US" sz="2000" dirty="0">
                <a:latin typeface="Candara" pitchFamily="34" charset="0"/>
                <a:cs typeface="Arial" pitchFamily="34" charset="0"/>
              </a:rPr>
              <a:t> Board, Supreme Court was given power to decide whether any law was in accordance with the teachings of Islam or not.</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15</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64992C98-E36A-4A65-85A7-D1D7197A073C}"/>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defPPr>
              <a:defRPr lang="en-US"/>
            </a:defPPr>
            <a:lvl1pPr>
              <a:defRPr sz="3200" b="1">
                <a:solidFill>
                  <a:schemeClr val="tx2"/>
                </a:solidFill>
                <a:latin typeface="Candara" pitchFamily="34" charset="0"/>
                <a:cs typeface="Arial" pitchFamily="34" charset="0"/>
              </a:defRPr>
            </a:lvl1pPr>
          </a:lstStyle>
          <a:p>
            <a:r>
              <a:rPr lang="en-US" dirty="0"/>
              <a:t>Reaction to </a:t>
            </a:r>
            <a:r>
              <a:rPr lang="en-US" dirty="0" err="1"/>
              <a:t>Bogra</a:t>
            </a:r>
            <a:r>
              <a:rPr lang="en-US" dirty="0"/>
              <a:t> Formula</a:t>
            </a:r>
          </a:p>
        </p:txBody>
      </p:sp>
      <p:sp>
        <p:nvSpPr>
          <p:cNvPr id="6" name="TextBox 5"/>
          <p:cNvSpPr txBox="1"/>
          <p:nvPr/>
        </p:nvSpPr>
        <p:spPr>
          <a:xfrm>
            <a:off x="685801" y="1741321"/>
            <a:ext cx="8020022" cy="3785652"/>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It was appreciated by different sections of the society.</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It was discussed in Constituent assembly for 13 days.</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The Committee was se t to draft it on 14</a:t>
            </a:r>
            <a:r>
              <a:rPr lang="en-US" altLang="en-US" sz="2000" baseline="30000" dirty="0">
                <a:latin typeface="Candara" pitchFamily="34" charset="0"/>
                <a:cs typeface="Arial" pitchFamily="34" charset="0"/>
              </a:rPr>
              <a:t>th</a:t>
            </a:r>
            <a:r>
              <a:rPr lang="en-US" altLang="en-US" sz="2000" dirty="0">
                <a:latin typeface="Candara" pitchFamily="34" charset="0"/>
                <a:cs typeface="Arial" pitchFamily="34" charset="0"/>
              </a:rPr>
              <a:t> Nov 1953.</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Principle of parity and representation was appreciated</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Solved the National language problem, both Urdu and Bengali were declared national languages</a:t>
            </a:r>
          </a:p>
          <a:p>
            <a:pPr marL="457200" indent="-457200" algn="just">
              <a:lnSpc>
                <a:spcPct val="150000"/>
              </a:lnSpc>
              <a:buFont typeface="Arial" panose="020B0604020202020204" pitchFamily="34" charset="0"/>
              <a:buChar char="•"/>
            </a:pPr>
            <a:r>
              <a:rPr lang="en-US" altLang="en-US" sz="2000" dirty="0" err="1">
                <a:latin typeface="Candara" pitchFamily="34" charset="0"/>
                <a:cs typeface="Arial" pitchFamily="34" charset="0"/>
              </a:rPr>
              <a:t>Ghulam</a:t>
            </a:r>
            <a:r>
              <a:rPr lang="en-US" altLang="en-US" sz="2000" dirty="0">
                <a:latin typeface="Candara" pitchFamily="34" charset="0"/>
                <a:cs typeface="Arial" pitchFamily="34" charset="0"/>
              </a:rPr>
              <a:t> Muhammad Intervened and Dissolved the </a:t>
            </a:r>
            <a:r>
              <a:rPr lang="en-US" altLang="en-US" sz="2000" dirty="0" err="1">
                <a:latin typeface="Candara" pitchFamily="34" charset="0"/>
                <a:cs typeface="Arial" pitchFamily="34" charset="0"/>
              </a:rPr>
              <a:t>Consitutional</a:t>
            </a:r>
            <a:r>
              <a:rPr lang="en-US" altLang="en-US" sz="2000" dirty="0">
                <a:latin typeface="Candara" pitchFamily="34" charset="0"/>
                <a:cs typeface="Arial" pitchFamily="34" charset="0"/>
              </a:rPr>
              <a:t> assembly</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16</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2A7D4A3-49B3-4290-908D-8F273D63E361}"/>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79704" y="300648"/>
            <a:ext cx="7834745" cy="1077218"/>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Dissolution of First Constitutional </a:t>
            </a:r>
          </a:p>
          <a:p>
            <a:r>
              <a:rPr lang="en-US" sz="3200" b="1" dirty="0">
                <a:solidFill>
                  <a:schemeClr val="tx2"/>
                </a:solidFill>
                <a:latin typeface="Candara" pitchFamily="34" charset="0"/>
                <a:cs typeface="Arial" pitchFamily="34" charset="0"/>
              </a:rPr>
              <a:t>Assembly</a:t>
            </a:r>
          </a:p>
        </p:txBody>
      </p:sp>
      <p:sp>
        <p:nvSpPr>
          <p:cNvPr id="6" name="TextBox 5"/>
          <p:cNvSpPr txBox="1"/>
          <p:nvPr/>
        </p:nvSpPr>
        <p:spPr>
          <a:xfrm>
            <a:off x="685801" y="1719475"/>
            <a:ext cx="8020022" cy="189128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October 1954, GG (Governor General) dissolved the CA that was challenged in the Sindh court by </a:t>
            </a:r>
            <a:r>
              <a:rPr lang="en-US" altLang="en-US" sz="2000" dirty="0" err="1">
                <a:latin typeface="Candara" pitchFamily="34" charset="0"/>
                <a:cs typeface="Arial" pitchFamily="34" charset="0"/>
              </a:rPr>
              <a:t>Maulvi</a:t>
            </a:r>
            <a:r>
              <a:rPr lang="en-US" altLang="en-US" sz="2000" dirty="0">
                <a:latin typeface="Candara" pitchFamily="34" charset="0"/>
                <a:cs typeface="Arial" pitchFamily="34" charset="0"/>
              </a:rPr>
              <a:t> </a:t>
            </a:r>
            <a:r>
              <a:rPr lang="en-US" altLang="en-US" sz="2000" dirty="0" err="1">
                <a:latin typeface="Candara" pitchFamily="34" charset="0"/>
                <a:cs typeface="Arial" pitchFamily="34" charset="0"/>
              </a:rPr>
              <a:t>Tamizuddin</a:t>
            </a:r>
            <a:r>
              <a:rPr lang="en-US" altLang="en-US" sz="2000" dirty="0">
                <a:latin typeface="Candara" pitchFamily="34" charset="0"/>
                <a:cs typeface="Arial" pitchFamily="34" charset="0"/>
              </a:rPr>
              <a:t>. </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The court declared the dissolution illegal but the Federal Court upheld the GG action but asked for setting up an elected CA</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17</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09A4DCB5-C1EA-4FB7-97B1-B9A1A33685D4}"/>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276768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6747493"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2nd</a:t>
            </a:r>
            <a:r>
              <a:rPr lang="en-US" sz="2800" b="1" dirty="0"/>
              <a:t> </a:t>
            </a:r>
            <a:r>
              <a:rPr lang="en-US" sz="3200" b="1" dirty="0">
                <a:solidFill>
                  <a:schemeClr val="tx2"/>
                </a:solidFill>
                <a:latin typeface="Candara" pitchFamily="34" charset="0"/>
                <a:cs typeface="Arial" pitchFamily="34" charset="0"/>
              </a:rPr>
              <a:t>Constitutional</a:t>
            </a:r>
            <a:r>
              <a:rPr lang="en-US" sz="2800" b="1" dirty="0"/>
              <a:t> </a:t>
            </a:r>
            <a:r>
              <a:rPr lang="en-US" sz="3200" b="1" dirty="0">
                <a:solidFill>
                  <a:schemeClr val="tx2"/>
                </a:solidFill>
                <a:latin typeface="Candara" pitchFamily="34" charset="0"/>
                <a:cs typeface="Arial" pitchFamily="34" charset="0"/>
              </a:rPr>
              <a:t>Assembly</a:t>
            </a:r>
          </a:p>
        </p:txBody>
      </p:sp>
      <p:sp>
        <p:nvSpPr>
          <p:cNvPr id="6" name="TextBox 5"/>
          <p:cNvSpPr txBox="1"/>
          <p:nvPr/>
        </p:nvSpPr>
        <p:spPr>
          <a:xfrm>
            <a:off x="685801" y="1719475"/>
            <a:ext cx="8020022" cy="193899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en-US" sz="2000" dirty="0" err="1">
                <a:latin typeface="Candara" pitchFamily="34" charset="0"/>
                <a:cs typeface="Arial" pitchFamily="34" charset="0"/>
              </a:rPr>
              <a:t>Ghulam</a:t>
            </a:r>
            <a:r>
              <a:rPr lang="en-US" altLang="en-US" sz="2000" dirty="0">
                <a:latin typeface="Candara" pitchFamily="34" charset="0"/>
                <a:cs typeface="Arial" pitchFamily="34" charset="0"/>
              </a:rPr>
              <a:t> Muhammad called a Convention on May 10, 1955. </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All its members were to be elected indirectly (by the provincial assemblies). </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In this way, the 2nd CA came into existence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18</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5BBD465A-96C3-48C0-8BAF-3339D105AF21}"/>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690896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1077218"/>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One Unit of West Pakistan</a:t>
            </a:r>
          </a:p>
          <a:p>
            <a:endParaRPr lang="en-US" sz="3200" b="1" dirty="0">
              <a:solidFill>
                <a:schemeClr val="tx2"/>
              </a:solidFill>
              <a:latin typeface="Candara" pitchFamily="34" charset="0"/>
              <a:cs typeface="Arial" pitchFamily="34" charset="0"/>
            </a:endParaRPr>
          </a:p>
        </p:txBody>
      </p:sp>
      <p:sp>
        <p:nvSpPr>
          <p:cNvPr id="6" name="TextBox 5"/>
          <p:cNvSpPr txBox="1"/>
          <p:nvPr/>
        </p:nvSpPr>
        <p:spPr>
          <a:xfrm>
            <a:off x="685801" y="1719475"/>
            <a:ext cx="8020022" cy="5170646"/>
          </a:xfrm>
          <a:prstGeom prst="rect">
            <a:avLst/>
          </a:prstGeom>
          <a:noFill/>
        </p:spPr>
        <p:txBody>
          <a:bodyPr wrap="square" rtlCol="0">
            <a:spAutoFit/>
          </a:bodyPr>
          <a:lstStyle/>
          <a:p>
            <a:pPr algn="just">
              <a:lnSpc>
                <a:spcPct val="150000"/>
              </a:lnSpc>
            </a:pPr>
            <a:r>
              <a:rPr lang="en-US" altLang="en-US" sz="2000" dirty="0">
                <a:latin typeface="Candara" pitchFamily="34" charset="0"/>
                <a:cs typeface="Arial" pitchFamily="34" charset="0"/>
              </a:rPr>
              <a:t>One Unit of West Pakistan was established on 14th October 1955.</a:t>
            </a:r>
          </a:p>
          <a:p>
            <a:pPr algn="just">
              <a:lnSpc>
                <a:spcPct val="150000"/>
              </a:lnSpc>
            </a:pPr>
            <a:r>
              <a:rPr lang="en-US" altLang="en-US" sz="2000" dirty="0">
                <a:latin typeface="Candara" pitchFamily="34" charset="0"/>
                <a:cs typeface="Arial" pitchFamily="34" charset="0"/>
              </a:rPr>
              <a:t>The provinces of Punjab, </a:t>
            </a:r>
            <a:r>
              <a:rPr lang="en-US" altLang="en-US" sz="2000" dirty="0" err="1">
                <a:latin typeface="Candara" pitchFamily="34" charset="0"/>
                <a:cs typeface="Arial" pitchFamily="34" charset="0"/>
              </a:rPr>
              <a:t>Sindh</a:t>
            </a:r>
            <a:r>
              <a:rPr lang="en-US" altLang="en-US" sz="2000" dirty="0">
                <a:latin typeface="Candara" pitchFamily="34" charset="0"/>
                <a:cs typeface="Arial" pitchFamily="34" charset="0"/>
              </a:rPr>
              <a:t>, NWFP and Baluchistan would be amalgamated in one unit to establish parity between the two parts of the country</a:t>
            </a:r>
          </a:p>
          <a:p>
            <a:pPr algn="just">
              <a:lnSpc>
                <a:spcPct val="150000"/>
              </a:lnSpc>
            </a:pPr>
            <a:r>
              <a:rPr lang="en-US" altLang="en-US" sz="2000" dirty="0">
                <a:latin typeface="Candara" pitchFamily="34" charset="0"/>
                <a:cs typeface="Arial" pitchFamily="34" charset="0"/>
              </a:rPr>
              <a:t>Representation in the CA. It was handled by uniting all the WP units into ONE (One Unit, October 30, 1955). </a:t>
            </a:r>
          </a:p>
          <a:p>
            <a:pPr algn="just">
              <a:lnSpc>
                <a:spcPct val="150000"/>
              </a:lnSpc>
            </a:pPr>
            <a:r>
              <a:rPr lang="en-US" altLang="en-US" sz="2000" dirty="0">
                <a:latin typeface="Candara" pitchFamily="34" charset="0"/>
                <a:cs typeface="Arial" pitchFamily="34" charset="0"/>
              </a:rPr>
              <a:t>Then both the parts had become two units and could be treated equally</a:t>
            </a:r>
          </a:p>
          <a:p>
            <a:pPr algn="just">
              <a:lnSpc>
                <a:spcPct val="150000"/>
              </a:lnSpc>
            </a:pPr>
            <a:endParaRPr lang="en-US" altLang="en-US" sz="2000" dirty="0">
              <a:latin typeface="Candara" pitchFamily="34" charset="0"/>
              <a:cs typeface="Arial" pitchFamily="34" charset="0"/>
            </a:endParaRPr>
          </a:p>
          <a:p>
            <a:pPr algn="just">
              <a:lnSpc>
                <a:spcPct val="150000"/>
              </a:lnSpc>
            </a:pPr>
            <a:endParaRPr lang="en-US" altLang="en-US" sz="2000" dirty="0">
              <a:latin typeface="Candara" pitchFamily="34" charset="0"/>
              <a:cs typeface="Arial" pitchFamily="34" charset="0"/>
            </a:endParaRPr>
          </a:p>
          <a:p>
            <a:pPr algn="just">
              <a:lnSpc>
                <a:spcPct val="150000"/>
              </a:lnSpc>
            </a:pPr>
            <a:endParaRPr lang="en-US" altLang="en-US" sz="2000" dirty="0">
              <a:latin typeface="Candara" pitchFamily="34" charset="0"/>
              <a:cs typeface="Arial" pitchFamily="34" charset="0"/>
            </a:endParaRPr>
          </a:p>
          <a:p>
            <a:pPr algn="just">
              <a:lnSpc>
                <a:spcPct val="150000"/>
              </a:lnSpc>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19</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41923315-AC97-4F76-88AB-882CC4791C14}"/>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563187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1440578" y="990600"/>
            <a:ext cx="6270922" cy="1817914"/>
          </a:xfrm>
        </p:spPr>
        <p:txBody>
          <a:bodyPr/>
          <a:lstStyle/>
          <a:p>
            <a:r>
              <a:rPr lang="en-US" sz="4000" dirty="0">
                <a:latin typeface="Candara" panose="020E0502030303020204" pitchFamily="34" charset="0"/>
              </a:rPr>
              <a:t>HUM 111</a:t>
            </a:r>
            <a:br>
              <a:rPr lang="en-US" sz="4000" dirty="0">
                <a:latin typeface="Candara" panose="020E0502030303020204" pitchFamily="34" charset="0"/>
              </a:rPr>
            </a:br>
            <a:r>
              <a:rPr lang="en-US" sz="4000" dirty="0">
                <a:latin typeface="Candara" panose="020E0502030303020204" pitchFamily="34" charset="0"/>
              </a:rPr>
              <a:t>Pakistan Studies</a:t>
            </a:r>
          </a:p>
        </p:txBody>
      </p:sp>
      <p:sp>
        <p:nvSpPr>
          <p:cNvPr id="6" name="Subtitle 5"/>
          <p:cNvSpPr>
            <a:spLocks noGrp="1"/>
          </p:cNvSpPr>
          <p:nvPr>
            <p:ph type="subTitle" idx="1"/>
          </p:nvPr>
        </p:nvSpPr>
        <p:spPr>
          <a:xfrm>
            <a:off x="838200" y="3210290"/>
            <a:ext cx="7391400" cy="1528035"/>
          </a:xfrm>
        </p:spPr>
        <p:txBody>
          <a:bodyPr>
            <a:noAutofit/>
          </a:bodyPr>
          <a:lstStyle/>
          <a:p>
            <a:r>
              <a:rPr lang="en-US" sz="3000" dirty="0">
                <a:latin typeface="Candara" panose="020E0502030303020204" pitchFamily="34" charset="0"/>
              </a:rPr>
              <a:t>Lecture 15</a:t>
            </a:r>
          </a:p>
          <a:p>
            <a:r>
              <a:rPr lang="en-US" sz="3200" b="1"/>
              <a:t>Constitution of 1956</a:t>
            </a:r>
            <a:endParaRPr lang="en-US" sz="3200"/>
          </a:p>
        </p:txBody>
      </p:sp>
      <p:sp>
        <p:nvSpPr>
          <p:cNvPr id="4" name="Slide Number Placeholder 3"/>
          <p:cNvSpPr>
            <a:spLocks noGrp="1"/>
          </p:cNvSpPr>
          <p:nvPr>
            <p:ph type="sldNum" sz="quarter" idx="12"/>
          </p:nvPr>
        </p:nvSpPr>
        <p:spPr/>
        <p:txBody>
          <a:bodyPr/>
          <a:lstStyle/>
          <a:p>
            <a:fld id="{EF3C9425-2EF3-4F8B-B8C0-E4714BE1748E}" type="slidenum">
              <a:rPr lang="en-US" smtClean="0">
                <a:latin typeface="Candara" panose="020E0502030303020204" pitchFamily="34" charset="0"/>
              </a:rPr>
              <a:pPr/>
              <a:t>2</a:t>
            </a:fld>
            <a:endParaRPr lang="en-US" dirty="0">
              <a:latin typeface="Candara" panose="020E0502030303020204" pitchFamily="34" charset="0"/>
            </a:endParaRPr>
          </a:p>
        </p:txBody>
      </p:sp>
      <p:sp>
        <p:nvSpPr>
          <p:cNvPr id="26" name="Subtitle 5"/>
          <p:cNvSpPr txBox="1">
            <a:spLocks/>
          </p:cNvSpPr>
          <p:nvPr/>
        </p:nvSpPr>
        <p:spPr>
          <a:xfrm>
            <a:off x="4092405" y="5181600"/>
            <a:ext cx="5432595" cy="1016941"/>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000" b="1" dirty="0">
                <a:latin typeface="Candara" panose="020E0502030303020204" pitchFamily="34" charset="0"/>
              </a:rPr>
              <a:t>Dr. Sohail Ahmad</a:t>
            </a:r>
          </a:p>
        </p:txBody>
      </p:sp>
    </p:spTree>
    <p:extLst>
      <p:ext uri="{BB962C8B-B14F-4D97-AF65-F5344CB8AC3E}">
        <p14:creationId xmlns:p14="http://schemas.microsoft.com/office/powerpoint/2010/main" val="4085777705"/>
      </p:ext>
    </p:extLst>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6747493"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1956</a:t>
            </a:r>
            <a:r>
              <a:rPr lang="en-US" sz="2800" b="1" dirty="0"/>
              <a:t> </a:t>
            </a:r>
            <a:r>
              <a:rPr lang="en-US" sz="3200" b="1" dirty="0">
                <a:solidFill>
                  <a:schemeClr val="tx2"/>
                </a:solidFill>
                <a:latin typeface="Candara" pitchFamily="34" charset="0"/>
                <a:cs typeface="Arial" pitchFamily="34" charset="0"/>
              </a:rPr>
              <a:t>Constitution</a:t>
            </a:r>
          </a:p>
        </p:txBody>
      </p:sp>
      <p:sp>
        <p:nvSpPr>
          <p:cNvPr id="6" name="TextBox 5"/>
          <p:cNvSpPr txBox="1"/>
          <p:nvPr/>
        </p:nvSpPr>
        <p:spPr>
          <a:xfrm>
            <a:off x="685801" y="1719475"/>
            <a:ext cx="8020022" cy="286232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Candara" panose="020E0502030303020204" pitchFamily="34" charset="0"/>
              </a:rPr>
              <a:t>One Unit scheme helped the task of constitution making to accomplish successfully. The previous committees report helped the new Assembly that completed its work and presented in the 2nd CA on January 9, 1956. It, with certain amendments, was approved on January 29, 1956 and enforced on March 23. With this Pakistan had become an Islamic Republic</a:t>
            </a: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20</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65F90761-A2D0-4EF1-871C-F8A0D40B8EB1}"/>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807528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6747493"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Features</a:t>
            </a:r>
          </a:p>
        </p:txBody>
      </p:sp>
      <p:sp>
        <p:nvSpPr>
          <p:cNvPr id="6" name="TextBox 5"/>
          <p:cNvSpPr txBox="1"/>
          <p:nvPr/>
        </p:nvSpPr>
        <p:spPr>
          <a:xfrm>
            <a:off x="685801" y="1719475"/>
            <a:ext cx="8020022" cy="378565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b="1" dirty="0">
                <a:latin typeface="Candara" panose="020E0502030303020204" pitchFamily="34" charset="0"/>
              </a:rPr>
              <a:t>Parliamentary System</a:t>
            </a:r>
          </a:p>
          <a:p>
            <a:pPr marL="342900" indent="-342900" algn="just">
              <a:lnSpc>
                <a:spcPct val="150000"/>
              </a:lnSpc>
              <a:buFont typeface="Arial" panose="020B0604020202020204" pitchFamily="34" charset="0"/>
              <a:buChar char="•"/>
            </a:pPr>
            <a:r>
              <a:rPr lang="en-US" sz="2000" dirty="0">
                <a:latin typeface="Candara" panose="020E0502030303020204" pitchFamily="34" charset="0"/>
              </a:rPr>
              <a:t>Executive Authority vested in the President who exercised it on the advice of the Prime Minister except in the matters he had discretion.</a:t>
            </a:r>
          </a:p>
          <a:p>
            <a:pPr marL="342900" indent="-342900" algn="just">
              <a:lnSpc>
                <a:spcPct val="150000"/>
              </a:lnSpc>
              <a:buFont typeface="Arial" panose="020B0604020202020204" pitchFamily="34" charset="0"/>
              <a:buChar char="•"/>
            </a:pPr>
            <a:r>
              <a:rPr lang="en-US" sz="2000" dirty="0">
                <a:latin typeface="Candara" panose="020E0502030303020204" pitchFamily="34" charset="0"/>
              </a:rPr>
              <a:t>President had ceremonial functions and exercised limited powers.</a:t>
            </a:r>
            <a:br>
              <a:rPr lang="en-US" sz="2000" dirty="0">
                <a:latin typeface="Candara" panose="020E0502030303020204" pitchFamily="34" charset="0"/>
              </a:rPr>
            </a:br>
            <a:r>
              <a:rPr lang="en-US" sz="2000" dirty="0">
                <a:latin typeface="Candara" panose="020E0502030303020204" pitchFamily="34" charset="0"/>
              </a:rPr>
              <a:t>The President would be of 45 years of age, Muslim and qualified to be a member of National Assembly.</a:t>
            </a:r>
          </a:p>
          <a:p>
            <a:pPr marL="342900" indent="-342900" algn="just">
              <a:lnSpc>
                <a:spcPct val="150000"/>
              </a:lnSpc>
              <a:buFont typeface="Arial" panose="020B0604020202020204" pitchFamily="34" charset="0"/>
              <a:buChar char="•"/>
            </a:pPr>
            <a:r>
              <a:rPr lang="en-US" sz="2000" dirty="0">
                <a:latin typeface="Candara" panose="020E0502030303020204" pitchFamily="34" charset="0"/>
              </a:rPr>
              <a:t>He was to be elected by National Assembly (NA) and Provincial Assemblies.</a:t>
            </a: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21</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7612833B-5A75-45F7-80EF-D3331CC11348}"/>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246561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6747493"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Features</a:t>
            </a:r>
          </a:p>
        </p:txBody>
      </p:sp>
      <p:sp>
        <p:nvSpPr>
          <p:cNvPr id="6" name="TextBox 5"/>
          <p:cNvSpPr txBox="1"/>
          <p:nvPr/>
        </p:nvSpPr>
        <p:spPr>
          <a:xfrm>
            <a:off x="685801" y="1719475"/>
            <a:ext cx="8020022" cy="378565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b="1" dirty="0">
                <a:latin typeface="Candara" panose="020E0502030303020204" pitchFamily="34" charset="0"/>
              </a:rPr>
              <a:t>Prime Minister</a:t>
            </a:r>
            <a:endParaRPr lang="en-US" sz="2000" dirty="0">
              <a:latin typeface="Candara" panose="020E0502030303020204" pitchFamily="34" charset="0"/>
            </a:endParaRPr>
          </a:p>
          <a:p>
            <a:pPr marL="342900" indent="-342900" algn="just">
              <a:lnSpc>
                <a:spcPct val="150000"/>
              </a:lnSpc>
              <a:buFont typeface="Arial" panose="020B0604020202020204" pitchFamily="34" charset="0"/>
              <a:buChar char="•"/>
            </a:pPr>
            <a:r>
              <a:rPr lang="en-US" sz="2000" dirty="0">
                <a:latin typeface="Candara" panose="020E0502030303020204" pitchFamily="34" charset="0"/>
              </a:rPr>
              <a:t>PM would be appointed by President. </a:t>
            </a:r>
          </a:p>
          <a:p>
            <a:pPr marL="342900" indent="-342900" algn="just">
              <a:lnSpc>
                <a:spcPct val="150000"/>
              </a:lnSpc>
              <a:buFont typeface="Arial" panose="020B0604020202020204" pitchFamily="34" charset="0"/>
              <a:buChar char="•"/>
            </a:pPr>
            <a:r>
              <a:rPr lang="en-US" sz="2000" dirty="0">
                <a:latin typeface="Candara" panose="020E0502030303020204" pitchFamily="34" charset="0"/>
              </a:rPr>
              <a:t>President could not remove him unless he was sure that PM did not enjoy the support of majority in the National Assembly. </a:t>
            </a:r>
          </a:p>
          <a:p>
            <a:pPr marL="342900" indent="-342900" algn="just">
              <a:lnSpc>
                <a:spcPct val="150000"/>
              </a:lnSpc>
              <a:buFont typeface="Arial" panose="020B0604020202020204" pitchFamily="34" charset="0"/>
              <a:buChar char="•"/>
            </a:pPr>
            <a:r>
              <a:rPr lang="en-US" sz="2000" dirty="0">
                <a:latin typeface="Candara" panose="020E0502030303020204" pitchFamily="34" charset="0"/>
              </a:rPr>
              <a:t>The President would be its sole judge. He could ask PM to show his support</a:t>
            </a:r>
          </a:p>
          <a:p>
            <a:pPr marL="342900" indent="-342900" algn="just">
              <a:lnSpc>
                <a:spcPct val="150000"/>
              </a:lnSpc>
              <a:buFont typeface="Arial" panose="020B0604020202020204" pitchFamily="34" charset="0"/>
              <a:buChar char="•"/>
            </a:pPr>
            <a:r>
              <a:rPr lang="en-US" sz="2000" dirty="0">
                <a:latin typeface="Candara" panose="020E0502030303020204" pitchFamily="34" charset="0"/>
              </a:rPr>
              <a:t> Cabinet was collectively responsible to NA. </a:t>
            </a:r>
          </a:p>
          <a:p>
            <a:pPr marL="342900" indent="-342900" algn="just">
              <a:lnSpc>
                <a:spcPct val="150000"/>
              </a:lnSpc>
              <a:buFont typeface="Arial" panose="020B0604020202020204" pitchFamily="34" charset="0"/>
              <a:buChar char="•"/>
            </a:pPr>
            <a:r>
              <a:rPr lang="en-US" sz="2000" dirty="0">
                <a:latin typeface="Candara" panose="020E0502030303020204" pitchFamily="34" charset="0"/>
              </a:rPr>
              <a:t>PM was the head of government assisted by cabinet.​</a:t>
            </a: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22</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66853B52-F13C-487D-8769-054760CB4B4C}"/>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436942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6747493"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Features</a:t>
            </a:r>
          </a:p>
        </p:txBody>
      </p:sp>
      <p:sp>
        <p:nvSpPr>
          <p:cNvPr id="6" name="TextBox 5"/>
          <p:cNvSpPr txBox="1"/>
          <p:nvPr/>
        </p:nvSpPr>
        <p:spPr>
          <a:xfrm>
            <a:off x="685801" y="1719475"/>
            <a:ext cx="8020022" cy="517064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b="1" dirty="0">
                <a:latin typeface="Candara" panose="020E0502030303020204" pitchFamily="34" charset="0"/>
              </a:rPr>
              <a:t>Unicameral Legislature:</a:t>
            </a:r>
            <a:endParaRPr lang="en-US" sz="2000" dirty="0">
              <a:latin typeface="Candara" panose="020E0502030303020204" pitchFamily="34" charset="0"/>
            </a:endParaRPr>
          </a:p>
          <a:p>
            <a:pPr marL="342900" indent="-342900" algn="just">
              <a:lnSpc>
                <a:spcPct val="150000"/>
              </a:lnSpc>
              <a:buFont typeface="Arial" panose="020B0604020202020204" pitchFamily="34" charset="0"/>
              <a:buChar char="•"/>
            </a:pPr>
            <a:r>
              <a:rPr lang="en-US" sz="2000" dirty="0">
                <a:latin typeface="Candara" panose="020E0502030303020204" pitchFamily="34" charset="0"/>
              </a:rPr>
              <a:t>National Assembly was the only house of the parliament having a membership of 300 plus 10 women seats.</a:t>
            </a:r>
          </a:p>
          <a:p>
            <a:pPr marL="342900" indent="-342900" algn="just">
              <a:lnSpc>
                <a:spcPct val="150000"/>
              </a:lnSpc>
              <a:buFont typeface="Arial" panose="020B0604020202020204" pitchFamily="34" charset="0"/>
              <a:buChar char="•"/>
            </a:pPr>
            <a:r>
              <a:rPr lang="en-US" sz="2000" dirty="0">
                <a:latin typeface="Candara" panose="020E0502030303020204" pitchFamily="34" charset="0"/>
              </a:rPr>
              <a:t>Method of direct elections was adopted for general seats. All legislative powers were rested with NA.</a:t>
            </a:r>
          </a:p>
          <a:p>
            <a:pPr marL="342900" indent="-342900" algn="just">
              <a:lnSpc>
                <a:spcPct val="150000"/>
              </a:lnSpc>
              <a:buFont typeface="Arial" panose="020B0604020202020204" pitchFamily="34" charset="0"/>
              <a:buChar char="•"/>
            </a:pPr>
            <a:r>
              <a:rPr lang="en-US" sz="2000" dirty="0">
                <a:latin typeface="Candara" panose="020E0502030303020204" pitchFamily="34" charset="0"/>
              </a:rPr>
              <a:t>President could return, reject or sign the bills.</a:t>
            </a:r>
            <a:br>
              <a:rPr lang="en-US" sz="2000" dirty="0">
                <a:latin typeface="Candara" panose="020E0502030303020204" pitchFamily="34" charset="0"/>
              </a:rPr>
            </a:br>
            <a:r>
              <a:rPr lang="en-US" sz="2000" dirty="0">
                <a:latin typeface="Candara" panose="020E0502030303020204" pitchFamily="34" charset="0"/>
              </a:rPr>
              <a:t>Regarding monetary bills of ordinary expenditure NA had all powers but they could not vote on Consolidated Fund List. Salaries of President, judges, federal service commission, etc. were to be paid through Consolidated Fund.</a:t>
            </a:r>
          </a:p>
          <a:p>
            <a:pPr marL="342900" indent="-342900" algn="just">
              <a:lnSpc>
                <a:spcPct val="150000"/>
              </a:lnSpc>
              <a:buFont typeface="Arial" panose="020B0604020202020204" pitchFamily="34" charset="0"/>
              <a:buChar char="•"/>
            </a:pPr>
            <a:r>
              <a:rPr lang="en-US" sz="2000" dirty="0">
                <a:latin typeface="Candara" panose="020E0502030303020204" pitchFamily="34" charset="0"/>
              </a:rPr>
              <a:t>NA could control the Executive.​</a:t>
            </a: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23</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94FC694E-63C5-483D-98A9-DE066F261705}"/>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614963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6747493"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Features</a:t>
            </a:r>
          </a:p>
        </p:txBody>
      </p:sp>
      <p:sp>
        <p:nvSpPr>
          <p:cNvPr id="6" name="TextBox 5"/>
          <p:cNvSpPr txBox="1"/>
          <p:nvPr/>
        </p:nvSpPr>
        <p:spPr>
          <a:xfrm>
            <a:off x="685801" y="1719475"/>
            <a:ext cx="8020022" cy="470898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b="1" dirty="0">
                <a:latin typeface="Candara" panose="020E0502030303020204" pitchFamily="34" charset="0"/>
              </a:rPr>
              <a:t>Federal System</a:t>
            </a:r>
            <a:endParaRPr lang="en-US" sz="2000" dirty="0">
              <a:latin typeface="Candara" panose="020E0502030303020204" pitchFamily="34" charset="0"/>
            </a:endParaRPr>
          </a:p>
          <a:p>
            <a:pPr marL="342900" indent="-342900" algn="just">
              <a:lnSpc>
                <a:spcPct val="150000"/>
              </a:lnSpc>
              <a:buFont typeface="Arial" panose="020B0604020202020204" pitchFamily="34" charset="0"/>
              <a:buChar char="•"/>
            </a:pPr>
            <a:r>
              <a:rPr lang="en-US" sz="2000" dirty="0">
                <a:latin typeface="Candara" panose="020E0502030303020204" pitchFamily="34" charset="0"/>
              </a:rPr>
              <a:t>The constitution provided three lists: Federal, Provincial and Concurrent. </a:t>
            </a:r>
          </a:p>
          <a:p>
            <a:pPr marL="342900" indent="-342900" algn="just">
              <a:lnSpc>
                <a:spcPct val="150000"/>
              </a:lnSpc>
              <a:buFont typeface="Arial" panose="020B0604020202020204" pitchFamily="34" charset="0"/>
              <a:buChar char="•"/>
            </a:pPr>
            <a:r>
              <a:rPr lang="en-US" sz="2000" dirty="0">
                <a:latin typeface="Candara" panose="020E0502030303020204" pitchFamily="34" charset="0"/>
              </a:rPr>
              <a:t>There were two Provinces in the federation of Pakistan.</a:t>
            </a:r>
          </a:p>
          <a:p>
            <a:pPr marL="342900" indent="-342900" algn="just">
              <a:lnSpc>
                <a:spcPct val="150000"/>
              </a:lnSpc>
              <a:buFont typeface="Arial" panose="020B0604020202020204" pitchFamily="34" charset="0"/>
              <a:buChar char="•"/>
            </a:pPr>
            <a:r>
              <a:rPr lang="en-US" sz="2000" b="1" dirty="0">
                <a:latin typeface="Candara" panose="020E0502030303020204" pitchFamily="34" charset="0"/>
              </a:rPr>
              <a:t>Provincial Structure</a:t>
            </a:r>
          </a:p>
          <a:p>
            <a:pPr marL="342900" indent="-342900" algn="just">
              <a:lnSpc>
                <a:spcPct val="150000"/>
              </a:lnSpc>
              <a:buFont typeface="Arial" panose="020B0604020202020204" pitchFamily="34" charset="0"/>
              <a:buChar char="•"/>
            </a:pPr>
            <a:r>
              <a:rPr lang="en-US" sz="2000" dirty="0">
                <a:latin typeface="Candara" panose="020E0502030303020204" pitchFamily="34" charset="0"/>
              </a:rPr>
              <a:t>At the provincial level there was elected Assembly. </a:t>
            </a:r>
          </a:p>
          <a:p>
            <a:pPr marL="342900" indent="-342900" algn="just">
              <a:lnSpc>
                <a:spcPct val="150000"/>
              </a:lnSpc>
              <a:buFont typeface="Arial" panose="020B0604020202020204" pitchFamily="34" charset="0"/>
              <a:buChar char="•"/>
            </a:pPr>
            <a:r>
              <a:rPr lang="en-US" sz="2000" dirty="0">
                <a:latin typeface="Candara" panose="020E0502030303020204" pitchFamily="34" charset="0"/>
              </a:rPr>
              <a:t>The Parliamentary System under the nominal headship of Governor. </a:t>
            </a:r>
          </a:p>
          <a:p>
            <a:pPr marL="342900" indent="-342900" algn="just">
              <a:lnSpc>
                <a:spcPct val="150000"/>
              </a:lnSpc>
              <a:buFont typeface="Arial" panose="020B0604020202020204" pitchFamily="34" charset="0"/>
              <a:buChar char="•"/>
            </a:pPr>
            <a:r>
              <a:rPr lang="en-US" sz="2000" dirty="0">
                <a:latin typeface="Candara" panose="020E0502030303020204" pitchFamily="34" charset="0"/>
              </a:rPr>
              <a:t>The real powers were given to Chief Ministers and his cabinet.</a:t>
            </a:r>
          </a:p>
          <a:p>
            <a:pPr marL="342900" indent="-342900" algn="just">
              <a:lnSpc>
                <a:spcPct val="150000"/>
              </a:lnSpc>
              <a:buFont typeface="Arial" panose="020B0604020202020204" pitchFamily="34" charset="0"/>
              <a:buChar char="•"/>
            </a:pPr>
            <a:r>
              <a:rPr lang="en-US" sz="2000" dirty="0">
                <a:latin typeface="Candara" panose="020E0502030303020204" pitchFamily="34" charset="0"/>
              </a:rPr>
              <a:t> Centre had some overriding powers and some Emergency powers too. </a:t>
            </a: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24</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4C8BB3C0-102C-44E0-A320-CE02BEF999CC}"/>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394049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6">
                                            <p:txEl>
                                              <p:pRg st="6" end="6"/>
                                            </p:txEl>
                                          </p:spTgt>
                                        </p:tgtEl>
                                        <p:attrNameLst>
                                          <p:attrName>style.color</p:attrName>
                                        </p:attrNameLst>
                                      </p:cBhvr>
                                      <p:to>
                                        <a:srgbClr val="000000"/>
                                      </p:to>
                                    </p:animClr>
                                    <p:animClr clrSpc="rgb" dir="cw">
                                      <p:cBhvr>
                                        <p:cTn id="49" dur="500" fill="hold"/>
                                        <p:tgtEl>
                                          <p:spTgt spid="6">
                                            <p:txEl>
                                              <p:pRg st="6" end="6"/>
                                            </p:txEl>
                                          </p:spTgt>
                                        </p:tgtEl>
                                        <p:attrNameLst>
                                          <p:attrName>fillcolor</p:attrName>
                                        </p:attrNameLst>
                                      </p:cBhvr>
                                      <p:to>
                                        <a:srgbClr val="000000"/>
                                      </p:to>
                                    </p:animClr>
                                    <p:set>
                                      <p:cBhvr>
                                        <p:cTn id="50" dur="500" fill="hold"/>
                                        <p:tgtEl>
                                          <p:spTgt spid="6">
                                            <p:txEl>
                                              <p:pRg st="6" end="6"/>
                                            </p:txEl>
                                          </p:spTgt>
                                        </p:tgtEl>
                                        <p:attrNameLst>
                                          <p:attrName>fill.type</p:attrName>
                                        </p:attrNameLst>
                                      </p:cBhvr>
                                      <p:to>
                                        <p:strVal val="solid"/>
                                      </p:to>
                                    </p:set>
                                    <p:set>
                                      <p:cBhvr>
                                        <p:cTn id="51" dur="500" fill="hold"/>
                                        <p:tgtEl>
                                          <p:spTgt spid="6">
                                            <p:txEl>
                                              <p:pRg st="6" end="6"/>
                                            </p:txEl>
                                          </p:spTgt>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19" presetClass="emph" presetSubtype="0" fill="hold" nodeType="clickEffect">
                                  <p:stCondLst>
                                    <p:cond delay="0"/>
                                  </p:stCondLst>
                                  <p:childTnLst>
                                    <p:animClr clrSpc="rgb" dir="cw">
                                      <p:cBhvr override="childStyle">
                                        <p:cTn id="55" dur="500" fill="hold"/>
                                        <p:tgtEl>
                                          <p:spTgt spid="6">
                                            <p:txEl>
                                              <p:pRg st="7" end="7"/>
                                            </p:txEl>
                                          </p:spTgt>
                                        </p:tgtEl>
                                        <p:attrNameLst>
                                          <p:attrName>style.color</p:attrName>
                                        </p:attrNameLst>
                                      </p:cBhvr>
                                      <p:to>
                                        <a:srgbClr val="000000"/>
                                      </p:to>
                                    </p:animClr>
                                    <p:animClr clrSpc="rgb" dir="cw">
                                      <p:cBhvr>
                                        <p:cTn id="56" dur="500" fill="hold"/>
                                        <p:tgtEl>
                                          <p:spTgt spid="6">
                                            <p:txEl>
                                              <p:pRg st="7" end="7"/>
                                            </p:txEl>
                                          </p:spTgt>
                                        </p:tgtEl>
                                        <p:attrNameLst>
                                          <p:attrName>fillcolor</p:attrName>
                                        </p:attrNameLst>
                                      </p:cBhvr>
                                      <p:to>
                                        <a:srgbClr val="000000"/>
                                      </p:to>
                                    </p:animClr>
                                    <p:set>
                                      <p:cBhvr>
                                        <p:cTn id="57" dur="500" fill="hold"/>
                                        <p:tgtEl>
                                          <p:spTgt spid="6">
                                            <p:txEl>
                                              <p:pRg st="7" end="7"/>
                                            </p:txEl>
                                          </p:spTgt>
                                        </p:tgtEl>
                                        <p:attrNameLst>
                                          <p:attrName>fill.type</p:attrName>
                                        </p:attrNameLst>
                                      </p:cBhvr>
                                      <p:to>
                                        <p:strVal val="solid"/>
                                      </p:to>
                                    </p:set>
                                    <p:set>
                                      <p:cBhvr>
                                        <p:cTn id="58" dur="500" fill="hold"/>
                                        <p:tgtEl>
                                          <p:spTgt spid="6">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6747493"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Features</a:t>
            </a:r>
          </a:p>
        </p:txBody>
      </p:sp>
      <p:sp>
        <p:nvSpPr>
          <p:cNvPr id="6" name="TextBox 5"/>
          <p:cNvSpPr txBox="1"/>
          <p:nvPr/>
        </p:nvSpPr>
        <p:spPr>
          <a:xfrm>
            <a:off x="685801" y="1719475"/>
            <a:ext cx="8020022" cy="424731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b="1" dirty="0">
                <a:latin typeface="Candara" panose="020E0502030303020204" pitchFamily="34" charset="0"/>
              </a:rPr>
              <a:t>Independent Judiciary</a:t>
            </a:r>
            <a:endParaRPr lang="en-US" sz="2000" dirty="0">
              <a:latin typeface="Candara" panose="020E0502030303020204" pitchFamily="34" charset="0"/>
            </a:endParaRPr>
          </a:p>
          <a:p>
            <a:pPr marL="342900" indent="-342900" algn="just">
              <a:lnSpc>
                <a:spcPct val="150000"/>
              </a:lnSpc>
              <a:buFont typeface="Arial" panose="020B0604020202020204" pitchFamily="34" charset="0"/>
              <a:buChar char="•"/>
            </a:pPr>
            <a:r>
              <a:rPr lang="en-US" sz="2000" dirty="0">
                <a:latin typeface="Candara" panose="020E0502030303020204" pitchFamily="34" charset="0"/>
              </a:rPr>
              <a:t>At center, the highest court was Supreme Court, then High Courts in provinces and subordinate courts were established</a:t>
            </a:r>
          </a:p>
          <a:p>
            <a:pPr marL="342900" indent="-342900" algn="just">
              <a:lnSpc>
                <a:spcPct val="150000"/>
              </a:lnSpc>
              <a:buFont typeface="Arial" panose="020B0604020202020204" pitchFamily="34" charset="0"/>
              <a:buChar char="•"/>
            </a:pPr>
            <a:r>
              <a:rPr lang="en-US" sz="2000" dirty="0">
                <a:latin typeface="Candara" panose="020E0502030303020204" pitchFamily="34" charset="0"/>
              </a:rPr>
              <a:t>Higher Courts had the power of Interpretation of the constitution. They could hear the disputes between governments. They were guardians of the Legal rights of the citizens.</a:t>
            </a:r>
          </a:p>
          <a:p>
            <a:pPr marL="342900" indent="-342900" algn="just">
              <a:lnSpc>
                <a:spcPct val="150000"/>
              </a:lnSpc>
              <a:buFont typeface="Arial" panose="020B0604020202020204" pitchFamily="34" charset="0"/>
              <a:buChar char="•"/>
            </a:pPr>
            <a:r>
              <a:rPr lang="en-US" sz="2000" b="1" dirty="0">
                <a:latin typeface="Candara" panose="020E0502030303020204" pitchFamily="34" charset="0"/>
              </a:rPr>
              <a:t>Fundamental Rights</a:t>
            </a:r>
          </a:p>
          <a:p>
            <a:pPr marL="342900" indent="-342900" algn="just">
              <a:lnSpc>
                <a:spcPct val="150000"/>
              </a:lnSpc>
              <a:buFont typeface="Arial" panose="020B0604020202020204" pitchFamily="34" charset="0"/>
              <a:buChar char="•"/>
            </a:pPr>
            <a:r>
              <a:rPr lang="en-US" sz="2000" dirty="0">
                <a:latin typeface="Candara" panose="020E0502030303020204" pitchFamily="34" charset="0"/>
              </a:rPr>
              <a:t>Civil and Political Rights were given to the people of Pakistan but they could be suspended in case of emergency.</a:t>
            </a:r>
            <a:endParaRPr lang="en-US" altLang="en-US" sz="24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25</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168CCB45-37BC-4648-A062-54BE0946B30A}"/>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79549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6747493"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Features</a:t>
            </a:r>
          </a:p>
        </p:txBody>
      </p:sp>
      <p:sp>
        <p:nvSpPr>
          <p:cNvPr id="6" name="TextBox 5"/>
          <p:cNvSpPr txBox="1"/>
          <p:nvPr/>
        </p:nvSpPr>
        <p:spPr>
          <a:xfrm>
            <a:off x="685801" y="1719475"/>
            <a:ext cx="8020022" cy="240065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b="1" dirty="0">
                <a:latin typeface="Candara" panose="020E0502030303020204" pitchFamily="34" charset="0"/>
              </a:rPr>
              <a:t>Directive Principles of State Policy</a:t>
            </a:r>
            <a:endParaRPr lang="en-US" sz="2000" dirty="0">
              <a:latin typeface="Candara" panose="020E0502030303020204" pitchFamily="34" charset="0"/>
            </a:endParaRPr>
          </a:p>
          <a:p>
            <a:pPr marL="342900" indent="-342900" algn="just">
              <a:lnSpc>
                <a:spcPct val="150000"/>
              </a:lnSpc>
              <a:buFont typeface="Arial" panose="020B0604020202020204" pitchFamily="34" charset="0"/>
              <a:buChar char="•"/>
            </a:pPr>
            <a:r>
              <a:rPr lang="en-US" sz="2000" dirty="0">
                <a:latin typeface="Candara" panose="020E0502030303020204" pitchFamily="34" charset="0"/>
              </a:rPr>
              <a:t>These principles provided guidelines for policy making.</a:t>
            </a:r>
          </a:p>
          <a:p>
            <a:pPr marL="342900" indent="-342900" algn="just">
              <a:lnSpc>
                <a:spcPct val="150000"/>
              </a:lnSpc>
              <a:buFont typeface="Arial" panose="020B0604020202020204" pitchFamily="34" charset="0"/>
              <a:buChar char="•"/>
            </a:pPr>
            <a:r>
              <a:rPr lang="en-US" sz="2000" dirty="0">
                <a:latin typeface="Candara" panose="020E0502030303020204" pitchFamily="34" charset="0"/>
              </a:rPr>
              <a:t>Principles of Objectives Resolution were included as preamble. </a:t>
            </a:r>
          </a:p>
          <a:p>
            <a:pPr marL="342900" indent="-342900" algn="just">
              <a:lnSpc>
                <a:spcPct val="150000"/>
              </a:lnSpc>
              <a:buFont typeface="Arial" panose="020B0604020202020204" pitchFamily="34" charset="0"/>
              <a:buChar char="•"/>
            </a:pPr>
            <a:r>
              <a:rPr lang="en-US" sz="2000" dirty="0">
                <a:latin typeface="Candara" panose="020E0502030303020204" pitchFamily="34" charset="0"/>
              </a:rPr>
              <a:t>The other principles included surety about Islamic practices, Welfare of people, non-discrimination, and fulfillment of basic needs, etc.</a:t>
            </a:r>
            <a:endParaRPr lang="en-US" altLang="en-US" sz="24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26</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83971BB5-8830-4C28-89A8-49F6C2AB31C2}"/>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916449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6747493"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Features</a:t>
            </a:r>
            <a:r>
              <a:rPr lang="en-US" sz="2800" b="1" dirty="0"/>
              <a:t> </a:t>
            </a:r>
          </a:p>
        </p:txBody>
      </p:sp>
      <p:sp>
        <p:nvSpPr>
          <p:cNvPr id="6" name="TextBox 5"/>
          <p:cNvSpPr txBox="1"/>
          <p:nvPr/>
        </p:nvSpPr>
        <p:spPr>
          <a:xfrm>
            <a:off x="685801" y="1719475"/>
            <a:ext cx="8020022" cy="512448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b="1" dirty="0">
                <a:latin typeface="Candara" panose="020E0502030303020204" pitchFamily="34" charset="0"/>
              </a:rPr>
              <a:t>Islamic Character</a:t>
            </a:r>
            <a:endParaRPr lang="en-US" sz="2000" dirty="0">
              <a:latin typeface="Candara" panose="020E0502030303020204" pitchFamily="34" charset="0"/>
            </a:endParaRPr>
          </a:p>
          <a:p>
            <a:pPr marL="342900" indent="-342900" algn="just">
              <a:lnSpc>
                <a:spcPct val="150000"/>
              </a:lnSpc>
              <a:buFont typeface="Arial" panose="020B0604020202020204" pitchFamily="34" charset="0"/>
              <a:buChar char="•"/>
            </a:pPr>
            <a:r>
              <a:rPr lang="en-US" sz="2000" dirty="0">
                <a:latin typeface="Candara" panose="020E0502030303020204" pitchFamily="34" charset="0"/>
              </a:rPr>
              <a:t>The name of the country was the Islamic Republic.</a:t>
            </a:r>
          </a:p>
          <a:p>
            <a:pPr marL="342900" indent="-342900" algn="just">
              <a:lnSpc>
                <a:spcPct val="150000"/>
              </a:lnSpc>
              <a:buFont typeface="Arial" panose="020B0604020202020204" pitchFamily="34" charset="0"/>
              <a:buChar char="•"/>
            </a:pPr>
            <a:r>
              <a:rPr lang="en-US" sz="2000" dirty="0">
                <a:latin typeface="Candara" panose="020E0502030303020204" pitchFamily="34" charset="0"/>
              </a:rPr>
              <a:t> Objectives Resolution was the Preamble.</a:t>
            </a:r>
          </a:p>
          <a:p>
            <a:pPr marL="342900" indent="-342900" algn="just">
              <a:lnSpc>
                <a:spcPct val="150000"/>
              </a:lnSpc>
              <a:buFont typeface="Arial" panose="020B0604020202020204" pitchFamily="34" charset="0"/>
              <a:buChar char="•"/>
            </a:pPr>
            <a:r>
              <a:rPr lang="en-US" sz="2000" dirty="0">
                <a:latin typeface="Candara" panose="020E0502030303020204" pitchFamily="34" charset="0"/>
              </a:rPr>
              <a:t>Other Islamic clauses were part of Directive Principles.</a:t>
            </a:r>
          </a:p>
          <a:p>
            <a:pPr marL="342900" indent="-342900" algn="just">
              <a:lnSpc>
                <a:spcPct val="150000"/>
              </a:lnSpc>
              <a:buFont typeface="Arial" panose="020B0604020202020204" pitchFamily="34" charset="0"/>
              <a:buChar char="•"/>
            </a:pPr>
            <a:r>
              <a:rPr lang="en-US" sz="2000" dirty="0">
                <a:latin typeface="Candara" panose="020E0502030303020204" pitchFamily="34" charset="0"/>
              </a:rPr>
              <a:t>No law can be made to violate Islamic principles and teachings.</a:t>
            </a:r>
          </a:p>
          <a:p>
            <a:pPr marL="342900" indent="-342900" algn="just">
              <a:lnSpc>
                <a:spcPct val="150000"/>
              </a:lnSpc>
              <a:buFont typeface="Arial" panose="020B0604020202020204" pitchFamily="34" charset="0"/>
              <a:buChar char="•"/>
            </a:pPr>
            <a:r>
              <a:rPr lang="en-US" sz="2000" dirty="0">
                <a:latin typeface="Candara" panose="020E0502030303020204" pitchFamily="34" charset="0"/>
              </a:rPr>
              <a:t>Existing laws would be brought in conformity with Islamic teachings.</a:t>
            </a:r>
          </a:p>
          <a:p>
            <a:pPr marL="342900" indent="-342900" algn="just">
              <a:lnSpc>
                <a:spcPct val="150000"/>
              </a:lnSpc>
              <a:buFont typeface="Arial" panose="020B0604020202020204" pitchFamily="34" charset="0"/>
              <a:buChar char="•"/>
            </a:pPr>
            <a:r>
              <a:rPr lang="en-US" sz="2000" dirty="0">
                <a:latin typeface="Candara" panose="020E0502030303020204" pitchFamily="34" charset="0"/>
              </a:rPr>
              <a:t>A Commission was to be appointed to examine the laws for bringing them in conformity.</a:t>
            </a:r>
          </a:p>
          <a:p>
            <a:pPr marL="342900" indent="-342900" algn="just">
              <a:lnSpc>
                <a:spcPct val="150000"/>
              </a:lnSpc>
              <a:buFont typeface="Arial" panose="020B0604020202020204" pitchFamily="34" charset="0"/>
              <a:buChar char="•"/>
            </a:pPr>
            <a:r>
              <a:rPr lang="en-US" sz="2000" dirty="0">
                <a:latin typeface="Candara" panose="020E0502030303020204" pitchFamily="34" charset="0"/>
              </a:rPr>
              <a:t>Whether a Law is Islamic or not, NA had to decide. The matter could be taken up with the Judiciary.</a:t>
            </a:r>
          </a:p>
          <a:p>
            <a:pPr marL="342900" indent="-342900" algn="just">
              <a:lnSpc>
                <a:spcPct val="150000"/>
              </a:lnSpc>
              <a:buFont typeface="Arial" panose="020B0604020202020204" pitchFamily="34" charset="0"/>
              <a:buChar char="•"/>
            </a:pPr>
            <a:r>
              <a:rPr lang="en-US" sz="2000" dirty="0">
                <a:latin typeface="Candara" panose="020E0502030303020204" pitchFamily="34" charset="0"/>
              </a:rPr>
              <a:t>Islam was not declared state religion.</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27</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4978878F-0138-4650-B3AA-D6F0AA7F230A}"/>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521384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6">
                                            <p:txEl>
                                              <p:pRg st="6" end="6"/>
                                            </p:txEl>
                                          </p:spTgt>
                                        </p:tgtEl>
                                        <p:attrNameLst>
                                          <p:attrName>style.color</p:attrName>
                                        </p:attrNameLst>
                                      </p:cBhvr>
                                      <p:to>
                                        <a:srgbClr val="000000"/>
                                      </p:to>
                                    </p:animClr>
                                    <p:animClr clrSpc="rgb" dir="cw">
                                      <p:cBhvr>
                                        <p:cTn id="49" dur="500" fill="hold"/>
                                        <p:tgtEl>
                                          <p:spTgt spid="6">
                                            <p:txEl>
                                              <p:pRg st="6" end="6"/>
                                            </p:txEl>
                                          </p:spTgt>
                                        </p:tgtEl>
                                        <p:attrNameLst>
                                          <p:attrName>fillcolor</p:attrName>
                                        </p:attrNameLst>
                                      </p:cBhvr>
                                      <p:to>
                                        <a:srgbClr val="000000"/>
                                      </p:to>
                                    </p:animClr>
                                    <p:set>
                                      <p:cBhvr>
                                        <p:cTn id="50" dur="500" fill="hold"/>
                                        <p:tgtEl>
                                          <p:spTgt spid="6">
                                            <p:txEl>
                                              <p:pRg st="6" end="6"/>
                                            </p:txEl>
                                          </p:spTgt>
                                        </p:tgtEl>
                                        <p:attrNameLst>
                                          <p:attrName>fill.type</p:attrName>
                                        </p:attrNameLst>
                                      </p:cBhvr>
                                      <p:to>
                                        <p:strVal val="solid"/>
                                      </p:to>
                                    </p:set>
                                    <p:set>
                                      <p:cBhvr>
                                        <p:cTn id="51" dur="500" fill="hold"/>
                                        <p:tgtEl>
                                          <p:spTgt spid="6">
                                            <p:txEl>
                                              <p:pRg st="6" end="6"/>
                                            </p:txEl>
                                          </p:spTgt>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19" presetClass="emph" presetSubtype="0" fill="hold" nodeType="clickEffect">
                                  <p:stCondLst>
                                    <p:cond delay="0"/>
                                  </p:stCondLst>
                                  <p:childTnLst>
                                    <p:animClr clrSpc="rgb" dir="cw">
                                      <p:cBhvr override="childStyle">
                                        <p:cTn id="55" dur="500" fill="hold"/>
                                        <p:tgtEl>
                                          <p:spTgt spid="6">
                                            <p:txEl>
                                              <p:pRg st="7" end="7"/>
                                            </p:txEl>
                                          </p:spTgt>
                                        </p:tgtEl>
                                        <p:attrNameLst>
                                          <p:attrName>style.color</p:attrName>
                                        </p:attrNameLst>
                                      </p:cBhvr>
                                      <p:to>
                                        <a:srgbClr val="000000"/>
                                      </p:to>
                                    </p:animClr>
                                    <p:animClr clrSpc="rgb" dir="cw">
                                      <p:cBhvr>
                                        <p:cTn id="56" dur="500" fill="hold"/>
                                        <p:tgtEl>
                                          <p:spTgt spid="6">
                                            <p:txEl>
                                              <p:pRg st="7" end="7"/>
                                            </p:txEl>
                                          </p:spTgt>
                                        </p:tgtEl>
                                        <p:attrNameLst>
                                          <p:attrName>fillcolor</p:attrName>
                                        </p:attrNameLst>
                                      </p:cBhvr>
                                      <p:to>
                                        <a:srgbClr val="000000"/>
                                      </p:to>
                                    </p:animClr>
                                    <p:set>
                                      <p:cBhvr>
                                        <p:cTn id="57" dur="500" fill="hold"/>
                                        <p:tgtEl>
                                          <p:spTgt spid="6">
                                            <p:txEl>
                                              <p:pRg st="7" end="7"/>
                                            </p:txEl>
                                          </p:spTgt>
                                        </p:tgtEl>
                                        <p:attrNameLst>
                                          <p:attrName>fill.type</p:attrName>
                                        </p:attrNameLst>
                                      </p:cBhvr>
                                      <p:to>
                                        <p:strVal val="solid"/>
                                      </p:to>
                                    </p:set>
                                    <p:set>
                                      <p:cBhvr>
                                        <p:cTn id="58" dur="500" fill="hold"/>
                                        <p:tgtEl>
                                          <p:spTgt spid="6">
                                            <p:txEl>
                                              <p:pRg st="7" end="7"/>
                                            </p:txEl>
                                          </p:spTgt>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9" presetClass="emph" presetSubtype="0" fill="hold" nodeType="clickEffect">
                                  <p:stCondLst>
                                    <p:cond delay="0"/>
                                  </p:stCondLst>
                                  <p:childTnLst>
                                    <p:animClr clrSpc="rgb" dir="cw">
                                      <p:cBhvr override="childStyle">
                                        <p:cTn id="62" dur="500" fill="hold"/>
                                        <p:tgtEl>
                                          <p:spTgt spid="6">
                                            <p:txEl>
                                              <p:pRg st="8" end="8"/>
                                            </p:txEl>
                                          </p:spTgt>
                                        </p:tgtEl>
                                        <p:attrNameLst>
                                          <p:attrName>style.color</p:attrName>
                                        </p:attrNameLst>
                                      </p:cBhvr>
                                      <p:to>
                                        <a:srgbClr val="000000"/>
                                      </p:to>
                                    </p:animClr>
                                    <p:animClr clrSpc="rgb" dir="cw">
                                      <p:cBhvr>
                                        <p:cTn id="63" dur="500" fill="hold"/>
                                        <p:tgtEl>
                                          <p:spTgt spid="6">
                                            <p:txEl>
                                              <p:pRg st="8" end="8"/>
                                            </p:txEl>
                                          </p:spTgt>
                                        </p:tgtEl>
                                        <p:attrNameLst>
                                          <p:attrName>fillcolor</p:attrName>
                                        </p:attrNameLst>
                                      </p:cBhvr>
                                      <p:to>
                                        <a:srgbClr val="000000"/>
                                      </p:to>
                                    </p:animClr>
                                    <p:set>
                                      <p:cBhvr>
                                        <p:cTn id="64" dur="500" fill="hold"/>
                                        <p:tgtEl>
                                          <p:spTgt spid="6">
                                            <p:txEl>
                                              <p:pRg st="8" end="8"/>
                                            </p:txEl>
                                          </p:spTgt>
                                        </p:tgtEl>
                                        <p:attrNameLst>
                                          <p:attrName>fill.type</p:attrName>
                                        </p:attrNameLst>
                                      </p:cBhvr>
                                      <p:to>
                                        <p:strVal val="solid"/>
                                      </p:to>
                                    </p:set>
                                    <p:set>
                                      <p:cBhvr>
                                        <p:cTn id="65" dur="500" fill="hold"/>
                                        <p:tgtEl>
                                          <p:spTgt spid="6">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6747493" cy="584775"/>
          </a:xfrm>
          <a:prstGeom prst="rect">
            <a:avLst/>
          </a:prstGeom>
          <a:noFill/>
        </p:spPr>
        <p:txBody>
          <a:bodyPr wrap="square" rtlCol="0">
            <a:spAutoFit/>
          </a:bodyPr>
          <a:lstStyle>
            <a:defPPr>
              <a:defRPr lang="en-US"/>
            </a:defPPr>
            <a:lvl1pPr>
              <a:defRPr sz="3200" b="1">
                <a:solidFill>
                  <a:schemeClr val="tx2"/>
                </a:solidFill>
                <a:latin typeface="Candara" pitchFamily="34" charset="0"/>
                <a:cs typeface="Arial" pitchFamily="34" charset="0"/>
              </a:defRPr>
            </a:lvl1pPr>
          </a:lstStyle>
          <a:p>
            <a:r>
              <a:rPr lang="en-US" dirty="0"/>
              <a:t>1956 Constitution</a:t>
            </a:r>
          </a:p>
        </p:txBody>
      </p:sp>
      <p:sp>
        <p:nvSpPr>
          <p:cNvPr id="6" name="TextBox 5"/>
          <p:cNvSpPr txBox="1"/>
          <p:nvPr/>
        </p:nvSpPr>
        <p:spPr>
          <a:xfrm>
            <a:off x="685801" y="1719475"/>
            <a:ext cx="8020022" cy="193899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b="1" dirty="0">
                <a:latin typeface="Candara" panose="020E0502030303020204" pitchFamily="34" charset="0"/>
              </a:rPr>
              <a:t>Working of the Constitution</a:t>
            </a:r>
          </a:p>
          <a:p>
            <a:pPr marL="342900" indent="-342900" algn="just">
              <a:lnSpc>
                <a:spcPct val="150000"/>
              </a:lnSpc>
              <a:buFont typeface="Arial" panose="020B0604020202020204" pitchFamily="34" charset="0"/>
              <a:buChar char="•"/>
            </a:pPr>
            <a:r>
              <a:rPr lang="en-US" sz="2000" dirty="0">
                <a:latin typeface="Candara" panose="020E0502030303020204" pitchFamily="34" charset="0"/>
              </a:rPr>
              <a:t>No elections were held after the enforcement. It was finally abrogated on October 7, 1958.</a:t>
            </a:r>
          </a:p>
          <a:p>
            <a:pPr marL="342900" indent="-342900" algn="just">
              <a:lnSpc>
                <a:spcPct val="150000"/>
              </a:lnSpc>
              <a:buFont typeface="Arial" panose="020B0604020202020204" pitchFamily="34" charset="0"/>
              <a:buChar char="•"/>
            </a:pPr>
            <a:r>
              <a:rPr lang="en-US" sz="2000" dirty="0">
                <a:latin typeface="Candara" panose="020E0502030303020204" pitchFamily="34" charset="0"/>
              </a:rPr>
              <a:t>It worked from March 23, 1956 to October 7, 1958</a:t>
            </a:r>
            <a:endParaRPr lang="en-US" altLang="en-US" sz="24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28</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E7E12269-8FE3-4BB0-A148-4AF8A3946933}"/>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723290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DF44C-8A41-4DC9-9604-092F1808DD4D}"/>
              </a:ext>
            </a:extLst>
          </p:cNvPr>
          <p:cNvSpPr>
            <a:spLocks noGrp="1"/>
          </p:cNvSpPr>
          <p:nvPr>
            <p:ph type="title"/>
          </p:nvPr>
        </p:nvSpPr>
        <p:spPr>
          <a:noFill/>
        </p:spPr>
        <p:txBody>
          <a:bodyPr wrap="square" rtlCol="0">
            <a:spAutoFit/>
          </a:bodyPr>
          <a:lstStyle/>
          <a:p>
            <a:pPr defTabSz="914400"/>
            <a:r>
              <a:rPr lang="en-US" sz="3200" b="1" dirty="0">
                <a:latin typeface="Candara" pitchFamily="34" charset="0"/>
                <a:ea typeface="+mn-ea"/>
                <a:cs typeface="Arial" pitchFamily="34" charset="0"/>
              </a:rPr>
              <a:t>Sources</a:t>
            </a:r>
          </a:p>
        </p:txBody>
      </p:sp>
      <p:sp>
        <p:nvSpPr>
          <p:cNvPr id="3" name="Content Placeholder 2">
            <a:extLst>
              <a:ext uri="{FF2B5EF4-FFF2-40B4-BE49-F238E27FC236}">
                <a16:creationId xmlns:a16="http://schemas.microsoft.com/office/drawing/2014/main" id="{F10C8FE0-0640-4B5F-A8E5-9D0A349E2E8D}"/>
              </a:ext>
            </a:extLst>
          </p:cNvPr>
          <p:cNvSpPr>
            <a:spLocks noGrp="1"/>
          </p:cNvSpPr>
          <p:nvPr>
            <p:ph idx="1"/>
          </p:nvPr>
        </p:nvSpPr>
        <p:spPr/>
        <p:txBody>
          <a:bodyPr/>
          <a:lstStyle/>
          <a:p>
            <a:r>
              <a:rPr lang="en-US" dirty="0"/>
              <a:t>Most of the text for these slides have been taken from </a:t>
            </a:r>
            <a:r>
              <a:rPr lang="en-US" dirty="0">
                <a:hlinkClick r:id="rId3"/>
              </a:rPr>
              <a:t>www.slideplayer.com</a:t>
            </a:r>
            <a:r>
              <a:rPr lang="en-US" dirty="0"/>
              <a:t>,  </a:t>
            </a:r>
            <a:r>
              <a:rPr lang="en-US" dirty="0">
                <a:hlinkClick r:id="rId4"/>
              </a:rPr>
              <a:t>www.vulms.vu.edu.pk</a:t>
            </a:r>
            <a:r>
              <a:rPr lang="en-US" dirty="0"/>
              <a:t> and </a:t>
            </a:r>
            <a:r>
              <a:rPr lang="en-US" dirty="0">
                <a:hlinkClick r:id="rId5"/>
              </a:rPr>
              <a:t>www.studyguide.com</a:t>
            </a:r>
            <a:r>
              <a:rPr lang="en-US" dirty="0"/>
              <a:t>, </a:t>
            </a:r>
            <a:r>
              <a:rPr lang="en-US" dirty="0">
                <a:hlinkClick r:id="rId6"/>
              </a:rPr>
              <a:t>www.cssforum.com.pk</a:t>
            </a:r>
            <a:r>
              <a:rPr lang="en-US" dirty="0"/>
              <a:t> </a:t>
            </a:r>
          </a:p>
        </p:txBody>
      </p:sp>
      <p:sp>
        <p:nvSpPr>
          <p:cNvPr id="4" name="Slide Number Placeholder 3">
            <a:extLst>
              <a:ext uri="{FF2B5EF4-FFF2-40B4-BE49-F238E27FC236}">
                <a16:creationId xmlns:a16="http://schemas.microsoft.com/office/drawing/2014/main" id="{9E01FAA7-83A9-492E-AD28-4A07041B6BC6}"/>
              </a:ext>
            </a:extLst>
          </p:cNvPr>
          <p:cNvSpPr>
            <a:spLocks noGrp="1"/>
          </p:cNvSpPr>
          <p:nvPr>
            <p:ph type="sldNum" sz="quarter" idx="12"/>
          </p:nvPr>
        </p:nvSpPr>
        <p:spPr/>
        <p:txBody>
          <a:bodyPr/>
          <a:lstStyle/>
          <a:p>
            <a:fld id="{08A8661F-1CDE-4F7E-AE93-7F9785FD6839}" type="slidenum">
              <a:rPr lang="en-US" smtClean="0"/>
              <a:pPr/>
              <a:t>29</a:t>
            </a:fld>
            <a:endParaRPr lang="en-US"/>
          </a:p>
        </p:txBody>
      </p:sp>
      <p:sp>
        <p:nvSpPr>
          <p:cNvPr id="5" name="Rectangle 4">
            <a:extLst>
              <a:ext uri="{FF2B5EF4-FFF2-40B4-BE49-F238E27FC236}">
                <a16:creationId xmlns:a16="http://schemas.microsoft.com/office/drawing/2014/main" id="{D9CCD641-214C-4087-8F34-2F36192088EB}"/>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FAEC21B-E979-49F8-BFF0-EA344D8146A0}"/>
              </a:ext>
            </a:extLst>
          </p:cNvPr>
          <p:cNvSpPr/>
          <p:nvPr/>
        </p:nvSpPr>
        <p:spPr>
          <a:xfrm>
            <a:off x="7525412" y="5334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39">
            <a:extLst>
              <a:ext uri="{FF2B5EF4-FFF2-40B4-BE49-F238E27FC236}">
                <a16:creationId xmlns:a16="http://schemas.microsoft.com/office/drawing/2014/main" id="{667F5343-36F6-4893-8C25-02038B901C1D}"/>
              </a:ext>
            </a:extLst>
          </p:cNvPr>
          <p:cNvGrpSpPr/>
          <p:nvPr/>
        </p:nvGrpSpPr>
        <p:grpSpPr>
          <a:xfrm rot="10800000" flipV="1">
            <a:off x="857221" y="1405300"/>
            <a:ext cx="6037811" cy="45719"/>
            <a:chOff x="0" y="5791200"/>
            <a:chExt cx="8084345" cy="330200"/>
          </a:xfrm>
        </p:grpSpPr>
        <p:sp>
          <p:nvSpPr>
            <p:cNvPr id="8" name="Rectangle 7">
              <a:extLst>
                <a:ext uri="{FF2B5EF4-FFF2-40B4-BE49-F238E27FC236}">
                  <a16:creationId xmlns:a16="http://schemas.microsoft.com/office/drawing/2014/main" id="{C1B7354C-D28F-4E34-8AE4-4001B7C42D5A}"/>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B97FDA5-47EB-45FC-A95B-68C6C18FDACF}"/>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C34D2FF-6B27-44E6-8AB2-9A231BD829B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370DFF3-CAA0-48AD-BF47-3DF7FB731DF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8747EEF-237D-4502-BD28-CDCD83671824}"/>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990C206-7BBB-4B7E-B6B2-8A80ABD41DA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77687F6-CED2-4EF0-8D12-BAAFDBB749E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1E525B-AD8D-46F1-B6AF-6EB1208FD521}"/>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609095"/>
      </p:ext>
    </p:extLst>
  </p:cSld>
  <p:clrMapOvr>
    <a:overrideClrMapping bg1="lt1" tx1="dk1" bg2="lt2" tx2="dk2" accent1="accent1" accent2="accent2" accent3="accent3" accent4="accent4" accent5="accent5" accent6="accent6" hlink="hlink" folHlink="folHlink"/>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Federalism</a:t>
            </a:r>
          </a:p>
        </p:txBody>
      </p:sp>
      <p:sp>
        <p:nvSpPr>
          <p:cNvPr id="6" name="TextBox 5"/>
          <p:cNvSpPr txBox="1"/>
          <p:nvPr/>
        </p:nvSpPr>
        <p:spPr>
          <a:xfrm>
            <a:off x="685801" y="1741321"/>
            <a:ext cx="8020022" cy="2862322"/>
          </a:xfrm>
          <a:prstGeom prst="rect">
            <a:avLst/>
          </a:prstGeom>
          <a:noFill/>
        </p:spPr>
        <p:txBody>
          <a:bodyPr wrap="square" rtlCol="0">
            <a:spAutoFit/>
          </a:bodyPr>
          <a:lstStyle/>
          <a:p>
            <a:pPr algn="just">
              <a:lnSpc>
                <a:spcPct val="150000"/>
              </a:lnSpc>
            </a:pPr>
            <a:r>
              <a:rPr lang="en-US" altLang="en-US" sz="2000" dirty="0">
                <a:latin typeface="Candara" pitchFamily="34" charset="0"/>
                <a:cs typeface="Arial" pitchFamily="34" charset="0"/>
              </a:rPr>
              <a:t>There was consensus on federalism but yet there were many issues to be settled. Pakistan consisted of two parts</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Division of power was the most difficult part between two wings and also among the provinces</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Provinces were demanding more Autonomy and Provincial Rights</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Strong Centre tradition continued in 1956 as well.</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052AAC5A-DF2F-4D5D-955E-49310BB8B24A}"/>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Representation</a:t>
            </a:r>
          </a:p>
        </p:txBody>
      </p:sp>
      <p:sp>
        <p:nvSpPr>
          <p:cNvPr id="6" name="TextBox 5"/>
          <p:cNvSpPr txBox="1"/>
          <p:nvPr/>
        </p:nvSpPr>
        <p:spPr>
          <a:xfrm>
            <a:off x="685801" y="1741321"/>
            <a:ext cx="8020022" cy="3785652"/>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East Pakistan and West Pakistan were different in population and size and thus appropriate representation was an issue</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Not only wings but the provinces were differently, diversely filled.</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Everyone was sensitive to their representation and provincial autonomy</a:t>
            </a:r>
          </a:p>
          <a:p>
            <a:pPr algn="just">
              <a:lnSpc>
                <a:spcPct val="150000"/>
              </a:lnSpc>
            </a:pPr>
            <a:r>
              <a:rPr lang="en-US" altLang="en-US" sz="2000" dirty="0">
                <a:latin typeface="Candara" pitchFamily="34" charset="0"/>
                <a:cs typeface="Arial" pitchFamily="34" charset="0"/>
              </a:rPr>
              <a:t>To have a standard formula Basic Principle Committee was  formed on March 12,1949. </a:t>
            </a:r>
          </a:p>
          <a:p>
            <a:pPr marL="457200" indent="-457200" algn="just">
              <a:lnSpc>
                <a:spcPct val="150000"/>
              </a:lnSpc>
              <a:buFont typeface="Arial" panose="020B0604020202020204" pitchFamily="34" charset="0"/>
              <a:buChar char="•"/>
            </a:pPr>
            <a:endParaRPr lang="en-US" altLang="en-US" sz="2000" dirty="0">
              <a:solidFill>
                <a:schemeClr val="bg1">
                  <a:lumMod val="85000"/>
                </a:schemeClr>
              </a:solidFill>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453354AC-00FE-4DB6-8FE0-5DF81520F675}"/>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675078"/>
      </p:ext>
    </p:extLst>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Separate or Joint electorate</a:t>
            </a:r>
          </a:p>
        </p:txBody>
      </p:sp>
      <p:sp>
        <p:nvSpPr>
          <p:cNvPr id="6" name="TextBox 5"/>
          <p:cNvSpPr txBox="1"/>
          <p:nvPr/>
        </p:nvSpPr>
        <p:spPr>
          <a:xfrm>
            <a:off x="685801" y="1741321"/>
            <a:ext cx="8020022" cy="1938992"/>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The minorities did not favor separate electorate after independence. Religious elements supported this as a part of heritage.</a:t>
            </a:r>
            <a:br>
              <a:rPr lang="en-US" altLang="en-US" sz="2000" dirty="0">
                <a:latin typeface="Candara" pitchFamily="34" charset="0"/>
                <a:cs typeface="Arial" pitchFamily="34" charset="0"/>
              </a:rPr>
            </a:br>
            <a:r>
              <a:rPr lang="en-US" altLang="en-US" sz="2000" dirty="0">
                <a:latin typeface="Candara" pitchFamily="34" charset="0"/>
                <a:cs typeface="Arial" pitchFamily="34" charset="0"/>
              </a:rPr>
              <a:t>East: decided for Joint Electorate. West: Separate electorate.</a:t>
            </a: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5</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69511886-E0BE-44D3-BA80-106549A767F6}"/>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The National Language Issue</a:t>
            </a:r>
          </a:p>
        </p:txBody>
      </p:sp>
      <p:sp>
        <p:nvSpPr>
          <p:cNvPr id="6" name="TextBox 5"/>
          <p:cNvSpPr txBox="1"/>
          <p:nvPr/>
        </p:nvSpPr>
        <p:spPr>
          <a:xfrm>
            <a:off x="685801" y="1741321"/>
            <a:ext cx="8020022" cy="2862322"/>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Pre-independence: Muslim elite all over India adopted Urdu. In 1948 Jinnah declared that Urdu would be the national language </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Opposition against Urdu was in East Pakistan</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It was more prominent after Jinnah’s Death</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Language Movement started in East Pakistan </a:t>
            </a:r>
            <a:r>
              <a:rPr lang="en-US" altLang="en-US" sz="2000" b="1" dirty="0">
                <a:latin typeface="Candara" pitchFamily="34" charset="0"/>
                <a:cs typeface="Arial" pitchFamily="34" charset="0"/>
              </a:rPr>
              <a:t>February, 1952</a:t>
            </a:r>
          </a:p>
          <a:p>
            <a:pPr marL="457200" indent="-457200" algn="just">
              <a:lnSpc>
                <a:spcPct val="150000"/>
              </a:lnSpc>
              <a:buFont typeface="Arial" panose="020B0604020202020204" pitchFamily="34" charset="0"/>
              <a:buChar char="•"/>
            </a:pPr>
            <a:r>
              <a:rPr lang="en-US" altLang="en-US" sz="2000" b="1" dirty="0">
                <a:latin typeface="Candara" pitchFamily="34" charset="0"/>
                <a:cs typeface="Arial" pitchFamily="34" charset="0"/>
              </a:rPr>
              <a:t>T</a:t>
            </a:r>
            <a:r>
              <a:rPr lang="en-US" altLang="en-US" sz="2000" dirty="0">
                <a:latin typeface="Candara" pitchFamily="34" charset="0"/>
                <a:cs typeface="Arial" pitchFamily="34" charset="0"/>
              </a:rPr>
              <a:t>wo-language formula was adopted in 1954. </a:t>
            </a:r>
          </a:p>
        </p:txBody>
      </p:sp>
      <p:sp>
        <p:nvSpPr>
          <p:cNvPr id="2" name="Slide Number Placeholder 1"/>
          <p:cNvSpPr>
            <a:spLocks noGrp="1"/>
          </p:cNvSpPr>
          <p:nvPr>
            <p:ph type="sldNum" sz="quarter" idx="12"/>
          </p:nvPr>
        </p:nvSpPr>
        <p:spPr/>
        <p:txBody>
          <a:bodyPr/>
          <a:lstStyle/>
          <a:p>
            <a:fld id="{08A8661F-1CDE-4F7E-AE93-7F9785FD6839}" type="slidenum">
              <a:rPr lang="en-US" smtClean="0"/>
              <a:pPr/>
              <a:t>6</a:t>
            </a:fld>
            <a:endParaRPr lang="en-US"/>
          </a:p>
        </p:txBody>
      </p:sp>
      <p:pic>
        <p:nvPicPr>
          <p:cNvPr id="39" name="Picture 38" descr="https://i.vimeocdn.com/portrait/10125853_300x300"/>
          <p:cNvPicPr>
            <a:picLocks noChangeAspect="1" noChangeArrowheads="1"/>
          </p:cNvPicPr>
          <p:nvPr/>
        </p:nvPicPr>
        <p:blipFill>
          <a:blip r:embed="rId4" cstate="print">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61088182-D6D5-46F4-9328-E8FD46281D9F}"/>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3038480"/>
      </p:ext>
    </p:extLst>
  </p:cSld>
  <p:clrMapOvr>
    <a:overrideClrMapping bg1="lt1" tx1="dk1" bg2="lt2" tx2="dk2" accent1="accent1" accent2="accent2" accent3="accent3" accent4="accent4" accent5="accent5" accent6="accent6" hlink="hlink" folHlink="folHlink"/>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Parliamentary or Presidential</a:t>
            </a:r>
          </a:p>
        </p:txBody>
      </p:sp>
      <p:sp>
        <p:nvSpPr>
          <p:cNvPr id="6" name="TextBox 5"/>
          <p:cNvSpPr txBox="1"/>
          <p:nvPr/>
        </p:nvSpPr>
        <p:spPr>
          <a:xfrm>
            <a:off x="685801" y="1741321"/>
            <a:ext cx="8020022" cy="1477328"/>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There was a consensus for parliamentary system. </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There was limited demand for presidential system. </a:t>
            </a:r>
          </a:p>
          <a:p>
            <a:pPr algn="just">
              <a:lnSpc>
                <a:spcPct val="150000"/>
              </a:lnSpc>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7</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58A173FD-CE95-4088-BD1F-BA463229F680}"/>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473350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The Islamic or Secular State</a:t>
            </a:r>
          </a:p>
        </p:txBody>
      </p:sp>
      <p:sp>
        <p:nvSpPr>
          <p:cNvPr id="6" name="TextBox 5"/>
          <p:cNvSpPr txBox="1"/>
          <p:nvPr/>
        </p:nvSpPr>
        <p:spPr>
          <a:xfrm>
            <a:off x="685801" y="1741321"/>
            <a:ext cx="8020022" cy="5170646"/>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From the very beginning there was an agreement that the state will have close relationship with Islam. </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Muslims defined their national identity with reference to Islam and its heritage. </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Some opposition came from the Congress members of the Constituent Assembly, and a few secularists.</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The Constituent Assembly took time to define the precise relationship between the state and Islam.</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Objectives Resolution rejected theocracy in Pakistan and provided the basic objectives for the future constitution of Pakistan.</a:t>
            </a: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8</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CC4F0D98-AF71-45C0-8AFF-0BCCEA48FA04}"/>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8251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1" y="735271"/>
            <a:ext cx="6517658"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Issues to be Addressed </a:t>
            </a:r>
          </a:p>
        </p:txBody>
      </p:sp>
      <p:sp>
        <p:nvSpPr>
          <p:cNvPr id="6" name="TextBox 5"/>
          <p:cNvSpPr txBox="1"/>
          <p:nvPr/>
        </p:nvSpPr>
        <p:spPr>
          <a:xfrm>
            <a:off x="685801" y="1741321"/>
            <a:ext cx="8020022" cy="4708981"/>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Scope of legislation for an elected Assembly?</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Who will decide about the Islamic nature of laws? Should a Board of </a:t>
            </a:r>
            <a:r>
              <a:rPr lang="en-US" altLang="en-US" sz="2000" dirty="0" err="1">
                <a:latin typeface="Candara" pitchFamily="34" charset="0"/>
                <a:cs typeface="Arial" pitchFamily="34" charset="0"/>
              </a:rPr>
              <a:t>Ulema</a:t>
            </a:r>
            <a:r>
              <a:rPr lang="en-US" altLang="en-US" sz="2000" dirty="0">
                <a:latin typeface="Candara" pitchFamily="34" charset="0"/>
                <a:cs typeface="Arial" pitchFamily="34" charset="0"/>
              </a:rPr>
              <a:t> be given this power?</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Position of women, vote and work?</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Religious minorities?</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Discussion in the Constituent Assembly and outside continued. An active demand by religious elements for Islamic political system. </a:t>
            </a:r>
          </a:p>
          <a:p>
            <a:pPr marL="457200" indent="-457200" algn="just">
              <a:lnSpc>
                <a:spcPct val="150000"/>
              </a:lnSpc>
              <a:buFont typeface="Arial" panose="020B0604020202020204" pitchFamily="34" charset="0"/>
              <a:buChar char="•"/>
            </a:pPr>
            <a:r>
              <a:rPr lang="en-US" altLang="en-US" sz="2000" dirty="0">
                <a:latin typeface="Candara" pitchFamily="34" charset="0"/>
                <a:cs typeface="Arial" pitchFamily="34" charset="0"/>
              </a:rPr>
              <a:t>Leading </a:t>
            </a:r>
            <a:r>
              <a:rPr lang="en-US" altLang="en-US" sz="2000" dirty="0" err="1">
                <a:latin typeface="Candara" pitchFamily="34" charset="0"/>
                <a:cs typeface="Arial" pitchFamily="34" charset="0"/>
              </a:rPr>
              <a:t>Ulema</a:t>
            </a:r>
            <a:r>
              <a:rPr lang="en-US" altLang="en-US" sz="2000" dirty="0">
                <a:latin typeface="Candara" pitchFamily="34" charset="0"/>
                <a:cs typeface="Arial" pitchFamily="34" charset="0"/>
              </a:rPr>
              <a:t> of various sects presented famous </a:t>
            </a:r>
            <a:r>
              <a:rPr lang="en-US" altLang="en-US" sz="2000" b="1" dirty="0">
                <a:latin typeface="Candara" pitchFamily="34" charset="0"/>
                <a:cs typeface="Arial" pitchFamily="34" charset="0"/>
              </a:rPr>
              <a:t>22 points</a:t>
            </a:r>
            <a:r>
              <a:rPr lang="en-US" altLang="en-US" sz="2000" dirty="0">
                <a:latin typeface="Candara" pitchFamily="34" charset="0"/>
                <a:cs typeface="Arial" pitchFamily="34" charset="0"/>
              </a:rPr>
              <a:t> to provide a religious base to the future constitution.</a:t>
            </a:r>
          </a:p>
          <a:p>
            <a:pPr marL="457200" indent="-457200" algn="just">
              <a:lnSpc>
                <a:spcPct val="150000"/>
              </a:lnSpc>
              <a:buFont typeface="Arial" panose="020B0604020202020204" pitchFamily="34" charset="0"/>
              <a:buChar char="•"/>
            </a:pPr>
            <a:endParaRPr lang="en-US" altLang="en-US" sz="2000" dirty="0">
              <a:latin typeface="Candara" pitchFamily="34" charset="0"/>
              <a:cs typeface="Arial" pitchFamily="34" charset="0"/>
            </a:endParaRPr>
          </a:p>
        </p:txBody>
      </p:sp>
      <p:sp>
        <p:nvSpPr>
          <p:cNvPr id="2" name="Slide Number Placeholder 1"/>
          <p:cNvSpPr>
            <a:spLocks noGrp="1"/>
          </p:cNvSpPr>
          <p:nvPr>
            <p:ph type="sldNum" sz="quarter" idx="12"/>
          </p:nvPr>
        </p:nvSpPr>
        <p:spPr/>
        <p:txBody>
          <a:bodyPr/>
          <a:lstStyle/>
          <a:p>
            <a:fld id="{08A8661F-1CDE-4F7E-AE93-7F9785FD6839}" type="slidenum">
              <a:rPr lang="en-US" smtClean="0"/>
              <a:pPr/>
              <a:t>9</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C958D756-9910-4B4B-97B5-518AB879777E}"/>
              </a:ext>
            </a:extLst>
          </p:cNvPr>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34134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6">
                                            <p:txEl>
                                              <p:pRg st="5" end="5"/>
                                            </p:txEl>
                                          </p:spTgt>
                                        </p:tgtEl>
                                        <p:attrNameLst>
                                          <p:attrName>style.color</p:attrName>
                                        </p:attrNameLst>
                                      </p:cBhvr>
                                      <p:to>
                                        <a:srgbClr val="000000"/>
                                      </p:to>
                                    </p:animClr>
                                    <p:animClr clrSpc="rgb" dir="cw">
                                      <p:cBhvr>
                                        <p:cTn id="42" dur="500" fill="hold"/>
                                        <p:tgtEl>
                                          <p:spTgt spid="6">
                                            <p:txEl>
                                              <p:pRg st="5" end="5"/>
                                            </p:txEl>
                                          </p:spTgt>
                                        </p:tgtEl>
                                        <p:attrNameLst>
                                          <p:attrName>fillcolor</p:attrName>
                                        </p:attrNameLst>
                                      </p:cBhvr>
                                      <p:to>
                                        <a:srgbClr val="000000"/>
                                      </p:to>
                                    </p:animClr>
                                    <p:set>
                                      <p:cBhvr>
                                        <p:cTn id="43" dur="500" fill="hold"/>
                                        <p:tgtEl>
                                          <p:spTgt spid="6">
                                            <p:txEl>
                                              <p:pRg st="5" end="5"/>
                                            </p:txEl>
                                          </p:spTgt>
                                        </p:tgtEl>
                                        <p:attrNameLst>
                                          <p:attrName>fill.type</p:attrName>
                                        </p:attrNameLst>
                                      </p:cBhvr>
                                      <p:to>
                                        <p:strVal val="solid"/>
                                      </p:to>
                                    </p:set>
                                    <p:set>
                                      <p:cBhvr>
                                        <p:cTn id="44" dur="500" fill="hold"/>
                                        <p:tgtEl>
                                          <p:spTgt spid="6">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TM02900720[[fn=Integral]]</Template>
  <TotalTime>5997</TotalTime>
  <Words>1712</Words>
  <Application>Microsoft Office PowerPoint</Application>
  <PresentationFormat>On-screen Show (4:3)</PresentationFormat>
  <Paragraphs>203</Paragraphs>
  <Slides>29</Slides>
  <Notes>26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Arial</vt:lpstr>
      <vt:lpstr>Calibri</vt:lpstr>
      <vt:lpstr>Calibri Light</vt:lpstr>
      <vt:lpstr>Candara</vt:lpstr>
      <vt:lpstr>Franklin Gothic Book</vt:lpstr>
      <vt:lpstr>Wingdings 2</vt:lpstr>
      <vt:lpstr>HDOfficeLightV0</vt:lpstr>
      <vt:lpstr>Crop</vt:lpstr>
      <vt:lpstr>HUM111  Pakistan Studies</vt:lpstr>
      <vt:lpstr>HUM 111 Pakistan Studies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COMSATS Institute of Information Technology</dc:title>
  <dc:creator>muniba_nasir</dc:creator>
  <cp:lastModifiedBy>Windows User</cp:lastModifiedBy>
  <cp:revision>537</cp:revision>
  <dcterms:created xsi:type="dcterms:W3CDTF">2015-07-28T10:20:14Z</dcterms:created>
  <dcterms:modified xsi:type="dcterms:W3CDTF">2018-10-24T10:07:38Z</dcterms:modified>
</cp:coreProperties>
</file>