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17"/>
  </p:notesMasterIdLst>
  <p:sldIdLst>
    <p:sldId id="455" r:id="rId3"/>
    <p:sldId id="457" r:id="rId4"/>
    <p:sldId id="458" r:id="rId5"/>
    <p:sldId id="459" r:id="rId6"/>
    <p:sldId id="460" r:id="rId7"/>
    <p:sldId id="461" r:id="rId8"/>
    <p:sldId id="462" r:id="rId9"/>
    <p:sldId id="463" r:id="rId10"/>
    <p:sldId id="464" r:id="rId11"/>
    <p:sldId id="465" r:id="rId12"/>
    <p:sldId id="466" r:id="rId13"/>
    <p:sldId id="467" r:id="rId14"/>
    <p:sldId id="468" r:id="rId15"/>
    <p:sldId id="469" r:id="rId16"/>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109" d="100"/>
          <a:sy n="109" d="100"/>
        </p:scale>
        <p:origin x="87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10/26/2018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1121458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13</a:t>
            </a:fld>
            <a:endParaRPr lang="en-US"/>
          </a:p>
        </p:txBody>
      </p:sp>
    </p:spTree>
    <p:extLst>
      <p:ext uri="{BB962C8B-B14F-4D97-AF65-F5344CB8AC3E}">
        <p14:creationId xmlns:p14="http://schemas.microsoft.com/office/powerpoint/2010/main" val="1412070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14</a:t>
            </a:fld>
            <a:endParaRPr lang="en-US"/>
          </a:p>
        </p:txBody>
      </p:sp>
    </p:spTree>
    <p:extLst>
      <p:ext uri="{BB962C8B-B14F-4D97-AF65-F5344CB8AC3E}">
        <p14:creationId xmlns:p14="http://schemas.microsoft.com/office/powerpoint/2010/main" val="3991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2169447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578923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466096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2740453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165116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3397790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798601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a:p>
        </p:txBody>
      </p:sp>
    </p:spTree>
    <p:extLst>
      <p:ext uri="{BB962C8B-B14F-4D97-AF65-F5344CB8AC3E}">
        <p14:creationId xmlns:p14="http://schemas.microsoft.com/office/powerpoint/2010/main" val="3964834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10/26/2018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10/26/2018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10/26/2018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10/26/2018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10/26/2018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10/26/2018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schemeClr val="tx1"/>
                </a:solidFill>
                <a:latin typeface="Candara" panose="020E0502030303020204" pitchFamily="34" charset="0"/>
              </a:rPr>
              <a:t>Lecture 16</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95604350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466127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b="1" dirty="0">
                <a:latin typeface="Candara" panose="020E0502030303020204" pitchFamily="34" charset="0"/>
              </a:rPr>
              <a:t>Legislative Powers:</a:t>
            </a:r>
            <a:endParaRPr lang="en-US" dirty="0">
              <a:latin typeface="Candara" panose="020E0502030303020204" pitchFamily="34" charset="0"/>
            </a:endParaRPr>
          </a:p>
          <a:p>
            <a:pPr marL="457200" indent="-457200" algn="just">
              <a:lnSpc>
                <a:spcPct val="150000"/>
              </a:lnSpc>
              <a:buFont typeface="Arial" panose="020B0604020202020204" pitchFamily="34" charset="0"/>
              <a:buChar char="•"/>
            </a:pPr>
            <a:r>
              <a:rPr lang="en-US" dirty="0">
                <a:latin typeface="Candara" panose="020E0502030303020204" pitchFamily="34" charset="0"/>
              </a:rPr>
              <a:t>NA had all the powers of law making but law was to be finally ratified by the president. President could sign, reject or return the bill.</a:t>
            </a:r>
          </a:p>
          <a:p>
            <a:pPr marL="457200" indent="-457200" algn="just">
              <a:lnSpc>
                <a:spcPct val="150000"/>
              </a:lnSpc>
              <a:buFont typeface="Arial" panose="020B0604020202020204" pitchFamily="34" charset="0"/>
              <a:buChar char="•"/>
            </a:pPr>
            <a:r>
              <a:rPr lang="en-US" b="1" dirty="0">
                <a:latin typeface="Candara" panose="020E0502030303020204" pitchFamily="34" charset="0"/>
              </a:rPr>
              <a:t>Financial Powers</a:t>
            </a:r>
            <a:endParaRPr lang="en-US" dirty="0">
              <a:latin typeface="Candara" panose="020E0502030303020204" pitchFamily="34" charset="0"/>
            </a:endParaRPr>
          </a:p>
          <a:p>
            <a:pPr marL="457200" indent="-457200">
              <a:lnSpc>
                <a:spcPct val="150000"/>
              </a:lnSpc>
              <a:buFont typeface="Arial" panose="020B0604020202020204" pitchFamily="34" charset="0"/>
              <a:buChar char="•"/>
            </a:pPr>
            <a:r>
              <a:rPr lang="en-US" dirty="0">
                <a:latin typeface="Candara" panose="020E0502030303020204" pitchFamily="34" charset="0"/>
              </a:rPr>
              <a:t>Financial Powers of NA were limited. Only new expenditure could be voted. NA could not reject Consolidated Fund List and Recurring Expenditure.</a:t>
            </a:r>
          </a:p>
          <a:p>
            <a:pPr marL="457200" indent="-457200">
              <a:lnSpc>
                <a:spcPct val="150000"/>
              </a:lnSpc>
              <a:buFont typeface="Arial" panose="020B0604020202020204" pitchFamily="34" charset="0"/>
              <a:buChar char="•"/>
            </a:pPr>
            <a:r>
              <a:rPr lang="en-US" b="1" dirty="0">
                <a:latin typeface="Candara" panose="020E0502030303020204" pitchFamily="34" charset="0"/>
              </a:rPr>
              <a:t>Federalism</a:t>
            </a:r>
            <a:endParaRPr lang="en-US" dirty="0">
              <a:latin typeface="Candara" panose="020E0502030303020204" pitchFamily="34" charset="0"/>
            </a:endParaRPr>
          </a:p>
          <a:p>
            <a:pPr marL="457200" indent="-457200">
              <a:lnSpc>
                <a:spcPct val="150000"/>
              </a:lnSpc>
              <a:buFont typeface="Arial" panose="020B0604020202020204" pitchFamily="34" charset="0"/>
              <a:buChar char="•"/>
            </a:pPr>
            <a:r>
              <a:rPr lang="en-US" dirty="0">
                <a:latin typeface="Candara" panose="020E0502030303020204" pitchFamily="34" charset="0"/>
              </a:rPr>
              <a:t>There were two provinces of the federation: East Pakistan and West Pakistan. Only one list of subjects, i.e. the Central list was given in the constitution.</a:t>
            </a:r>
            <a:br>
              <a:rPr lang="en-US" dirty="0">
                <a:latin typeface="Candara" panose="020E0502030303020204" pitchFamily="34" charset="0"/>
              </a:rPr>
            </a:b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D6E09F0-6A6F-4B6D-8D6F-6B0B100D4853}"/>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1536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87798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b="1" dirty="0">
                <a:latin typeface="Candara" panose="020E0502030303020204" pitchFamily="34" charset="0"/>
              </a:rPr>
              <a:t>Provincial Governments</a:t>
            </a:r>
            <a:endParaRPr lang="en-US" dirty="0">
              <a:latin typeface="Candara" panose="020E0502030303020204" pitchFamily="34" charset="0"/>
            </a:endParaRPr>
          </a:p>
          <a:p>
            <a:pPr marL="457200" indent="-457200" algn="just">
              <a:lnSpc>
                <a:spcPct val="150000"/>
              </a:lnSpc>
              <a:buFont typeface="Arial" panose="020B0604020202020204" pitchFamily="34" charset="0"/>
              <a:buChar char="•"/>
            </a:pPr>
            <a:r>
              <a:rPr lang="en-US" dirty="0">
                <a:latin typeface="Candara" panose="020E0502030303020204" pitchFamily="34" charset="0"/>
              </a:rPr>
              <a:t>Governors were head of the provinces and governed the provinces with their cabinets. </a:t>
            </a:r>
          </a:p>
          <a:p>
            <a:pPr marL="457200" indent="-457200" algn="just">
              <a:lnSpc>
                <a:spcPct val="150000"/>
              </a:lnSpc>
              <a:buFont typeface="Arial" panose="020B0604020202020204" pitchFamily="34" charset="0"/>
              <a:buChar char="•"/>
            </a:pPr>
            <a:r>
              <a:rPr lang="en-US" dirty="0">
                <a:latin typeface="Candara" panose="020E0502030303020204" pitchFamily="34" charset="0"/>
              </a:rPr>
              <a:t>Provincial governments were directly under the control of President.</a:t>
            </a:r>
          </a:p>
          <a:p>
            <a:pPr marL="457200" indent="-457200" algn="just">
              <a:lnSpc>
                <a:spcPct val="150000"/>
              </a:lnSpc>
              <a:buFont typeface="Arial" panose="020B0604020202020204" pitchFamily="34" charset="0"/>
              <a:buChar char="•"/>
            </a:pPr>
            <a:r>
              <a:rPr lang="en-US" dirty="0">
                <a:latin typeface="Candara" panose="020E0502030303020204" pitchFamily="34" charset="0"/>
              </a:rPr>
              <a:t>There was a strong center with a Powerful President. He had enough powers to manage provincial affairs.</a:t>
            </a:r>
          </a:p>
          <a:p>
            <a:pPr marL="457200" indent="-457200" algn="just">
              <a:lnSpc>
                <a:spcPct val="150000"/>
              </a:lnSpc>
              <a:buFont typeface="Arial" panose="020B0604020202020204" pitchFamily="34" charset="0"/>
              <a:buChar char="•"/>
            </a:pPr>
            <a:r>
              <a:rPr lang="en-US" dirty="0">
                <a:latin typeface="Candara" panose="020E0502030303020204" pitchFamily="34" charset="0"/>
              </a:rPr>
              <a:t>In case of emergency powers Central government could take direct control of the province.</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76BE15B-A9DC-4212-A433-4633B81402A3}"/>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6127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46248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b="1" dirty="0">
                <a:latin typeface="Candara" panose="020E0502030303020204" pitchFamily="34" charset="0"/>
              </a:rPr>
              <a:t>Principles of Policy</a:t>
            </a:r>
            <a:endParaRPr lang="en-US" dirty="0">
              <a:latin typeface="Candara" panose="020E0502030303020204" pitchFamily="34" charset="0"/>
            </a:endParaRPr>
          </a:p>
          <a:p>
            <a:pPr marL="457200" indent="-457200" algn="just">
              <a:lnSpc>
                <a:spcPct val="150000"/>
              </a:lnSpc>
              <a:buFont typeface="Arial" panose="020B0604020202020204" pitchFamily="34" charset="0"/>
              <a:buChar char="•"/>
            </a:pPr>
            <a:r>
              <a:rPr lang="en-US" dirty="0">
                <a:latin typeface="Candara" panose="020E0502030303020204" pitchFamily="34" charset="0"/>
              </a:rPr>
              <a:t>National solidarity would be observed.</a:t>
            </a:r>
          </a:p>
          <a:p>
            <a:pPr marL="457200" indent="-457200" algn="just">
              <a:lnSpc>
                <a:spcPct val="150000"/>
              </a:lnSpc>
              <a:buFont typeface="Arial" panose="020B0604020202020204" pitchFamily="34" charset="0"/>
              <a:buChar char="•"/>
            </a:pPr>
            <a:r>
              <a:rPr lang="en-US" dirty="0">
                <a:latin typeface="Candara" panose="020E0502030303020204" pitchFamily="34" charset="0"/>
              </a:rPr>
              <a:t>Interests of backward people would be looked after.</a:t>
            </a:r>
          </a:p>
          <a:p>
            <a:pPr marL="457200" indent="-457200" algn="just">
              <a:lnSpc>
                <a:spcPct val="150000"/>
              </a:lnSpc>
              <a:buFont typeface="Arial" panose="020B0604020202020204" pitchFamily="34" charset="0"/>
              <a:buChar char="•"/>
            </a:pPr>
            <a:r>
              <a:rPr lang="en-US" dirty="0">
                <a:latin typeface="Candara" panose="020E0502030303020204" pitchFamily="34" charset="0"/>
              </a:rPr>
              <a:t>Opportunities for participation in national life.</a:t>
            </a:r>
          </a:p>
          <a:p>
            <a:pPr marL="457200" indent="-457200" algn="just">
              <a:lnSpc>
                <a:spcPct val="150000"/>
              </a:lnSpc>
              <a:buFont typeface="Arial" panose="020B0604020202020204" pitchFamily="34" charset="0"/>
              <a:buChar char="•"/>
            </a:pPr>
            <a:r>
              <a:rPr lang="en-US" dirty="0">
                <a:latin typeface="Candara" panose="020E0502030303020204" pitchFamily="34" charset="0"/>
              </a:rPr>
              <a:t>Education and well being of people.</a:t>
            </a:r>
          </a:p>
          <a:p>
            <a:pPr marL="457200" indent="-457200" algn="just">
              <a:lnSpc>
                <a:spcPct val="150000"/>
              </a:lnSpc>
              <a:buFont typeface="Arial" panose="020B0604020202020204" pitchFamily="34" charset="0"/>
              <a:buChar char="•"/>
            </a:pPr>
            <a:r>
              <a:rPr lang="en-US" dirty="0">
                <a:latin typeface="Candara" panose="020E0502030303020204" pitchFamily="34" charset="0"/>
              </a:rPr>
              <a:t>Islam would be implemented in day to day life.​</a:t>
            </a:r>
          </a:p>
          <a:p>
            <a:pPr marL="457200" indent="-457200" algn="just">
              <a:lnSpc>
                <a:spcPct val="150000"/>
              </a:lnSpc>
              <a:buFont typeface="Arial" panose="020B0604020202020204" pitchFamily="34" charset="0"/>
              <a:buChar char="•"/>
            </a:pPr>
            <a:endParaRPr lang="en-US" dirty="0">
              <a:latin typeface="Candara" panose="020E0502030303020204" pitchFamily="34" charset="0"/>
            </a:endParaRP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C9AFFAE-1A4B-40EB-B29C-E001119074DE}"/>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1565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175432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b="1" dirty="0">
                <a:latin typeface="Candara" panose="020E0502030303020204" pitchFamily="34" charset="0"/>
              </a:rPr>
              <a:t>Fundamental Rights</a:t>
            </a:r>
            <a:endParaRPr lang="en-US" dirty="0">
              <a:latin typeface="Candara" panose="020E0502030303020204" pitchFamily="34" charset="0"/>
            </a:endParaRPr>
          </a:p>
          <a:p>
            <a:pPr marL="457200" indent="-457200" algn="just">
              <a:lnSpc>
                <a:spcPct val="150000"/>
              </a:lnSpc>
              <a:buFont typeface="Arial" panose="020B0604020202020204" pitchFamily="34" charset="0"/>
              <a:buChar char="•"/>
            </a:pPr>
            <a:r>
              <a:rPr lang="en-US" dirty="0">
                <a:latin typeface="Candara" panose="020E0502030303020204" pitchFamily="34" charset="0"/>
              </a:rPr>
              <a:t>Fundamental Rights were provided in the constitution.</a:t>
            </a:r>
          </a:p>
          <a:p>
            <a:pPr marL="457200" indent="-457200" algn="just">
              <a:lnSpc>
                <a:spcPct val="150000"/>
              </a:lnSpc>
              <a:buFont typeface="Arial" panose="020B0604020202020204" pitchFamily="34" charset="0"/>
              <a:buChar char="•"/>
            </a:pPr>
            <a:r>
              <a:rPr lang="en-US" b="1" dirty="0">
                <a:latin typeface="Candara" panose="020E0502030303020204" pitchFamily="34" charset="0"/>
              </a:rPr>
              <a:t>Political Parties</a:t>
            </a:r>
            <a:endParaRPr lang="en-US" dirty="0">
              <a:latin typeface="Candara" panose="020E0502030303020204" pitchFamily="34" charset="0"/>
            </a:endParaRPr>
          </a:p>
          <a:p>
            <a:pPr marL="457200" indent="-457200" algn="just">
              <a:lnSpc>
                <a:spcPct val="150000"/>
              </a:lnSpc>
              <a:buFont typeface="Arial" panose="020B0604020202020204" pitchFamily="34" charset="0"/>
              <a:buChar char="•"/>
            </a:pPr>
            <a:r>
              <a:rPr lang="en-US" dirty="0">
                <a:latin typeface="Candara" panose="020E0502030303020204" pitchFamily="34" charset="0"/>
              </a:rPr>
              <a:t>Originally Political Parties were not allowed. </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F197545-14BE-42F2-9780-C228415B8568}"/>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3960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466281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b="1" dirty="0">
                <a:latin typeface="Candara" panose="020E0502030303020204" pitchFamily="34" charset="0"/>
              </a:rPr>
              <a:t>Islamic Provisions</a:t>
            </a:r>
            <a:endParaRPr lang="en-US" dirty="0">
              <a:latin typeface="Candara" panose="020E0502030303020204" pitchFamily="34" charset="0"/>
            </a:endParaRPr>
          </a:p>
          <a:p>
            <a:pPr marL="457200" indent="-457200" algn="just">
              <a:lnSpc>
                <a:spcPct val="150000"/>
              </a:lnSpc>
              <a:buFont typeface="Arial" panose="020B0604020202020204" pitchFamily="34" charset="0"/>
              <a:buChar char="•"/>
            </a:pPr>
            <a:r>
              <a:rPr lang="en-US" dirty="0">
                <a:latin typeface="Candara" panose="020E0502030303020204" pitchFamily="34" charset="0"/>
              </a:rPr>
              <a:t>Objectives Resolution was the Preamble of the Constitution. Other Islamic provisions were a part of Principles of Policy and not the constitution.</a:t>
            </a:r>
          </a:p>
          <a:p>
            <a:pPr marL="457200" indent="-457200" algn="just">
              <a:lnSpc>
                <a:spcPct val="150000"/>
              </a:lnSpc>
              <a:buFont typeface="Arial" panose="020B0604020202020204" pitchFamily="34" charset="0"/>
              <a:buChar char="•"/>
            </a:pPr>
            <a:r>
              <a:rPr lang="en-US" b="1" dirty="0">
                <a:latin typeface="Candara" panose="020E0502030303020204" pitchFamily="34" charset="0"/>
              </a:rPr>
              <a:t>Advisory Council for Islamic Ideology</a:t>
            </a:r>
            <a:endParaRPr lang="en-US" dirty="0">
              <a:latin typeface="Candara" panose="020E0502030303020204" pitchFamily="34" charset="0"/>
            </a:endParaRPr>
          </a:p>
          <a:p>
            <a:pPr marL="457200" indent="-457200" algn="just">
              <a:lnSpc>
                <a:spcPct val="150000"/>
              </a:lnSpc>
              <a:buFont typeface="Arial" panose="020B0604020202020204" pitchFamily="34" charset="0"/>
              <a:buChar char="•"/>
            </a:pPr>
            <a:r>
              <a:rPr lang="en-US" dirty="0">
                <a:latin typeface="Candara" panose="020E0502030303020204" pitchFamily="34" charset="0"/>
              </a:rPr>
              <a:t>An Advisory Council for Islamic Ideology was made in the constitution having 5-12 members. This body could only make recommendations.</a:t>
            </a:r>
          </a:p>
          <a:p>
            <a:pPr marL="457200" indent="-457200" algn="just">
              <a:lnSpc>
                <a:spcPct val="150000"/>
              </a:lnSpc>
              <a:buFont typeface="Arial" panose="020B0604020202020204" pitchFamily="34" charset="0"/>
              <a:buChar char="•"/>
            </a:pPr>
            <a:r>
              <a:rPr lang="en-US" b="1" dirty="0">
                <a:latin typeface="Candara" panose="020E0502030303020204" pitchFamily="34" charset="0"/>
              </a:rPr>
              <a:t>Islamic Research Institute</a:t>
            </a:r>
          </a:p>
          <a:p>
            <a:pPr marL="457200" indent="-457200" algn="just">
              <a:lnSpc>
                <a:spcPct val="150000"/>
              </a:lnSpc>
              <a:buFont typeface="Arial" panose="020B0604020202020204" pitchFamily="34" charset="0"/>
              <a:buChar char="•"/>
            </a:pPr>
            <a:r>
              <a:rPr lang="en-US" dirty="0">
                <a:latin typeface="Candara" panose="020E0502030303020204" pitchFamily="34" charset="0"/>
              </a:rPr>
              <a:t>It was designed for the Research and instructions in Islam for assisting the reconstruction of Muslim society on truly Islamic lines.</a:t>
            </a:r>
          </a:p>
          <a:p>
            <a:pPr marL="457200" indent="-457200" algn="just">
              <a:lnSpc>
                <a:spcPct val="150000"/>
              </a:lnSpc>
              <a:buFont typeface="Arial" panose="020B0604020202020204" pitchFamily="34" charset="0"/>
              <a:buChar char="•"/>
            </a:pPr>
            <a:r>
              <a:rPr lang="en-US" b="1" dirty="0">
                <a:latin typeface="Candara" panose="020E0502030303020204" pitchFamily="34" charset="0"/>
              </a:rPr>
              <a:t>Working of the Constitution</a:t>
            </a:r>
            <a:endParaRPr lang="en-US" dirty="0">
              <a:latin typeface="Candara" panose="020E0502030303020204" pitchFamily="34" charset="0"/>
            </a:endParaRPr>
          </a:p>
          <a:p>
            <a:pPr marL="457200" indent="-457200" algn="just">
              <a:lnSpc>
                <a:spcPct val="150000"/>
              </a:lnSpc>
              <a:buFont typeface="Arial" panose="020B0604020202020204" pitchFamily="34" charset="0"/>
              <a:buChar char="•"/>
            </a:pPr>
            <a:r>
              <a:rPr lang="en-US" dirty="0">
                <a:latin typeface="Candara" panose="020E0502030303020204" pitchFamily="34" charset="0"/>
              </a:rPr>
              <a:t>The constitution remained enforced from June 8, 1962 to March 25, 1969</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1AB6B43-B092-43AA-BEAA-4EF9436CE5E0}"/>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14451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3200" dirty="0">
                <a:latin typeface="Candara" panose="020E0502030303020204" pitchFamily="34" charset="0"/>
              </a:rPr>
              <a:t>Lecture 16</a:t>
            </a:r>
          </a:p>
          <a:p>
            <a:r>
              <a:rPr lang="en-US" sz="3200" b="1" dirty="0">
                <a:latin typeface="Candara" panose="020E0502030303020204" pitchFamily="34" charset="0"/>
              </a:rPr>
              <a:t>Constitution of Pakistan 1962</a:t>
            </a:r>
            <a:endParaRPr lang="en-US" sz="3200" dirty="0">
              <a:latin typeface="Candara" panose="020E0502030303020204" pitchFamily="34" charset="0"/>
            </a:endParaRPr>
          </a:p>
          <a:p>
            <a:r>
              <a:rPr lang="en-US" sz="3200" dirty="0">
                <a:latin typeface="Candara" panose="020E0502030303020204" pitchFamily="34" charset="0"/>
              </a:rPr>
              <a:t> </a:t>
            </a:r>
          </a:p>
          <a:p>
            <a:endParaRPr lang="en-US" sz="32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Sohail Ahmad</a:t>
            </a:r>
          </a:p>
        </p:txBody>
      </p:sp>
    </p:spTree>
    <p:extLst>
      <p:ext uri="{BB962C8B-B14F-4D97-AF65-F5344CB8AC3E}">
        <p14:creationId xmlns:p14="http://schemas.microsoft.com/office/powerpoint/2010/main" val="408577770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Introduction (The 1962 Constitution)</a:t>
            </a:r>
          </a:p>
        </p:txBody>
      </p:sp>
      <p:sp>
        <p:nvSpPr>
          <p:cNvPr id="6" name="TextBox 5"/>
          <p:cNvSpPr txBox="1"/>
          <p:nvPr/>
        </p:nvSpPr>
        <p:spPr>
          <a:xfrm>
            <a:off x="603279" y="1759066"/>
            <a:ext cx="8020022" cy="263149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b="1" dirty="0"/>
              <a:t> Background</a:t>
            </a:r>
            <a:endParaRPr lang="en-US" dirty="0"/>
          </a:p>
          <a:p>
            <a:pPr marL="457200" indent="-457200" algn="just">
              <a:lnSpc>
                <a:spcPct val="150000"/>
              </a:lnSpc>
              <a:buFont typeface="Arial" panose="020B0604020202020204" pitchFamily="34" charset="0"/>
              <a:buChar char="•"/>
            </a:pPr>
            <a:r>
              <a:rPr lang="en-US" dirty="0"/>
              <a:t>Military took over on 7 October 1958 and consequently </a:t>
            </a:r>
            <a:r>
              <a:rPr lang="en-US" dirty="0" err="1"/>
              <a:t>Ayub</a:t>
            </a:r>
            <a:r>
              <a:rPr lang="en-US" dirty="0"/>
              <a:t> Khan became Chief Martial Law Administrator. </a:t>
            </a:r>
          </a:p>
          <a:p>
            <a:pPr marL="457200" indent="-457200" algn="just">
              <a:lnSpc>
                <a:spcPct val="150000"/>
              </a:lnSpc>
              <a:buFont typeface="Arial" panose="020B0604020202020204" pitchFamily="34" charset="0"/>
              <a:buChar char="•"/>
            </a:pPr>
            <a:r>
              <a:rPr lang="en-US" dirty="0"/>
              <a:t>One major task was to frame a new Constitution. The new administration was critical of Parliamentary system because it caused instability in the past. They sought stability of the nation in the gradual development of democracy.</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944C2CF2-A30C-4220-8571-311DE70D08C5}"/>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Constitution Making</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52600"/>
            <a:ext cx="8020022" cy="3830279"/>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latin typeface="Candara" panose="020E0502030303020204" pitchFamily="34" charset="0"/>
              </a:rPr>
              <a:t>The government introduced Basic Democracies in October 1959. Under this system Forty Thousand basic democrats (local councilors) were to be elected in each province. They had to perform functions as local government and their role in developmental work. </a:t>
            </a:r>
          </a:p>
          <a:p>
            <a:pPr marL="457200" indent="-457200" algn="just">
              <a:lnSpc>
                <a:spcPct val="150000"/>
              </a:lnSpc>
              <a:buFont typeface="Arial" panose="020B0604020202020204" pitchFamily="34" charset="0"/>
              <a:buChar char="•"/>
            </a:pPr>
            <a:r>
              <a:rPr lang="en-US" dirty="0">
                <a:latin typeface="Candara" panose="020E0502030303020204" pitchFamily="34" charset="0"/>
              </a:rPr>
              <a:t>They also acted as an electoral college for the election of president and the national assembly. Elections for the Basic Democracies (BD) were held in December 1959 and January 1960. Then Presidential referendum was held by the elected BD members on February 17, 1960. </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F15B78EE-D41A-4BB2-B361-A1A263960512}"/>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2724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Constitution Making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429348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latin typeface="Candara" panose="020E0502030303020204" pitchFamily="34" charset="0"/>
              </a:rPr>
              <a:t>A Constitutional Commission was established in February 1960 under the chairmanship of Justice </a:t>
            </a:r>
            <a:r>
              <a:rPr lang="en-US" dirty="0" err="1">
                <a:latin typeface="Candara" panose="020E0502030303020204" pitchFamily="34" charset="0"/>
              </a:rPr>
              <a:t>Shahabuddin</a:t>
            </a:r>
            <a:r>
              <a:rPr lang="en-US" dirty="0">
                <a:latin typeface="Candara" panose="020E0502030303020204" pitchFamily="34" charset="0"/>
              </a:rPr>
              <a:t>, former Chief Justice. The tasks assigned to the Commission were:</a:t>
            </a:r>
          </a:p>
          <a:p>
            <a:pPr marL="457200" indent="-457200" algn="just">
              <a:lnSpc>
                <a:spcPct val="150000"/>
              </a:lnSpc>
              <a:buFont typeface="Arial" panose="020B0604020202020204" pitchFamily="34" charset="0"/>
              <a:buChar char="•"/>
            </a:pPr>
            <a:r>
              <a:rPr lang="en-US" dirty="0">
                <a:latin typeface="Candara" panose="020E0502030303020204" pitchFamily="34" charset="0"/>
              </a:rPr>
              <a:t>To examine the causes of failure of Parliamentary system.</a:t>
            </a:r>
          </a:p>
          <a:p>
            <a:pPr marL="457200" indent="-457200" algn="just">
              <a:lnSpc>
                <a:spcPct val="150000"/>
              </a:lnSpc>
              <a:buFont typeface="Arial" panose="020B0604020202020204" pitchFamily="34" charset="0"/>
              <a:buChar char="•"/>
            </a:pPr>
            <a:r>
              <a:rPr lang="en-US" dirty="0">
                <a:latin typeface="Candara" panose="020E0502030303020204" pitchFamily="34" charset="0"/>
              </a:rPr>
              <a:t>Recommend a new system keeping in view the</a:t>
            </a:r>
          </a:p>
          <a:p>
            <a:pPr marL="457200" indent="-457200" algn="just">
              <a:lnSpc>
                <a:spcPct val="150000"/>
              </a:lnSpc>
              <a:buFont typeface="Arial" panose="020B0604020202020204" pitchFamily="34" charset="0"/>
              <a:buChar char="•"/>
            </a:pPr>
            <a:r>
              <a:rPr lang="en-US" dirty="0">
                <a:latin typeface="Candara" panose="020E0502030303020204" pitchFamily="34" charset="0"/>
              </a:rPr>
              <a:t>(a) genius of people</a:t>
            </a:r>
          </a:p>
          <a:p>
            <a:pPr marL="457200" indent="-457200" algn="just">
              <a:lnSpc>
                <a:spcPct val="150000"/>
              </a:lnSpc>
              <a:buFont typeface="Arial" panose="020B0604020202020204" pitchFamily="34" charset="0"/>
              <a:buChar char="•"/>
            </a:pPr>
            <a:r>
              <a:rPr lang="en-US" dirty="0">
                <a:latin typeface="Candara" panose="020E0502030303020204" pitchFamily="34" charset="0"/>
              </a:rPr>
              <a:t>(b) standard of education</a:t>
            </a:r>
          </a:p>
          <a:p>
            <a:pPr marL="457200" indent="-457200" algn="just">
              <a:lnSpc>
                <a:spcPct val="150000"/>
              </a:lnSpc>
              <a:buFont typeface="Arial" panose="020B0604020202020204" pitchFamily="34" charset="0"/>
              <a:buChar char="•"/>
            </a:pPr>
            <a:r>
              <a:rPr lang="en-US" dirty="0">
                <a:latin typeface="Candara" panose="020E0502030303020204" pitchFamily="34" charset="0"/>
              </a:rPr>
              <a:t>(c) internal conditions of the country</a:t>
            </a:r>
          </a:p>
          <a:p>
            <a:pPr marL="457200" indent="-457200" algn="just">
              <a:lnSpc>
                <a:spcPct val="150000"/>
              </a:lnSpc>
              <a:buFont typeface="Arial" panose="020B0604020202020204" pitchFamily="34" charset="0"/>
              <a:buChar char="•"/>
            </a:pPr>
            <a:r>
              <a:rPr lang="en-US" dirty="0">
                <a:latin typeface="Candara" panose="020E0502030303020204" pitchFamily="34" charset="0"/>
              </a:rPr>
              <a:t>(d) need of development​</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4486013D-D9EE-451C-B09A-31AA6A8EE9D1}"/>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3097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Constitution Making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87798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latin typeface="Candara" panose="020E0502030303020204" pitchFamily="34" charset="0"/>
              </a:rPr>
              <a:t>Commission presented its report in May 1961 after then two committees reviewed it. Under the report of these committees the new Constitution was drafted.</a:t>
            </a:r>
          </a:p>
          <a:p>
            <a:pPr marL="457200" indent="-457200" algn="just">
              <a:lnSpc>
                <a:spcPct val="150000"/>
              </a:lnSpc>
              <a:buFont typeface="Arial" panose="020B0604020202020204" pitchFamily="34" charset="0"/>
              <a:buChar char="•"/>
            </a:pPr>
            <a:r>
              <a:rPr lang="en-US" dirty="0" err="1">
                <a:latin typeface="Candara" panose="020E0502030303020204" pitchFamily="34" charset="0"/>
              </a:rPr>
              <a:t>Ayub</a:t>
            </a:r>
            <a:r>
              <a:rPr lang="en-US" dirty="0">
                <a:latin typeface="Candara" panose="020E0502030303020204" pitchFamily="34" charset="0"/>
              </a:rPr>
              <a:t> announced the Constitution on March 1, 1962. Elections to the National Assembly (NA)and Provincial Assemblies (PAs) were held in April and May 1962 respectively.</a:t>
            </a:r>
          </a:p>
          <a:p>
            <a:pPr marL="457200" indent="-457200" algn="just">
              <a:lnSpc>
                <a:spcPct val="150000"/>
              </a:lnSpc>
              <a:buFont typeface="Arial" panose="020B0604020202020204" pitchFamily="34" charset="0"/>
              <a:buChar char="•"/>
            </a:pPr>
            <a:r>
              <a:rPr lang="en-US" dirty="0">
                <a:latin typeface="Candara" panose="020E0502030303020204" pitchFamily="34" charset="0"/>
              </a:rPr>
              <a:t>The new Constitution was enforced on June 8, 1962. Martial Law was withdrawn. The new Constitution was consisted of 250 articles, 5 schedules.</a:t>
            </a:r>
          </a:p>
          <a:p>
            <a:pPr marL="457200" indent="-457200" algn="just">
              <a:lnSpc>
                <a:spcPct val="150000"/>
              </a:lnSpc>
              <a:buFont typeface="Arial" panose="020B0604020202020204" pitchFamily="34" charset="0"/>
              <a:buChar char="•"/>
            </a:pPr>
            <a:endParaRPr lang="en-US" altLang="en-US" sz="2000" dirty="0">
              <a:latin typeface="Candara" panose="020E0502030303020204"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19EB9806-1EEB-4080-B983-65663CB0BFB6}"/>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73845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599159"/>
            <a:ext cx="8020022" cy="503535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b="1" dirty="0">
                <a:latin typeface="Candara" panose="020E0502030303020204" pitchFamily="34" charset="0"/>
              </a:rPr>
              <a:t>Title of the State</a:t>
            </a:r>
            <a:endParaRPr lang="en-US" dirty="0">
              <a:latin typeface="Candara" panose="020E0502030303020204" pitchFamily="34" charset="0"/>
            </a:endParaRPr>
          </a:p>
          <a:p>
            <a:pPr marL="457200" indent="-457200" algn="just">
              <a:lnSpc>
                <a:spcPct val="150000"/>
              </a:lnSpc>
              <a:buFont typeface="Arial" panose="020B0604020202020204" pitchFamily="34" charset="0"/>
              <a:buChar char="•"/>
            </a:pPr>
            <a:r>
              <a:rPr lang="en-US" dirty="0">
                <a:latin typeface="Candara" panose="020E0502030303020204" pitchFamily="34" charset="0"/>
              </a:rPr>
              <a:t>Republic and Islamic Republic</a:t>
            </a:r>
          </a:p>
          <a:p>
            <a:pPr marL="457200" indent="-457200" algn="just">
              <a:lnSpc>
                <a:spcPct val="150000"/>
              </a:lnSpc>
              <a:buFont typeface="Arial" panose="020B0604020202020204" pitchFamily="34" charset="0"/>
              <a:buChar char="•"/>
            </a:pPr>
            <a:r>
              <a:rPr lang="en-US" b="1" dirty="0">
                <a:latin typeface="Candara" panose="020E0502030303020204" pitchFamily="34" charset="0"/>
              </a:rPr>
              <a:t>Presidential System</a:t>
            </a:r>
            <a:endParaRPr lang="en-US" dirty="0">
              <a:latin typeface="Candara" panose="020E0502030303020204" pitchFamily="34" charset="0"/>
            </a:endParaRPr>
          </a:p>
          <a:p>
            <a:pPr marL="457200" indent="-457200" algn="just">
              <a:lnSpc>
                <a:spcPct val="150000"/>
              </a:lnSpc>
              <a:buFont typeface="Arial" panose="020B0604020202020204" pitchFamily="34" charset="0"/>
              <a:buChar char="•"/>
            </a:pPr>
            <a:r>
              <a:rPr lang="en-US" dirty="0">
                <a:latin typeface="Candara" panose="020E0502030303020204" pitchFamily="34" charset="0"/>
              </a:rPr>
              <a:t>A Powerful President who was responsible for administration and affairs of the state. He should be a Muslim, at least 40 years of age, should be qualified to be a member of NA. </a:t>
            </a:r>
          </a:p>
          <a:p>
            <a:pPr marL="457200" indent="-457200" algn="just">
              <a:lnSpc>
                <a:spcPct val="150000"/>
              </a:lnSpc>
              <a:buFont typeface="Arial" panose="020B0604020202020204" pitchFamily="34" charset="0"/>
              <a:buChar char="•"/>
            </a:pPr>
            <a:r>
              <a:rPr lang="en-US" dirty="0">
                <a:latin typeface="Candara" panose="020E0502030303020204" pitchFamily="34" charset="0"/>
              </a:rPr>
              <a:t>He would be elected through indirect elections for a period of five years.</a:t>
            </a:r>
            <a:br>
              <a:rPr lang="en-US" dirty="0">
                <a:latin typeface="Candara" panose="020E0502030303020204" pitchFamily="34" charset="0"/>
              </a:rPr>
            </a:br>
            <a:r>
              <a:rPr lang="en-US" dirty="0">
                <a:latin typeface="Candara" panose="020E0502030303020204" pitchFamily="34" charset="0"/>
              </a:rPr>
              <a:t>If he has held office for more than 8 years, he could seek reelection with the approval of the NA and the PAs.</a:t>
            </a:r>
          </a:p>
          <a:p>
            <a:pPr marL="457200" indent="-457200" algn="just">
              <a:lnSpc>
                <a:spcPct val="150000"/>
              </a:lnSpc>
              <a:buFont typeface="Arial" panose="020B0604020202020204" pitchFamily="34" charset="0"/>
              <a:buChar char="•"/>
            </a:pPr>
            <a:r>
              <a:rPr lang="en-US" dirty="0">
                <a:latin typeface="Candara" panose="020E0502030303020204" pitchFamily="34" charset="0"/>
              </a:rPr>
              <a:t>National Assembly was given the power to impeach the president, however it was difficult to achieve. President could dissolve the NA but in that case he must seek re-election.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BCB5F43-8509-4E41-B24F-AC92B0583389}"/>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16735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41478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b="1" dirty="0">
                <a:latin typeface="Candara" panose="020E0502030303020204" pitchFamily="34" charset="0"/>
              </a:rPr>
              <a:t>Powers of the President:</a:t>
            </a:r>
            <a:endParaRPr lang="en-US" dirty="0">
              <a:latin typeface="Candara" panose="020E0502030303020204" pitchFamily="34" charset="0"/>
            </a:endParaRPr>
          </a:p>
          <a:p>
            <a:pPr marL="457200" indent="-457200" algn="just">
              <a:lnSpc>
                <a:spcPct val="150000"/>
              </a:lnSpc>
              <a:buFont typeface="Arial" panose="020B0604020202020204" pitchFamily="34" charset="0"/>
              <a:buChar char="•"/>
            </a:pPr>
            <a:r>
              <a:rPr lang="en-US" dirty="0">
                <a:latin typeface="Candara" panose="020E0502030303020204" pitchFamily="34" charset="0"/>
              </a:rPr>
              <a:t>President was the Focal point of all the Executive, Legislative and Judicial powers. </a:t>
            </a:r>
          </a:p>
          <a:p>
            <a:pPr marL="457200" indent="-457200" algn="just">
              <a:lnSpc>
                <a:spcPct val="150000"/>
              </a:lnSpc>
              <a:buFont typeface="Arial" panose="020B0604020202020204" pitchFamily="34" charset="0"/>
              <a:buChar char="•"/>
            </a:pPr>
            <a:r>
              <a:rPr lang="en-US" dirty="0">
                <a:latin typeface="Candara" panose="020E0502030303020204" pitchFamily="34" charset="0"/>
              </a:rPr>
              <a:t>Cabinet was responsible to him. </a:t>
            </a:r>
          </a:p>
          <a:p>
            <a:pPr marL="457200" indent="-457200" algn="just">
              <a:lnSpc>
                <a:spcPct val="150000"/>
              </a:lnSpc>
              <a:buFont typeface="Arial" panose="020B0604020202020204" pitchFamily="34" charset="0"/>
              <a:buChar char="•"/>
            </a:pPr>
            <a:r>
              <a:rPr lang="en-US" dirty="0">
                <a:latin typeface="Candara" panose="020E0502030303020204" pitchFamily="34" charset="0"/>
              </a:rPr>
              <a:t>All key appointments were to be made by President. </a:t>
            </a:r>
          </a:p>
          <a:p>
            <a:pPr marL="457200" indent="-457200" algn="just">
              <a:lnSpc>
                <a:spcPct val="150000"/>
              </a:lnSpc>
              <a:buFont typeface="Arial" panose="020B0604020202020204" pitchFamily="34" charset="0"/>
              <a:buChar char="•"/>
            </a:pPr>
            <a:r>
              <a:rPr lang="en-US" dirty="0">
                <a:latin typeface="Candara" panose="020E0502030303020204" pitchFamily="34" charset="0"/>
              </a:rPr>
              <a:t>He could issue Ordinances. </a:t>
            </a:r>
          </a:p>
          <a:p>
            <a:pPr marL="457200" indent="-457200" algn="just">
              <a:lnSpc>
                <a:spcPct val="150000"/>
              </a:lnSpc>
              <a:buFont typeface="Arial" panose="020B0604020202020204" pitchFamily="34" charset="0"/>
              <a:buChar char="•"/>
            </a:pPr>
            <a:r>
              <a:rPr lang="en-US" dirty="0">
                <a:latin typeface="Candara" panose="020E0502030303020204" pitchFamily="34" charset="0"/>
              </a:rPr>
              <a:t>He could also declare State of Emergency in the country.</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0403F4-CF4D-4172-8CA9-7B8906ADD308}"/>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6560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04698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b="1" dirty="0">
                <a:latin typeface="Candara" panose="020E0502030303020204" pitchFamily="34" charset="0"/>
              </a:rPr>
              <a:t>National Assembly (NA)</a:t>
            </a:r>
            <a:endParaRPr lang="en-US" dirty="0">
              <a:latin typeface="Candara" panose="020E0502030303020204" pitchFamily="34" charset="0"/>
            </a:endParaRPr>
          </a:p>
          <a:p>
            <a:pPr marL="457200" indent="-457200" algn="just">
              <a:lnSpc>
                <a:spcPct val="150000"/>
              </a:lnSpc>
              <a:buFont typeface="Arial" panose="020B0604020202020204" pitchFamily="34" charset="0"/>
              <a:buChar char="•"/>
            </a:pPr>
            <a:r>
              <a:rPr lang="en-US" dirty="0">
                <a:latin typeface="Candara" panose="020E0502030303020204" pitchFamily="34" charset="0"/>
              </a:rPr>
              <a:t>NA was consisted of one house on the basis of principle of parity between two wings of the country. </a:t>
            </a:r>
          </a:p>
          <a:p>
            <a:pPr marL="457200" indent="-457200" algn="just">
              <a:lnSpc>
                <a:spcPct val="150000"/>
              </a:lnSpc>
              <a:buFont typeface="Arial" panose="020B0604020202020204" pitchFamily="34" charset="0"/>
              <a:buChar char="•"/>
            </a:pPr>
            <a:r>
              <a:rPr lang="en-US" dirty="0">
                <a:latin typeface="Candara" panose="020E0502030303020204" pitchFamily="34" charset="0"/>
              </a:rPr>
              <a:t>There were 150 seats plus 6 seats were reserved for women. </a:t>
            </a:r>
          </a:p>
          <a:p>
            <a:pPr marL="457200" indent="-457200" algn="just">
              <a:lnSpc>
                <a:spcPct val="150000"/>
              </a:lnSpc>
              <a:buFont typeface="Arial" panose="020B0604020202020204" pitchFamily="34" charset="0"/>
              <a:buChar char="•"/>
            </a:pPr>
            <a:r>
              <a:rPr lang="en-US" dirty="0">
                <a:latin typeface="Candara" panose="020E0502030303020204" pitchFamily="34" charset="0"/>
              </a:rPr>
              <a:t>All members were elected indirectly. </a:t>
            </a:r>
          </a:p>
          <a:p>
            <a:pPr marL="457200" indent="-457200" algn="just">
              <a:lnSpc>
                <a:spcPct val="150000"/>
              </a:lnSpc>
              <a:buFont typeface="Arial" panose="020B0604020202020204" pitchFamily="34" charset="0"/>
              <a:buChar char="•"/>
            </a:pPr>
            <a:r>
              <a:rPr lang="en-US" dirty="0">
                <a:latin typeface="Candara" panose="020E0502030303020204" pitchFamily="34" charset="0"/>
              </a:rPr>
              <a:t>Minimum age limit for membership was 25 years.</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DECDDB4-324E-468B-BFDD-5F548FE700F4}"/>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13423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4707</TotalTime>
  <Words>882</Words>
  <Application>Microsoft Office PowerPoint</Application>
  <PresentationFormat>On-screen Show (4:3)</PresentationFormat>
  <Paragraphs>106</Paragraphs>
  <Slides>14</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Calibri Light</vt:lpstr>
      <vt:lpstr>Candara</vt:lpstr>
      <vt:lpstr>Franklin Gothic Book</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Windows User</cp:lastModifiedBy>
  <cp:revision>353</cp:revision>
  <dcterms:created xsi:type="dcterms:W3CDTF">2015-07-28T10:20:14Z</dcterms:created>
  <dcterms:modified xsi:type="dcterms:W3CDTF">2018-10-26T07:48:29Z</dcterms:modified>
</cp:coreProperties>
</file>