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notesMasterIdLst>
    <p:notesMasterId r:id="rId18"/>
  </p:notesMasterIdLst>
  <p:sldIdLst>
    <p:sldId id="697" r:id="rId3"/>
    <p:sldId id="370" r:id="rId4"/>
    <p:sldId id="678" r:id="rId5"/>
    <p:sldId id="679" r:id="rId6"/>
    <p:sldId id="680" r:id="rId7"/>
    <p:sldId id="681" r:id="rId8"/>
    <p:sldId id="682" r:id="rId9"/>
    <p:sldId id="689" r:id="rId10"/>
    <p:sldId id="690" r:id="rId11"/>
    <p:sldId id="691" r:id="rId12"/>
    <p:sldId id="692" r:id="rId13"/>
    <p:sldId id="693" r:id="rId14"/>
    <p:sldId id="694" r:id="rId15"/>
    <p:sldId id="695" r:id="rId16"/>
    <p:sldId id="696" r:id="rId17"/>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2F5395"/>
    <a:srgbClr val="FFFFB3"/>
    <a:srgbClr val="7F9ED7"/>
    <a:srgbClr val="FAE9E2"/>
    <a:srgbClr val="FFFFCC"/>
    <a:srgbClr val="FDF1ED"/>
    <a:srgbClr val="FBDFD5"/>
    <a:srgbClr val="FFFF99"/>
    <a:srgbClr val="B9D9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62" autoAdjust="0"/>
    <p:restoredTop sz="90959" autoAdjust="0"/>
  </p:normalViewPr>
  <p:slideViewPr>
    <p:cSldViewPr>
      <p:cViewPr varScale="1">
        <p:scale>
          <a:sx n="105" d="100"/>
          <a:sy n="105" d="100"/>
        </p:scale>
        <p:origin x="49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7-12-13T05:31:46.39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5838515F-6EC2-437A-BB7E-FAEE704D1F72}" type="datetimeFigureOut">
              <a:rPr lang="en-US" smtClean="0"/>
              <a:pPr/>
              <a:t>10/29/2018</a:t>
            </a:fld>
            <a:endParaRPr lang="en-US"/>
          </a:p>
        </p:txBody>
      </p:sp>
      <p:sp>
        <p:nvSpPr>
          <p:cNvPr id="4" name="Slide Image Placeholder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F0448D81-7B12-46D2-AC3D-02B3D3820BAF}" type="slidenum">
              <a:rPr lang="en-US" smtClean="0"/>
              <a:pPr/>
              <a:t>‹#›</a:t>
            </a:fld>
            <a:endParaRPr lang="en-US"/>
          </a:p>
        </p:txBody>
      </p:sp>
    </p:spTree>
    <p:extLst>
      <p:ext uri="{BB962C8B-B14F-4D97-AF65-F5344CB8AC3E}">
        <p14:creationId xmlns:p14="http://schemas.microsoft.com/office/powerpoint/2010/main" val="231393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a:t>
            </a:fld>
            <a:endParaRPr lang="en-US"/>
          </a:p>
        </p:txBody>
      </p:sp>
    </p:spTree>
    <p:extLst>
      <p:ext uri="{BB962C8B-B14F-4D97-AF65-F5344CB8AC3E}">
        <p14:creationId xmlns:p14="http://schemas.microsoft.com/office/powerpoint/2010/main" val="1295718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12</a:t>
            </a:fld>
            <a:endParaRPr lang="en-US"/>
          </a:p>
        </p:txBody>
      </p:sp>
    </p:spTree>
    <p:extLst>
      <p:ext uri="{BB962C8B-B14F-4D97-AF65-F5344CB8AC3E}">
        <p14:creationId xmlns:p14="http://schemas.microsoft.com/office/powerpoint/2010/main" val="769287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13</a:t>
            </a:fld>
            <a:endParaRPr lang="en-US"/>
          </a:p>
        </p:txBody>
      </p:sp>
    </p:spTree>
    <p:extLst>
      <p:ext uri="{BB962C8B-B14F-4D97-AF65-F5344CB8AC3E}">
        <p14:creationId xmlns:p14="http://schemas.microsoft.com/office/powerpoint/2010/main" val="2206577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14</a:t>
            </a:fld>
            <a:endParaRPr lang="en-US"/>
          </a:p>
        </p:txBody>
      </p:sp>
    </p:spTree>
    <p:extLst>
      <p:ext uri="{BB962C8B-B14F-4D97-AF65-F5344CB8AC3E}">
        <p14:creationId xmlns:p14="http://schemas.microsoft.com/office/powerpoint/2010/main" val="273009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15</a:t>
            </a:fld>
            <a:endParaRPr lang="en-US"/>
          </a:p>
        </p:txBody>
      </p:sp>
    </p:spTree>
    <p:extLst>
      <p:ext uri="{BB962C8B-B14F-4D97-AF65-F5344CB8AC3E}">
        <p14:creationId xmlns:p14="http://schemas.microsoft.com/office/powerpoint/2010/main" val="2992803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a:t>
            </a:fld>
            <a:endParaRPr lang="en-US"/>
          </a:p>
        </p:txBody>
      </p:sp>
    </p:spTree>
    <p:extLst>
      <p:ext uri="{BB962C8B-B14F-4D97-AF65-F5344CB8AC3E}">
        <p14:creationId xmlns:p14="http://schemas.microsoft.com/office/powerpoint/2010/main" val="2400382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5</a:t>
            </a:fld>
            <a:endParaRPr lang="en-US"/>
          </a:p>
        </p:txBody>
      </p:sp>
    </p:spTree>
    <p:extLst>
      <p:ext uri="{BB962C8B-B14F-4D97-AF65-F5344CB8AC3E}">
        <p14:creationId xmlns:p14="http://schemas.microsoft.com/office/powerpoint/2010/main" val="3827984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6</a:t>
            </a:fld>
            <a:endParaRPr lang="en-US"/>
          </a:p>
        </p:txBody>
      </p:sp>
    </p:spTree>
    <p:extLst>
      <p:ext uri="{BB962C8B-B14F-4D97-AF65-F5344CB8AC3E}">
        <p14:creationId xmlns:p14="http://schemas.microsoft.com/office/powerpoint/2010/main" val="1562021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7</a:t>
            </a:fld>
            <a:endParaRPr lang="en-US"/>
          </a:p>
        </p:txBody>
      </p:sp>
    </p:spTree>
    <p:extLst>
      <p:ext uri="{BB962C8B-B14F-4D97-AF65-F5344CB8AC3E}">
        <p14:creationId xmlns:p14="http://schemas.microsoft.com/office/powerpoint/2010/main" val="741696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8</a:t>
            </a:fld>
            <a:endParaRPr lang="en-US"/>
          </a:p>
        </p:txBody>
      </p:sp>
    </p:spTree>
    <p:extLst>
      <p:ext uri="{BB962C8B-B14F-4D97-AF65-F5344CB8AC3E}">
        <p14:creationId xmlns:p14="http://schemas.microsoft.com/office/powerpoint/2010/main" val="3671061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9</a:t>
            </a:fld>
            <a:endParaRPr lang="en-US"/>
          </a:p>
        </p:txBody>
      </p:sp>
    </p:spTree>
    <p:extLst>
      <p:ext uri="{BB962C8B-B14F-4D97-AF65-F5344CB8AC3E}">
        <p14:creationId xmlns:p14="http://schemas.microsoft.com/office/powerpoint/2010/main" val="2495284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10</a:t>
            </a:fld>
            <a:endParaRPr lang="en-US"/>
          </a:p>
        </p:txBody>
      </p:sp>
    </p:spTree>
    <p:extLst>
      <p:ext uri="{BB962C8B-B14F-4D97-AF65-F5344CB8AC3E}">
        <p14:creationId xmlns:p14="http://schemas.microsoft.com/office/powerpoint/2010/main" val="588316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11</a:t>
            </a:fld>
            <a:endParaRPr lang="en-US"/>
          </a:p>
        </p:txBody>
      </p:sp>
    </p:spTree>
    <p:extLst>
      <p:ext uri="{BB962C8B-B14F-4D97-AF65-F5344CB8AC3E}">
        <p14:creationId xmlns:p14="http://schemas.microsoft.com/office/powerpoint/2010/main" val="87264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548C2B-ACB3-442F-A029-B79150ADC754}" type="datetime1">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15078376"/>
      </p:ext>
    </p:extLst>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33446037"/>
      </p:ext>
    </p:extLst>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9A4F8-7B51-4A28-946B-C3E258076A13}" type="datetime1">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410794773"/>
      </p:ext>
    </p:extLst>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C8548C2B-ACB3-442F-A029-B79150ADC754}" type="datetime1">
              <a:rPr lang="en-US" smtClean="0"/>
              <a:pPr/>
              <a:t>10/29/2018</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982187498"/>
      </p:ext>
    </p:extLst>
  </p:cSld>
  <p:clrMapOvr>
    <a:masterClrMapping/>
  </p:clrMapOvr>
  <p:transition>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295D96CC-9CE3-43E7-80B4-21BCEE326505}" type="datetime1">
              <a:rPr lang="en-US" smtClean="0"/>
              <a:pPr/>
              <a:t>10/29/2018</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7E44A-B1AE-4E2F-8339-C1021A0F8B05}" type="datetime1">
              <a:rPr lang="en-US" smtClean="0"/>
              <a:pPr/>
              <a:t>10/29/2018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1DD5F-4A30-4F52-BC8A-574742379858}" type="datetime1">
              <a:rPr lang="en-US" smtClean="0"/>
              <a:pPr/>
              <a:t>10/29/2018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10/29/2018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DF2A6119-C069-4608-8801-B3D4B37EE510}" type="datetime1">
              <a:rPr lang="en-US" smtClean="0"/>
              <a:pPr/>
              <a:t>10/29/2018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2097386994"/>
      </p:ext>
    </p:extLst>
  </p:cSld>
  <p:clrMapOvr>
    <a:masterClrMapping/>
  </p:clrMapOvr>
  <p:transition>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33301B6-4D24-4523-AFBC-0826CF7B069D}" type="datetime1">
              <a:rPr lang="en-US" smtClean="0"/>
              <a:pPr/>
              <a:t>10/29/2018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9A4F8-7B51-4A28-946B-C3E258076A13}" type="datetime1">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5D96CC-9CE3-43E7-80B4-21BCEE326505}" type="datetime1">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506220032"/>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172967613"/>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27E44A-B1AE-4E2F-8339-C1021A0F8B05}" type="datetime1">
              <a:rPr lang="en-US" smtClean="0"/>
              <a:pPr/>
              <a:t>10/29/2018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007886393"/>
      </p:ext>
    </p:extLst>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71DD5F-4A30-4F52-BC8A-574742379858}" type="datetime1">
              <a:rPr lang="en-US" smtClean="0"/>
              <a:pPr/>
              <a:t>10/29/2018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42985965"/>
      </p:ext>
    </p:extLst>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10/29/2018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807296366"/>
      </p:ext>
    </p:extLst>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DF2A6119-C069-4608-8801-B3D4B37EE510}" type="datetime1">
              <a:rPr lang="en-US" smtClean="0"/>
              <a:pPr/>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1798697985"/>
      </p:ext>
    </p:extLst>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3301B6-4D24-4523-AFBC-0826CF7B069D}" type="datetime1">
              <a:rPr lang="en-US" smtClean="0"/>
              <a:pPr/>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59231770"/>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EA1DC456-93E0-4306-BADA-05703028A6E1}" type="datetime1">
              <a:rPr lang="en-US" smtClean="0"/>
              <a:pPr/>
              <a:t>10/29/2018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76735183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p:push/>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EA1DC456-93E0-4306-BADA-05703028A6E1}" type="datetime1">
              <a:rPr lang="en-US" smtClean="0"/>
              <a:pPr/>
              <a:t>10/29/2018</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p:push/>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customXml" Target="../ink/ink1.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latin typeface="Candara" panose="020E0502030303020204" pitchFamily="34" charset="0"/>
              </a:rPr>
              <a:t>HUM111 </a:t>
            </a:r>
            <a:br>
              <a:rPr lang="en-US" sz="4800" dirty="0">
                <a:latin typeface="Candara" panose="020E0502030303020204" pitchFamily="34" charset="0"/>
              </a:rPr>
            </a:br>
            <a:r>
              <a:rPr lang="en-US" sz="4800" dirty="0">
                <a:latin typeface="Candara" panose="020E0502030303020204" pitchFamily="34" charset="0"/>
              </a:rPr>
              <a:t>Pakistan Studies</a:t>
            </a:r>
          </a:p>
        </p:txBody>
      </p:sp>
      <p:sp>
        <p:nvSpPr>
          <p:cNvPr id="4" name="Slide Number Placeholder 3"/>
          <p:cNvSpPr>
            <a:spLocks noGrp="1"/>
          </p:cNvSpPr>
          <p:nvPr>
            <p:ph type="sldNum" sz="quarter" idx="12"/>
          </p:nvPr>
        </p:nvSpPr>
        <p:spPr/>
        <p:txBody>
          <a:bodyPr/>
          <a:lstStyle/>
          <a:p>
            <a:fld id="{08A8661F-1CDE-4F7E-AE93-7F9785FD6839}" type="slidenum">
              <a:rPr lang="en-US" smtClean="0"/>
              <a:pPr/>
              <a:t>1</a:t>
            </a:fld>
            <a:endParaRPr lang="en-US"/>
          </a:p>
        </p:txBody>
      </p:sp>
      <p:sp>
        <p:nvSpPr>
          <p:cNvPr id="6" name="Subtitle 5"/>
          <p:cNvSpPr txBox="1">
            <a:spLocks/>
          </p:cNvSpPr>
          <p:nvPr/>
        </p:nvSpPr>
        <p:spPr>
          <a:xfrm>
            <a:off x="6096000" y="838200"/>
            <a:ext cx="2232195" cy="609600"/>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200" b="1" dirty="0">
                <a:solidFill>
                  <a:schemeClr val="tx1"/>
                </a:solidFill>
                <a:latin typeface="Candara" panose="020E0502030303020204" pitchFamily="34" charset="0"/>
              </a:rPr>
              <a:t>Lecture 17</a:t>
            </a:r>
          </a:p>
        </p:txBody>
      </p:sp>
      <p:pic>
        <p:nvPicPr>
          <p:cNvPr id="5" name="Picture 4" descr="A close up of a logo&#10;&#10;Description generated with very high confide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5328856"/>
            <a:ext cx="3153030" cy="924688"/>
          </a:xfrm>
          <a:prstGeom prst="rect">
            <a:avLst/>
          </a:prstGeom>
        </p:spPr>
      </p:pic>
    </p:spTree>
    <p:extLst>
      <p:ext uri="{BB962C8B-B14F-4D97-AF65-F5344CB8AC3E}">
        <p14:creationId xmlns:p14="http://schemas.microsoft.com/office/powerpoint/2010/main" val="3970204917"/>
      </p:ext>
    </p:extLst>
  </p:cSld>
  <p:clrMapOvr>
    <a:masterClrMapping/>
  </p:clrMapOvr>
  <p:transition>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1077218"/>
          </a:xfrm>
          <a:prstGeom prst="rect">
            <a:avLst/>
          </a:prstGeom>
          <a:noFill/>
        </p:spPr>
        <p:txBody>
          <a:bodyPr wrap="square" rtlCol="0">
            <a:spAutoFit/>
          </a:bodyPr>
          <a:lstStyle/>
          <a:p>
            <a:r>
              <a:rPr lang="en-US" sz="3200" b="1" dirty="0">
                <a:solidFill>
                  <a:srgbClr val="002060"/>
                </a:solidFill>
                <a:latin typeface="Candara" panose="020E0502030303020204" pitchFamily="34" charset="0"/>
              </a:rPr>
              <a:t>Salient Features (</a:t>
            </a:r>
            <a:r>
              <a:rPr lang="en-US" sz="3200" b="1" dirty="0" err="1">
                <a:solidFill>
                  <a:srgbClr val="002060"/>
                </a:solidFill>
                <a:latin typeface="Candara" panose="020E0502030303020204" pitchFamily="34" charset="0"/>
              </a:rPr>
              <a:t>Contd</a:t>
            </a:r>
            <a:r>
              <a:rPr lang="en-US" sz="3200" b="1" dirty="0">
                <a:solidFill>
                  <a:srgbClr val="002060"/>
                </a:solidFill>
                <a:latin typeface="Candara" panose="020E0502030303020204" pitchFamily="34" charset="0"/>
              </a:rPr>
              <a:t>…)</a:t>
            </a:r>
            <a:endParaRPr lang="en-US" sz="3200" dirty="0">
              <a:solidFill>
                <a:srgbClr val="002060"/>
              </a:solidFill>
              <a:latin typeface="Candara" panose="020E0502030303020204" pitchFamily="34" charset="0"/>
            </a:endParaRPr>
          </a:p>
          <a:p>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383181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latin typeface="Candara" panose="020E0502030303020204" pitchFamily="34" charset="0"/>
              </a:rPr>
              <a:t>Federal System</a:t>
            </a:r>
          </a:p>
          <a:p>
            <a:pPr marL="457200" indent="-457200">
              <a:lnSpc>
                <a:spcPct val="150000"/>
              </a:lnSpc>
              <a:buFont typeface="Arial" panose="020B0604020202020204" pitchFamily="34" charset="0"/>
              <a:buChar char="•"/>
            </a:pPr>
            <a:r>
              <a:rPr lang="en-US" dirty="0">
                <a:latin typeface="Candara" panose="020E0502030303020204" pitchFamily="34" charset="0"/>
              </a:rPr>
              <a:t>Federation of Pakistan has four provinces and federally administered areas.</a:t>
            </a:r>
          </a:p>
          <a:p>
            <a:pPr marL="457200" indent="-457200">
              <a:lnSpc>
                <a:spcPct val="150000"/>
              </a:lnSpc>
              <a:buFont typeface="Arial" panose="020B0604020202020204" pitchFamily="34" charset="0"/>
              <a:buChar char="•"/>
            </a:pPr>
            <a:r>
              <a:rPr lang="en-US" dirty="0">
                <a:latin typeface="Candara" panose="020E0502030303020204" pitchFamily="34" charset="0"/>
              </a:rPr>
              <a:t>Two lists are given in the constitution: Federal list and Concurrent list.</a:t>
            </a:r>
          </a:p>
          <a:p>
            <a:pPr marL="457200" indent="-457200">
              <a:lnSpc>
                <a:spcPct val="150000"/>
              </a:lnSpc>
              <a:buFont typeface="Arial" panose="020B0604020202020204" pitchFamily="34" charset="0"/>
              <a:buChar char="•"/>
            </a:pPr>
            <a:r>
              <a:rPr lang="en-US" dirty="0">
                <a:latin typeface="Candara" panose="020E0502030303020204" pitchFamily="34" charset="0"/>
              </a:rPr>
              <a:t>Residuary powers belong to provinces.</a:t>
            </a:r>
          </a:p>
          <a:p>
            <a:pPr marL="457200" indent="-457200">
              <a:lnSpc>
                <a:spcPct val="150000"/>
              </a:lnSpc>
              <a:buFont typeface="Arial" panose="020B0604020202020204" pitchFamily="34" charset="0"/>
              <a:buChar char="•"/>
            </a:pPr>
            <a:r>
              <a:rPr lang="en-US" b="1" dirty="0">
                <a:latin typeface="Candara" panose="020E0502030303020204" pitchFamily="34" charset="0"/>
              </a:rPr>
              <a:t>Provincial Structure:</a:t>
            </a:r>
            <a:endParaRPr lang="en-US" dirty="0">
              <a:latin typeface="Candara" panose="020E0502030303020204" pitchFamily="34" charset="0"/>
            </a:endParaRPr>
          </a:p>
          <a:p>
            <a:pPr marL="457200" indent="-457200">
              <a:lnSpc>
                <a:spcPct val="150000"/>
              </a:lnSpc>
              <a:buFont typeface="Arial" panose="020B0604020202020204" pitchFamily="34" charset="0"/>
              <a:buChar char="•"/>
            </a:pPr>
            <a:r>
              <a:rPr lang="en-US" dirty="0">
                <a:latin typeface="Candara" panose="020E0502030303020204" pitchFamily="34" charset="0"/>
              </a:rPr>
              <a:t>Provincial Governors are appointed by the President on the advice of the PM.</a:t>
            </a:r>
          </a:p>
          <a:p>
            <a:pPr marL="457200" indent="-457200">
              <a:lnSpc>
                <a:spcPct val="150000"/>
              </a:lnSpc>
              <a:buFont typeface="Arial" panose="020B0604020202020204" pitchFamily="34" charset="0"/>
              <a:buChar char="•"/>
            </a:pPr>
            <a:r>
              <a:rPr lang="en-US" dirty="0">
                <a:latin typeface="Candara" panose="020E0502030303020204" pitchFamily="34" charset="0"/>
              </a:rPr>
              <a:t>Elected Chief Minister exercises executive powers. </a:t>
            </a:r>
          </a:p>
          <a:p>
            <a:pPr marL="457200" indent="-457200">
              <a:lnSpc>
                <a:spcPct val="150000"/>
              </a:lnSpc>
              <a:buFont typeface="Arial" panose="020B0604020202020204" pitchFamily="34" charset="0"/>
              <a:buChar char="•"/>
            </a:pPr>
            <a:r>
              <a:rPr lang="en-US" dirty="0">
                <a:latin typeface="Candara" panose="020E0502030303020204" pitchFamily="34" charset="0"/>
              </a:rPr>
              <a:t>Parliamentary system is there in the provinces. </a:t>
            </a: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10</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5">
            <p14:nvContentPartPr>
              <p14:cNvPr id="2050" name="Ink 2"/>
              <p14:cNvContentPartPr>
                <a14:cpLocks xmlns:a14="http://schemas.microsoft.com/office/drawing/2010/main" noRot="1" noChangeAspect="1" noEditPoints="1" noChangeArrowheads="1" noChangeShapeType="1"/>
              </p14:cNvContentPartPr>
              <p14:nvPr/>
            </p14:nvContentPartPr>
            <p14:xfrm>
              <a:off x="36866513" y="16456025"/>
              <a:ext cx="0" cy="0"/>
            </p14:xfrm>
          </p:contentPart>
        </mc:Choice>
        <mc:Fallback xmlns="">
          <p:pic>
            <p:nvPicPr>
              <p:cNvPr id="2050" name="Ink 2"/>
              <p:cNvPicPr>
                <a:picLocks noRot="1" noChangeAspect="1" noEditPoints="1" noChangeArrowheads="1" noChangeShapeType="1"/>
              </p:cNvPicPr>
              <p:nvPr/>
            </p:nvPicPr>
            <p:blipFill>
              <a:blip r:embed="rId6"/>
              <a:stretch>
                <a:fillRect/>
              </a:stretch>
            </p:blipFill>
            <p:spPr>
              <a:xfrm>
                <a:off x="36866513" y="16456025"/>
                <a:ext cx="0" cy="0"/>
              </a:xfrm>
              <a:prstGeom prst="rect">
                <a:avLst/>
              </a:prstGeom>
            </p:spPr>
          </p:pic>
        </mc:Fallback>
      </mc:AlternateContent>
    </p:spTree>
    <p:extLst>
      <p:ext uri="{BB962C8B-B14F-4D97-AF65-F5344CB8AC3E}">
        <p14:creationId xmlns:p14="http://schemas.microsoft.com/office/powerpoint/2010/main" val="23952531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6">
                                            <p:txEl>
                                              <p:pRg st="6" end="6"/>
                                            </p:txEl>
                                          </p:spTgt>
                                        </p:tgtEl>
                                        <p:attrNameLst>
                                          <p:attrName>style.color</p:attrName>
                                        </p:attrNameLst>
                                      </p:cBhvr>
                                      <p:to>
                                        <a:srgbClr val="000000"/>
                                      </p:to>
                                    </p:animClr>
                                    <p:animClr clrSpc="rgb" dir="cw">
                                      <p:cBhvr>
                                        <p:cTn id="49" dur="500" fill="hold"/>
                                        <p:tgtEl>
                                          <p:spTgt spid="6">
                                            <p:txEl>
                                              <p:pRg st="6" end="6"/>
                                            </p:txEl>
                                          </p:spTgt>
                                        </p:tgtEl>
                                        <p:attrNameLst>
                                          <p:attrName>fillcolor</p:attrName>
                                        </p:attrNameLst>
                                      </p:cBhvr>
                                      <p:to>
                                        <a:srgbClr val="000000"/>
                                      </p:to>
                                    </p:animClr>
                                    <p:set>
                                      <p:cBhvr>
                                        <p:cTn id="50" dur="500" fill="hold"/>
                                        <p:tgtEl>
                                          <p:spTgt spid="6">
                                            <p:txEl>
                                              <p:pRg st="6" end="6"/>
                                            </p:txEl>
                                          </p:spTgt>
                                        </p:tgtEl>
                                        <p:attrNameLst>
                                          <p:attrName>fill.type</p:attrName>
                                        </p:attrNameLst>
                                      </p:cBhvr>
                                      <p:to>
                                        <p:strVal val="solid"/>
                                      </p:to>
                                    </p:set>
                                    <p:set>
                                      <p:cBhvr>
                                        <p:cTn id="51" dur="500" fill="hold"/>
                                        <p:tgtEl>
                                          <p:spTgt spid="6">
                                            <p:txEl>
                                              <p:pRg st="6" end="6"/>
                                            </p:txEl>
                                          </p:spTgt>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19" presetClass="emph" presetSubtype="0" fill="hold" nodeType="clickEffect">
                                  <p:stCondLst>
                                    <p:cond delay="0"/>
                                  </p:stCondLst>
                                  <p:childTnLst>
                                    <p:animClr clrSpc="rgb" dir="cw">
                                      <p:cBhvr override="childStyle">
                                        <p:cTn id="55" dur="500" fill="hold"/>
                                        <p:tgtEl>
                                          <p:spTgt spid="6">
                                            <p:txEl>
                                              <p:pRg st="7" end="7"/>
                                            </p:txEl>
                                          </p:spTgt>
                                        </p:tgtEl>
                                        <p:attrNameLst>
                                          <p:attrName>style.color</p:attrName>
                                        </p:attrNameLst>
                                      </p:cBhvr>
                                      <p:to>
                                        <a:srgbClr val="000000"/>
                                      </p:to>
                                    </p:animClr>
                                    <p:animClr clrSpc="rgb" dir="cw">
                                      <p:cBhvr>
                                        <p:cTn id="56" dur="500" fill="hold"/>
                                        <p:tgtEl>
                                          <p:spTgt spid="6">
                                            <p:txEl>
                                              <p:pRg st="7" end="7"/>
                                            </p:txEl>
                                          </p:spTgt>
                                        </p:tgtEl>
                                        <p:attrNameLst>
                                          <p:attrName>fillcolor</p:attrName>
                                        </p:attrNameLst>
                                      </p:cBhvr>
                                      <p:to>
                                        <a:srgbClr val="000000"/>
                                      </p:to>
                                    </p:animClr>
                                    <p:set>
                                      <p:cBhvr>
                                        <p:cTn id="57" dur="500" fill="hold"/>
                                        <p:tgtEl>
                                          <p:spTgt spid="6">
                                            <p:txEl>
                                              <p:pRg st="7" end="7"/>
                                            </p:txEl>
                                          </p:spTgt>
                                        </p:tgtEl>
                                        <p:attrNameLst>
                                          <p:attrName>fill.type</p:attrName>
                                        </p:attrNameLst>
                                      </p:cBhvr>
                                      <p:to>
                                        <p:strVal val="solid"/>
                                      </p:to>
                                    </p:set>
                                    <p:set>
                                      <p:cBhvr>
                                        <p:cTn id="58" dur="500" fill="hold"/>
                                        <p:tgtEl>
                                          <p:spTgt spid="6">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1077218"/>
          </a:xfrm>
          <a:prstGeom prst="rect">
            <a:avLst/>
          </a:prstGeom>
          <a:noFill/>
        </p:spPr>
        <p:txBody>
          <a:bodyPr wrap="square" rtlCol="0">
            <a:spAutoFit/>
          </a:bodyPr>
          <a:lstStyle/>
          <a:p>
            <a:r>
              <a:rPr lang="en-US" sz="3200" b="1" dirty="0">
                <a:solidFill>
                  <a:srgbClr val="002060"/>
                </a:solidFill>
                <a:latin typeface="Candara" panose="020E0502030303020204" pitchFamily="34" charset="0"/>
              </a:rPr>
              <a:t>Salient Features (</a:t>
            </a:r>
            <a:r>
              <a:rPr lang="en-US" sz="3200" b="1" dirty="0" err="1">
                <a:solidFill>
                  <a:srgbClr val="002060"/>
                </a:solidFill>
                <a:latin typeface="Candara" panose="020E0502030303020204" pitchFamily="34" charset="0"/>
              </a:rPr>
              <a:t>Contd</a:t>
            </a:r>
            <a:r>
              <a:rPr lang="en-US" sz="3200" b="1" dirty="0">
                <a:solidFill>
                  <a:srgbClr val="002060"/>
                </a:solidFill>
                <a:latin typeface="Candara" panose="020E0502030303020204" pitchFamily="34" charset="0"/>
              </a:rPr>
              <a:t>…)</a:t>
            </a:r>
            <a:endParaRPr lang="en-US" sz="3200" dirty="0">
              <a:solidFill>
                <a:srgbClr val="002060"/>
              </a:solidFill>
              <a:latin typeface="Candara" panose="020E0502030303020204" pitchFamily="34" charset="0"/>
            </a:endParaRPr>
          </a:p>
          <a:p>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346248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dirty="0">
                <a:latin typeface="Candara" panose="020E0502030303020204" pitchFamily="34" charset="0"/>
              </a:rPr>
              <a:t>Size of the provincial assemblies varies.</a:t>
            </a:r>
          </a:p>
          <a:p>
            <a:pPr marL="457200" indent="-457200">
              <a:lnSpc>
                <a:spcPct val="150000"/>
              </a:lnSpc>
              <a:buFont typeface="Arial" panose="020B0604020202020204" pitchFamily="34" charset="0"/>
              <a:buChar char="•"/>
            </a:pPr>
            <a:r>
              <a:rPr lang="en-US" dirty="0">
                <a:latin typeface="Candara" panose="020E0502030303020204" pitchFamily="34" charset="0"/>
              </a:rPr>
              <a:t>Enough provincial autonomy is guaranteed. </a:t>
            </a:r>
          </a:p>
          <a:p>
            <a:pPr marL="457200" indent="-457200">
              <a:lnSpc>
                <a:spcPct val="150000"/>
              </a:lnSpc>
              <a:buFont typeface="Arial" panose="020B0604020202020204" pitchFamily="34" charset="0"/>
              <a:buChar char="•"/>
            </a:pPr>
            <a:r>
              <a:rPr lang="en-US" dirty="0">
                <a:latin typeface="Candara" panose="020E0502030303020204" pitchFamily="34" charset="0"/>
              </a:rPr>
              <a:t>However, tradition of strong center continues.</a:t>
            </a:r>
          </a:p>
          <a:p>
            <a:pPr marL="457200" indent="-457200">
              <a:lnSpc>
                <a:spcPct val="150000"/>
              </a:lnSpc>
              <a:buFont typeface="Arial" panose="020B0604020202020204" pitchFamily="34" charset="0"/>
              <a:buChar char="•"/>
            </a:pPr>
            <a:r>
              <a:rPr lang="en-US" dirty="0">
                <a:latin typeface="Candara" panose="020E0502030303020204" pitchFamily="34" charset="0"/>
              </a:rPr>
              <a:t>Centre has emergency powers. </a:t>
            </a:r>
          </a:p>
          <a:p>
            <a:pPr marL="457200" indent="-457200">
              <a:lnSpc>
                <a:spcPct val="150000"/>
              </a:lnSpc>
              <a:buFont typeface="Arial" panose="020B0604020202020204" pitchFamily="34" charset="0"/>
              <a:buChar char="•"/>
            </a:pPr>
            <a:r>
              <a:rPr lang="en-US" dirty="0">
                <a:latin typeface="Candara" panose="020E0502030303020204" pitchFamily="34" charset="0"/>
              </a:rPr>
              <a:t>Governor’s rule can be imposed if the government cannot function in the provinces.</a:t>
            </a:r>
          </a:p>
          <a:p>
            <a:pPr marL="457200" indent="-457200">
              <a:lnSpc>
                <a:spcPct val="150000"/>
              </a:lnSpc>
              <a:buFont typeface="Arial" panose="020B0604020202020204" pitchFamily="34" charset="0"/>
              <a:buChar char="•"/>
            </a:pPr>
            <a:r>
              <a:rPr lang="en-US" dirty="0">
                <a:latin typeface="Candara" panose="020E0502030303020204" pitchFamily="34" charset="0"/>
              </a:rPr>
              <a:t>Provinces are dependent on center for finances.</a:t>
            </a:r>
            <a:br>
              <a:rPr lang="en-US" dirty="0">
                <a:latin typeface="Candara" panose="020E0502030303020204" pitchFamily="34" charset="0"/>
              </a:rPr>
            </a:b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11</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50364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1077218"/>
          </a:xfrm>
          <a:prstGeom prst="rect">
            <a:avLst/>
          </a:prstGeom>
          <a:noFill/>
        </p:spPr>
        <p:txBody>
          <a:bodyPr wrap="square" rtlCol="0">
            <a:spAutoFit/>
          </a:bodyPr>
          <a:lstStyle/>
          <a:p>
            <a:r>
              <a:rPr lang="en-US" sz="3200" b="1" dirty="0">
                <a:solidFill>
                  <a:srgbClr val="002060"/>
                </a:solidFill>
                <a:latin typeface="Candara" panose="020E0502030303020204" pitchFamily="34" charset="0"/>
              </a:rPr>
              <a:t>Salient Features (</a:t>
            </a:r>
            <a:r>
              <a:rPr lang="en-US" sz="3200" b="1" dirty="0" err="1">
                <a:solidFill>
                  <a:srgbClr val="002060"/>
                </a:solidFill>
                <a:latin typeface="Candara" panose="020E0502030303020204" pitchFamily="34" charset="0"/>
              </a:rPr>
              <a:t>Contd</a:t>
            </a:r>
            <a:r>
              <a:rPr lang="en-US" sz="3200" b="1" dirty="0">
                <a:solidFill>
                  <a:srgbClr val="002060"/>
                </a:solidFill>
                <a:latin typeface="Candara" panose="020E0502030303020204" pitchFamily="34" charset="0"/>
              </a:rPr>
              <a:t>…)</a:t>
            </a:r>
            <a:endParaRPr lang="en-US" sz="3200" dirty="0">
              <a:solidFill>
                <a:srgbClr val="002060"/>
              </a:solidFill>
              <a:latin typeface="Candara" panose="020E0502030303020204" pitchFamily="34" charset="0"/>
            </a:endParaRPr>
          </a:p>
          <a:p>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304698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latin typeface="Candara" panose="020E0502030303020204" pitchFamily="34" charset="0"/>
              </a:rPr>
              <a:t>Principles of Policy:</a:t>
            </a:r>
            <a:endParaRPr lang="en-US" dirty="0">
              <a:latin typeface="Candara" panose="020E0502030303020204" pitchFamily="34" charset="0"/>
            </a:endParaRPr>
          </a:p>
          <a:p>
            <a:pPr marL="457200" indent="-457200">
              <a:lnSpc>
                <a:spcPct val="150000"/>
              </a:lnSpc>
              <a:buFont typeface="Arial" panose="020B0604020202020204" pitchFamily="34" charset="0"/>
              <a:buChar char="•"/>
            </a:pPr>
            <a:r>
              <a:rPr lang="en-US" dirty="0">
                <a:latin typeface="Candara" panose="020E0502030303020204" pitchFamily="34" charset="0"/>
              </a:rPr>
              <a:t>Islamic provisions are provided in Principles of Policy. </a:t>
            </a:r>
          </a:p>
          <a:p>
            <a:pPr marL="457200" indent="-457200">
              <a:lnSpc>
                <a:spcPct val="150000"/>
              </a:lnSpc>
              <a:buFont typeface="Arial" panose="020B0604020202020204" pitchFamily="34" charset="0"/>
              <a:buChar char="•"/>
            </a:pPr>
            <a:r>
              <a:rPr lang="en-US" dirty="0">
                <a:latin typeface="Candara" panose="020E0502030303020204" pitchFamily="34" charset="0"/>
              </a:rPr>
              <a:t>Foreign policy principles are also given under this heading.​</a:t>
            </a:r>
          </a:p>
          <a:p>
            <a:pPr marL="457200" indent="-457200">
              <a:lnSpc>
                <a:spcPct val="150000"/>
              </a:lnSpc>
              <a:buFont typeface="Arial" panose="020B0604020202020204" pitchFamily="34" charset="0"/>
              <a:buChar char="•"/>
            </a:pPr>
            <a:r>
              <a:rPr lang="en-US" b="1" dirty="0">
                <a:latin typeface="Candara" panose="020E0502030303020204" pitchFamily="34" charset="0"/>
              </a:rPr>
              <a:t>Fundamental Rights:</a:t>
            </a:r>
            <a:endParaRPr lang="en-US" dirty="0">
              <a:latin typeface="Candara" panose="020E0502030303020204" pitchFamily="34" charset="0"/>
            </a:endParaRPr>
          </a:p>
          <a:p>
            <a:pPr marL="457200" indent="-457200">
              <a:lnSpc>
                <a:spcPct val="150000"/>
              </a:lnSpc>
              <a:buFont typeface="Arial" panose="020B0604020202020204" pitchFamily="34" charset="0"/>
              <a:buChar char="•"/>
            </a:pPr>
            <a:r>
              <a:rPr lang="en-US" dirty="0">
                <a:latin typeface="Candara" panose="020E0502030303020204" pitchFamily="34" charset="0"/>
              </a:rPr>
              <a:t>Fundamental Rights are secured in the constitution and are implemented through the highest court.​</a:t>
            </a:r>
          </a:p>
          <a:p>
            <a:pPr algn="just">
              <a:lnSpc>
                <a:spcPct val="150000"/>
              </a:lnSpc>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12</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340865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1077218"/>
          </a:xfrm>
          <a:prstGeom prst="rect">
            <a:avLst/>
          </a:prstGeom>
          <a:noFill/>
        </p:spPr>
        <p:txBody>
          <a:bodyPr wrap="square" rtlCol="0">
            <a:spAutoFit/>
          </a:bodyPr>
          <a:lstStyle/>
          <a:p>
            <a:r>
              <a:rPr lang="en-US" sz="3200" b="1" dirty="0">
                <a:solidFill>
                  <a:srgbClr val="002060"/>
                </a:solidFill>
                <a:latin typeface="Candara" panose="020E0502030303020204" pitchFamily="34" charset="0"/>
              </a:rPr>
              <a:t>Salient Features (</a:t>
            </a:r>
            <a:r>
              <a:rPr lang="en-US" sz="3200" b="1" dirty="0" err="1">
                <a:solidFill>
                  <a:srgbClr val="002060"/>
                </a:solidFill>
                <a:latin typeface="Candara" panose="020E0502030303020204" pitchFamily="34" charset="0"/>
              </a:rPr>
              <a:t>Contd</a:t>
            </a:r>
            <a:r>
              <a:rPr lang="en-US" sz="3200" b="1" dirty="0">
                <a:solidFill>
                  <a:srgbClr val="002060"/>
                </a:solidFill>
                <a:latin typeface="Candara" panose="020E0502030303020204" pitchFamily="34" charset="0"/>
              </a:rPr>
              <a:t>…)</a:t>
            </a:r>
            <a:endParaRPr lang="en-US" sz="3200" dirty="0">
              <a:solidFill>
                <a:srgbClr val="002060"/>
              </a:solidFill>
              <a:latin typeface="Candara" panose="020E0502030303020204" pitchFamily="34" charset="0"/>
            </a:endParaRPr>
          </a:p>
          <a:p>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452431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latin typeface="Candara" panose="020E0502030303020204" pitchFamily="34" charset="0"/>
              </a:rPr>
              <a:t>Islamic Provisions:</a:t>
            </a:r>
          </a:p>
          <a:p>
            <a:pPr marL="457200" indent="-457200">
              <a:lnSpc>
                <a:spcPct val="150000"/>
              </a:lnSpc>
              <a:buFont typeface="Arial" panose="020B0604020202020204" pitchFamily="34" charset="0"/>
              <a:buChar char="•"/>
            </a:pPr>
            <a:r>
              <a:rPr lang="en-US" dirty="0">
                <a:latin typeface="Candara" panose="020E0502030303020204" pitchFamily="34" charset="0"/>
              </a:rPr>
              <a:t>Title of the state is Islamic Republic of Pakistan.</a:t>
            </a:r>
          </a:p>
          <a:p>
            <a:pPr marL="457200" indent="-457200">
              <a:lnSpc>
                <a:spcPct val="150000"/>
              </a:lnSpc>
              <a:buFont typeface="Arial" panose="020B0604020202020204" pitchFamily="34" charset="0"/>
              <a:buChar char="•"/>
            </a:pPr>
            <a:r>
              <a:rPr lang="en-US" dirty="0">
                <a:latin typeface="Candara" panose="020E0502030303020204" pitchFamily="34" charset="0"/>
              </a:rPr>
              <a:t>The objectives resolution was the Preamble in the initial constitution but through article 2-A of 8th amendment it was inserted in the constitution in 1985.​</a:t>
            </a:r>
          </a:p>
          <a:p>
            <a:pPr marL="457200" indent="-457200">
              <a:lnSpc>
                <a:spcPct val="150000"/>
              </a:lnSpc>
              <a:buFont typeface="Arial" panose="020B0604020202020204" pitchFamily="34" charset="0"/>
              <a:buChar char="•"/>
            </a:pPr>
            <a:r>
              <a:rPr lang="en-US" dirty="0">
                <a:latin typeface="Candara" panose="020E0502030303020204" pitchFamily="34" charset="0"/>
              </a:rPr>
              <a:t>Islam was declared the State Religion of Pakistan.</a:t>
            </a:r>
          </a:p>
          <a:p>
            <a:pPr marL="457200" indent="-457200">
              <a:lnSpc>
                <a:spcPct val="150000"/>
              </a:lnSpc>
              <a:buFont typeface="Arial" panose="020B0604020202020204" pitchFamily="34" charset="0"/>
              <a:buChar char="•"/>
            </a:pPr>
            <a:r>
              <a:rPr lang="en-US" dirty="0">
                <a:latin typeface="Candara" panose="020E0502030303020204" pitchFamily="34" charset="0"/>
              </a:rPr>
              <a:t>Definition of Muslim was included by an amendment. </a:t>
            </a:r>
          </a:p>
          <a:p>
            <a:pPr marL="457200" indent="-457200">
              <a:lnSpc>
                <a:spcPct val="150000"/>
              </a:lnSpc>
              <a:buFont typeface="Arial" panose="020B0604020202020204" pitchFamily="34" charset="0"/>
              <a:buChar char="•"/>
            </a:pPr>
            <a:r>
              <a:rPr lang="en-US" dirty="0">
                <a:latin typeface="Candara" panose="020E0502030303020204" pitchFamily="34" charset="0"/>
              </a:rPr>
              <a:t>Principles of Policy also carry some Islamic clauses.</a:t>
            </a:r>
          </a:p>
          <a:p>
            <a:pPr marL="457200" indent="-457200">
              <a:lnSpc>
                <a:spcPct val="150000"/>
              </a:lnSpc>
              <a:buFont typeface="Arial" panose="020B0604020202020204" pitchFamily="34" charset="0"/>
              <a:buChar char="•"/>
            </a:pPr>
            <a:r>
              <a:rPr lang="en-US" dirty="0">
                <a:latin typeface="Candara" panose="020E0502030303020204" pitchFamily="34" charset="0"/>
              </a:rPr>
              <a:t>Council for Islamic Ideology is established under the constitution. </a:t>
            </a:r>
            <a:r>
              <a:rPr lang="en-US" dirty="0" err="1">
                <a:latin typeface="Candara" panose="020E0502030303020204" pitchFamily="34" charset="0"/>
              </a:rPr>
              <a:t>i</a:t>
            </a:r>
            <a:r>
              <a:rPr lang="en-US" dirty="0">
                <a:latin typeface="Candara" panose="020E0502030303020204" pitchFamily="34" charset="0"/>
              </a:rPr>
              <a:t>. Federal </a:t>
            </a:r>
            <a:r>
              <a:rPr lang="en-US" dirty="0" err="1">
                <a:latin typeface="Candara" panose="020E0502030303020204" pitchFamily="34" charset="0"/>
              </a:rPr>
              <a:t>Shariat</a:t>
            </a:r>
            <a:r>
              <a:rPr lang="en-US" dirty="0">
                <a:latin typeface="Candara" panose="020E0502030303020204" pitchFamily="34" charset="0"/>
              </a:rPr>
              <a:t> Court was added in 1981.​</a:t>
            </a:r>
          </a:p>
          <a:p>
            <a:r>
              <a:rPr lang="en-US" dirty="0">
                <a:latin typeface="Candara" panose="020E0502030303020204" pitchFamily="34" charset="0"/>
              </a:rPr>
              <a:t> </a:t>
            </a: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13</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447354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6">
                                            <p:txEl>
                                              <p:pRg st="6" end="6"/>
                                            </p:txEl>
                                          </p:spTgt>
                                        </p:tgtEl>
                                        <p:attrNameLst>
                                          <p:attrName>style.color</p:attrName>
                                        </p:attrNameLst>
                                      </p:cBhvr>
                                      <p:to>
                                        <a:srgbClr val="000000"/>
                                      </p:to>
                                    </p:animClr>
                                    <p:animClr clrSpc="rgb" dir="cw">
                                      <p:cBhvr>
                                        <p:cTn id="49" dur="500" fill="hold"/>
                                        <p:tgtEl>
                                          <p:spTgt spid="6">
                                            <p:txEl>
                                              <p:pRg st="6" end="6"/>
                                            </p:txEl>
                                          </p:spTgt>
                                        </p:tgtEl>
                                        <p:attrNameLst>
                                          <p:attrName>fillcolor</p:attrName>
                                        </p:attrNameLst>
                                      </p:cBhvr>
                                      <p:to>
                                        <a:srgbClr val="000000"/>
                                      </p:to>
                                    </p:animClr>
                                    <p:set>
                                      <p:cBhvr>
                                        <p:cTn id="50" dur="500" fill="hold"/>
                                        <p:tgtEl>
                                          <p:spTgt spid="6">
                                            <p:txEl>
                                              <p:pRg st="6" end="6"/>
                                            </p:txEl>
                                          </p:spTgt>
                                        </p:tgtEl>
                                        <p:attrNameLst>
                                          <p:attrName>fill.type</p:attrName>
                                        </p:attrNameLst>
                                      </p:cBhvr>
                                      <p:to>
                                        <p:strVal val="solid"/>
                                      </p:to>
                                    </p:set>
                                    <p:set>
                                      <p:cBhvr>
                                        <p:cTn id="51" dur="500" fill="hold"/>
                                        <p:tgtEl>
                                          <p:spTgt spid="6">
                                            <p:txEl>
                                              <p:pRg st="6" end="6"/>
                                            </p:txEl>
                                          </p:spTgt>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19" presetClass="emph" presetSubtype="0" fill="hold" nodeType="clickEffect">
                                  <p:stCondLst>
                                    <p:cond delay="0"/>
                                  </p:stCondLst>
                                  <p:childTnLst>
                                    <p:animClr clrSpc="rgb" dir="cw">
                                      <p:cBhvr override="childStyle">
                                        <p:cTn id="55" dur="500" fill="hold"/>
                                        <p:tgtEl>
                                          <p:spTgt spid="6">
                                            <p:txEl>
                                              <p:pRg st="7" end="7"/>
                                            </p:txEl>
                                          </p:spTgt>
                                        </p:tgtEl>
                                        <p:attrNameLst>
                                          <p:attrName>style.color</p:attrName>
                                        </p:attrNameLst>
                                      </p:cBhvr>
                                      <p:to>
                                        <a:srgbClr val="000000"/>
                                      </p:to>
                                    </p:animClr>
                                    <p:animClr clrSpc="rgb" dir="cw">
                                      <p:cBhvr>
                                        <p:cTn id="56" dur="500" fill="hold"/>
                                        <p:tgtEl>
                                          <p:spTgt spid="6">
                                            <p:txEl>
                                              <p:pRg st="7" end="7"/>
                                            </p:txEl>
                                          </p:spTgt>
                                        </p:tgtEl>
                                        <p:attrNameLst>
                                          <p:attrName>fillcolor</p:attrName>
                                        </p:attrNameLst>
                                      </p:cBhvr>
                                      <p:to>
                                        <a:srgbClr val="000000"/>
                                      </p:to>
                                    </p:animClr>
                                    <p:set>
                                      <p:cBhvr>
                                        <p:cTn id="57" dur="500" fill="hold"/>
                                        <p:tgtEl>
                                          <p:spTgt spid="6">
                                            <p:txEl>
                                              <p:pRg st="7" end="7"/>
                                            </p:txEl>
                                          </p:spTgt>
                                        </p:tgtEl>
                                        <p:attrNameLst>
                                          <p:attrName>fill.type</p:attrName>
                                        </p:attrNameLst>
                                      </p:cBhvr>
                                      <p:to>
                                        <p:strVal val="solid"/>
                                      </p:to>
                                    </p:set>
                                    <p:set>
                                      <p:cBhvr>
                                        <p:cTn id="58" dur="500" fill="hold"/>
                                        <p:tgtEl>
                                          <p:spTgt spid="6">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1077218"/>
          </a:xfrm>
          <a:prstGeom prst="rect">
            <a:avLst/>
          </a:prstGeom>
          <a:noFill/>
        </p:spPr>
        <p:txBody>
          <a:bodyPr wrap="square" rtlCol="0">
            <a:spAutoFit/>
          </a:bodyPr>
          <a:lstStyle/>
          <a:p>
            <a:r>
              <a:rPr lang="en-US" sz="3200" b="1" dirty="0">
                <a:solidFill>
                  <a:srgbClr val="002060"/>
                </a:solidFill>
                <a:latin typeface="Candara" panose="020E0502030303020204" pitchFamily="34" charset="0"/>
              </a:rPr>
              <a:t>Salient Features (</a:t>
            </a:r>
            <a:r>
              <a:rPr lang="en-US" sz="3200" b="1" dirty="0" err="1">
                <a:solidFill>
                  <a:srgbClr val="002060"/>
                </a:solidFill>
                <a:latin typeface="Candara" panose="020E0502030303020204" pitchFamily="34" charset="0"/>
              </a:rPr>
              <a:t>Contd</a:t>
            </a:r>
            <a:r>
              <a:rPr lang="en-US" sz="3200" b="1" dirty="0">
                <a:solidFill>
                  <a:srgbClr val="002060"/>
                </a:solidFill>
                <a:latin typeface="Candara" panose="020E0502030303020204" pitchFamily="34" charset="0"/>
              </a:rPr>
              <a:t>…)</a:t>
            </a:r>
            <a:endParaRPr lang="en-US" sz="3200" dirty="0">
              <a:solidFill>
                <a:srgbClr val="002060"/>
              </a:solidFill>
              <a:latin typeface="Candara" panose="020E0502030303020204" pitchFamily="34" charset="0"/>
            </a:endParaRPr>
          </a:p>
          <a:p>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341632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latin typeface="Candara" panose="020E0502030303020204" pitchFamily="34" charset="0"/>
              </a:rPr>
              <a:t>National Language:</a:t>
            </a:r>
            <a:endParaRPr lang="en-US" dirty="0">
              <a:latin typeface="Candara" panose="020E0502030303020204" pitchFamily="34" charset="0"/>
            </a:endParaRPr>
          </a:p>
          <a:p>
            <a:pPr marL="457200" indent="-457200">
              <a:lnSpc>
                <a:spcPct val="150000"/>
              </a:lnSpc>
              <a:buFont typeface="Arial" panose="020B0604020202020204" pitchFamily="34" charset="0"/>
              <a:buChar char="•"/>
            </a:pPr>
            <a:r>
              <a:rPr lang="en-US" dirty="0">
                <a:latin typeface="Candara" panose="020E0502030303020204" pitchFamily="34" charset="0"/>
              </a:rPr>
              <a:t>Urdu was declared National Language, </a:t>
            </a:r>
          </a:p>
          <a:p>
            <a:pPr marL="457200" indent="-457200">
              <a:lnSpc>
                <a:spcPct val="150000"/>
              </a:lnSpc>
              <a:buFont typeface="Arial" panose="020B0604020202020204" pitchFamily="34" charset="0"/>
              <a:buChar char="•"/>
            </a:pPr>
            <a:r>
              <a:rPr lang="en-US" dirty="0">
                <a:latin typeface="Candara" panose="020E0502030303020204" pitchFamily="34" charset="0"/>
              </a:rPr>
              <a:t>However, English may be used for official purposes until arrangements would be made for its replacement by Urdu. ​</a:t>
            </a:r>
          </a:p>
          <a:p>
            <a:pPr marL="457200" indent="-457200">
              <a:lnSpc>
                <a:spcPct val="150000"/>
              </a:lnSpc>
              <a:buFont typeface="Arial" panose="020B0604020202020204" pitchFamily="34" charset="0"/>
              <a:buChar char="•"/>
            </a:pPr>
            <a:r>
              <a:rPr lang="en-US" dirty="0">
                <a:latin typeface="Candara" panose="020E0502030303020204" pitchFamily="34" charset="0"/>
              </a:rPr>
              <a:t>Provincial Assembly may prescribe measures for teaching, promotion and use of a provincial language in addition to the national language.​</a:t>
            </a:r>
          </a:p>
          <a:p>
            <a:pPr marL="457200" indent="-457200">
              <a:lnSpc>
                <a:spcPct val="150000"/>
              </a:lnSpc>
              <a:buFont typeface="Arial" panose="020B0604020202020204" pitchFamily="34" charset="0"/>
              <a:buChar char="•"/>
            </a:pPr>
            <a:r>
              <a:rPr lang="en-US" b="1" dirty="0">
                <a:latin typeface="Candara" panose="020E0502030303020204" pitchFamily="34" charset="0"/>
              </a:rPr>
              <a:t>National Security Council:</a:t>
            </a:r>
            <a:endParaRPr lang="en-US" dirty="0">
              <a:latin typeface="Candara" panose="020E0502030303020204" pitchFamily="34" charset="0"/>
            </a:endParaRPr>
          </a:p>
          <a:p>
            <a:pPr marL="457200" indent="-457200">
              <a:lnSpc>
                <a:spcPct val="150000"/>
              </a:lnSpc>
              <a:buFont typeface="Arial" panose="020B0604020202020204" pitchFamily="34" charset="0"/>
              <a:buChar char="•"/>
            </a:pPr>
            <a:r>
              <a:rPr lang="en-US" dirty="0">
                <a:latin typeface="Candara" panose="020E0502030303020204" pitchFamily="34" charset="0"/>
              </a:rPr>
              <a:t>National Security Council was added in 2002 in advisory capacity.​</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14</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48502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1077218"/>
          </a:xfrm>
          <a:prstGeom prst="rect">
            <a:avLst/>
          </a:prstGeom>
          <a:noFill/>
        </p:spPr>
        <p:txBody>
          <a:bodyPr wrap="square" rtlCol="0">
            <a:spAutoFit/>
          </a:bodyPr>
          <a:lstStyle/>
          <a:p>
            <a:r>
              <a:rPr lang="en-US" sz="3200" b="1" dirty="0">
                <a:solidFill>
                  <a:srgbClr val="002060"/>
                </a:solidFill>
                <a:latin typeface="Candara" panose="020E0502030303020204" pitchFamily="34" charset="0"/>
              </a:rPr>
              <a:t>Salient Features (</a:t>
            </a:r>
            <a:r>
              <a:rPr lang="en-US" sz="3200" b="1" dirty="0" err="1">
                <a:solidFill>
                  <a:srgbClr val="002060"/>
                </a:solidFill>
                <a:latin typeface="Candara" panose="020E0502030303020204" pitchFamily="34" charset="0"/>
              </a:rPr>
              <a:t>Contd</a:t>
            </a:r>
            <a:r>
              <a:rPr lang="en-US" sz="3200" b="1" dirty="0">
                <a:solidFill>
                  <a:srgbClr val="002060"/>
                </a:solidFill>
                <a:latin typeface="Candara" panose="020E0502030303020204" pitchFamily="34" charset="0"/>
              </a:rPr>
              <a:t>…)</a:t>
            </a:r>
            <a:endParaRPr lang="en-US" sz="3200" dirty="0">
              <a:solidFill>
                <a:srgbClr val="002060"/>
              </a:solidFill>
              <a:latin typeface="Candara" panose="020E0502030303020204" pitchFamily="34" charset="0"/>
            </a:endParaRPr>
          </a:p>
          <a:p>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263149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latin typeface="Candara" panose="020E0502030303020204" pitchFamily="34" charset="0"/>
              </a:rPr>
              <a:t>Judiciary:</a:t>
            </a:r>
            <a:endParaRPr lang="en-US" dirty="0">
              <a:latin typeface="Candara" panose="020E0502030303020204" pitchFamily="34" charset="0"/>
            </a:endParaRPr>
          </a:p>
          <a:p>
            <a:pPr marL="457200" indent="-457200">
              <a:lnSpc>
                <a:spcPct val="150000"/>
              </a:lnSpc>
              <a:buFont typeface="Arial" panose="020B0604020202020204" pitchFamily="34" charset="0"/>
              <a:buChar char="•"/>
            </a:pPr>
            <a:r>
              <a:rPr lang="en-US" dirty="0">
                <a:latin typeface="Candara" panose="020E0502030303020204" pitchFamily="34" charset="0"/>
              </a:rPr>
              <a:t>An independent judiciary is given under the constitution. </a:t>
            </a:r>
          </a:p>
          <a:p>
            <a:pPr marL="457200" indent="-457200">
              <a:lnSpc>
                <a:spcPct val="150000"/>
              </a:lnSpc>
              <a:buFont typeface="Arial" panose="020B0604020202020204" pitchFamily="34" charset="0"/>
              <a:buChar char="•"/>
            </a:pPr>
            <a:r>
              <a:rPr lang="en-US" dirty="0">
                <a:latin typeface="Candara" panose="020E0502030303020204" pitchFamily="34" charset="0"/>
              </a:rPr>
              <a:t>Supreme Court of Pakistan is the highest court. </a:t>
            </a:r>
          </a:p>
          <a:p>
            <a:pPr marL="457200" indent="-457200">
              <a:lnSpc>
                <a:spcPct val="150000"/>
              </a:lnSpc>
              <a:buFont typeface="Arial" panose="020B0604020202020204" pitchFamily="34" charset="0"/>
              <a:buChar char="•"/>
            </a:pPr>
            <a:r>
              <a:rPr lang="en-US" dirty="0">
                <a:latin typeface="Candara" panose="020E0502030303020204" pitchFamily="34" charset="0"/>
              </a:rPr>
              <a:t>One High Court is established in each province and one in Azad Kashmir. </a:t>
            </a:r>
          </a:p>
          <a:p>
            <a:pPr marL="457200" indent="-457200">
              <a:lnSpc>
                <a:spcPct val="150000"/>
              </a:lnSpc>
              <a:buFont typeface="Arial" panose="020B0604020202020204" pitchFamily="34" charset="0"/>
              <a:buChar char="•"/>
            </a:pPr>
            <a:r>
              <a:rPr lang="en-US" dirty="0">
                <a:latin typeface="Candara" panose="020E0502030303020204" pitchFamily="34" charset="0"/>
              </a:rPr>
              <a:t>A chain of lower courts is there under the high courts.​</a:t>
            </a:r>
          </a:p>
          <a:p>
            <a:pPr algn="just">
              <a:lnSpc>
                <a:spcPct val="150000"/>
              </a:lnSpc>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15</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62722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1440578" y="990600"/>
            <a:ext cx="6270922" cy="1817914"/>
          </a:xfrm>
        </p:spPr>
        <p:txBody>
          <a:bodyPr/>
          <a:lstStyle/>
          <a:p>
            <a:r>
              <a:rPr lang="en-US" sz="4000" dirty="0">
                <a:latin typeface="Candara" panose="020E0502030303020204" pitchFamily="34" charset="0"/>
              </a:rPr>
              <a:t>HUM 111</a:t>
            </a:r>
            <a:br>
              <a:rPr lang="en-US" sz="4000" dirty="0">
                <a:latin typeface="Candara" panose="020E0502030303020204" pitchFamily="34" charset="0"/>
              </a:rPr>
            </a:br>
            <a:r>
              <a:rPr lang="en-US" sz="4000" dirty="0">
                <a:latin typeface="Candara" panose="020E0502030303020204" pitchFamily="34" charset="0"/>
              </a:rPr>
              <a:t>Pakistan Studies</a:t>
            </a:r>
          </a:p>
        </p:txBody>
      </p:sp>
      <p:sp>
        <p:nvSpPr>
          <p:cNvPr id="6" name="Subtitle 5"/>
          <p:cNvSpPr>
            <a:spLocks noGrp="1"/>
          </p:cNvSpPr>
          <p:nvPr>
            <p:ph type="subTitle" idx="1"/>
          </p:nvPr>
        </p:nvSpPr>
        <p:spPr>
          <a:xfrm>
            <a:off x="838200" y="3210290"/>
            <a:ext cx="7391400" cy="1528035"/>
          </a:xfrm>
        </p:spPr>
        <p:txBody>
          <a:bodyPr>
            <a:noAutofit/>
          </a:bodyPr>
          <a:lstStyle/>
          <a:p>
            <a:r>
              <a:rPr lang="en-US" sz="3200" dirty="0">
                <a:latin typeface="Candara" panose="020E0502030303020204" pitchFamily="34" charset="0"/>
              </a:rPr>
              <a:t>Lecture 17</a:t>
            </a:r>
          </a:p>
          <a:p>
            <a:r>
              <a:rPr lang="en-US" sz="3200" b="1">
                <a:latin typeface="Candara" panose="020E0502030303020204" pitchFamily="34" charset="0"/>
              </a:rPr>
              <a:t>Constitution </a:t>
            </a:r>
            <a:r>
              <a:rPr lang="en-US" sz="3200" b="1" dirty="0">
                <a:latin typeface="Candara" panose="020E0502030303020204" pitchFamily="34" charset="0"/>
              </a:rPr>
              <a:t>of 1973</a:t>
            </a:r>
            <a:endParaRPr lang="en-US" sz="3200" dirty="0">
              <a:latin typeface="Candara" panose="020E0502030303020204" pitchFamily="34" charset="0"/>
            </a:endParaRPr>
          </a:p>
          <a:p>
            <a:r>
              <a:rPr lang="en-US" sz="3200" dirty="0">
                <a:latin typeface="Candara" panose="020E0502030303020204" pitchFamily="34" charset="0"/>
              </a:rPr>
              <a:t> </a:t>
            </a:r>
          </a:p>
          <a:p>
            <a:endParaRPr lang="en-US" sz="3200"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2</a:t>
            </a:fld>
            <a:endParaRPr lang="en-US" dirty="0">
              <a:latin typeface="Candara" panose="020E0502030303020204" pitchFamily="34" charset="0"/>
            </a:endParaRPr>
          </a:p>
        </p:txBody>
      </p:sp>
      <p:sp>
        <p:nvSpPr>
          <p:cNvPr id="26" name="Subtitle 5"/>
          <p:cNvSpPr txBox="1">
            <a:spLocks/>
          </p:cNvSpPr>
          <p:nvPr/>
        </p:nvSpPr>
        <p:spPr>
          <a:xfrm>
            <a:off x="4092405" y="5181600"/>
            <a:ext cx="5432595" cy="1016941"/>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000" b="1" dirty="0">
                <a:latin typeface="Candara" panose="020E0502030303020204" pitchFamily="34" charset="0"/>
              </a:rPr>
              <a:t>Dr. Sohail Ahmad</a:t>
            </a:r>
          </a:p>
        </p:txBody>
      </p:sp>
    </p:spTree>
    <p:extLst>
      <p:ext uri="{BB962C8B-B14F-4D97-AF65-F5344CB8AC3E}">
        <p14:creationId xmlns:p14="http://schemas.microsoft.com/office/powerpoint/2010/main" val="4085777705"/>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1077218"/>
          </a:xfrm>
          <a:prstGeom prst="rect">
            <a:avLst/>
          </a:prstGeom>
          <a:noFill/>
        </p:spPr>
        <p:txBody>
          <a:bodyPr wrap="square" rtlCol="0">
            <a:spAutoFit/>
          </a:bodyPr>
          <a:lstStyle/>
          <a:p>
            <a:r>
              <a:rPr lang="en-US" sz="3200" b="1" dirty="0">
                <a:solidFill>
                  <a:srgbClr val="002060"/>
                </a:solidFill>
                <a:latin typeface="Candara" panose="020E0502030303020204" pitchFamily="34" charset="0"/>
              </a:rPr>
              <a:t>The 1973 Constitution </a:t>
            </a:r>
            <a:endParaRPr lang="en-US" sz="3200" dirty="0">
              <a:solidFill>
                <a:srgbClr val="002060"/>
              </a:solidFill>
              <a:latin typeface="Candara" panose="020E0502030303020204" pitchFamily="34" charset="0"/>
            </a:endParaRPr>
          </a:p>
          <a:p>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383027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latin typeface="Candara" panose="020E0502030303020204" pitchFamily="34" charset="0"/>
              </a:rPr>
              <a:t>Background</a:t>
            </a:r>
            <a:br>
              <a:rPr lang="en-US" dirty="0">
                <a:latin typeface="Candara" panose="020E0502030303020204" pitchFamily="34" charset="0"/>
              </a:rPr>
            </a:br>
            <a:r>
              <a:rPr lang="en-US" dirty="0">
                <a:latin typeface="Candara" panose="020E0502030303020204" pitchFamily="34" charset="0"/>
              </a:rPr>
              <a:t>Abrogation of the 1962 Constitution on March 25, 1969 led to second martial law in the country. </a:t>
            </a:r>
          </a:p>
          <a:p>
            <a:pPr marL="457200" indent="-457200">
              <a:lnSpc>
                <a:spcPct val="150000"/>
              </a:lnSpc>
              <a:buFont typeface="Arial" panose="020B0604020202020204" pitchFamily="34" charset="0"/>
              <a:buChar char="•"/>
            </a:pPr>
            <a:r>
              <a:rPr lang="en-US" dirty="0">
                <a:latin typeface="Candara" panose="020E0502030303020204" pitchFamily="34" charset="0"/>
              </a:rPr>
              <a:t>Yahya Khan handed over power to </a:t>
            </a:r>
            <a:r>
              <a:rPr lang="en-US" dirty="0" err="1">
                <a:latin typeface="Candara" panose="020E0502030303020204" pitchFamily="34" charset="0"/>
              </a:rPr>
              <a:t>Zulfikar</a:t>
            </a:r>
            <a:r>
              <a:rPr lang="en-US" dirty="0">
                <a:latin typeface="Candara" panose="020E0502030303020204" pitchFamily="34" charset="0"/>
              </a:rPr>
              <a:t> Ali Bhutto on December 20, 1971 after the first general elections and debacle of East Pakistan. But martial law continued and there was no constitution.</a:t>
            </a:r>
          </a:p>
          <a:p>
            <a:pPr marL="457200" indent="-457200">
              <a:lnSpc>
                <a:spcPct val="150000"/>
              </a:lnSpc>
              <a:buFont typeface="Arial" panose="020B0604020202020204" pitchFamily="34" charset="0"/>
              <a:buChar char="•"/>
            </a:pPr>
            <a:r>
              <a:rPr lang="en-US" dirty="0">
                <a:latin typeface="Candara" panose="020E0502030303020204" pitchFamily="34" charset="0"/>
              </a:rPr>
              <a:t>National Assembly approved an Interim Constitution, which was enforced on April 21, 1972.</a:t>
            </a:r>
            <a:br>
              <a:rPr lang="en-US" dirty="0">
                <a:latin typeface="Candara" panose="020E0502030303020204" pitchFamily="34" charset="0"/>
              </a:rPr>
            </a:b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908028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1077218"/>
          </a:xfrm>
          <a:prstGeom prst="rect">
            <a:avLst/>
          </a:prstGeom>
          <a:noFill/>
        </p:spPr>
        <p:txBody>
          <a:bodyPr wrap="square" rtlCol="0">
            <a:spAutoFit/>
          </a:bodyPr>
          <a:lstStyle/>
          <a:p>
            <a:r>
              <a:rPr lang="en-US" sz="3200" b="1" dirty="0">
                <a:solidFill>
                  <a:srgbClr val="002060"/>
                </a:solidFill>
                <a:latin typeface="Candara" panose="020E0502030303020204" pitchFamily="34" charset="0"/>
              </a:rPr>
              <a:t>Constitution Making</a:t>
            </a:r>
            <a:endParaRPr lang="en-US" sz="3200" dirty="0">
              <a:solidFill>
                <a:srgbClr val="002060"/>
              </a:solidFill>
              <a:latin typeface="Candara" panose="020E0502030303020204" pitchFamily="34" charset="0"/>
            </a:endParaRPr>
          </a:p>
          <a:p>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387798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dirty="0">
                <a:latin typeface="Candara" panose="020E0502030303020204" pitchFamily="34" charset="0"/>
              </a:rPr>
              <a:t>Constitutional Committee comprised National Assembly (NA) members from all parties was set up in April 1972. Law Minister was the Chairman of this Committee.</a:t>
            </a:r>
          </a:p>
          <a:p>
            <a:pPr marL="457200" indent="-457200">
              <a:lnSpc>
                <a:spcPct val="150000"/>
              </a:lnSpc>
              <a:buFont typeface="Arial" panose="020B0604020202020204" pitchFamily="34" charset="0"/>
              <a:buChar char="•"/>
            </a:pPr>
            <a:r>
              <a:rPr lang="en-US" dirty="0">
                <a:latin typeface="Candara" panose="020E0502030303020204" pitchFamily="34" charset="0"/>
              </a:rPr>
              <a:t>All parties agreed on the future political system in October 1972. The Committee reported on December 31, 1972. </a:t>
            </a:r>
          </a:p>
          <a:p>
            <a:pPr marL="457200" indent="-457200">
              <a:lnSpc>
                <a:spcPct val="150000"/>
              </a:lnSpc>
              <a:buFont typeface="Arial" panose="020B0604020202020204" pitchFamily="34" charset="0"/>
              <a:buChar char="•"/>
            </a:pPr>
            <a:r>
              <a:rPr lang="en-US" dirty="0">
                <a:latin typeface="Candara" panose="020E0502030303020204" pitchFamily="34" charset="0"/>
              </a:rPr>
              <a:t>After long deliberations and compromises the final draft was approved unanimously on April 10, 1973. The new Constitution was enforced on August 14, 1973.</a:t>
            </a:r>
            <a:br>
              <a:rPr lang="en-US" dirty="0">
                <a:latin typeface="Candara" panose="020E0502030303020204" pitchFamily="34" charset="0"/>
              </a:rPr>
            </a:b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582097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1077218"/>
          </a:xfrm>
          <a:prstGeom prst="rect">
            <a:avLst/>
          </a:prstGeom>
          <a:noFill/>
        </p:spPr>
        <p:txBody>
          <a:bodyPr wrap="square" rtlCol="0">
            <a:spAutoFit/>
          </a:bodyPr>
          <a:lstStyle/>
          <a:p>
            <a:r>
              <a:rPr lang="en-US" sz="3200" b="1" dirty="0">
                <a:solidFill>
                  <a:srgbClr val="002060"/>
                </a:solidFill>
                <a:latin typeface="Candara" panose="020E0502030303020204" pitchFamily="34" charset="0"/>
              </a:rPr>
              <a:t>Constitution Making</a:t>
            </a:r>
            <a:endParaRPr lang="en-US" sz="3200" dirty="0">
              <a:solidFill>
                <a:srgbClr val="002060"/>
              </a:solidFill>
              <a:latin typeface="Candara" panose="020E0502030303020204" pitchFamily="34" charset="0"/>
            </a:endParaRPr>
          </a:p>
          <a:p>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3462486"/>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latin typeface="Candara" panose="020E0502030303020204" pitchFamily="34" charset="0"/>
              </a:rPr>
              <a:t>The Constitution functioned since then with two gaps. It remained operational during following periods:</a:t>
            </a:r>
          </a:p>
          <a:p>
            <a:pPr marL="457200" indent="-457200" algn="just">
              <a:lnSpc>
                <a:spcPct val="150000"/>
              </a:lnSpc>
              <a:buFont typeface="Arial" panose="020B0604020202020204" pitchFamily="34" charset="0"/>
              <a:buChar char="•"/>
            </a:pPr>
            <a:r>
              <a:rPr lang="en-US" dirty="0">
                <a:latin typeface="Candara" panose="020E0502030303020204" pitchFamily="34" charset="0"/>
              </a:rPr>
              <a:t>1973-77: Operational</a:t>
            </a:r>
          </a:p>
          <a:p>
            <a:pPr marL="457200" indent="-457200" algn="just">
              <a:lnSpc>
                <a:spcPct val="150000"/>
              </a:lnSpc>
              <a:buFont typeface="Arial" panose="020B0604020202020204" pitchFamily="34" charset="0"/>
              <a:buChar char="•"/>
            </a:pPr>
            <a:r>
              <a:rPr lang="en-US" dirty="0">
                <a:latin typeface="Candara" panose="020E0502030303020204" pitchFamily="34" charset="0"/>
              </a:rPr>
              <a:t>1977-1985: Suspended</a:t>
            </a:r>
          </a:p>
          <a:p>
            <a:pPr marL="457200" indent="-457200" algn="just">
              <a:lnSpc>
                <a:spcPct val="150000"/>
              </a:lnSpc>
              <a:buFont typeface="Arial" panose="020B0604020202020204" pitchFamily="34" charset="0"/>
              <a:buChar char="•"/>
            </a:pPr>
            <a:r>
              <a:rPr lang="en-US" dirty="0">
                <a:latin typeface="Candara" panose="020E0502030303020204" pitchFamily="34" charset="0"/>
              </a:rPr>
              <a:t>1985-1999: Operational after changes</a:t>
            </a:r>
          </a:p>
          <a:p>
            <a:pPr marL="457200" indent="-457200" algn="just">
              <a:lnSpc>
                <a:spcPct val="150000"/>
              </a:lnSpc>
              <a:buFont typeface="Arial" panose="020B0604020202020204" pitchFamily="34" charset="0"/>
              <a:buChar char="•"/>
            </a:pPr>
            <a:r>
              <a:rPr lang="en-US" dirty="0">
                <a:latin typeface="Candara" panose="020E0502030303020204" pitchFamily="34" charset="0"/>
              </a:rPr>
              <a:t>1999-2002 : Suspended</a:t>
            </a:r>
          </a:p>
          <a:p>
            <a:pPr marL="457200" indent="-457200" algn="just">
              <a:lnSpc>
                <a:spcPct val="150000"/>
              </a:lnSpc>
              <a:buFont typeface="Arial" panose="020B0604020202020204" pitchFamily="34" charset="0"/>
              <a:buChar char="•"/>
            </a:pPr>
            <a:r>
              <a:rPr lang="en-US" dirty="0">
                <a:latin typeface="Candara" panose="020E0502030303020204" pitchFamily="34" charset="0"/>
              </a:rPr>
              <a:t>2002 onwards Operational after changes​</a:t>
            </a: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505625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1077218"/>
          </a:xfrm>
          <a:prstGeom prst="rect">
            <a:avLst/>
          </a:prstGeom>
          <a:noFill/>
        </p:spPr>
        <p:txBody>
          <a:bodyPr wrap="square" rtlCol="0">
            <a:spAutoFit/>
          </a:bodyPr>
          <a:lstStyle/>
          <a:p>
            <a:r>
              <a:rPr lang="en-US" sz="3200" b="1" dirty="0">
                <a:solidFill>
                  <a:srgbClr val="002060"/>
                </a:solidFill>
                <a:latin typeface="Candara" panose="020E0502030303020204" pitchFamily="34" charset="0"/>
              </a:rPr>
              <a:t>Salient Features</a:t>
            </a:r>
            <a:endParaRPr lang="en-US" sz="3200" dirty="0">
              <a:solidFill>
                <a:srgbClr val="002060"/>
              </a:solidFill>
              <a:latin typeface="Candara" panose="020E0502030303020204" pitchFamily="34" charset="0"/>
            </a:endParaRPr>
          </a:p>
          <a:p>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466281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latin typeface="Candara" panose="020E0502030303020204" pitchFamily="34" charset="0"/>
              </a:rPr>
              <a:t>Parliamentary System</a:t>
            </a:r>
            <a:endParaRPr lang="en-US" dirty="0">
              <a:latin typeface="Candara" panose="020E0502030303020204" pitchFamily="34" charset="0"/>
            </a:endParaRPr>
          </a:p>
          <a:p>
            <a:pPr marL="457200" indent="-457200">
              <a:lnSpc>
                <a:spcPct val="150000"/>
              </a:lnSpc>
              <a:buFont typeface="Arial" panose="020B0604020202020204" pitchFamily="34" charset="0"/>
              <a:buChar char="•"/>
            </a:pPr>
            <a:r>
              <a:rPr lang="en-US" dirty="0">
                <a:latin typeface="Candara" panose="020E0502030303020204" pitchFamily="34" charset="0"/>
              </a:rPr>
              <a:t>It was a parliamentary constitution having powerful Prime Minister (PM) as head of government with a very weak President.</a:t>
            </a:r>
          </a:p>
          <a:p>
            <a:pPr marL="457200" indent="-457200">
              <a:lnSpc>
                <a:spcPct val="150000"/>
              </a:lnSpc>
              <a:buFont typeface="Arial" panose="020B0604020202020204" pitchFamily="34" charset="0"/>
              <a:buChar char="•"/>
            </a:pPr>
            <a:r>
              <a:rPr lang="en-US" dirty="0">
                <a:latin typeface="Candara" panose="020E0502030303020204" pitchFamily="34" charset="0"/>
              </a:rPr>
              <a:t>President must act on the advice of PM. </a:t>
            </a:r>
          </a:p>
          <a:p>
            <a:pPr marL="457200" indent="-457200">
              <a:lnSpc>
                <a:spcPct val="150000"/>
              </a:lnSpc>
              <a:buFont typeface="Arial" panose="020B0604020202020204" pitchFamily="34" charset="0"/>
              <a:buChar char="•"/>
            </a:pPr>
            <a:r>
              <a:rPr lang="en-US" dirty="0">
                <a:latin typeface="Candara" panose="020E0502030303020204" pitchFamily="34" charset="0"/>
              </a:rPr>
              <a:t>All his orders were to be countersigned by PM. Prime Minister to be elected by the NA.</a:t>
            </a:r>
          </a:p>
          <a:p>
            <a:pPr marL="457200" indent="-457200">
              <a:lnSpc>
                <a:spcPct val="150000"/>
              </a:lnSpc>
              <a:buFont typeface="Arial" panose="020B0604020202020204" pitchFamily="34" charset="0"/>
              <a:buChar char="•"/>
            </a:pPr>
            <a:r>
              <a:rPr lang="en-US" dirty="0">
                <a:latin typeface="Candara" panose="020E0502030303020204" pitchFamily="34" charset="0"/>
              </a:rPr>
              <a:t>PM exercised all executive authority. PM was answerable to the NA.</a:t>
            </a:r>
          </a:p>
          <a:p>
            <a:pPr marL="457200" indent="-457200">
              <a:lnSpc>
                <a:spcPct val="150000"/>
              </a:lnSpc>
              <a:buFont typeface="Arial" panose="020B0604020202020204" pitchFamily="34" charset="0"/>
              <a:buChar char="•"/>
            </a:pPr>
            <a:r>
              <a:rPr lang="en-US" dirty="0">
                <a:latin typeface="Candara" panose="020E0502030303020204" pitchFamily="34" charset="0"/>
              </a:rPr>
              <a:t>In </a:t>
            </a:r>
            <a:r>
              <a:rPr lang="en-US" b="1" dirty="0">
                <a:latin typeface="Candara" panose="020E0502030303020204" pitchFamily="34" charset="0"/>
              </a:rPr>
              <a:t>1985, powers of the President were increased through the 8</a:t>
            </a:r>
            <a:r>
              <a:rPr lang="en-US" b="1" baseline="30000" dirty="0">
                <a:latin typeface="Candara" panose="020E0502030303020204" pitchFamily="34" charset="0"/>
              </a:rPr>
              <a:t>th</a:t>
            </a:r>
            <a:r>
              <a:rPr lang="en-US" b="1" dirty="0">
                <a:latin typeface="Candara" panose="020E0502030303020204" pitchFamily="34" charset="0"/>
              </a:rPr>
              <a:t> </a:t>
            </a:r>
            <a:r>
              <a:rPr lang="en-US" dirty="0">
                <a:latin typeface="Candara" panose="020E0502030303020204" pitchFamily="34" charset="0"/>
              </a:rPr>
              <a:t>constitutional amendment. He had power to dissolve the NA. He had the powers of appointment of caretaker PM. He gives his assent to bills passed by the parliament or returns these.</a:t>
            </a: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01446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1077218"/>
          </a:xfrm>
          <a:prstGeom prst="rect">
            <a:avLst/>
          </a:prstGeom>
          <a:noFill/>
        </p:spPr>
        <p:txBody>
          <a:bodyPr wrap="square" rtlCol="0">
            <a:spAutoFit/>
          </a:bodyPr>
          <a:lstStyle/>
          <a:p>
            <a:r>
              <a:rPr lang="en-US" sz="3200" b="1" dirty="0">
                <a:solidFill>
                  <a:srgbClr val="002060"/>
                </a:solidFill>
                <a:latin typeface="Candara" panose="020E0502030303020204" pitchFamily="34" charset="0"/>
              </a:rPr>
              <a:t>Salient Features (</a:t>
            </a:r>
            <a:r>
              <a:rPr lang="en-US" sz="3200" b="1" dirty="0" err="1">
                <a:solidFill>
                  <a:srgbClr val="002060"/>
                </a:solidFill>
                <a:latin typeface="Candara" panose="020E0502030303020204" pitchFamily="34" charset="0"/>
              </a:rPr>
              <a:t>Contd</a:t>
            </a:r>
            <a:r>
              <a:rPr lang="en-US" sz="3200" b="1" dirty="0">
                <a:solidFill>
                  <a:srgbClr val="002060"/>
                </a:solidFill>
                <a:latin typeface="Candara" panose="020E0502030303020204" pitchFamily="34" charset="0"/>
              </a:rPr>
              <a:t>…)</a:t>
            </a:r>
            <a:endParaRPr lang="en-US" sz="3200" dirty="0">
              <a:solidFill>
                <a:srgbClr val="002060"/>
              </a:solidFill>
              <a:latin typeface="Candara" panose="020E0502030303020204" pitchFamily="34" charset="0"/>
            </a:endParaRPr>
          </a:p>
          <a:p>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263149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latin typeface="Candara" panose="020E0502030303020204" pitchFamily="34" charset="0"/>
              </a:rPr>
              <a:t>President:</a:t>
            </a:r>
          </a:p>
          <a:p>
            <a:pPr marL="457200" indent="-457200">
              <a:lnSpc>
                <a:spcPct val="150000"/>
              </a:lnSpc>
              <a:buFont typeface="Arial" panose="020B0604020202020204" pitchFamily="34" charset="0"/>
              <a:buChar char="•"/>
            </a:pPr>
            <a:r>
              <a:rPr lang="en-US" dirty="0">
                <a:latin typeface="Candara" panose="020E0502030303020204" pitchFamily="34" charset="0"/>
              </a:rPr>
              <a:t>Must be at least 45 years of age</a:t>
            </a:r>
          </a:p>
          <a:p>
            <a:pPr marL="457200" indent="-457200">
              <a:lnSpc>
                <a:spcPct val="150000"/>
              </a:lnSpc>
              <a:buFont typeface="Arial" panose="020B0604020202020204" pitchFamily="34" charset="0"/>
              <a:buChar char="•"/>
            </a:pPr>
            <a:r>
              <a:rPr lang="en-US" dirty="0">
                <a:latin typeface="Candara" panose="020E0502030303020204" pitchFamily="34" charset="0"/>
              </a:rPr>
              <a:t>Muslim</a:t>
            </a:r>
          </a:p>
          <a:p>
            <a:pPr marL="457200" indent="-457200">
              <a:lnSpc>
                <a:spcPct val="150000"/>
              </a:lnSpc>
              <a:buFont typeface="Arial" panose="020B0604020202020204" pitchFamily="34" charset="0"/>
              <a:buChar char="•"/>
            </a:pPr>
            <a:r>
              <a:rPr lang="en-US" dirty="0">
                <a:latin typeface="Candara" panose="020E0502030303020204" pitchFamily="34" charset="0"/>
              </a:rPr>
              <a:t>Qualified to become member of the NA. </a:t>
            </a:r>
          </a:p>
          <a:p>
            <a:pPr marL="457200" indent="-457200">
              <a:lnSpc>
                <a:spcPct val="150000"/>
              </a:lnSpc>
              <a:buFont typeface="Arial" panose="020B0604020202020204" pitchFamily="34" charset="0"/>
              <a:buChar char="•"/>
            </a:pPr>
            <a:r>
              <a:rPr lang="en-US" dirty="0">
                <a:latin typeface="Candara" panose="020E0502030303020204" pitchFamily="34" charset="0"/>
              </a:rPr>
              <a:t>He is elected by the Parliament and the Provincial Assemblies for 5 years.</a:t>
            </a:r>
          </a:p>
          <a:p>
            <a:pPr algn="just">
              <a:lnSpc>
                <a:spcPct val="150000"/>
              </a:lnSpc>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7</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367512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1077218"/>
          </a:xfrm>
          <a:prstGeom prst="rect">
            <a:avLst/>
          </a:prstGeom>
          <a:noFill/>
        </p:spPr>
        <p:txBody>
          <a:bodyPr wrap="square" rtlCol="0">
            <a:spAutoFit/>
          </a:bodyPr>
          <a:lstStyle/>
          <a:p>
            <a:r>
              <a:rPr lang="en-US" sz="3200" b="1" dirty="0">
                <a:solidFill>
                  <a:srgbClr val="002060"/>
                </a:solidFill>
                <a:latin typeface="Candara" panose="020E0502030303020204" pitchFamily="34" charset="0"/>
              </a:rPr>
              <a:t>Salient Features (</a:t>
            </a:r>
            <a:r>
              <a:rPr lang="en-US" sz="3200" b="1" dirty="0" err="1">
                <a:solidFill>
                  <a:srgbClr val="002060"/>
                </a:solidFill>
                <a:latin typeface="Candara" panose="020E0502030303020204" pitchFamily="34" charset="0"/>
              </a:rPr>
              <a:t>Contd</a:t>
            </a:r>
            <a:r>
              <a:rPr lang="en-US" sz="3200" b="1" dirty="0">
                <a:solidFill>
                  <a:srgbClr val="002060"/>
                </a:solidFill>
                <a:latin typeface="Candara" panose="020E0502030303020204" pitchFamily="34" charset="0"/>
              </a:rPr>
              <a:t>…)</a:t>
            </a:r>
            <a:endParaRPr lang="en-US" sz="3200" dirty="0">
              <a:solidFill>
                <a:srgbClr val="002060"/>
              </a:solidFill>
              <a:latin typeface="Candara" panose="020E0502030303020204" pitchFamily="34" charset="0"/>
            </a:endParaRPr>
          </a:p>
          <a:p>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387798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latin typeface="Candara" panose="020E0502030303020204" pitchFamily="34" charset="0"/>
              </a:rPr>
              <a:t>Bicameralism</a:t>
            </a:r>
            <a:endParaRPr lang="en-US" dirty="0">
              <a:latin typeface="Candara" panose="020E0502030303020204" pitchFamily="34" charset="0"/>
            </a:endParaRPr>
          </a:p>
          <a:p>
            <a:pPr marL="457200" indent="-457200">
              <a:lnSpc>
                <a:spcPct val="150000"/>
              </a:lnSpc>
              <a:buFont typeface="Arial" panose="020B0604020202020204" pitchFamily="34" charset="0"/>
              <a:buChar char="•"/>
            </a:pPr>
            <a:r>
              <a:rPr lang="en-US" dirty="0">
                <a:latin typeface="Candara" panose="020E0502030303020204" pitchFamily="34" charset="0"/>
              </a:rPr>
              <a:t>The Upper House called Senate. In this house equal representation is given to Provinces. Seats are reserved for the tribal areas, women and technocrats. Its original strength </a:t>
            </a:r>
            <a:r>
              <a:rPr lang="en-US" b="1" dirty="0">
                <a:latin typeface="Candara" panose="020E0502030303020204" pitchFamily="34" charset="0"/>
              </a:rPr>
              <a:t>was 63, which was later raised to 87 and then 100, while the latest number is 104</a:t>
            </a:r>
            <a:r>
              <a:rPr lang="en-US" dirty="0">
                <a:latin typeface="Candara" panose="020E0502030303020204" pitchFamily="34" charset="0"/>
              </a:rPr>
              <a:t>. Senate is elected indirectly. It’s a permanent House as half of its members are elected after three years.</a:t>
            </a:r>
          </a:p>
          <a:p>
            <a:pPr marL="457200" indent="-457200">
              <a:lnSpc>
                <a:spcPct val="150000"/>
              </a:lnSpc>
              <a:buFont typeface="Arial" panose="020B0604020202020204" pitchFamily="34" charset="0"/>
              <a:buChar char="•"/>
            </a:pPr>
            <a:r>
              <a:rPr lang="en-US" dirty="0">
                <a:latin typeface="Candara" panose="020E0502030303020204" pitchFamily="34" charset="0"/>
              </a:rPr>
              <a:t>Lower House: National Assembly is elected on population basis. </a:t>
            </a:r>
            <a:r>
              <a:rPr lang="en-US" b="1" dirty="0">
                <a:latin typeface="Candara" panose="020E0502030303020204" pitchFamily="34" charset="0"/>
              </a:rPr>
              <a:t>Its Original strength was 210 but now it is 342</a:t>
            </a:r>
            <a:r>
              <a:rPr lang="en-US" dirty="0">
                <a:latin typeface="Candara" panose="020E0502030303020204" pitchFamily="34" charset="0"/>
              </a:rPr>
              <a:t>. NA is elected for five years.</a:t>
            </a:r>
            <a:br>
              <a:rPr lang="en-US" dirty="0">
                <a:latin typeface="Candara" panose="020E0502030303020204" pitchFamily="34" charset="0"/>
              </a:rPr>
            </a:b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8</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413400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1077218"/>
          </a:xfrm>
          <a:prstGeom prst="rect">
            <a:avLst/>
          </a:prstGeom>
          <a:noFill/>
        </p:spPr>
        <p:txBody>
          <a:bodyPr wrap="square" rtlCol="0">
            <a:spAutoFit/>
          </a:bodyPr>
          <a:lstStyle/>
          <a:p>
            <a:r>
              <a:rPr lang="en-US" sz="3200" b="1" dirty="0">
                <a:solidFill>
                  <a:srgbClr val="002060"/>
                </a:solidFill>
                <a:latin typeface="Candara" panose="020E0502030303020204" pitchFamily="34" charset="0"/>
              </a:rPr>
              <a:t>Salient Features (</a:t>
            </a:r>
            <a:r>
              <a:rPr lang="en-US" sz="3200" b="1" dirty="0" err="1">
                <a:solidFill>
                  <a:srgbClr val="002060"/>
                </a:solidFill>
                <a:latin typeface="Candara" panose="020E0502030303020204" pitchFamily="34" charset="0"/>
              </a:rPr>
              <a:t>Contd</a:t>
            </a:r>
            <a:r>
              <a:rPr lang="en-US" sz="3200" b="1" dirty="0">
                <a:solidFill>
                  <a:srgbClr val="002060"/>
                </a:solidFill>
                <a:latin typeface="Candara" panose="020E0502030303020204" pitchFamily="34" charset="0"/>
              </a:rPr>
              <a:t>…)</a:t>
            </a:r>
            <a:endParaRPr lang="en-US" sz="3200" dirty="0">
              <a:solidFill>
                <a:srgbClr val="002060"/>
              </a:solidFill>
              <a:latin typeface="Candara" panose="020E0502030303020204" pitchFamily="34" charset="0"/>
            </a:endParaRPr>
          </a:p>
          <a:p>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341632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dirty="0">
                <a:latin typeface="Candara" panose="020E0502030303020204" pitchFamily="34" charset="0"/>
              </a:rPr>
              <a:t>Senate: Indirect elections</a:t>
            </a:r>
          </a:p>
          <a:p>
            <a:pPr marL="457200" indent="-457200">
              <a:lnSpc>
                <a:spcPct val="150000"/>
              </a:lnSpc>
              <a:buFont typeface="Arial" panose="020B0604020202020204" pitchFamily="34" charset="0"/>
              <a:buChar char="•"/>
            </a:pPr>
            <a:r>
              <a:rPr lang="en-US" dirty="0">
                <a:latin typeface="Candara" panose="020E0502030303020204" pitchFamily="34" charset="0"/>
              </a:rPr>
              <a:t>National Assembly: Direct elections</a:t>
            </a:r>
          </a:p>
          <a:p>
            <a:pPr marL="457200" indent="-457200">
              <a:lnSpc>
                <a:spcPct val="150000"/>
              </a:lnSpc>
              <a:buFont typeface="Arial" panose="020B0604020202020204" pitchFamily="34" charset="0"/>
              <a:buChar char="•"/>
            </a:pPr>
            <a:r>
              <a:rPr lang="en-US" dirty="0">
                <a:latin typeface="Candara" panose="020E0502030303020204" pitchFamily="34" charset="0"/>
              </a:rPr>
              <a:t>Voting age for the franchise is lowered from 21 to 18.</a:t>
            </a:r>
          </a:p>
          <a:p>
            <a:pPr marL="457200" indent="-457200">
              <a:lnSpc>
                <a:spcPct val="150000"/>
              </a:lnSpc>
              <a:buFont typeface="Arial" panose="020B0604020202020204" pitchFamily="34" charset="0"/>
              <a:buChar char="•"/>
            </a:pPr>
            <a:r>
              <a:rPr lang="en-US" dirty="0">
                <a:latin typeface="Candara" panose="020E0502030303020204" pitchFamily="34" charset="0"/>
              </a:rPr>
              <a:t>Parliament under 1973 constitution is </a:t>
            </a:r>
            <a:r>
              <a:rPr lang="en-US" b="1" dirty="0">
                <a:latin typeface="Candara" panose="020E0502030303020204" pitchFamily="34" charset="0"/>
              </a:rPr>
              <a:t>a powerful legislative body</a:t>
            </a:r>
            <a:r>
              <a:rPr lang="en-US" dirty="0">
                <a:latin typeface="Candara" panose="020E0502030303020204" pitchFamily="34" charset="0"/>
              </a:rPr>
              <a:t>. It enjoys all legislative powers. It has control of the executive through questions, resolutions, parliamentary committees etc.</a:t>
            </a:r>
          </a:p>
          <a:p>
            <a:pPr marL="457200" indent="-457200">
              <a:lnSpc>
                <a:spcPct val="150000"/>
              </a:lnSpc>
              <a:buFont typeface="Arial" panose="020B0604020202020204" pitchFamily="34" charset="0"/>
              <a:buChar char="•"/>
            </a:pPr>
            <a:r>
              <a:rPr lang="en-US" dirty="0">
                <a:latin typeface="Candara" panose="020E0502030303020204" pitchFamily="34" charset="0"/>
              </a:rPr>
              <a:t>National Assembly is more powerful than the Senate. Budget is presented before NA. Cabinet is answerable to National Assembly.​</a:t>
            </a:r>
          </a:p>
        </p:txBody>
      </p:sp>
      <p:sp>
        <p:nvSpPr>
          <p:cNvPr id="2" name="Slide Number Placeholder 1"/>
          <p:cNvSpPr>
            <a:spLocks noGrp="1"/>
          </p:cNvSpPr>
          <p:nvPr>
            <p:ph type="sldNum" sz="quarter" idx="12"/>
          </p:nvPr>
        </p:nvSpPr>
        <p:spPr/>
        <p:txBody>
          <a:bodyPr/>
          <a:lstStyle/>
          <a:p>
            <a:fld id="{08A8661F-1CDE-4F7E-AE93-7F9785FD6839}" type="slidenum">
              <a:rPr lang="en-US" smtClean="0"/>
              <a:pPr/>
              <a:t>9</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840041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12008</TotalTime>
  <Words>861</Words>
  <Application>Microsoft Office PowerPoint</Application>
  <PresentationFormat>On-screen Show (4:3)</PresentationFormat>
  <Paragraphs>117</Paragraphs>
  <Slides>15</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Calibri Light</vt:lpstr>
      <vt:lpstr>Candara</vt:lpstr>
      <vt:lpstr>Franklin Gothic Book</vt:lpstr>
      <vt:lpstr>Wingdings 2</vt:lpstr>
      <vt:lpstr>HDOfficeLightV0</vt:lpstr>
      <vt:lpstr>Crop</vt:lpstr>
      <vt:lpstr>HUM111  Pakistan Studies</vt:lpstr>
      <vt:lpstr>HUM 111 Pakistan Studies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COMSATS Institute of Information Technology</dc:title>
  <dc:creator>muniba_nasir</dc:creator>
  <cp:lastModifiedBy>Windows User</cp:lastModifiedBy>
  <cp:revision>597</cp:revision>
  <dcterms:created xsi:type="dcterms:W3CDTF">2015-07-28T10:20:14Z</dcterms:created>
  <dcterms:modified xsi:type="dcterms:W3CDTF">2018-10-29T05:37:58Z</dcterms:modified>
</cp:coreProperties>
</file>