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3.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27"/>
  </p:notesMasterIdLst>
  <p:sldIdLst>
    <p:sldId id="737" r:id="rId3"/>
    <p:sldId id="370" r:id="rId4"/>
    <p:sldId id="724" r:id="rId5"/>
    <p:sldId id="725" r:id="rId6"/>
    <p:sldId id="726" r:id="rId7"/>
    <p:sldId id="704" r:id="rId8"/>
    <p:sldId id="705" r:id="rId9"/>
    <p:sldId id="706" r:id="rId10"/>
    <p:sldId id="707" r:id="rId11"/>
    <p:sldId id="708" r:id="rId12"/>
    <p:sldId id="709" r:id="rId13"/>
    <p:sldId id="710" r:id="rId14"/>
    <p:sldId id="711" r:id="rId15"/>
    <p:sldId id="727" r:id="rId16"/>
    <p:sldId id="728" r:id="rId17"/>
    <p:sldId id="729" r:id="rId18"/>
    <p:sldId id="730" r:id="rId19"/>
    <p:sldId id="712" r:id="rId20"/>
    <p:sldId id="731" r:id="rId21"/>
    <p:sldId id="732" r:id="rId22"/>
    <p:sldId id="733" r:id="rId23"/>
    <p:sldId id="734" r:id="rId24"/>
    <p:sldId id="735" r:id="rId25"/>
    <p:sldId id="736" r:id="rId26"/>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2" autoAdjust="0"/>
    <p:restoredTop sz="90959" autoAdjust="0"/>
  </p:normalViewPr>
  <p:slideViewPr>
    <p:cSldViewPr>
      <p:cViewPr varScale="1">
        <p:scale>
          <a:sx n="101" d="100"/>
          <a:sy n="101" d="100"/>
        </p:scale>
        <p:origin x="61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1-01T05:26:36.2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inkml:trace>
</inkml:ink>
</file>

<file path=ppt/ink/ink2.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1-01T05:41:59.6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1-01T06:04:37.68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11/5/2018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2051244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3470321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3752829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145092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99221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16</a:t>
            </a:fld>
            <a:endParaRPr lang="en-US"/>
          </a:p>
        </p:txBody>
      </p:sp>
    </p:spTree>
    <p:extLst>
      <p:ext uri="{BB962C8B-B14F-4D97-AF65-F5344CB8AC3E}">
        <p14:creationId xmlns:p14="http://schemas.microsoft.com/office/powerpoint/2010/main" val="50682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17</a:t>
            </a:fld>
            <a:endParaRPr lang="en-US"/>
          </a:p>
        </p:txBody>
      </p:sp>
    </p:spTree>
    <p:extLst>
      <p:ext uri="{BB962C8B-B14F-4D97-AF65-F5344CB8AC3E}">
        <p14:creationId xmlns:p14="http://schemas.microsoft.com/office/powerpoint/2010/main" val="1316872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18</a:t>
            </a:fld>
            <a:endParaRPr lang="en-US"/>
          </a:p>
        </p:txBody>
      </p:sp>
    </p:spTree>
    <p:extLst>
      <p:ext uri="{BB962C8B-B14F-4D97-AF65-F5344CB8AC3E}">
        <p14:creationId xmlns:p14="http://schemas.microsoft.com/office/powerpoint/2010/main" val="2761881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19</a:t>
            </a:fld>
            <a:endParaRPr lang="en-US"/>
          </a:p>
        </p:txBody>
      </p:sp>
    </p:spTree>
    <p:extLst>
      <p:ext uri="{BB962C8B-B14F-4D97-AF65-F5344CB8AC3E}">
        <p14:creationId xmlns:p14="http://schemas.microsoft.com/office/powerpoint/2010/main" val="265176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20</a:t>
            </a:fld>
            <a:endParaRPr lang="en-US"/>
          </a:p>
        </p:txBody>
      </p:sp>
    </p:spTree>
    <p:extLst>
      <p:ext uri="{BB962C8B-B14F-4D97-AF65-F5344CB8AC3E}">
        <p14:creationId xmlns:p14="http://schemas.microsoft.com/office/powerpoint/2010/main" val="100783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21</a:t>
            </a:fld>
            <a:endParaRPr lang="en-US"/>
          </a:p>
        </p:txBody>
      </p:sp>
    </p:spTree>
    <p:extLst>
      <p:ext uri="{BB962C8B-B14F-4D97-AF65-F5344CB8AC3E}">
        <p14:creationId xmlns:p14="http://schemas.microsoft.com/office/powerpoint/2010/main" val="2704767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2153720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22</a:t>
            </a:fld>
            <a:endParaRPr lang="en-US"/>
          </a:p>
        </p:txBody>
      </p:sp>
    </p:spTree>
    <p:extLst>
      <p:ext uri="{BB962C8B-B14F-4D97-AF65-F5344CB8AC3E}">
        <p14:creationId xmlns:p14="http://schemas.microsoft.com/office/powerpoint/2010/main" val="3254719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23</a:t>
            </a:fld>
            <a:endParaRPr lang="en-US"/>
          </a:p>
        </p:txBody>
      </p:sp>
    </p:spTree>
    <p:extLst>
      <p:ext uri="{BB962C8B-B14F-4D97-AF65-F5344CB8AC3E}">
        <p14:creationId xmlns:p14="http://schemas.microsoft.com/office/powerpoint/2010/main" val="3803037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24</a:t>
            </a:fld>
            <a:endParaRPr lang="en-US"/>
          </a:p>
        </p:txBody>
      </p:sp>
    </p:spTree>
    <p:extLst>
      <p:ext uri="{BB962C8B-B14F-4D97-AF65-F5344CB8AC3E}">
        <p14:creationId xmlns:p14="http://schemas.microsoft.com/office/powerpoint/2010/main" val="204345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05134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375939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2654454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119459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2503449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691945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84354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11/5/2018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11/5/2018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11/5/2018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11/5/2018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11/5/2018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11/5/2018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2.xml"/><Relationship Id="rId10" Type="http://schemas.openxmlformats.org/officeDocument/2006/relationships/image" Target="../media/image2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19</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2452388603"/>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Historically, Pakistan's foreign policy has encompassed difficult relations with the Republic of India; especially on the core-issue of Kashmir, over which it has fought three wars. </a:t>
            </a:r>
          </a:p>
          <a:p>
            <a:pPr marL="457200" indent="-457200" algn="just">
              <a:lnSpc>
                <a:spcPct val="150000"/>
              </a:lnSpc>
              <a:buFont typeface="Arial" panose="020B0604020202020204" pitchFamily="34" charset="0"/>
              <a:buChar char="•"/>
            </a:pPr>
            <a:r>
              <a:rPr lang="en-US" dirty="0"/>
              <a:t>However it has had long-standing close relations with its other neighbors Afghanistan, Iran and China, extensive security and economic interests in the Persian Gulf and wide-range bilateral relations with the United States and other Western countries.</a:t>
            </a:r>
          </a:p>
          <a:p>
            <a:pPr marL="457200" indent="-457200" algn="just">
              <a:lnSpc>
                <a:spcPct val="150000"/>
              </a:lnSpc>
              <a:buFont typeface="Arial" panose="020B0604020202020204" pitchFamily="34" charset="0"/>
              <a:buChar char="•"/>
            </a:pPr>
            <a:r>
              <a:rPr lang="en-US" dirty="0"/>
              <a:t>Due to intention of Soviet expansion, Pakistan has strong relations with the People's Republic of China during much of the Cold War and good relations with the United States of America . Today, the People's Republic of China remains Pakistan's closest ally.</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56325" name="Ink 5"/>
              <p14:cNvContentPartPr>
                <a14:cpLocks xmlns:a14="http://schemas.microsoft.com/office/drawing/2010/main" noRot="1" noChangeAspect="1" noEditPoints="1" noChangeArrowheads="1" noChangeShapeType="1"/>
              </p14:cNvContentPartPr>
              <p14:nvPr/>
            </p14:nvContentPartPr>
            <p14:xfrm>
              <a:off x="18581688" y="19203988"/>
              <a:ext cx="0" cy="0"/>
            </p14:xfrm>
          </p:contentPart>
        </mc:Choice>
        <mc:Fallback xmlns="">
          <p:pic>
            <p:nvPicPr>
              <p:cNvPr id="56325" name="Ink 5"/>
              <p:cNvPicPr>
                <a:picLocks noRot="1" noChangeAspect="1" noEditPoints="1" noChangeArrowheads="1" noChangeShapeType="1"/>
              </p:cNvPicPr>
              <p:nvPr/>
            </p:nvPicPr>
            <p:blipFill>
              <a:blip r:embed="rId10"/>
              <a:stretch>
                <a:fillRect/>
              </a:stretch>
            </p:blipFill>
            <p:spPr>
              <a:xfrm>
                <a:off x="18581688" y="19203988"/>
                <a:ext cx="0" cy="0"/>
              </a:xfrm>
              <a:prstGeom prst="rect">
                <a:avLst/>
              </a:prstGeom>
            </p:spPr>
          </p:pic>
        </mc:Fallback>
      </mc:AlternateContent>
      <p:sp>
        <p:nvSpPr>
          <p:cNvPr id="19" name="Rectangle 18">
            <a:extLst>
              <a:ext uri="{FF2B5EF4-FFF2-40B4-BE49-F238E27FC236}">
                <a16:creationId xmlns:a16="http://schemas.microsoft.com/office/drawing/2014/main" id="{8251EC65-8686-4C4C-83D8-F8CA42C437C1}"/>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0380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Major Alliances </a:t>
            </a:r>
          </a:p>
        </p:txBody>
      </p:sp>
      <p:sp>
        <p:nvSpPr>
          <p:cNvPr id="6" name="TextBox 5"/>
          <p:cNvSpPr txBox="1"/>
          <p:nvPr/>
        </p:nvSpPr>
        <p:spPr>
          <a:xfrm>
            <a:off x="603279" y="1759066"/>
            <a:ext cx="8020022" cy="175432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has historically maintained brotherly and friendly relations with all the Arab and Muslim countries under the banner of OIC.</a:t>
            </a:r>
          </a:p>
          <a:p>
            <a:pPr marL="457200" indent="-457200" algn="just">
              <a:lnSpc>
                <a:spcPct val="150000"/>
              </a:lnSpc>
              <a:buFont typeface="Arial" panose="020B0604020202020204" pitchFamily="34" charset="0"/>
              <a:buChar char="•"/>
            </a:pPr>
            <a:r>
              <a:rPr lang="en-US" dirty="0"/>
              <a:t>Apart from friendly relations with Muslim countries, China and USA are also seen as major partners.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94C89A8D-FEE8-46C0-A59B-2FC6D9BC812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396279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Major Revelries </a:t>
            </a:r>
          </a:p>
        </p:txBody>
      </p:sp>
      <p:sp>
        <p:nvSpPr>
          <p:cNvPr id="6" name="TextBox 5"/>
          <p:cNvSpPr txBox="1"/>
          <p:nvPr/>
        </p:nvSpPr>
        <p:spPr>
          <a:xfrm>
            <a:off x="603279" y="1759066"/>
            <a:ext cx="8020022" cy="216982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and India have fought 3 wars in the past. The continuing dispute over the status of Kashmir inflames opinion in both nations and makes friendly relations difficult.</a:t>
            </a:r>
          </a:p>
          <a:p>
            <a:pPr marL="457200" indent="-457200" algn="just">
              <a:lnSpc>
                <a:spcPct val="150000"/>
              </a:lnSpc>
              <a:buFont typeface="Arial" panose="020B0604020202020204" pitchFamily="34" charset="0"/>
              <a:buChar char="•"/>
            </a:pPr>
            <a:r>
              <a:rPr lang="en-US" dirty="0"/>
              <a:t>Moreover, Pakistan and Israel maintain no diplomatic relations.</a:t>
            </a:r>
          </a:p>
          <a:p>
            <a:pPr marL="457200" indent="-457200" algn="just">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A7B3FE4-879A-4706-A499-F6A32AA0999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63243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International Organizations and F.P</a:t>
            </a:r>
          </a:p>
        </p:txBody>
      </p:sp>
      <p:sp>
        <p:nvSpPr>
          <p:cNvPr id="6" name="TextBox 5"/>
          <p:cNvSpPr txBox="1"/>
          <p:nvPr/>
        </p:nvSpPr>
        <p:spPr>
          <a:xfrm>
            <a:off x="603279" y="1759066"/>
            <a:ext cx="8020022" cy="387798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is an active member of the United Nations. It was a member of the CENTO and SEATO military alliances. Its alliance with the United States was especially close after the Soviets invaded the neighboring country of Afghanistan.</a:t>
            </a:r>
          </a:p>
          <a:p>
            <a:pPr marL="457200" indent="-457200" algn="just">
              <a:lnSpc>
                <a:spcPct val="150000"/>
              </a:lnSpc>
              <a:buFont typeface="Arial" panose="020B0604020202020204" pitchFamily="34" charset="0"/>
              <a:buChar char="•"/>
            </a:pPr>
            <a:r>
              <a:rPr lang="en-US" dirty="0"/>
              <a:t>In 1964, Pakistan signed the Regional Cooperation for Development (RCD) Pact with Turkey and Iran, when all three countries were closely allied with the U.S., and as neighbors of the Soviet Union, worried about the expansionist policy of the USSR.</a:t>
            </a:r>
          </a:p>
          <a:p>
            <a:pPr marL="457200" indent="-457200" algn="just">
              <a:lnSpc>
                <a:spcPct val="150000"/>
              </a:lnSpc>
              <a:buFont typeface="Arial" panose="020B0604020202020204" pitchFamily="34" charset="0"/>
              <a:buChar char="•"/>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880DB82-F638-4DD7-9FD0-7EE02C688BB1}"/>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55979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International Organizations and F.P</a:t>
            </a:r>
          </a:p>
        </p:txBody>
      </p:sp>
      <p:sp>
        <p:nvSpPr>
          <p:cNvPr id="6" name="TextBox 5"/>
          <p:cNvSpPr txBox="1"/>
          <p:nvPr/>
        </p:nvSpPr>
        <p:spPr>
          <a:xfrm>
            <a:off x="603279" y="1759066"/>
            <a:ext cx="8020022" cy="286232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000" dirty="0"/>
              <a:t>To this day, Pakistan has close relations with Turkey. RCD became obsolete after the Iranian Revolution, and a Pakistani-Turkish initiative led to the founding of the Economic Cooperation Organization (ECO) in 1985.</a:t>
            </a:r>
          </a:p>
          <a:p>
            <a:pPr marL="457200" indent="-457200" algn="just">
              <a:lnSpc>
                <a:spcPct val="150000"/>
              </a:lnSpc>
              <a:buFont typeface="Arial" panose="020B0604020202020204" pitchFamily="34" charset="0"/>
              <a:buChar char="•"/>
            </a:pPr>
            <a:r>
              <a:rPr lang="en-US" sz="2000" dirty="0"/>
              <a:t>Pakistan is the leading member of the Club which opposes Indian membership in the United Nations Security Council.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78A4C75-EA14-4E9B-B722-E85A1303F2CE}"/>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4782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International Organizations and F.P</a:t>
            </a: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began with an independent foreign policy in 1947. However, it tilted towards the West in a period of 7 years due to serious economic and security pressures. It pursued independently to non-aligned foreign policy from mid-60s to the end of the 1970s and assigned a great importance to its interaction with the Muslim states and the issues and problems of the developing world.</a:t>
            </a:r>
          </a:p>
          <a:p>
            <a:pPr marL="457200" indent="-457200" algn="just">
              <a:lnSpc>
                <a:spcPct val="150000"/>
              </a:lnSpc>
              <a:buFont typeface="Arial" panose="020B0604020202020204" pitchFamily="34" charset="0"/>
              <a:buChar char="•"/>
            </a:pPr>
            <a:r>
              <a:rPr lang="en-US" dirty="0"/>
              <a:t>It maintained a policy of close interaction in the security and economic fields with the West in general and the U.S. in particular in the mid and late 1950s, the 1980s, and in the post 9/11.</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01F645C-CCD1-4D73-80A6-FC0DE0C73059}"/>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92515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International Organizations and F.P</a:t>
            </a:r>
          </a:p>
        </p:txBody>
      </p:sp>
      <p:sp>
        <p:nvSpPr>
          <p:cNvPr id="6" name="TextBox 5"/>
          <p:cNvSpPr txBox="1"/>
          <p:nvPr/>
        </p:nvSpPr>
        <p:spPr>
          <a:xfrm>
            <a:off x="603279" y="1759066"/>
            <a:ext cx="8020022" cy="429348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is currently an active player in the global efforts for combating religious extremism and terrorism with a policy that extremism and terrorism pose serious threats to global security as well as to Pakistan's internal peace, stability and economic development. </a:t>
            </a:r>
          </a:p>
          <a:p>
            <a:pPr marL="457200" indent="-457200" algn="just">
              <a:lnSpc>
                <a:spcPct val="150000"/>
              </a:lnSpc>
              <a:buFont typeface="Arial" panose="020B0604020202020204" pitchFamily="34" charset="0"/>
              <a:buChar char="•"/>
            </a:pPr>
            <a:r>
              <a:rPr lang="en-US" dirty="0"/>
              <a:t>Pakistan has made some difficult decisions in pursuing counter terrorism and for ensuring peace and stability in the immediate neighborhood in order to boost its image at the international level, restore international confidence in the ability of the Pakistani state and government to put their socio-economic house in order. </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7CDC5EBA-87BD-407F-8D6F-876A64FF96AB}"/>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64837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International Organizations and F.P</a:t>
            </a:r>
          </a:p>
        </p:txBody>
      </p:sp>
      <p:sp>
        <p:nvSpPr>
          <p:cNvPr id="6" name="TextBox 5"/>
          <p:cNvSpPr txBox="1"/>
          <p:nvPr/>
        </p:nvSpPr>
        <p:spPr>
          <a:xfrm>
            <a:off x="603279" y="1759066"/>
            <a:ext cx="8020022" cy="138499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And shape up as a democratically oriented, modern and enlightened Muslim state that does not allow its territory to be used by extremist groups.</a:t>
            </a:r>
          </a:p>
          <a:p>
            <a:pPr marL="457200" indent="-457200" algn="just">
              <a:lnSpc>
                <a:spcPct val="150000"/>
              </a:lnSpc>
              <a:buFont typeface="Arial" panose="020B0604020202020204" pitchFamily="34" charset="0"/>
              <a:buChar char="•"/>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F02E3504-9A46-4756-8C59-B742029F99A1}"/>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70616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After independence there were Indian threat on the Eastern borders. Pakistan opted non-aligned and independent foreign policy.</a:t>
            </a:r>
          </a:p>
          <a:p>
            <a:pPr marL="457200" indent="-457200" algn="just">
              <a:lnSpc>
                <a:spcPct val="150000"/>
              </a:lnSpc>
              <a:buFont typeface="Arial" panose="020B0604020202020204" pitchFamily="34" charset="0"/>
              <a:buChar char="•"/>
            </a:pPr>
            <a:r>
              <a:rPr lang="en-US" dirty="0"/>
              <a:t>At that time other Muslim countries were not strong enough to extend any military help.</a:t>
            </a:r>
          </a:p>
          <a:p>
            <a:pPr marL="457200" indent="-457200" algn="just">
              <a:lnSpc>
                <a:spcPct val="150000"/>
              </a:lnSpc>
              <a:buFont typeface="Arial" panose="020B0604020202020204" pitchFamily="34" charset="0"/>
              <a:buChar char="•"/>
            </a:pPr>
            <a:r>
              <a:rPr lang="en-US" dirty="0"/>
              <a:t>It was cold war era and the big power’s rivalry made the country territorially unprotected.</a:t>
            </a:r>
          </a:p>
          <a:p>
            <a:pPr marL="457200" indent="-457200" algn="just">
              <a:lnSpc>
                <a:spcPct val="150000"/>
              </a:lnSpc>
              <a:buFont typeface="Arial" panose="020B0604020202020204" pitchFamily="34" charset="0"/>
              <a:buChar char="•"/>
            </a:pPr>
            <a:r>
              <a:rPr lang="en-US" dirty="0"/>
              <a:t>However Pakistani political leaders visited the US in search of ties to have guarantees of borders but in vain.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976D4C49-1BF2-4003-84BC-1AC6979C475E}"/>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09726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lived on developing with meager resources till 1955 and 1959 when Pakistan entered into a multilateral alliance system initiated by USA to contain communism.</a:t>
            </a:r>
          </a:p>
          <a:p>
            <a:pPr marL="457200" indent="-457200" algn="just">
              <a:lnSpc>
                <a:spcPct val="150000"/>
              </a:lnSpc>
              <a:buFont typeface="Arial" panose="020B0604020202020204" pitchFamily="34" charset="0"/>
              <a:buChar char="•"/>
            </a:pPr>
            <a:r>
              <a:rPr lang="en-US" dirty="0"/>
              <a:t>They were South-East Asian Treaty Organization (SEATO-1955) and Central Treaty Organization (CENTO-1959).</a:t>
            </a:r>
          </a:p>
          <a:p>
            <a:pPr marL="457200" indent="-457200" algn="just">
              <a:lnSpc>
                <a:spcPct val="150000"/>
              </a:lnSpc>
              <a:buFont typeface="Arial" panose="020B0604020202020204" pitchFamily="34" charset="0"/>
              <a:buChar char="•"/>
            </a:pPr>
            <a:r>
              <a:rPr lang="en-US" dirty="0"/>
              <a:t>Pakistan felt secure because one of the clauses of both the agreements was “attack on one will be considered attack on all”.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8A4CAAD-99BE-4255-AAA9-AC7A24E53DF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46148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200" b="1" dirty="0"/>
              <a:t>Factors of Pakistan’s Foreign Policy</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p:spTree>
    <p:extLst>
      <p:ext uri="{BB962C8B-B14F-4D97-AF65-F5344CB8AC3E}">
        <p14:creationId xmlns:p14="http://schemas.microsoft.com/office/powerpoint/2010/main" val="4085777705"/>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These agreements turned out to be useless when Pakistan-India clashed in 1965 and 1971.</a:t>
            </a:r>
          </a:p>
          <a:p>
            <a:pPr marL="457200" indent="-457200" algn="just">
              <a:lnSpc>
                <a:spcPct val="150000"/>
              </a:lnSpc>
              <a:buFont typeface="Arial" panose="020B0604020202020204" pitchFamily="34" charset="0"/>
              <a:buChar char="•"/>
            </a:pPr>
            <a:r>
              <a:rPr lang="en-US" dirty="0"/>
              <a:t>No country came to Pakistan’s rescue.</a:t>
            </a:r>
          </a:p>
          <a:p>
            <a:pPr marL="457200" indent="-457200" algn="just">
              <a:lnSpc>
                <a:spcPct val="150000"/>
              </a:lnSpc>
              <a:buFont typeface="Arial" panose="020B0604020202020204" pitchFamily="34" charset="0"/>
              <a:buChar char="•"/>
            </a:pPr>
            <a:r>
              <a:rPr lang="en-US" dirty="0"/>
              <a:t>After it’s defeat in 1971 Pakistan instead on depending on any other world power began a massive venture of arms purchase.</a:t>
            </a:r>
          </a:p>
          <a:p>
            <a:pPr marL="457200" indent="-457200" algn="just">
              <a:lnSpc>
                <a:spcPct val="150000"/>
              </a:lnSpc>
              <a:buFont typeface="Arial" panose="020B0604020202020204" pitchFamily="34" charset="0"/>
              <a:buChar char="•"/>
            </a:pPr>
            <a:r>
              <a:rPr lang="en-US" dirty="0"/>
              <a:t>Due to this defense policy, expenditure raised and socio-economic needs of the country suffered.</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5B553A4-2AE1-4974-B8B1-511916B3CCEB}"/>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896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The nuclear and missile system program was started to maintain the balance of power in the region.</a:t>
            </a:r>
          </a:p>
          <a:p>
            <a:pPr marL="457200" indent="-457200" algn="just">
              <a:lnSpc>
                <a:spcPct val="150000"/>
              </a:lnSpc>
              <a:buFont typeface="Arial" panose="020B0604020202020204" pitchFamily="34" charset="0"/>
              <a:buChar char="•"/>
            </a:pPr>
            <a:r>
              <a:rPr lang="en-US" dirty="0"/>
              <a:t>Pak-China relations were promoted due to unsafe borders and to counter the power imbalance of South-Asia.</a:t>
            </a:r>
          </a:p>
          <a:p>
            <a:pPr marL="457200" indent="-457200" algn="just">
              <a:lnSpc>
                <a:spcPct val="150000"/>
              </a:lnSpc>
              <a:buFont typeface="Arial" panose="020B0604020202020204" pitchFamily="34" charset="0"/>
              <a:buChar char="•"/>
            </a:pPr>
            <a:r>
              <a:rPr lang="en-US" dirty="0"/>
              <a:t>During the past three decades the Afghanistan issue, Kashmir struggle for freedom and Pakistan’s nuclear policy has made the borders of the country more porous for cross border infiltration in and out of the country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65538" name="Ink 2"/>
              <p14:cNvContentPartPr>
                <a14:cpLocks xmlns:a14="http://schemas.microsoft.com/office/drawing/2010/main" noRot="1" noChangeAspect="1" noEditPoints="1" noChangeArrowheads="1" noChangeShapeType="1"/>
              </p14:cNvContentPartPr>
              <p14:nvPr/>
            </p14:nvContentPartPr>
            <p14:xfrm>
              <a:off x="6861175" y="19032538"/>
              <a:ext cx="0" cy="0"/>
            </p14:xfrm>
          </p:contentPart>
        </mc:Choice>
        <mc:Fallback xmlns="">
          <p:pic>
            <p:nvPicPr>
              <p:cNvPr id="65538" name="Ink 2"/>
              <p:cNvPicPr>
                <a:picLocks noRot="1" noChangeAspect="1" noEditPoints="1" noChangeArrowheads="1" noChangeShapeType="1"/>
              </p:cNvPicPr>
              <p:nvPr/>
            </p:nvPicPr>
            <p:blipFill>
              <a:blip r:embed="rId4"/>
              <a:stretch>
                <a:fillRect/>
              </a:stretch>
            </p:blipFill>
            <p:spPr>
              <a:xfrm>
                <a:off x="6861175" y="19032538"/>
                <a:ext cx="0" cy="0"/>
              </a:xfrm>
              <a:prstGeom prst="rect">
                <a:avLst/>
              </a:prstGeom>
            </p:spPr>
          </p:pic>
        </mc:Fallback>
      </mc:AlternateContent>
      <p:sp>
        <p:nvSpPr>
          <p:cNvPr id="18" name="Rectangle 17">
            <a:extLst>
              <a:ext uri="{FF2B5EF4-FFF2-40B4-BE49-F238E27FC236}">
                <a16:creationId xmlns:a16="http://schemas.microsoft.com/office/drawing/2014/main" id="{FE5DF2A7-6FCC-43F4-8985-065D5DA2C655}"/>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39382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216982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Recent development in the world has put the country in the hot waters.</a:t>
            </a:r>
          </a:p>
          <a:p>
            <a:pPr marL="457200" indent="-457200" algn="just">
              <a:lnSpc>
                <a:spcPct val="150000"/>
              </a:lnSpc>
              <a:buFont typeface="Arial" panose="020B0604020202020204" pitchFamily="34" charset="0"/>
              <a:buChar char="•"/>
            </a:pPr>
            <a:r>
              <a:rPr lang="en-US" dirty="0"/>
              <a:t>Due to continues political disturbance and wars in Afghanistan has created serious socio-economic issues for Pakistan.</a:t>
            </a:r>
          </a:p>
          <a:p>
            <a:pPr marL="457200" indent="-457200" algn="just">
              <a:lnSpc>
                <a:spcPct val="150000"/>
              </a:lnSpc>
              <a:buFont typeface="Arial" panose="020B0604020202020204" pitchFamily="34" charset="0"/>
              <a:buChar char="•"/>
            </a:pPr>
            <a:r>
              <a:rPr lang="en-US" dirty="0"/>
              <a:t>Pakistan has been over burdened by unnecessary foreign aid which turned out to be useless for socio economic needs of common men.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EF8BBAD-8190-4800-83F2-5059BCA88B9E}"/>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64464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Different phases of Pakistan’s F.P</a:t>
            </a:r>
          </a:p>
        </p:txBody>
      </p:sp>
      <p:sp>
        <p:nvSpPr>
          <p:cNvPr id="6" name="TextBox 5"/>
          <p:cNvSpPr txBox="1"/>
          <p:nvPr/>
        </p:nvSpPr>
        <p:spPr>
          <a:xfrm>
            <a:off x="603279" y="1759066"/>
            <a:ext cx="8020022" cy="171136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Consequently, Pakistan is included among the poor countries of the world therefore the country still requires to design its foreign policy to fulfill its economic needs and to ensure stable economy and cultivate capabilities by which the country comes out of the unkind clutches of loans.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AE05BF4-A9DD-4102-AEA9-D34E128B9538}"/>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82681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Conclusion</a:t>
            </a:r>
          </a:p>
        </p:txBody>
      </p:sp>
      <p:sp>
        <p:nvSpPr>
          <p:cNvPr id="6" name="TextBox 5"/>
          <p:cNvSpPr txBox="1"/>
          <p:nvPr/>
        </p:nvSpPr>
        <p:spPr>
          <a:xfrm>
            <a:off x="603279" y="1759066"/>
            <a:ext cx="8020022" cy="2126864"/>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The guiding principles of Pakistan's Foreign Policy are rooted in the country's Islamic ideology, its rich cultural heritage and historical experience. As an Islamic and non-aligned country, Pakistan supports Islamic causes and firmly upholds the above mentioned principles, which hold out the promise of a just and equitable world order in which nations can live in peace and security.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8B81CB90-A17B-40B1-87D3-B49379E9BA73}"/>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1062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Analysis of Guiding Principles</a:t>
            </a:r>
          </a:p>
        </p:txBody>
      </p:sp>
      <p:sp>
        <p:nvSpPr>
          <p:cNvPr id="6" name="TextBox 5"/>
          <p:cNvSpPr txBox="1"/>
          <p:nvPr/>
        </p:nvSpPr>
        <p:spPr>
          <a:xfrm>
            <a:off x="603279" y="1759066"/>
            <a:ext cx="8020022" cy="3462486"/>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marL="457200" indent="-457200" algn="just">
              <a:lnSpc>
                <a:spcPct val="150000"/>
              </a:lnSpc>
              <a:buFont typeface="Arial" panose="020B0604020202020204" pitchFamily="34" charset="0"/>
              <a:buChar char="•"/>
            </a:pPr>
            <a:r>
              <a:rPr lang="en-US" dirty="0"/>
              <a:t>The guiding principles of Pakistan's Foreign Policy are rooted in the country's Islamic ideology, its rich cultural heritage and historical experience.</a:t>
            </a:r>
          </a:p>
          <a:p>
            <a:pPr marL="457200" indent="-457200" algn="just">
              <a:lnSpc>
                <a:spcPct val="150000"/>
              </a:lnSpc>
              <a:buFont typeface="Arial" panose="020B0604020202020204" pitchFamily="34" charset="0"/>
              <a:buChar char="•"/>
            </a:pPr>
            <a:r>
              <a:rPr lang="en-US" dirty="0"/>
              <a:t>As an Islamic and non-aligned country, Pakistan supports Islamic values and firmly upholds the above mentioned principles, which hold out the promotion of a just and unbiased world order in which nations can live in peace and security</a:t>
            </a:r>
            <a:endParaRPr lang="en-US" b="1" dirty="0"/>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85025886-7AD4-46E2-BF56-756761BD1CBB}"/>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69454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Important Factors of F.P</a:t>
            </a:r>
          </a:p>
        </p:txBody>
      </p:sp>
      <p:sp>
        <p:nvSpPr>
          <p:cNvPr id="6" name="TextBox 5"/>
          <p:cNvSpPr txBox="1"/>
          <p:nvPr/>
        </p:nvSpPr>
        <p:spPr>
          <a:xfrm>
            <a:off x="603279" y="1759066"/>
            <a:ext cx="8020022" cy="387798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Internal factors included</a:t>
            </a:r>
          </a:p>
          <a:p>
            <a:pPr marL="914400" lvl="1" indent="-457200" algn="just">
              <a:lnSpc>
                <a:spcPct val="150000"/>
              </a:lnSpc>
              <a:buFont typeface="Arial" panose="020B0604020202020204" pitchFamily="34" charset="0"/>
              <a:buChar char="•"/>
            </a:pPr>
            <a:r>
              <a:rPr lang="en-US" dirty="0"/>
              <a:t>Geographical location</a:t>
            </a:r>
          </a:p>
          <a:p>
            <a:pPr marL="914400" lvl="1" indent="-457200" algn="just">
              <a:lnSpc>
                <a:spcPct val="150000"/>
              </a:lnSpc>
              <a:buFont typeface="Arial" panose="020B0604020202020204" pitchFamily="34" charset="0"/>
              <a:buChar char="•"/>
            </a:pPr>
            <a:r>
              <a:rPr lang="en-US" dirty="0"/>
              <a:t>Size  of the State </a:t>
            </a:r>
          </a:p>
          <a:p>
            <a:pPr marL="914400" lvl="1" indent="-457200" algn="just">
              <a:lnSpc>
                <a:spcPct val="150000"/>
              </a:lnSpc>
              <a:buFont typeface="Arial" panose="020B0604020202020204" pitchFamily="34" charset="0"/>
              <a:buChar char="•"/>
            </a:pPr>
            <a:r>
              <a:rPr lang="en-US" dirty="0"/>
              <a:t>Natural capacity</a:t>
            </a:r>
          </a:p>
          <a:p>
            <a:pPr marL="457200" indent="-457200" algn="just">
              <a:lnSpc>
                <a:spcPct val="150000"/>
              </a:lnSpc>
              <a:buFont typeface="Arial" panose="020B0604020202020204" pitchFamily="34" charset="0"/>
              <a:buChar char="•"/>
            </a:pPr>
            <a:r>
              <a:rPr lang="en-US" dirty="0"/>
              <a:t>External factors included</a:t>
            </a:r>
          </a:p>
          <a:p>
            <a:pPr marL="914400" lvl="1" indent="-457200" algn="just">
              <a:lnSpc>
                <a:spcPct val="150000"/>
              </a:lnSpc>
              <a:buFont typeface="Arial" panose="020B0604020202020204" pitchFamily="34" charset="0"/>
              <a:buChar char="•"/>
            </a:pPr>
            <a:r>
              <a:rPr lang="en-US" dirty="0"/>
              <a:t>Alliances</a:t>
            </a:r>
          </a:p>
          <a:p>
            <a:pPr marL="914400" lvl="1" indent="-457200" algn="just">
              <a:lnSpc>
                <a:spcPct val="150000"/>
              </a:lnSpc>
              <a:buFont typeface="Arial" panose="020B0604020202020204" pitchFamily="34" charset="0"/>
              <a:buChar char="•"/>
            </a:pPr>
            <a:r>
              <a:rPr lang="en-US" dirty="0"/>
              <a:t>Power structure</a:t>
            </a:r>
          </a:p>
          <a:p>
            <a:pPr marL="914400" lvl="1" indent="-457200" algn="just">
              <a:lnSpc>
                <a:spcPct val="150000"/>
              </a:lnSpc>
              <a:buFont typeface="Arial" panose="020B0604020202020204" pitchFamily="34" charset="0"/>
              <a:buChar char="•"/>
            </a:pPr>
            <a:r>
              <a:rPr lang="en-US" dirty="0"/>
              <a:t>World opinion</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16AB6F0-22C7-4AB6-A4D7-CC44CAFB49C8}"/>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9262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3877985"/>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marL="457200" indent="-457200" algn="just">
              <a:lnSpc>
                <a:spcPct val="150000"/>
              </a:lnSpc>
              <a:buFont typeface="Arial" panose="020B0604020202020204" pitchFamily="34" charset="0"/>
              <a:buChar char="•"/>
            </a:pPr>
            <a:r>
              <a:rPr lang="en-US" dirty="0"/>
              <a:t>The major focus of Pakistan's foreign policy is security against external and internal challenges to its national identity, territorial integrity and independence. Another foreign policy interest is the cultivation of close and brotherly relations with the Muslim states. </a:t>
            </a:r>
          </a:p>
          <a:p>
            <a:pPr marL="457200" indent="-457200" algn="just">
              <a:lnSpc>
                <a:spcPct val="150000"/>
              </a:lnSpc>
              <a:buFont typeface="Arial" panose="020B0604020202020204" pitchFamily="34" charset="0"/>
              <a:buChar char="•"/>
            </a:pPr>
            <a:r>
              <a:rPr lang="en-US" dirty="0"/>
              <a:t>Pakistan highlights sovereign equality of states, bilateralism, mutuality of interests, and non-interference in each other's domestic affairs as the cardinal features of its foreign policy.</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51202" name="Ink 2"/>
              <p14:cNvContentPartPr>
                <a14:cpLocks xmlns:a14="http://schemas.microsoft.com/office/drawing/2010/main" noRot="1" noChangeAspect="1" noEditPoints="1" noChangeArrowheads="1" noChangeShapeType="1"/>
              </p14:cNvContentPartPr>
              <p14:nvPr/>
            </p14:nvContentPartPr>
            <p14:xfrm>
              <a:off x="33464500" y="14874875"/>
              <a:ext cx="0" cy="0"/>
            </p14:xfrm>
          </p:contentPart>
        </mc:Choice>
        <mc:Fallback xmlns="">
          <p:pic>
            <p:nvPicPr>
              <p:cNvPr id="51202" name="Ink 2"/>
              <p:cNvPicPr>
                <a:picLocks noRot="1" noChangeAspect="1" noEditPoints="1" noChangeArrowheads="1" noChangeShapeType="1"/>
              </p:cNvPicPr>
              <p:nvPr/>
            </p:nvPicPr>
            <p:blipFill>
              <a:blip r:embed="rId4"/>
              <a:stretch>
                <a:fillRect/>
              </a:stretch>
            </p:blipFill>
            <p:spPr>
              <a:xfrm>
                <a:off x="33464500" y="14874875"/>
                <a:ext cx="0" cy="0"/>
              </a:xfrm>
              <a:prstGeom prst="rect">
                <a:avLst/>
              </a:prstGeom>
            </p:spPr>
          </p:pic>
        </mc:Fallback>
      </mc:AlternateContent>
      <p:sp>
        <p:nvSpPr>
          <p:cNvPr id="18" name="Rectangle 17">
            <a:extLst>
              <a:ext uri="{FF2B5EF4-FFF2-40B4-BE49-F238E27FC236}">
                <a16:creationId xmlns:a16="http://schemas.microsoft.com/office/drawing/2014/main" id="{645CD4DE-88ED-4110-A723-ACF935CC570A}"/>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31271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3046988"/>
          </a:xfrm>
          <a:prstGeom prst="rect">
            <a:avLst/>
          </a:prstGeom>
          <a:noFill/>
        </p:spPr>
        <p:txBody>
          <a:bodyPr wrap="square" rtlCol="0">
            <a:spAutoFit/>
          </a:bodyPr>
          <a:lstStyle/>
          <a:p>
            <a:pPr algn="just">
              <a:lnSpc>
                <a:spcPct val="150000"/>
              </a:lnSpc>
            </a:pPr>
            <a:endParaRPr lang="en-US" dirty="0">
              <a:solidFill>
                <a:schemeClr val="bg1">
                  <a:lumMod val="85000"/>
                </a:schemeClr>
              </a:solidFill>
            </a:endParaRPr>
          </a:p>
          <a:p>
            <a:pPr marL="457200" indent="-457200" algn="just">
              <a:lnSpc>
                <a:spcPct val="150000"/>
              </a:lnSpc>
              <a:buFont typeface="Arial" panose="020B0604020202020204" pitchFamily="34" charset="0"/>
              <a:buChar char="•"/>
            </a:pPr>
            <a:r>
              <a:rPr lang="en-US" dirty="0"/>
              <a:t>Pakistan firmly believes that it has to work within the norms and institutions of the international system but it supports their restructuring for brining them in line with the realities currently obtaining in the International system. </a:t>
            </a:r>
          </a:p>
          <a:p>
            <a:pPr marL="457200" indent="-457200" algn="just">
              <a:lnSpc>
                <a:spcPct val="150000"/>
              </a:lnSpc>
              <a:buFont typeface="Arial" panose="020B0604020202020204" pitchFamily="34" charset="0"/>
              <a:buChar char="•"/>
            </a:pPr>
            <a:r>
              <a:rPr lang="en-US" dirty="0"/>
              <a:t>Pakistan also identifies with the political and economic concerns of the developing countries. </a:t>
            </a:r>
          </a:p>
          <a:p>
            <a:pPr algn="just">
              <a:lnSpc>
                <a:spcPct val="150000"/>
              </a:lnSpc>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5F1C55B-2E3C-470A-907A-7F94BEF4AF94}"/>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19319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387798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therefore, maintains a strong faith in the principles enunciated in the United Nations Charter and takes an active part in the deliberations of the UN and other International and regional organizations. </a:t>
            </a:r>
          </a:p>
          <a:p>
            <a:pPr marL="457200" indent="-457200" algn="just">
              <a:lnSpc>
                <a:spcPct val="150000"/>
              </a:lnSpc>
              <a:buFont typeface="Arial" panose="020B0604020202020204" pitchFamily="34" charset="0"/>
              <a:buChar char="•"/>
            </a:pPr>
            <a:r>
              <a:rPr lang="en-US" dirty="0"/>
              <a:t>Other leading foreign policy goals include support to the right of self determination for the subjugated nations, oppositions to colonialism, peaceful resolution of inter-state disputes, arms control and nuclear non-proliferation, and promotion of peace and stability through international and regional cooperation.</a:t>
            </a:r>
          </a:p>
          <a:p>
            <a:pPr marL="457200" indent="-457200" algn="just">
              <a:lnSpc>
                <a:spcPct val="150000"/>
              </a:lnSpc>
              <a:buFont typeface="Arial" panose="020B0604020202020204" pitchFamily="34" charset="0"/>
              <a:buChar char="•"/>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72945B7-BE66-498D-A455-8D0038CECD9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38618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is the second largest Muslim country in terms of percentage of population (after Indonesia), and its status as a declared nuclear power, being the only Islamic nation to have that status, plays a part in its international role.</a:t>
            </a:r>
          </a:p>
          <a:p>
            <a:pPr marL="457200" indent="-457200" algn="just">
              <a:lnSpc>
                <a:spcPct val="150000"/>
              </a:lnSpc>
              <a:buFont typeface="Arial" panose="020B0604020202020204" pitchFamily="34" charset="0"/>
              <a:buChar char="•"/>
            </a:pPr>
            <a:r>
              <a:rPr lang="en-US" dirty="0"/>
              <a:t>Pakistan has a violent independent foreign policy, especially when it comes to issues such as development of nuclear weapons, construction of nuclear reactors, foreign military purchases and other issues that are vital to its national interests.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7321446E-9290-4F23-903A-5CFD7EB1E49A}"/>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20297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US" sz="3200" b="1" dirty="0">
                <a:solidFill>
                  <a:srgbClr val="002060"/>
                </a:solidFill>
                <a:latin typeface="Candara" pitchFamily="34" charset="0"/>
                <a:cs typeface="Arial" pitchFamily="34" charset="0"/>
              </a:rPr>
              <a:t>Current Focusing Points</a:t>
            </a:r>
          </a:p>
        </p:txBody>
      </p:sp>
      <p:sp>
        <p:nvSpPr>
          <p:cNvPr id="6" name="TextBox 5"/>
          <p:cNvSpPr txBox="1"/>
          <p:nvPr/>
        </p:nvSpPr>
        <p:spPr>
          <a:xfrm>
            <a:off x="603279" y="1759066"/>
            <a:ext cx="8020022" cy="304698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Pakistan has a strategic geo-political location at the corridor of world major maritime oil supply lines, and has close proximity to the resource and oil rich central Asian countries. </a:t>
            </a:r>
          </a:p>
          <a:p>
            <a:pPr marL="457200" indent="-457200" algn="just">
              <a:lnSpc>
                <a:spcPct val="150000"/>
              </a:lnSpc>
              <a:buFont typeface="Arial" panose="020B0604020202020204" pitchFamily="34" charset="0"/>
              <a:buChar char="•"/>
            </a:pPr>
            <a:r>
              <a:rPr lang="en-US" dirty="0"/>
              <a:t>Pakistan is an important member of the Organization of Islamic Cooperation (OIC), a major non-NATO ally in the war against terrorism, and has a highly disciplined military, which is the world's eighth-largest standing military force.</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3EECC52-E80A-47D4-AB31-8699CE2E5B8A}"/>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11986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12056</TotalTime>
  <Words>1608</Words>
  <Application>Microsoft Office PowerPoint</Application>
  <PresentationFormat>On-screen Show (4:3)</PresentationFormat>
  <Paragraphs>131</Paragraphs>
  <Slides>24</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651</cp:revision>
  <dcterms:created xsi:type="dcterms:W3CDTF">2015-07-28T10:20:14Z</dcterms:created>
  <dcterms:modified xsi:type="dcterms:W3CDTF">2018-11-05T07:07:42Z</dcterms:modified>
</cp:coreProperties>
</file>