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12"/>
  </p:notesMasterIdLst>
  <p:sldIdLst>
    <p:sldId id="777" r:id="rId3"/>
    <p:sldId id="370" r:id="rId4"/>
    <p:sldId id="615" r:id="rId5"/>
    <p:sldId id="697" r:id="rId6"/>
    <p:sldId id="776" r:id="rId7"/>
    <p:sldId id="737" r:id="rId8"/>
    <p:sldId id="738" r:id="rId9"/>
    <p:sldId id="739" r:id="rId10"/>
    <p:sldId id="740" r:id="rId11"/>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90959" autoAdjust="0"/>
  </p:normalViewPr>
  <p:slideViewPr>
    <p:cSldViewPr>
      <p:cViewPr varScale="1">
        <p:scale>
          <a:sx n="105" d="100"/>
          <a:sy n="105" d="100"/>
        </p:scale>
        <p:origin x="4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16T09:14:26.5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16T09:14:27.8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0,'24'0,"-24"0,0 0,-24 0,24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11/9/2018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1552853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1552853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87398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1260797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268474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70293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11/9/2018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11/9/2018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11/9/2018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11/9/2018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11/9/2018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3.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20</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270769069"/>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GB" sz="2800" b="1" dirty="0"/>
              <a:t>Political System and Political Parties of Pakistan</a:t>
            </a:r>
            <a:r>
              <a:rPr lang="en-US" sz="2800" b="1" dirty="0">
                <a:latin typeface="Candara" panose="020E0502030303020204" pitchFamily="34" charset="0"/>
              </a:rPr>
              <a:t> </a:t>
            </a:r>
          </a:p>
          <a:p>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86458425" y="34815463"/>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86458425" y="34815463"/>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27" name="Ink 3"/>
              <p14:cNvContentPartPr>
                <a14:cpLocks xmlns:a14="http://schemas.microsoft.com/office/drawing/2010/main" noRot="1" noChangeAspect="1" noEditPoints="1" noChangeArrowheads="1" noChangeShapeType="1"/>
              </p14:cNvContentPartPr>
              <p14:nvPr/>
            </p14:nvContentPartPr>
            <p14:xfrm>
              <a:off x="9136063" y="2179638"/>
              <a:ext cx="7937" cy="1587"/>
            </p14:xfrm>
          </p:contentPart>
        </mc:Choice>
        <mc:Fallback xmlns="">
          <p:pic>
            <p:nvPicPr>
              <p:cNvPr id="1027" name="Ink 3"/>
              <p:cNvPicPr>
                <a:picLocks noRot="1" noChangeAspect="1" noEditPoints="1" noChangeArrowheads="1" noChangeShapeType="1"/>
              </p:cNvPicPr>
              <p:nvPr/>
            </p:nvPicPr>
            <p:blipFill>
              <a:blip r:embed="rId5"/>
              <a:stretch>
                <a:fillRect/>
              </a:stretch>
            </p:blipFill>
            <p:spPr>
              <a:xfrm>
                <a:off x="9126683" y="2138376"/>
                <a:ext cx="26697" cy="84111"/>
              </a:xfrm>
              <a:prstGeom prst="rect">
                <a:avLst/>
              </a:prstGeom>
            </p:spPr>
          </p:pic>
        </mc:Fallback>
      </mc:AlternateContent>
    </p:spTree>
    <p:extLst>
      <p:ext uri="{BB962C8B-B14F-4D97-AF65-F5344CB8AC3E}">
        <p14:creationId xmlns:p14="http://schemas.microsoft.com/office/powerpoint/2010/main" val="408577770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584775"/>
          </a:xfrm>
          <a:prstGeom prst="rect">
            <a:avLst/>
          </a:prstGeom>
          <a:noFill/>
        </p:spPr>
        <p:txBody>
          <a:bodyPr wrap="square" rtlCol="0">
            <a:spAutoFit/>
          </a:bodyPr>
          <a:lstStyle/>
          <a:p>
            <a:r>
              <a:rPr lang="en-GB" sz="3200" b="1" dirty="0"/>
              <a:t>Political System of Pakistan</a:t>
            </a:r>
            <a:endParaRPr lang="en-US" sz="3200" b="1" dirty="0"/>
          </a:p>
        </p:txBody>
      </p:sp>
      <p:sp>
        <p:nvSpPr>
          <p:cNvPr id="6" name="TextBox 5"/>
          <p:cNvSpPr txBox="1"/>
          <p:nvPr/>
        </p:nvSpPr>
        <p:spPr>
          <a:xfrm>
            <a:off x="603279" y="1759066"/>
            <a:ext cx="8020022" cy="304698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1956 Constitution </a:t>
            </a:r>
          </a:p>
          <a:p>
            <a:pPr marL="457200" indent="-457200" algn="just">
              <a:lnSpc>
                <a:spcPct val="150000"/>
              </a:lnSpc>
              <a:buFont typeface="Arial" panose="020B0604020202020204" pitchFamily="34" charset="0"/>
              <a:buChar char="•"/>
            </a:pPr>
            <a:r>
              <a:rPr lang="en-US" dirty="0"/>
              <a:t>Unicameral- Parliamentary </a:t>
            </a:r>
          </a:p>
          <a:p>
            <a:pPr marL="457200" indent="-457200" algn="just">
              <a:lnSpc>
                <a:spcPct val="150000"/>
              </a:lnSpc>
              <a:buFont typeface="Arial" panose="020B0604020202020204" pitchFamily="34" charset="0"/>
              <a:buChar char="•"/>
            </a:pPr>
            <a:r>
              <a:rPr lang="en-US" dirty="0"/>
              <a:t>1962 Constitution</a:t>
            </a:r>
          </a:p>
          <a:p>
            <a:pPr marL="457200" indent="-457200" algn="just">
              <a:lnSpc>
                <a:spcPct val="150000"/>
              </a:lnSpc>
              <a:buFont typeface="Arial" panose="020B0604020202020204" pitchFamily="34" charset="0"/>
              <a:buChar char="•"/>
            </a:pPr>
            <a:r>
              <a:rPr lang="en-US" dirty="0"/>
              <a:t>Unicameral- Presidential </a:t>
            </a:r>
          </a:p>
          <a:p>
            <a:pPr marL="457200" indent="-457200" algn="just">
              <a:lnSpc>
                <a:spcPct val="150000"/>
              </a:lnSpc>
              <a:buFont typeface="Arial" panose="020B0604020202020204" pitchFamily="34" charset="0"/>
              <a:buChar char="•"/>
            </a:pPr>
            <a:r>
              <a:rPr lang="en-US" dirty="0"/>
              <a:t>1973 Constitution</a:t>
            </a:r>
          </a:p>
          <a:p>
            <a:pPr marL="457200" indent="-457200" algn="just">
              <a:lnSpc>
                <a:spcPct val="150000"/>
              </a:lnSpc>
              <a:buFont typeface="Arial" panose="020B0604020202020204" pitchFamily="34" charset="0"/>
              <a:buChar char="•"/>
            </a:pPr>
            <a:r>
              <a:rPr lang="en-US" dirty="0"/>
              <a:t>Bicameral- Parliamentary</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7543800" y="457200"/>
            <a:ext cx="1371600" cy="9938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Defining a Political Party</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58532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A </a:t>
            </a:r>
            <a:r>
              <a:rPr lang="en-US" b="1" dirty="0"/>
              <a:t>political party</a:t>
            </a:r>
            <a:r>
              <a:rPr lang="en-US" dirty="0"/>
              <a:t> is defined as an organized group of people with at least roughly similar </a:t>
            </a:r>
            <a:r>
              <a:rPr lang="en-US" b="1" dirty="0"/>
              <a:t>political</a:t>
            </a:r>
            <a:r>
              <a:rPr lang="en-US" dirty="0"/>
              <a:t> aims and opinions, that seeks to influence public policy by getting its candidates elected to public office</a:t>
            </a:r>
          </a:p>
          <a:p>
            <a:pPr marL="457200" indent="-457200" algn="just">
              <a:lnSpc>
                <a:spcPct val="150000"/>
              </a:lnSpc>
              <a:buFont typeface="Arial" panose="020B0604020202020204" pitchFamily="34" charset="0"/>
              <a:buChar char="•"/>
            </a:pPr>
            <a:r>
              <a:rPr lang="en-US" dirty="0"/>
              <a:t>An organization of people who share the same views about the way power should be used in a country or society (through government, policy-making, etc)</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7696200" y="381000"/>
            <a:ext cx="1066800" cy="102429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0707998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Political Parities in Pakistan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16982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There are around 90 fringe political parties</a:t>
            </a:r>
          </a:p>
          <a:p>
            <a:pPr marL="457200" indent="-457200" algn="just">
              <a:lnSpc>
                <a:spcPct val="150000"/>
              </a:lnSpc>
              <a:buFont typeface="Arial" panose="020B0604020202020204" pitchFamily="34" charset="0"/>
              <a:buChar char="•"/>
            </a:pPr>
            <a:r>
              <a:rPr lang="en-US" dirty="0"/>
              <a:t>Around a dozen mainstream political parties are there in the country.</a:t>
            </a:r>
          </a:p>
          <a:p>
            <a:pPr marL="457200" indent="-457200" algn="just">
              <a:lnSpc>
                <a:spcPct val="150000"/>
              </a:lnSpc>
              <a:buFont typeface="Arial" panose="020B0604020202020204" pitchFamily="34" charset="0"/>
              <a:buChar char="•"/>
            </a:pPr>
            <a:r>
              <a:rPr lang="en-US" dirty="0"/>
              <a:t>These parties primarily try to find a breathing space and survive.</a:t>
            </a:r>
          </a:p>
          <a:p>
            <a:pPr marL="457200" indent="-457200" algn="just">
              <a:lnSpc>
                <a:spcPct val="150000"/>
              </a:lnSpc>
              <a:buFont typeface="Arial" panose="020B0604020202020204" pitchFamily="34" charset="0"/>
              <a:buChar char="•"/>
            </a:pPr>
            <a:r>
              <a:rPr lang="en-US" dirty="0"/>
              <a:t>However, keeping in view the diverse issues in the country; Pakistan is considered as one of the fertile states for political parties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7772400" y="533400"/>
            <a:ext cx="850901" cy="1225666"/>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0707998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Political Parities in Pakistan</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169825"/>
          </a:xfrm>
          <a:prstGeom prst="rect">
            <a:avLst/>
          </a:prstGeom>
          <a:noFill/>
        </p:spPr>
        <p:txBody>
          <a:bodyPr wrap="square" rtlCol="0">
            <a:spAutoFit/>
          </a:bodyPr>
          <a:lstStyle/>
          <a:p>
            <a:pPr algn="just">
              <a:lnSpc>
                <a:spcPct val="150000"/>
              </a:lnSpc>
            </a:pPr>
            <a:endParaRPr lang="en-US" dirty="0"/>
          </a:p>
          <a:p>
            <a:pPr marL="457200" indent="-457200" algn="just">
              <a:lnSpc>
                <a:spcPct val="150000"/>
              </a:lnSpc>
              <a:buFont typeface="Arial" panose="020B0604020202020204" pitchFamily="34" charset="0"/>
              <a:buChar char="•"/>
            </a:pPr>
            <a:r>
              <a:rPr lang="en-US" dirty="0"/>
              <a:t>Political parties in Pakistan have remained underdeveloped due to authoritarian political culture, imbalance between powerful state and weak political institutions. </a:t>
            </a:r>
          </a:p>
          <a:p>
            <a:pPr marL="457200" indent="-457200" algn="just">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7772400" y="533400"/>
            <a:ext cx="1143000" cy="9176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28867474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000000"/>
                                      </p:to>
                                    </p:animClr>
                                    <p:animClr clrSpc="rgb" dir="cw">
                                      <p:cBhvr>
                                        <p:cTn id="7" dur="500" fill="hold"/>
                                        <p:tgtEl>
                                          <p:spTgt spid="6">
                                            <p:txEl>
                                              <p:pRg st="1" end="1"/>
                                            </p:txEl>
                                          </p:spTgt>
                                        </p:tgtEl>
                                        <p:attrNameLst>
                                          <p:attrName>fillcolor</p:attrName>
                                        </p:attrNameLst>
                                      </p:cBhvr>
                                      <p:to>
                                        <a:srgbClr val="000000"/>
                                      </p:to>
                                    </p:animClr>
                                    <p:set>
                                      <p:cBhvr>
                                        <p:cTn id="8" dur="500" fill="hold"/>
                                        <p:tgtEl>
                                          <p:spTgt spid="6">
                                            <p:txEl>
                                              <p:pRg st="1" end="1"/>
                                            </p:txEl>
                                          </p:spTgt>
                                        </p:tgtEl>
                                        <p:attrNameLst>
                                          <p:attrName>fill.type</p:attrName>
                                        </p:attrNameLst>
                                      </p:cBhvr>
                                      <p:to>
                                        <p:strVal val="solid"/>
                                      </p:to>
                                    </p:set>
                                    <p:set>
                                      <p:cBhvr>
                                        <p:cTn id="9"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Political Parities in Pakistan</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dirty="0"/>
              <a:t>Except the right wing religious political parties, the majority of political parties in Pakistan are least interested in any form of political education of the masses. </a:t>
            </a:r>
          </a:p>
          <a:p>
            <a:pPr marL="457200" indent="-457200" algn="just">
              <a:lnSpc>
                <a:spcPct val="150000"/>
              </a:lnSpc>
              <a:buFont typeface="Arial" panose="020B0604020202020204" pitchFamily="34" charset="0"/>
              <a:buChar char="•"/>
            </a:pPr>
            <a:r>
              <a:rPr lang="en-US" dirty="0"/>
              <a:t>The followers of most of the political parties mainly rely on the speeches of their leaders in public gatherings or on the views of their leaders disseminated through print and electronic media.</a:t>
            </a:r>
          </a:p>
          <a:p>
            <a:pPr marL="457200" indent="-457200" algn="just">
              <a:lnSpc>
                <a:spcPct val="150000"/>
              </a:lnSpc>
              <a:buFont typeface="Arial" panose="020B0604020202020204" pitchFamily="34" charset="0"/>
              <a:buChar char="•"/>
            </a:pPr>
            <a:r>
              <a:rPr lang="en-US" dirty="0"/>
              <a:t>The tradition of study circles, position papers by the leaders and the workers prevailed in the late 1960’s however, it vanished with the passage of time.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7620000" y="457200"/>
            <a:ext cx="1125538" cy="99381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691348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Political Parities in Pakistan</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41632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b="1" dirty="0"/>
              <a:t>Historical Reasons of Weak Political Parties</a:t>
            </a:r>
          </a:p>
          <a:p>
            <a:pPr marL="457200" indent="-457200" algn="just">
              <a:lnSpc>
                <a:spcPct val="150000"/>
              </a:lnSpc>
              <a:buFont typeface="Arial" panose="020B0604020202020204" pitchFamily="34" charset="0"/>
              <a:buChar char="•"/>
            </a:pPr>
            <a:r>
              <a:rPr lang="en-GB" dirty="0"/>
              <a:t>Within the colonial state structure that </a:t>
            </a:r>
            <a:r>
              <a:rPr lang="en-GB" b="1" dirty="0"/>
              <a:t>Pakistan inherited, the state institutions, like the military and civil bureaucracy, were far more developed than the political institutions such as legislatures and political parties</a:t>
            </a:r>
            <a:r>
              <a:rPr lang="en-GB" dirty="0"/>
              <a:t>. </a:t>
            </a:r>
          </a:p>
          <a:p>
            <a:pPr marL="457200" indent="-457200" algn="just">
              <a:lnSpc>
                <a:spcPct val="150000"/>
              </a:lnSpc>
              <a:buFont typeface="Arial" panose="020B0604020202020204" pitchFamily="34" charset="0"/>
              <a:buChar char="•"/>
            </a:pPr>
            <a:r>
              <a:rPr lang="en-GB" dirty="0"/>
              <a:t>The </a:t>
            </a:r>
            <a:r>
              <a:rPr lang="en-GB" b="1" dirty="0"/>
              <a:t>All-India Muslim League, to whom power was transferred in August 1947, was unable to transform itself </a:t>
            </a:r>
            <a:r>
              <a:rPr lang="en-GB" dirty="0"/>
              <a:t>from a movement to a genuine national political party. </a:t>
            </a:r>
            <a:r>
              <a:rPr lang="en-GB" b="1" dirty="0"/>
              <a:t>It was and remains an elitist organization and does not practice internal democracy.</a:t>
            </a:r>
            <a:endParaRPr lang="en-US" b="1"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7772400" y="457200"/>
            <a:ext cx="849313" cy="1301866"/>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81560548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1077218"/>
          </a:xfrm>
          <a:prstGeom prst="rect">
            <a:avLst/>
          </a:prstGeom>
          <a:noFill/>
        </p:spPr>
        <p:txBody>
          <a:bodyPr wrap="square" rtlCol="0">
            <a:spAutoFit/>
          </a:bodyPr>
          <a:lstStyle/>
          <a:p>
            <a:r>
              <a:rPr lang="en-US" sz="3200" b="1" dirty="0"/>
              <a:t>Political Parities in Pakistan </a:t>
            </a:r>
          </a:p>
          <a:p>
            <a:endParaRPr lang="en-US" sz="3200" b="1"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b="1" dirty="0"/>
              <a:t>Islamic Politics</a:t>
            </a:r>
          </a:p>
          <a:p>
            <a:pPr marL="457200" indent="-457200" algn="just">
              <a:lnSpc>
                <a:spcPct val="150000"/>
              </a:lnSpc>
              <a:buFont typeface="Arial" panose="020B0604020202020204" pitchFamily="34" charset="0"/>
              <a:buChar char="•"/>
            </a:pPr>
            <a:r>
              <a:rPr lang="en-GB" dirty="0"/>
              <a:t>Since Pakistan’s inception, the </a:t>
            </a:r>
            <a:r>
              <a:rPr lang="en-GB" b="1" dirty="0"/>
              <a:t>combination of self-interest and Islamic politics has complicated the problem </a:t>
            </a:r>
            <a:r>
              <a:rPr lang="en-GB" dirty="0"/>
              <a:t>of building a political organization with broad responsibilities to the larger society. </a:t>
            </a:r>
          </a:p>
          <a:p>
            <a:pPr marL="457200" indent="-457200" algn="just">
              <a:lnSpc>
                <a:spcPct val="150000"/>
              </a:lnSpc>
              <a:buFont typeface="Arial" panose="020B0604020202020204" pitchFamily="34" charset="0"/>
              <a:buChar char="•"/>
            </a:pPr>
            <a:r>
              <a:rPr lang="en-GB" b="1" dirty="0"/>
              <a:t>Efforts by other parties to contest the power of the League were frustrated </a:t>
            </a:r>
            <a:r>
              <a:rPr lang="en-GB" dirty="0"/>
              <a:t>and the opposition politicians were often physically prevented from appealing to their constituents and by dubbing them unpatriotic. </a:t>
            </a:r>
          </a:p>
          <a:p>
            <a:pPr marL="457200" indent="-457200" algn="just">
              <a:lnSpc>
                <a:spcPct val="150000"/>
              </a:lnSpc>
              <a:buFont typeface="Arial" panose="020B0604020202020204" pitchFamily="34" charset="0"/>
              <a:buChar char="•"/>
            </a:pPr>
            <a:r>
              <a:rPr lang="en-GB" b="1" dirty="0"/>
              <a:t>The League governments used repressive measures against </a:t>
            </a:r>
            <a:r>
              <a:rPr lang="en-GB" dirty="0"/>
              <a:t>them. The Red Shirt (NWFP), </a:t>
            </a:r>
            <a:r>
              <a:rPr lang="en-GB" dirty="0" err="1"/>
              <a:t>Majlis-i-Ahrar</a:t>
            </a:r>
            <a:r>
              <a:rPr lang="en-GB" dirty="0"/>
              <a:t>, </a:t>
            </a:r>
            <a:r>
              <a:rPr lang="en-GB" dirty="0" err="1"/>
              <a:t>Jama'at-i-Islami</a:t>
            </a:r>
            <a:r>
              <a:rPr lang="en-GB" dirty="0"/>
              <a:t>, and the Pakistan National Congress were the targets at different times.</a:t>
            </a:r>
          </a:p>
          <a:p>
            <a:pPr marL="457200" indent="-457200" algn="just">
              <a:lnSpc>
                <a:spcPct val="150000"/>
              </a:lnSpc>
              <a:buFont typeface="Arial" panose="020B0604020202020204" pitchFamily="34" charset="0"/>
              <a:buChar char="•"/>
            </a:pPr>
            <a:endParaRPr lang="en-US" dirty="0"/>
          </a:p>
          <a:p>
            <a:pPr marL="457200" indent="-457200" algn="just">
              <a:lnSpc>
                <a:spcPct val="150000"/>
              </a:lnSpc>
              <a:buFont typeface="Arial" panose="020B0604020202020204" pitchFamily="34" charset="0"/>
              <a:buChar char="•"/>
            </a:pP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7772400" y="735271"/>
            <a:ext cx="1066800" cy="715748"/>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48757402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6668</TotalTime>
  <Words>417</Words>
  <Application>Microsoft Office PowerPoint</Application>
  <PresentationFormat>On-screen Show (4:3)</PresentationFormat>
  <Paragraphs>52</Paragraphs>
  <Slides>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722</cp:revision>
  <dcterms:created xsi:type="dcterms:W3CDTF">2015-07-28T10:20:14Z</dcterms:created>
  <dcterms:modified xsi:type="dcterms:W3CDTF">2018-11-09T06:23:37Z</dcterms:modified>
</cp:coreProperties>
</file>