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25" r:id="rId2"/>
  </p:sldMasterIdLst>
  <p:notesMasterIdLst>
    <p:notesMasterId r:id="rId15"/>
  </p:notesMasterIdLst>
  <p:sldIdLst>
    <p:sldId id="766" r:id="rId3"/>
    <p:sldId id="765" r:id="rId4"/>
    <p:sldId id="740" r:id="rId5"/>
    <p:sldId id="741" r:id="rId6"/>
    <p:sldId id="742" r:id="rId7"/>
    <p:sldId id="743" r:id="rId8"/>
    <p:sldId id="744" r:id="rId9"/>
    <p:sldId id="759" r:id="rId10"/>
    <p:sldId id="760" r:id="rId11"/>
    <p:sldId id="761" r:id="rId12"/>
    <p:sldId id="762" r:id="rId13"/>
    <p:sldId id="763" r:id="rId14"/>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2F5395"/>
    <a:srgbClr val="FFFFB3"/>
    <a:srgbClr val="7F9ED7"/>
    <a:srgbClr val="FAE9E2"/>
    <a:srgbClr val="FFFFCC"/>
    <a:srgbClr val="FDF1ED"/>
    <a:srgbClr val="FBDFD5"/>
    <a:srgbClr val="FFFF99"/>
    <a:srgbClr val="B9D9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62" autoAdjust="0"/>
    <p:restoredTop sz="90959" autoAdjust="0"/>
  </p:normalViewPr>
  <p:slideViewPr>
    <p:cSldViewPr>
      <p:cViewPr varScale="1">
        <p:scale>
          <a:sx n="105" d="100"/>
          <a:sy n="105" d="100"/>
        </p:scale>
        <p:origin x="49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8-07-16T09:14:26.59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8-07-16T09:14:27.84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0-2147483648,'21'0,"-21"0,0 0,-21 0,21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1440" tIns="45720" rIns="91440" bIns="45720" rtlCol="0"/>
          <a:lstStyle>
            <a:lvl1pPr algn="r">
              <a:defRPr sz="1200"/>
            </a:lvl1pPr>
          </a:lstStyle>
          <a:p>
            <a:fld id="{5838515F-6EC2-437A-BB7E-FAEE704D1F72}" type="datetimeFigureOut">
              <a:rPr lang="en-US" smtClean="0"/>
              <a:pPr/>
              <a:t>11/14/2018</a:t>
            </a:fld>
            <a:endParaRPr lang="en-US"/>
          </a:p>
        </p:txBody>
      </p:sp>
      <p:sp>
        <p:nvSpPr>
          <p:cNvPr id="4" name="Slide Image Placeholder 3"/>
          <p:cNvSpPr>
            <a:spLocks noGrp="1" noRot="1" noChangeAspect="1"/>
          </p:cNvSpPr>
          <p:nvPr>
            <p:ph type="sldImg" idx="2"/>
          </p:nvPr>
        </p:nvSpPr>
        <p:spPr>
          <a:xfrm>
            <a:off x="1382713" y="1163638"/>
            <a:ext cx="4189412" cy="31416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375"/>
            <a:ext cx="30130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lIns="91440" tIns="45720" rIns="91440" bIns="45720" rtlCol="0" anchor="b"/>
          <a:lstStyle>
            <a:lvl1pPr algn="r">
              <a:defRPr sz="1200"/>
            </a:lvl1pPr>
          </a:lstStyle>
          <a:p>
            <a:fld id="{F0448D81-7B12-46D2-AC3D-02B3D3820BAF}" type="slidenum">
              <a:rPr lang="en-US" smtClean="0"/>
              <a:pPr/>
              <a:t>‹#›</a:t>
            </a:fld>
            <a:endParaRPr lang="en-US"/>
          </a:p>
        </p:txBody>
      </p:sp>
    </p:spTree>
    <p:extLst>
      <p:ext uri="{BB962C8B-B14F-4D97-AF65-F5344CB8AC3E}">
        <p14:creationId xmlns:p14="http://schemas.microsoft.com/office/powerpoint/2010/main" val="2313935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a:t>
            </a:fld>
            <a:endParaRPr lang="en-US"/>
          </a:p>
        </p:txBody>
      </p:sp>
    </p:spTree>
    <p:extLst>
      <p:ext uri="{BB962C8B-B14F-4D97-AF65-F5344CB8AC3E}">
        <p14:creationId xmlns:p14="http://schemas.microsoft.com/office/powerpoint/2010/main" val="702936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12</a:t>
            </a:fld>
            <a:endParaRPr lang="en-US"/>
          </a:p>
        </p:txBody>
      </p:sp>
    </p:spTree>
    <p:extLst>
      <p:ext uri="{BB962C8B-B14F-4D97-AF65-F5344CB8AC3E}">
        <p14:creationId xmlns:p14="http://schemas.microsoft.com/office/powerpoint/2010/main" val="3185151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4</a:t>
            </a:fld>
            <a:endParaRPr lang="en-US"/>
          </a:p>
        </p:txBody>
      </p:sp>
    </p:spTree>
    <p:extLst>
      <p:ext uri="{BB962C8B-B14F-4D97-AF65-F5344CB8AC3E}">
        <p14:creationId xmlns:p14="http://schemas.microsoft.com/office/powerpoint/2010/main" val="46032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5</a:t>
            </a:fld>
            <a:endParaRPr lang="en-US"/>
          </a:p>
        </p:txBody>
      </p:sp>
    </p:spTree>
    <p:extLst>
      <p:ext uri="{BB962C8B-B14F-4D97-AF65-F5344CB8AC3E}">
        <p14:creationId xmlns:p14="http://schemas.microsoft.com/office/powerpoint/2010/main" val="1226008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6</a:t>
            </a:fld>
            <a:endParaRPr lang="en-US"/>
          </a:p>
        </p:txBody>
      </p:sp>
    </p:spTree>
    <p:extLst>
      <p:ext uri="{BB962C8B-B14F-4D97-AF65-F5344CB8AC3E}">
        <p14:creationId xmlns:p14="http://schemas.microsoft.com/office/powerpoint/2010/main" val="249734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7</a:t>
            </a:fld>
            <a:endParaRPr lang="en-US"/>
          </a:p>
        </p:txBody>
      </p:sp>
    </p:spTree>
    <p:extLst>
      <p:ext uri="{BB962C8B-B14F-4D97-AF65-F5344CB8AC3E}">
        <p14:creationId xmlns:p14="http://schemas.microsoft.com/office/powerpoint/2010/main" val="3185151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8</a:t>
            </a:fld>
            <a:endParaRPr lang="en-US"/>
          </a:p>
        </p:txBody>
      </p:sp>
    </p:spTree>
    <p:extLst>
      <p:ext uri="{BB962C8B-B14F-4D97-AF65-F5344CB8AC3E}">
        <p14:creationId xmlns:p14="http://schemas.microsoft.com/office/powerpoint/2010/main" val="3185151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9</a:t>
            </a:fld>
            <a:endParaRPr lang="en-US"/>
          </a:p>
        </p:txBody>
      </p:sp>
    </p:spTree>
    <p:extLst>
      <p:ext uri="{BB962C8B-B14F-4D97-AF65-F5344CB8AC3E}">
        <p14:creationId xmlns:p14="http://schemas.microsoft.com/office/powerpoint/2010/main" val="3185151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10</a:t>
            </a:fld>
            <a:endParaRPr lang="en-US"/>
          </a:p>
        </p:txBody>
      </p:sp>
    </p:spTree>
    <p:extLst>
      <p:ext uri="{BB962C8B-B14F-4D97-AF65-F5344CB8AC3E}">
        <p14:creationId xmlns:p14="http://schemas.microsoft.com/office/powerpoint/2010/main" val="3185151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11</a:t>
            </a:fld>
            <a:endParaRPr lang="en-US"/>
          </a:p>
        </p:txBody>
      </p:sp>
    </p:spTree>
    <p:extLst>
      <p:ext uri="{BB962C8B-B14F-4D97-AF65-F5344CB8AC3E}">
        <p14:creationId xmlns:p14="http://schemas.microsoft.com/office/powerpoint/2010/main" val="3185151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548C2B-ACB3-442F-A029-B79150ADC754}" type="datetime1">
              <a:rPr lang="en-US" smtClean="0"/>
              <a:pPr/>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015078376"/>
      </p:ext>
    </p:extLst>
  </p:cSld>
  <p:clrMapOvr>
    <a:masterClrMapping/>
  </p:clrMapOvr>
  <p:transition>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F4A91-1300-492B-A8EA-ED282FE668E6}" type="datetime1">
              <a:rPr lang="en-US" smtClean="0"/>
              <a:pPr/>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633446037"/>
      </p:ext>
    </p:extLst>
  </p:cSld>
  <p:clrMapOvr>
    <a:masterClrMapping/>
  </p:clrMapOvr>
  <p:transition>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9A4F8-7B51-4A28-946B-C3E258076A13}" type="datetime1">
              <a:rPr lang="en-US" smtClean="0"/>
              <a:pPr/>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410794773"/>
      </p:ext>
    </p:extLst>
  </p:cSld>
  <p:clrMapOvr>
    <a:masterClrMapping/>
  </p:clrMapOvr>
  <p:transition>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C8548C2B-ACB3-442F-A029-B79150ADC754}" type="datetime1">
              <a:rPr lang="en-US" smtClean="0"/>
              <a:pPr/>
              <a:t>11/14/2018</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08A8661F-1CDE-4F7E-AE93-7F9785FD6839}" type="slidenum">
              <a:rPr lang="en-US" smtClean="0"/>
              <a:pPr/>
              <a:t>‹#›</a:t>
            </a:fld>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94551694"/>
      </p:ext>
    </p:extLst>
  </p:cSld>
  <p:clrMapOvr>
    <a:masterClrMapping/>
  </p:clrMapOvr>
  <p:transition>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DB5C5-31B5-4875-B572-616A9E4E642C}" type="datetime1">
              <a:rPr lang="en-US" smtClean="0"/>
              <a:pPr/>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3982187498"/>
      </p:ext>
    </p:extLst>
  </p:cSld>
  <p:clrMapOvr>
    <a:masterClrMapping/>
  </p:clrMapOvr>
  <p:transition>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295D96CC-9CE3-43E7-80B4-21BCEE326505}" type="datetime1">
              <a:rPr lang="en-US" smtClean="0"/>
              <a:pPr/>
              <a:t>11/14/2018</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75626402"/>
      </p:ext>
    </p:extLst>
  </p:cSld>
  <p:clrMapOvr>
    <a:overrideClrMapping bg1="dk1" tx1="lt1" bg2="dk2" tx2="lt2" accent1="accent1" accent2="accent2" accent3="accent3" accent4="accent4" accent5="accent5" accent6="accent6" hlink="hlink" folHlink="folHlink"/>
  </p:clrMapOvr>
  <p:transition>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0C0AA4-DBEA-4917-934C-0FA5ECC61F4A}" type="datetime1">
              <a:rPr lang="en-US" smtClean="0"/>
              <a:pPr/>
              <a:t>11/14/2018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2387610784"/>
      </p:ext>
    </p:extLst>
  </p:cSld>
  <p:clrMapOvr>
    <a:masterClrMapping/>
  </p:clrMapOvr>
  <p:transition>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27E44A-B1AE-4E2F-8339-C1021A0F8B05}" type="datetime1">
              <a:rPr lang="en-US" smtClean="0"/>
              <a:pPr/>
              <a:t>11/14/2018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pic>
        <p:nvPicPr>
          <p:cNvPr id="10" name="Picture 9"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134987554"/>
      </p:ext>
    </p:extLst>
  </p:cSld>
  <p:clrMapOvr>
    <a:masterClrMapping/>
  </p:clrMapOvr>
  <p:transition>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71DD5F-4A30-4F52-BC8A-574742379858}" type="datetime1">
              <a:rPr lang="en-US" smtClean="0"/>
              <a:pPr/>
              <a:t>11/14/2018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pic>
        <p:nvPicPr>
          <p:cNvPr id="6" name="Picture 5"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915395875"/>
      </p:ext>
    </p:extLst>
  </p:cSld>
  <p:clrMapOvr>
    <a:masterClrMapping/>
  </p:clrMapOvr>
  <p:transition>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E81CC-E25D-4839-A1D0-A52DC220CDF7}" type="datetime1">
              <a:rPr lang="en-US" smtClean="0"/>
              <a:pPr/>
              <a:t>11/14/2018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845597910"/>
      </p:ext>
    </p:extLst>
  </p:cSld>
  <p:clrMapOvr>
    <a:masterClrMapping/>
  </p:clrMapOvr>
  <p:transition>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DF2A6119-C069-4608-8801-B3D4B37EE510}" type="datetime1">
              <a:rPr lang="en-US" smtClean="0"/>
              <a:pPr/>
              <a:t>11/14/2018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3707833732"/>
      </p:ext>
    </p:extLst>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DB5C5-31B5-4875-B572-616A9E4E642C}" type="datetime1">
              <a:rPr lang="en-US" smtClean="0"/>
              <a:pPr/>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2097386994"/>
      </p:ext>
    </p:extLst>
  </p:cSld>
  <p:clrMapOvr>
    <a:masterClrMapping/>
  </p:clrMapOvr>
  <p:transition>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833301B6-4D24-4523-AFBC-0826CF7B069D}" type="datetime1">
              <a:rPr lang="en-US" smtClean="0"/>
              <a:pPr/>
              <a:t>11/14/2018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4086403713"/>
      </p:ext>
    </p:extLst>
  </p:cSld>
  <p:clrMapOvr>
    <a:masterClrMapping/>
  </p:clrMapOvr>
  <p:transition>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F4A91-1300-492B-A8EA-ED282FE668E6}" type="datetime1">
              <a:rPr lang="en-US" smtClean="0"/>
              <a:pPr/>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2264224170"/>
      </p:ext>
    </p:extLst>
  </p:cSld>
  <p:clrMapOvr>
    <a:masterClrMapping/>
  </p:clrMapOvr>
  <p:transition>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9A4F8-7B51-4A28-946B-C3E258076A13}" type="datetime1">
              <a:rPr lang="en-US" smtClean="0"/>
              <a:pPr/>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093674615"/>
      </p:ext>
    </p:extLst>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n-US"/>
              <a:t>Click to edit Master title style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5D96CC-9CE3-43E7-80B4-21BCEE326505}" type="datetime1">
              <a:rPr lang="en-US" smtClean="0"/>
              <a:pPr/>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506220032"/>
      </p:ext>
    </p:extLst>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0C0AA4-DBEA-4917-934C-0FA5ECC61F4A}" type="datetime1">
              <a:rPr lang="en-US" smtClean="0"/>
              <a:pPr/>
              <a:t>11/14/2018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3172967613"/>
      </p:ext>
    </p:extLst>
  </p:cSld>
  <p:clrMapOvr>
    <a:masterClrMapping/>
  </p:clrMapOvr>
  <p:transition>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33845" y="2507551"/>
            <a:ext cx="3867150"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7551"/>
            <a:ext cx="3886201"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27E44A-B1AE-4E2F-8339-C1021A0F8B05}" type="datetime1">
              <a:rPr lang="en-US" smtClean="0"/>
              <a:pPr/>
              <a:t>11/14/2018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pic>
        <p:nvPicPr>
          <p:cNvPr id="11" name="Picture 10"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007886393"/>
      </p:ext>
    </p:extLst>
  </p:cSld>
  <p:clrMapOvr>
    <a:masterClrMapping/>
  </p:clrMapOvr>
  <p:transition>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371DD5F-4A30-4F52-BC8A-574742379858}" type="datetime1">
              <a:rPr lang="en-US" smtClean="0"/>
              <a:pPr/>
              <a:t>11/14/2018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sp>
        <p:nvSpPr>
          <p:cNvPr id="6" name="Title 5"/>
          <p:cNvSpPr>
            <a:spLocks noGrp="1"/>
          </p:cNvSpPr>
          <p:nvPr>
            <p:ph type="title"/>
          </p:nvPr>
        </p:nvSpPr>
        <p:spPr/>
        <p:txBody>
          <a:bodyPr/>
          <a:lstStyle/>
          <a:p>
            <a:r>
              <a:rPr lang="en-US"/>
              <a:t>Click to edit Master title style</a:t>
            </a:r>
          </a:p>
        </p:txBody>
      </p:sp>
      <p:pic>
        <p:nvPicPr>
          <p:cNvPr id="7" name="Picture 6"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1642985965"/>
      </p:ext>
    </p:extLst>
  </p:cSld>
  <p:clrMapOvr>
    <a:masterClrMapping/>
  </p:clrMapOvr>
  <p:transition>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E81CC-E25D-4839-A1D0-A52DC220CDF7}" type="datetime1">
              <a:rPr lang="en-US" smtClean="0"/>
              <a:pPr/>
              <a:t>11/14/2018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807296366"/>
      </p:ext>
    </p:extLst>
  </p:cSld>
  <p:clrMapOvr>
    <a:masterClrMapping/>
  </p:clrMapOvr>
  <p:transition>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n-US"/>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DF2A6119-C069-4608-8801-B3D4B37EE510}" type="datetime1">
              <a:rPr lang="en-US" smtClean="0"/>
              <a:pPr/>
              <a:t>11/14/2018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1798697985"/>
      </p:ext>
    </p:extLst>
  </p:cSld>
  <p:clrMapOvr>
    <a:masterClrMapping/>
  </p:clrMapOvr>
  <p:transition>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33301B6-4D24-4523-AFBC-0826CF7B069D}" type="datetime1">
              <a:rPr lang="en-US" smtClean="0"/>
              <a:pPr/>
              <a:t>11/14/2018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2159231770"/>
      </p:ext>
    </p:extLst>
  </p:cSld>
  <p:clrMapOvr>
    <a:masterClrMapping/>
  </p:clrMapOvr>
  <p:transition>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EA1DC456-93E0-4306-BADA-05703028A6E1}" type="datetime1">
              <a:rPr lang="en-US" smtClean="0"/>
              <a:pPr/>
              <a:t>11/14/2018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8A8661F-1CDE-4F7E-AE93-7F9785FD6839}" type="slidenum">
              <a:rPr lang="en-US" smtClean="0"/>
              <a:pPr/>
              <a:t>‹#›</a:t>
            </a:fld>
            <a:endParaRPr lang="en-US"/>
          </a:p>
        </p:txBody>
      </p:sp>
    </p:spTree>
    <p:extLst>
      <p:ext uri="{BB962C8B-B14F-4D97-AF65-F5344CB8AC3E}">
        <p14:creationId xmlns:p14="http://schemas.microsoft.com/office/powerpoint/2010/main" val="76735183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ransition>
    <p:push/>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EA1DC456-93E0-4306-BADA-05703028A6E1}" type="datetime1">
              <a:rPr lang="en-US" smtClean="0"/>
              <a:pPr/>
              <a:t>11/14/2018</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235719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ransition>
    <p:push/>
  </p:transition>
  <p:hf hdr="0" ft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1.xml"/><Relationship Id="rId1" Type="http://schemas.openxmlformats.org/officeDocument/2006/relationships/slideLayout" Target="../slideLayouts/slideLayout12.xml"/><Relationship Id="rId5" Type="http://schemas.openxmlformats.org/officeDocument/2006/relationships/image" Target="../media/image4.emf"/><Relationship Id="rId4" Type="http://schemas.openxmlformats.org/officeDocument/2006/relationships/customXml" Target="../ink/ink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latin typeface="Candara" panose="020E0502030303020204" pitchFamily="34" charset="0"/>
              </a:rPr>
              <a:t>HUM111 </a:t>
            </a:r>
            <a:br>
              <a:rPr lang="en-US" sz="4800" dirty="0">
                <a:latin typeface="Candara" panose="020E0502030303020204" pitchFamily="34" charset="0"/>
              </a:rPr>
            </a:br>
            <a:r>
              <a:rPr lang="en-US" sz="4800" dirty="0">
                <a:latin typeface="Candara" panose="020E0502030303020204" pitchFamily="34" charset="0"/>
              </a:rPr>
              <a:t>Pakistan Studies</a:t>
            </a:r>
          </a:p>
        </p:txBody>
      </p:sp>
      <p:sp>
        <p:nvSpPr>
          <p:cNvPr id="4" name="Slide Number Placeholder 3"/>
          <p:cNvSpPr>
            <a:spLocks noGrp="1"/>
          </p:cNvSpPr>
          <p:nvPr>
            <p:ph type="sldNum" sz="quarter" idx="12"/>
          </p:nvPr>
        </p:nvSpPr>
        <p:spPr/>
        <p:txBody>
          <a:bodyPr/>
          <a:lstStyle/>
          <a:p>
            <a:fld id="{08A8661F-1CDE-4F7E-AE93-7F9785FD6839}" type="slidenum">
              <a:rPr lang="en-US" smtClean="0"/>
              <a:pPr/>
              <a:t>1</a:t>
            </a:fld>
            <a:endParaRPr lang="en-US"/>
          </a:p>
        </p:txBody>
      </p:sp>
      <p:sp>
        <p:nvSpPr>
          <p:cNvPr id="6" name="Subtitle 5"/>
          <p:cNvSpPr txBox="1">
            <a:spLocks/>
          </p:cNvSpPr>
          <p:nvPr/>
        </p:nvSpPr>
        <p:spPr>
          <a:xfrm>
            <a:off x="6096000" y="838200"/>
            <a:ext cx="2232195" cy="609600"/>
          </a:xfrm>
          <a:prstGeom prst="rect">
            <a:avLst/>
          </a:prstGeom>
        </p:spPr>
        <p:txBody>
          <a:bodyPr vert="horz" lIns="91440" tIns="45720" rIns="91440" bIns="45720" rtlCol="0">
            <a:normAutofit/>
          </a:bodyPr>
          <a:lstStyle>
            <a:lvl1pPr marL="0" indent="0" algn="ctr" defTabSz="685800" rtl="0" eaLnBrk="1" latinLnBrk="0" hangingPunct="1">
              <a:lnSpc>
                <a:spcPct val="112000"/>
              </a:lnSpc>
              <a:spcBef>
                <a:spcPts val="0"/>
              </a:spcBef>
              <a:spcAft>
                <a:spcPts val="0"/>
              </a:spcAft>
              <a:buFont typeface="Franklin Gothic Book" panose="020B0503020102020204" pitchFamily="34" charset="0"/>
              <a:buNone/>
              <a:defRPr sz="1800" kern="1200" baseline="0">
                <a:solidFill>
                  <a:schemeClr val="tx2"/>
                </a:solidFill>
                <a:latin typeface="+mn-lt"/>
                <a:ea typeface="+mn-ea"/>
                <a:cs typeface="+mn-cs"/>
              </a:defRPr>
            </a:lvl1pPr>
            <a:lvl2pPr marL="342900" indent="0" algn="ctr" defTabSz="685800" rtl="0" eaLnBrk="1" latinLnBrk="0" hangingPunct="1">
              <a:lnSpc>
                <a:spcPct val="94000"/>
              </a:lnSpc>
              <a:spcBef>
                <a:spcPts val="500"/>
              </a:spcBef>
              <a:spcAft>
                <a:spcPts val="200"/>
              </a:spcAft>
              <a:buFont typeface="Franklin Gothic Book" panose="020B0503020102020204" pitchFamily="34" charset="0"/>
              <a:buNone/>
              <a:defRPr sz="1500" i="1" kern="1200" baseline="0">
                <a:solidFill>
                  <a:schemeClr val="tx2"/>
                </a:solidFill>
                <a:latin typeface="+mn-lt"/>
                <a:ea typeface="+mn-ea"/>
                <a:cs typeface="+mn-cs"/>
              </a:defRPr>
            </a:lvl2pPr>
            <a:lvl3pPr marL="685800" indent="0" algn="ctr" defTabSz="685800" rtl="0" eaLnBrk="1" latinLnBrk="0" hangingPunct="1">
              <a:lnSpc>
                <a:spcPct val="94000"/>
              </a:lnSpc>
              <a:spcBef>
                <a:spcPts val="500"/>
              </a:spcBef>
              <a:spcAft>
                <a:spcPts val="200"/>
              </a:spcAft>
              <a:buFont typeface="Franklin Gothic Book" panose="020B0503020102020204" pitchFamily="34" charset="0"/>
              <a:buNone/>
              <a:defRPr sz="1350" kern="1200" baseline="0">
                <a:solidFill>
                  <a:schemeClr val="tx2"/>
                </a:solidFill>
                <a:latin typeface="+mn-lt"/>
                <a:ea typeface="+mn-ea"/>
                <a:cs typeface="+mn-cs"/>
              </a:defRPr>
            </a:lvl3pPr>
            <a:lvl4pPr marL="10287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4pPr>
            <a:lvl5pPr marL="13716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5pPr>
            <a:lvl6pPr marL="17145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6pPr>
            <a:lvl7pPr marL="20574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7pPr>
            <a:lvl8pPr marL="24003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8pPr>
            <a:lvl9pPr marL="27432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9pPr>
          </a:lstStyle>
          <a:p>
            <a:r>
              <a:rPr lang="en-US" sz="3200" b="1" dirty="0">
                <a:solidFill>
                  <a:schemeClr val="tx1"/>
                </a:solidFill>
                <a:latin typeface="Candara" panose="020E0502030303020204" pitchFamily="34" charset="0"/>
              </a:rPr>
              <a:t>Lecture 21</a:t>
            </a:r>
          </a:p>
        </p:txBody>
      </p:sp>
      <p:pic>
        <p:nvPicPr>
          <p:cNvPr id="5" name="Picture 4" descr="A close up of a logo&#10;&#10;Description generated with very high confiden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5328856"/>
            <a:ext cx="3153030" cy="924688"/>
          </a:xfrm>
          <a:prstGeom prst="rect">
            <a:avLst/>
          </a:prstGeom>
        </p:spPr>
      </p:pic>
    </p:spTree>
    <p:extLst>
      <p:ext uri="{BB962C8B-B14F-4D97-AF65-F5344CB8AC3E}">
        <p14:creationId xmlns:p14="http://schemas.microsoft.com/office/powerpoint/2010/main" val="3574240357"/>
      </p:ext>
    </p:extLst>
  </p:cSld>
  <p:clrMapOvr>
    <a:masterClrMapping/>
  </p:clrMapOvr>
  <p:transition>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1077218"/>
          </a:xfrm>
          <a:prstGeom prst="rect">
            <a:avLst/>
          </a:prstGeom>
          <a:noFill/>
        </p:spPr>
        <p:txBody>
          <a:bodyPr wrap="square" rtlCol="0">
            <a:spAutoFit/>
          </a:bodyPr>
          <a:lstStyle/>
          <a:p>
            <a:r>
              <a:rPr lang="en-US" sz="3200" b="1" dirty="0"/>
              <a:t>The Problems of Political Parties [4/6]</a:t>
            </a:r>
          </a:p>
          <a:p>
            <a:endParaRPr lang="en-US" sz="3200" b="1"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4662815"/>
          </a:xfrm>
          <a:prstGeom prst="rect">
            <a:avLst/>
          </a:prstGeom>
          <a:noFill/>
        </p:spPr>
        <p:txBody>
          <a:bodyPr wrap="square" rtlCol="0">
            <a:spAutoFit/>
          </a:bodyPr>
          <a:lstStyle/>
          <a:p>
            <a:pPr marL="457200" indent="-457200" algn="just">
              <a:lnSpc>
                <a:spcPct val="150000"/>
              </a:lnSpc>
            </a:pPr>
            <a:endParaRPr lang="en-US" dirty="0"/>
          </a:p>
          <a:p>
            <a:pPr marL="457200" indent="-457200" algn="just">
              <a:lnSpc>
                <a:spcPct val="150000"/>
              </a:lnSpc>
              <a:buFont typeface="Arial" panose="020B0604020202020204" pitchFamily="34" charset="0"/>
              <a:buChar char="•"/>
            </a:pPr>
            <a:r>
              <a:rPr lang="en-GB" b="1" i="1" dirty="0"/>
              <a:t>Lack of building up of leaders</a:t>
            </a:r>
          </a:p>
          <a:p>
            <a:pPr marL="457200" indent="-457200" algn="just">
              <a:lnSpc>
                <a:spcPct val="150000"/>
              </a:lnSpc>
              <a:buFont typeface="Arial" panose="020B0604020202020204" pitchFamily="34" charset="0"/>
              <a:buChar char="•"/>
            </a:pPr>
            <a:r>
              <a:rPr lang="en-GB" dirty="0"/>
              <a:t>   , the leaders of the two mainstream parties, never encouraged the growth of alternate leadership in their parties.</a:t>
            </a:r>
          </a:p>
          <a:p>
            <a:pPr marL="457200" indent="-457200" algn="just">
              <a:lnSpc>
                <a:spcPct val="150000"/>
              </a:lnSpc>
              <a:buFont typeface="Arial" panose="020B0604020202020204" pitchFamily="34" charset="0"/>
              <a:buChar char="•"/>
            </a:pPr>
            <a:r>
              <a:rPr lang="en-GB" dirty="0"/>
              <a:t>The parties in Pakistan </a:t>
            </a:r>
            <a:r>
              <a:rPr lang="en-GB" b="1" dirty="0"/>
              <a:t>do not build politicians from workers to leaders</a:t>
            </a:r>
            <a:r>
              <a:rPr lang="en-GB" dirty="0"/>
              <a:t>, </a:t>
            </a:r>
            <a:r>
              <a:rPr lang="en-GB" b="1" dirty="0"/>
              <a:t>from low-ranking to high-ranking public activists and from weak to powerful decision makers,</a:t>
            </a:r>
            <a:r>
              <a:rPr lang="en-GB" dirty="0"/>
              <a:t> commanding a progressively expanding jurisdictional territory. </a:t>
            </a:r>
          </a:p>
          <a:p>
            <a:pPr marL="457200" indent="-457200" algn="just">
              <a:lnSpc>
                <a:spcPct val="150000"/>
              </a:lnSpc>
              <a:buFont typeface="Arial" panose="020B0604020202020204" pitchFamily="34" charset="0"/>
              <a:buChar char="•"/>
            </a:pPr>
            <a:r>
              <a:rPr lang="en-GB" dirty="0"/>
              <a:t>Hence </a:t>
            </a:r>
            <a:r>
              <a:rPr lang="en-GB" b="1" dirty="0"/>
              <a:t>these parties face a problem in mobilizing their disenchanted workers who seem to be in no mood to make sacrifices for the leadership</a:t>
            </a:r>
          </a:p>
          <a:p>
            <a:pPr marL="457200" indent="-457200" algn="just">
              <a:lnSpc>
                <a:spcPct val="150000"/>
              </a:lnSpc>
              <a:buFont typeface="Arial" panose="020B0604020202020204" pitchFamily="34" charset="0"/>
              <a:buChar char="•"/>
            </a:pPr>
            <a:endParaRPr lang="en-US" dirty="0"/>
          </a:p>
        </p:txBody>
      </p:sp>
      <p:sp>
        <p:nvSpPr>
          <p:cNvPr id="2" name="Slide Number Placeholder 1"/>
          <p:cNvSpPr>
            <a:spLocks noGrp="1"/>
          </p:cNvSpPr>
          <p:nvPr>
            <p:ph type="sldNum" sz="quarter" idx="12"/>
          </p:nvPr>
        </p:nvSpPr>
        <p:spPr/>
        <p:txBody>
          <a:bodyPr/>
          <a:lstStyle/>
          <a:p>
            <a:fld id="{08A8661F-1CDE-4F7E-AE93-7F9785FD6839}" type="slidenum">
              <a:rPr lang="en-US" smtClean="0"/>
              <a:pPr/>
              <a:t>10</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2364591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1" end="1"/>
                                            </p:txEl>
                                          </p:spTgt>
                                        </p:tgtEl>
                                        <p:attrNameLst>
                                          <p:attrName>style.color</p:attrName>
                                        </p:attrNameLst>
                                      </p:cBhvr>
                                      <p:to>
                                        <a:srgbClr val="000000"/>
                                      </p:to>
                                    </p:animClr>
                                    <p:animClr clrSpc="rgb" dir="cw">
                                      <p:cBhvr>
                                        <p:cTn id="7" dur="500" fill="hold"/>
                                        <p:tgtEl>
                                          <p:spTgt spid="6">
                                            <p:txEl>
                                              <p:pRg st="1" end="1"/>
                                            </p:txEl>
                                          </p:spTgt>
                                        </p:tgtEl>
                                        <p:attrNameLst>
                                          <p:attrName>fillcolor</p:attrName>
                                        </p:attrNameLst>
                                      </p:cBhvr>
                                      <p:to>
                                        <a:srgbClr val="000000"/>
                                      </p:to>
                                    </p:animClr>
                                    <p:set>
                                      <p:cBhvr>
                                        <p:cTn id="8" dur="500" fill="hold"/>
                                        <p:tgtEl>
                                          <p:spTgt spid="6">
                                            <p:txEl>
                                              <p:pRg st="1" end="1"/>
                                            </p:txEl>
                                          </p:spTgt>
                                        </p:tgtEl>
                                        <p:attrNameLst>
                                          <p:attrName>fill.type</p:attrName>
                                        </p:attrNameLst>
                                      </p:cBhvr>
                                      <p:to>
                                        <p:strVal val="solid"/>
                                      </p:to>
                                    </p:set>
                                    <p:set>
                                      <p:cBhvr>
                                        <p:cTn id="9" dur="500" fill="hold"/>
                                        <p:tgtEl>
                                          <p:spTgt spid="6">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2" end="2"/>
                                            </p:txEl>
                                          </p:spTgt>
                                        </p:tgtEl>
                                        <p:attrNameLst>
                                          <p:attrName>style.color</p:attrName>
                                        </p:attrNameLst>
                                      </p:cBhvr>
                                      <p:to>
                                        <a:srgbClr val="000000"/>
                                      </p:to>
                                    </p:animClr>
                                    <p:animClr clrSpc="rgb" dir="cw">
                                      <p:cBhvr>
                                        <p:cTn id="14" dur="500" fill="hold"/>
                                        <p:tgtEl>
                                          <p:spTgt spid="6">
                                            <p:txEl>
                                              <p:pRg st="2" end="2"/>
                                            </p:txEl>
                                          </p:spTgt>
                                        </p:tgtEl>
                                        <p:attrNameLst>
                                          <p:attrName>fillcolor</p:attrName>
                                        </p:attrNameLst>
                                      </p:cBhvr>
                                      <p:to>
                                        <a:srgbClr val="000000"/>
                                      </p:to>
                                    </p:animClr>
                                    <p:set>
                                      <p:cBhvr>
                                        <p:cTn id="15" dur="500" fill="hold"/>
                                        <p:tgtEl>
                                          <p:spTgt spid="6">
                                            <p:txEl>
                                              <p:pRg st="2" end="2"/>
                                            </p:txEl>
                                          </p:spTgt>
                                        </p:tgtEl>
                                        <p:attrNameLst>
                                          <p:attrName>fill.type</p:attrName>
                                        </p:attrNameLst>
                                      </p:cBhvr>
                                      <p:to>
                                        <p:strVal val="solid"/>
                                      </p:to>
                                    </p:set>
                                    <p:set>
                                      <p:cBhvr>
                                        <p:cTn id="16" dur="500" fill="hold"/>
                                        <p:tgtEl>
                                          <p:spTgt spid="6">
                                            <p:txEl>
                                              <p:pRg st="2" end="2"/>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3" end="3"/>
                                            </p:txEl>
                                          </p:spTgt>
                                        </p:tgtEl>
                                        <p:attrNameLst>
                                          <p:attrName>style.color</p:attrName>
                                        </p:attrNameLst>
                                      </p:cBhvr>
                                      <p:to>
                                        <a:srgbClr val="000000"/>
                                      </p:to>
                                    </p:animClr>
                                    <p:animClr clrSpc="rgb" dir="cw">
                                      <p:cBhvr>
                                        <p:cTn id="21" dur="500" fill="hold"/>
                                        <p:tgtEl>
                                          <p:spTgt spid="6">
                                            <p:txEl>
                                              <p:pRg st="3" end="3"/>
                                            </p:txEl>
                                          </p:spTgt>
                                        </p:tgtEl>
                                        <p:attrNameLst>
                                          <p:attrName>fillcolor</p:attrName>
                                        </p:attrNameLst>
                                      </p:cBhvr>
                                      <p:to>
                                        <a:srgbClr val="000000"/>
                                      </p:to>
                                    </p:animClr>
                                    <p:set>
                                      <p:cBhvr>
                                        <p:cTn id="22" dur="500" fill="hold"/>
                                        <p:tgtEl>
                                          <p:spTgt spid="6">
                                            <p:txEl>
                                              <p:pRg st="3" end="3"/>
                                            </p:txEl>
                                          </p:spTgt>
                                        </p:tgtEl>
                                        <p:attrNameLst>
                                          <p:attrName>fill.type</p:attrName>
                                        </p:attrNameLst>
                                      </p:cBhvr>
                                      <p:to>
                                        <p:strVal val="solid"/>
                                      </p:to>
                                    </p:set>
                                    <p:set>
                                      <p:cBhvr>
                                        <p:cTn id="23" dur="500" fill="hold"/>
                                        <p:tgtEl>
                                          <p:spTgt spid="6">
                                            <p:txEl>
                                              <p:pRg st="3" end="3"/>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4" end="4"/>
                                            </p:txEl>
                                          </p:spTgt>
                                        </p:tgtEl>
                                        <p:attrNameLst>
                                          <p:attrName>style.color</p:attrName>
                                        </p:attrNameLst>
                                      </p:cBhvr>
                                      <p:to>
                                        <a:srgbClr val="000000"/>
                                      </p:to>
                                    </p:animClr>
                                    <p:animClr clrSpc="rgb" dir="cw">
                                      <p:cBhvr>
                                        <p:cTn id="28" dur="500" fill="hold"/>
                                        <p:tgtEl>
                                          <p:spTgt spid="6">
                                            <p:txEl>
                                              <p:pRg st="4" end="4"/>
                                            </p:txEl>
                                          </p:spTgt>
                                        </p:tgtEl>
                                        <p:attrNameLst>
                                          <p:attrName>fillcolor</p:attrName>
                                        </p:attrNameLst>
                                      </p:cBhvr>
                                      <p:to>
                                        <a:srgbClr val="000000"/>
                                      </p:to>
                                    </p:animClr>
                                    <p:set>
                                      <p:cBhvr>
                                        <p:cTn id="29" dur="500" fill="hold"/>
                                        <p:tgtEl>
                                          <p:spTgt spid="6">
                                            <p:txEl>
                                              <p:pRg st="4" end="4"/>
                                            </p:txEl>
                                          </p:spTgt>
                                        </p:tgtEl>
                                        <p:attrNameLst>
                                          <p:attrName>fill.type</p:attrName>
                                        </p:attrNameLst>
                                      </p:cBhvr>
                                      <p:to>
                                        <p:strVal val="solid"/>
                                      </p:to>
                                    </p:set>
                                    <p:set>
                                      <p:cBhvr>
                                        <p:cTn id="30" dur="500" fill="hold"/>
                                        <p:tgtEl>
                                          <p:spTgt spid="6">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1077218"/>
          </a:xfrm>
          <a:prstGeom prst="rect">
            <a:avLst/>
          </a:prstGeom>
          <a:noFill/>
        </p:spPr>
        <p:txBody>
          <a:bodyPr wrap="square" rtlCol="0">
            <a:spAutoFit/>
          </a:bodyPr>
          <a:lstStyle/>
          <a:p>
            <a:r>
              <a:rPr lang="en-US" sz="3200" b="1" dirty="0"/>
              <a:t>The Problems of Political Parties [5/6] </a:t>
            </a:r>
          </a:p>
          <a:p>
            <a:endParaRPr lang="en-US" sz="3200" b="1"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4247317"/>
          </a:xfrm>
          <a:prstGeom prst="rect">
            <a:avLst/>
          </a:prstGeom>
          <a:noFill/>
        </p:spPr>
        <p:txBody>
          <a:bodyPr wrap="square" rtlCol="0">
            <a:spAutoFit/>
          </a:bodyPr>
          <a:lstStyle/>
          <a:p>
            <a:pPr marL="457200" indent="-457200" algn="just">
              <a:lnSpc>
                <a:spcPct val="150000"/>
              </a:lnSpc>
            </a:pPr>
            <a:endParaRPr lang="en-US" dirty="0"/>
          </a:p>
          <a:p>
            <a:pPr marL="457200" indent="-457200" algn="just">
              <a:lnSpc>
                <a:spcPct val="150000"/>
              </a:lnSpc>
              <a:buFont typeface="Arial" panose="020B0604020202020204" pitchFamily="34" charset="0"/>
              <a:buChar char="•"/>
            </a:pPr>
            <a:r>
              <a:rPr lang="en-GB" b="1" i="1" dirty="0"/>
              <a:t>Corruption and lack of transparency</a:t>
            </a:r>
          </a:p>
          <a:p>
            <a:pPr marL="457200" indent="-457200" algn="just">
              <a:lnSpc>
                <a:spcPct val="150000"/>
              </a:lnSpc>
              <a:buFont typeface="Arial" panose="020B0604020202020204" pitchFamily="34" charset="0"/>
              <a:buChar char="•"/>
            </a:pPr>
            <a:r>
              <a:rPr lang="en-GB" dirty="0"/>
              <a:t>After the October 1999 military coup, many analysts described the two major political parties of Pakistan as “</a:t>
            </a:r>
            <a:r>
              <a:rPr lang="en-GB" b="1" dirty="0"/>
              <a:t>corrupt, incompetent, unpopular and highly damaging to the welfare of the people in Pakistan</a:t>
            </a:r>
            <a:r>
              <a:rPr lang="en-GB" dirty="0"/>
              <a:t>” and observed that it was plutocracy (</a:t>
            </a:r>
            <a:r>
              <a:rPr lang="ar-AE" b="1" dirty="0"/>
              <a:t>دولَت کی حَکُومَت</a:t>
            </a:r>
            <a:r>
              <a:rPr lang="en-US" b="1" dirty="0"/>
              <a:t>, </a:t>
            </a:r>
            <a:r>
              <a:rPr lang="ar-AE" b="1" dirty="0"/>
              <a:t>دولت شناسی</a:t>
            </a:r>
            <a:r>
              <a:rPr lang="en-GB" b="1" dirty="0"/>
              <a:t>) </a:t>
            </a:r>
            <a:r>
              <a:rPr lang="en-GB" dirty="0"/>
              <a:t>which was ripping millions of rupees away from the public exchequer. </a:t>
            </a:r>
          </a:p>
          <a:p>
            <a:pPr marL="457200" indent="-457200" algn="just">
              <a:lnSpc>
                <a:spcPct val="150000"/>
              </a:lnSpc>
              <a:buFont typeface="Arial" panose="020B0604020202020204" pitchFamily="34" charset="0"/>
              <a:buChar char="•"/>
            </a:pPr>
            <a:r>
              <a:rPr lang="en-GB" dirty="0"/>
              <a:t>Such </a:t>
            </a:r>
            <a:r>
              <a:rPr lang="en-GB" b="1" dirty="0"/>
              <a:t>charges of corruption against the party leadership further strengthened the feeling of alienation among the people</a:t>
            </a:r>
            <a:r>
              <a:rPr lang="en-GB" dirty="0"/>
              <a:t>. Political parties’ funding in Pakistan remains an unanswered question.</a:t>
            </a:r>
            <a:endParaRPr lang="en-US" dirty="0"/>
          </a:p>
        </p:txBody>
      </p:sp>
      <p:sp>
        <p:nvSpPr>
          <p:cNvPr id="2" name="Slide Number Placeholder 1"/>
          <p:cNvSpPr>
            <a:spLocks noGrp="1"/>
          </p:cNvSpPr>
          <p:nvPr>
            <p:ph type="sldNum" sz="quarter" idx="12"/>
          </p:nvPr>
        </p:nvSpPr>
        <p:spPr/>
        <p:txBody>
          <a:bodyPr/>
          <a:lstStyle/>
          <a:p>
            <a:fld id="{08A8661F-1CDE-4F7E-AE93-7F9785FD6839}" type="slidenum">
              <a:rPr lang="en-US" smtClean="0"/>
              <a:pPr/>
              <a:t>11</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2364591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1" end="1"/>
                                            </p:txEl>
                                          </p:spTgt>
                                        </p:tgtEl>
                                        <p:attrNameLst>
                                          <p:attrName>style.color</p:attrName>
                                        </p:attrNameLst>
                                      </p:cBhvr>
                                      <p:to>
                                        <a:srgbClr val="000000"/>
                                      </p:to>
                                    </p:animClr>
                                    <p:animClr clrSpc="rgb" dir="cw">
                                      <p:cBhvr>
                                        <p:cTn id="7" dur="500" fill="hold"/>
                                        <p:tgtEl>
                                          <p:spTgt spid="6">
                                            <p:txEl>
                                              <p:pRg st="1" end="1"/>
                                            </p:txEl>
                                          </p:spTgt>
                                        </p:tgtEl>
                                        <p:attrNameLst>
                                          <p:attrName>fillcolor</p:attrName>
                                        </p:attrNameLst>
                                      </p:cBhvr>
                                      <p:to>
                                        <a:srgbClr val="000000"/>
                                      </p:to>
                                    </p:animClr>
                                    <p:set>
                                      <p:cBhvr>
                                        <p:cTn id="8" dur="500" fill="hold"/>
                                        <p:tgtEl>
                                          <p:spTgt spid="6">
                                            <p:txEl>
                                              <p:pRg st="1" end="1"/>
                                            </p:txEl>
                                          </p:spTgt>
                                        </p:tgtEl>
                                        <p:attrNameLst>
                                          <p:attrName>fill.type</p:attrName>
                                        </p:attrNameLst>
                                      </p:cBhvr>
                                      <p:to>
                                        <p:strVal val="solid"/>
                                      </p:to>
                                    </p:set>
                                    <p:set>
                                      <p:cBhvr>
                                        <p:cTn id="9" dur="500" fill="hold"/>
                                        <p:tgtEl>
                                          <p:spTgt spid="6">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2" end="2"/>
                                            </p:txEl>
                                          </p:spTgt>
                                        </p:tgtEl>
                                        <p:attrNameLst>
                                          <p:attrName>style.color</p:attrName>
                                        </p:attrNameLst>
                                      </p:cBhvr>
                                      <p:to>
                                        <a:srgbClr val="000000"/>
                                      </p:to>
                                    </p:animClr>
                                    <p:animClr clrSpc="rgb" dir="cw">
                                      <p:cBhvr>
                                        <p:cTn id="14" dur="500" fill="hold"/>
                                        <p:tgtEl>
                                          <p:spTgt spid="6">
                                            <p:txEl>
                                              <p:pRg st="2" end="2"/>
                                            </p:txEl>
                                          </p:spTgt>
                                        </p:tgtEl>
                                        <p:attrNameLst>
                                          <p:attrName>fillcolor</p:attrName>
                                        </p:attrNameLst>
                                      </p:cBhvr>
                                      <p:to>
                                        <a:srgbClr val="000000"/>
                                      </p:to>
                                    </p:animClr>
                                    <p:set>
                                      <p:cBhvr>
                                        <p:cTn id="15" dur="500" fill="hold"/>
                                        <p:tgtEl>
                                          <p:spTgt spid="6">
                                            <p:txEl>
                                              <p:pRg st="2" end="2"/>
                                            </p:txEl>
                                          </p:spTgt>
                                        </p:tgtEl>
                                        <p:attrNameLst>
                                          <p:attrName>fill.type</p:attrName>
                                        </p:attrNameLst>
                                      </p:cBhvr>
                                      <p:to>
                                        <p:strVal val="solid"/>
                                      </p:to>
                                    </p:set>
                                    <p:set>
                                      <p:cBhvr>
                                        <p:cTn id="16" dur="500" fill="hold"/>
                                        <p:tgtEl>
                                          <p:spTgt spid="6">
                                            <p:txEl>
                                              <p:pRg st="2" end="2"/>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3" end="3"/>
                                            </p:txEl>
                                          </p:spTgt>
                                        </p:tgtEl>
                                        <p:attrNameLst>
                                          <p:attrName>style.color</p:attrName>
                                        </p:attrNameLst>
                                      </p:cBhvr>
                                      <p:to>
                                        <a:srgbClr val="000000"/>
                                      </p:to>
                                    </p:animClr>
                                    <p:animClr clrSpc="rgb" dir="cw">
                                      <p:cBhvr>
                                        <p:cTn id="21" dur="500" fill="hold"/>
                                        <p:tgtEl>
                                          <p:spTgt spid="6">
                                            <p:txEl>
                                              <p:pRg st="3" end="3"/>
                                            </p:txEl>
                                          </p:spTgt>
                                        </p:tgtEl>
                                        <p:attrNameLst>
                                          <p:attrName>fillcolor</p:attrName>
                                        </p:attrNameLst>
                                      </p:cBhvr>
                                      <p:to>
                                        <a:srgbClr val="000000"/>
                                      </p:to>
                                    </p:animClr>
                                    <p:set>
                                      <p:cBhvr>
                                        <p:cTn id="22" dur="500" fill="hold"/>
                                        <p:tgtEl>
                                          <p:spTgt spid="6">
                                            <p:txEl>
                                              <p:pRg st="3" end="3"/>
                                            </p:txEl>
                                          </p:spTgt>
                                        </p:tgtEl>
                                        <p:attrNameLst>
                                          <p:attrName>fill.type</p:attrName>
                                        </p:attrNameLst>
                                      </p:cBhvr>
                                      <p:to>
                                        <p:strVal val="solid"/>
                                      </p:to>
                                    </p:set>
                                    <p:set>
                                      <p:cBhvr>
                                        <p:cTn id="23"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1077218"/>
          </a:xfrm>
          <a:prstGeom prst="rect">
            <a:avLst/>
          </a:prstGeom>
          <a:noFill/>
        </p:spPr>
        <p:txBody>
          <a:bodyPr wrap="square" rtlCol="0">
            <a:spAutoFit/>
          </a:bodyPr>
          <a:lstStyle/>
          <a:p>
            <a:r>
              <a:rPr lang="en-US" sz="3200" b="1" dirty="0"/>
              <a:t>The Problems of Political Parties [6/6] </a:t>
            </a:r>
          </a:p>
          <a:p>
            <a:endParaRPr lang="en-US" sz="3200" b="1"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5078313"/>
          </a:xfrm>
          <a:prstGeom prst="rect">
            <a:avLst/>
          </a:prstGeom>
          <a:noFill/>
        </p:spPr>
        <p:txBody>
          <a:bodyPr wrap="square" rtlCol="0">
            <a:spAutoFit/>
          </a:bodyPr>
          <a:lstStyle/>
          <a:p>
            <a:pPr marL="457200" indent="-457200" algn="just">
              <a:lnSpc>
                <a:spcPct val="150000"/>
              </a:lnSpc>
            </a:pPr>
            <a:endParaRPr lang="en-US" dirty="0"/>
          </a:p>
          <a:p>
            <a:pPr marL="457200" indent="-457200" algn="just">
              <a:lnSpc>
                <a:spcPct val="150000"/>
              </a:lnSpc>
              <a:buFont typeface="Arial" panose="020B0604020202020204" pitchFamily="34" charset="0"/>
              <a:buChar char="•"/>
            </a:pPr>
            <a:r>
              <a:rPr lang="en-GB" b="1" i="1" dirty="0"/>
              <a:t>Political parties and their manifestoes</a:t>
            </a:r>
          </a:p>
          <a:p>
            <a:pPr marL="457200" indent="-457200" algn="just">
              <a:lnSpc>
                <a:spcPct val="150000"/>
              </a:lnSpc>
              <a:buFont typeface="Arial" panose="020B0604020202020204" pitchFamily="34" charset="0"/>
              <a:buChar char="•"/>
            </a:pPr>
            <a:r>
              <a:rPr lang="en-GB" dirty="0"/>
              <a:t>Ritualistically, every party has its manifesto issued at election time but these </a:t>
            </a:r>
            <a:r>
              <a:rPr lang="en-GB" b="1" dirty="0"/>
              <a:t>manifestoes hide a number of contradictions</a:t>
            </a:r>
            <a:r>
              <a:rPr lang="en-GB" dirty="0"/>
              <a:t>. First, while they consciously try to be “</a:t>
            </a:r>
            <a:r>
              <a:rPr lang="en-GB" b="1" dirty="0"/>
              <a:t>all things to all people</a:t>
            </a:r>
            <a:r>
              <a:rPr lang="en-GB" dirty="0"/>
              <a:t>”, they are also high nuance documents. Second, while </a:t>
            </a:r>
            <a:r>
              <a:rPr lang="en-GB" b="1" dirty="0"/>
              <a:t>manifestoes tend to address a long list of problems, they evade prioritizing them - as well as the pledged solutions</a:t>
            </a:r>
            <a:r>
              <a:rPr lang="en-GB" dirty="0"/>
              <a:t>. They </a:t>
            </a:r>
            <a:r>
              <a:rPr lang="en-GB" b="1" dirty="0"/>
              <a:t>rarely specify how resources, not only financial and economic but political, administrative, cultural and social are to be generated and allocated to mutually competing promises.</a:t>
            </a:r>
            <a:r>
              <a:rPr lang="en-GB" dirty="0"/>
              <a:t> Fourth, </a:t>
            </a:r>
            <a:r>
              <a:rPr lang="en-GB" b="1" dirty="0"/>
              <a:t>parties are rarely serious enough </a:t>
            </a:r>
            <a:r>
              <a:rPr lang="en-GB" dirty="0"/>
              <a:t>to sift through and solve even serious contradictions among pledges made in their manifestoes.</a:t>
            </a:r>
            <a:endParaRPr lang="en-US" dirty="0"/>
          </a:p>
          <a:p>
            <a:pPr marL="457200" indent="-457200" algn="just">
              <a:lnSpc>
                <a:spcPct val="150000"/>
              </a:lnSpc>
              <a:buFont typeface="Arial" panose="020B0604020202020204" pitchFamily="34" charset="0"/>
              <a:buChar char="•"/>
            </a:pPr>
            <a:endParaRPr lang="en-GB" b="1" dirty="0"/>
          </a:p>
        </p:txBody>
      </p:sp>
      <p:sp>
        <p:nvSpPr>
          <p:cNvPr id="2" name="Slide Number Placeholder 1"/>
          <p:cNvSpPr>
            <a:spLocks noGrp="1"/>
          </p:cNvSpPr>
          <p:nvPr>
            <p:ph type="sldNum" sz="quarter" idx="12"/>
          </p:nvPr>
        </p:nvSpPr>
        <p:spPr/>
        <p:txBody>
          <a:bodyPr/>
          <a:lstStyle/>
          <a:p>
            <a:fld id="{08A8661F-1CDE-4F7E-AE93-7F9785FD6839}" type="slidenum">
              <a:rPr lang="en-US" smtClean="0"/>
              <a:pPr/>
              <a:t>12</a:t>
            </a:fld>
            <a:endParaRPr lang="en-US" dirty="0"/>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2364591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1" end="1"/>
                                            </p:txEl>
                                          </p:spTgt>
                                        </p:tgtEl>
                                        <p:attrNameLst>
                                          <p:attrName>style.color</p:attrName>
                                        </p:attrNameLst>
                                      </p:cBhvr>
                                      <p:to>
                                        <a:srgbClr val="000000"/>
                                      </p:to>
                                    </p:animClr>
                                    <p:animClr clrSpc="rgb" dir="cw">
                                      <p:cBhvr>
                                        <p:cTn id="7" dur="500" fill="hold"/>
                                        <p:tgtEl>
                                          <p:spTgt spid="6">
                                            <p:txEl>
                                              <p:pRg st="1" end="1"/>
                                            </p:txEl>
                                          </p:spTgt>
                                        </p:tgtEl>
                                        <p:attrNameLst>
                                          <p:attrName>fillcolor</p:attrName>
                                        </p:attrNameLst>
                                      </p:cBhvr>
                                      <p:to>
                                        <a:srgbClr val="000000"/>
                                      </p:to>
                                    </p:animClr>
                                    <p:set>
                                      <p:cBhvr>
                                        <p:cTn id="8" dur="500" fill="hold"/>
                                        <p:tgtEl>
                                          <p:spTgt spid="6">
                                            <p:txEl>
                                              <p:pRg st="1" end="1"/>
                                            </p:txEl>
                                          </p:spTgt>
                                        </p:tgtEl>
                                        <p:attrNameLst>
                                          <p:attrName>fill.type</p:attrName>
                                        </p:attrNameLst>
                                      </p:cBhvr>
                                      <p:to>
                                        <p:strVal val="solid"/>
                                      </p:to>
                                    </p:set>
                                    <p:set>
                                      <p:cBhvr>
                                        <p:cTn id="9" dur="500" fill="hold"/>
                                        <p:tgtEl>
                                          <p:spTgt spid="6">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2" end="2"/>
                                            </p:txEl>
                                          </p:spTgt>
                                        </p:tgtEl>
                                        <p:attrNameLst>
                                          <p:attrName>style.color</p:attrName>
                                        </p:attrNameLst>
                                      </p:cBhvr>
                                      <p:to>
                                        <a:srgbClr val="000000"/>
                                      </p:to>
                                    </p:animClr>
                                    <p:animClr clrSpc="rgb" dir="cw">
                                      <p:cBhvr>
                                        <p:cTn id="14" dur="500" fill="hold"/>
                                        <p:tgtEl>
                                          <p:spTgt spid="6">
                                            <p:txEl>
                                              <p:pRg st="2" end="2"/>
                                            </p:txEl>
                                          </p:spTgt>
                                        </p:tgtEl>
                                        <p:attrNameLst>
                                          <p:attrName>fillcolor</p:attrName>
                                        </p:attrNameLst>
                                      </p:cBhvr>
                                      <p:to>
                                        <a:srgbClr val="000000"/>
                                      </p:to>
                                    </p:animClr>
                                    <p:set>
                                      <p:cBhvr>
                                        <p:cTn id="15" dur="500" fill="hold"/>
                                        <p:tgtEl>
                                          <p:spTgt spid="6">
                                            <p:txEl>
                                              <p:pRg st="2" end="2"/>
                                            </p:txEl>
                                          </p:spTgt>
                                        </p:tgtEl>
                                        <p:attrNameLst>
                                          <p:attrName>fill.type</p:attrName>
                                        </p:attrNameLst>
                                      </p:cBhvr>
                                      <p:to>
                                        <p:strVal val="solid"/>
                                      </p:to>
                                    </p:set>
                                    <p:set>
                                      <p:cBhvr>
                                        <p:cTn id="16"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440578" y="990600"/>
            <a:ext cx="6270922" cy="1817914"/>
          </a:xfrm>
        </p:spPr>
        <p:txBody>
          <a:bodyPr/>
          <a:lstStyle/>
          <a:p>
            <a:r>
              <a:rPr lang="en-US" sz="4000" dirty="0">
                <a:latin typeface="Candara" panose="020E0502030303020204" pitchFamily="34" charset="0"/>
              </a:rPr>
              <a:t>HUM 111</a:t>
            </a:r>
            <a:br>
              <a:rPr lang="en-US" sz="4000" dirty="0">
                <a:latin typeface="Candara" panose="020E0502030303020204" pitchFamily="34" charset="0"/>
              </a:rPr>
            </a:br>
            <a:r>
              <a:rPr lang="en-US" sz="4000" dirty="0">
                <a:latin typeface="Candara" panose="020E0502030303020204" pitchFamily="34" charset="0"/>
              </a:rPr>
              <a:t>Pakistan Studies</a:t>
            </a:r>
          </a:p>
        </p:txBody>
      </p:sp>
      <p:sp>
        <p:nvSpPr>
          <p:cNvPr id="6" name="Subtitle 5"/>
          <p:cNvSpPr>
            <a:spLocks noGrp="1"/>
          </p:cNvSpPr>
          <p:nvPr>
            <p:ph type="subTitle" idx="1"/>
          </p:nvPr>
        </p:nvSpPr>
        <p:spPr>
          <a:xfrm>
            <a:off x="838200" y="3210290"/>
            <a:ext cx="7391400" cy="1528035"/>
          </a:xfrm>
        </p:spPr>
        <p:txBody>
          <a:bodyPr>
            <a:noAutofit/>
          </a:bodyPr>
          <a:lstStyle/>
          <a:p>
            <a:r>
              <a:rPr lang="en-US" sz="3200" dirty="0">
                <a:latin typeface="Candara" panose="020E0502030303020204" pitchFamily="34" charset="0"/>
              </a:rPr>
              <a:t>Lecture </a:t>
            </a:r>
          </a:p>
          <a:p>
            <a:r>
              <a:rPr lang="en-US" sz="2800" dirty="0"/>
              <a:t>The Problems of Political Parties in Pakistan </a:t>
            </a:r>
          </a:p>
          <a:p>
            <a:r>
              <a:rPr lang="en-US" sz="2800" dirty="0"/>
              <a:t>(Part A)</a:t>
            </a:r>
            <a:r>
              <a:rPr lang="en-US" sz="2800" b="1" dirty="0">
                <a:latin typeface="Candara" panose="020E0502030303020204" pitchFamily="34" charset="0"/>
              </a:rPr>
              <a:t> </a:t>
            </a:r>
          </a:p>
          <a:p>
            <a:endParaRPr lang="en-US" sz="3200" dirty="0">
              <a:latin typeface="Candara" panose="020E0502030303020204" pitchFamily="34" charset="0"/>
            </a:endParaRPr>
          </a:p>
        </p:txBody>
      </p:sp>
      <p:sp>
        <p:nvSpPr>
          <p:cNvPr id="4" name="Slide Number Placeholder 3"/>
          <p:cNvSpPr>
            <a:spLocks noGrp="1"/>
          </p:cNvSpPr>
          <p:nvPr>
            <p:ph type="sldNum" sz="quarter" idx="12"/>
          </p:nvPr>
        </p:nvSpPr>
        <p:spPr/>
        <p:txBody>
          <a:bodyPr/>
          <a:lstStyle/>
          <a:p>
            <a:fld id="{EF3C9425-2EF3-4F8B-B8C0-E4714BE1748E}" type="slidenum">
              <a:rPr lang="en-US" smtClean="0">
                <a:latin typeface="Candara" panose="020E0502030303020204" pitchFamily="34" charset="0"/>
              </a:rPr>
              <a:pPr/>
              <a:t>2</a:t>
            </a:fld>
            <a:endParaRPr lang="en-US" dirty="0">
              <a:latin typeface="Candara" panose="020E0502030303020204" pitchFamily="34" charset="0"/>
            </a:endParaRPr>
          </a:p>
        </p:txBody>
      </p:sp>
      <p:sp>
        <p:nvSpPr>
          <p:cNvPr id="26" name="Subtitle 5"/>
          <p:cNvSpPr txBox="1">
            <a:spLocks/>
          </p:cNvSpPr>
          <p:nvPr/>
        </p:nvSpPr>
        <p:spPr>
          <a:xfrm>
            <a:off x="4092405" y="5181600"/>
            <a:ext cx="5432595" cy="1016941"/>
          </a:xfrm>
          <a:prstGeom prst="rect">
            <a:avLst/>
          </a:prstGeom>
        </p:spPr>
        <p:txBody>
          <a:bodyPr vert="horz" lIns="91440" tIns="45720" rIns="91440" bIns="45720" rtlCol="0">
            <a:normAutofit/>
          </a:bodyPr>
          <a:lstStyle>
            <a:lvl1pPr marL="0" indent="0" algn="ctr" defTabSz="685800" rtl="0" eaLnBrk="1" latinLnBrk="0" hangingPunct="1">
              <a:lnSpc>
                <a:spcPct val="112000"/>
              </a:lnSpc>
              <a:spcBef>
                <a:spcPts val="0"/>
              </a:spcBef>
              <a:spcAft>
                <a:spcPts val="0"/>
              </a:spcAft>
              <a:buFont typeface="Franklin Gothic Book" panose="020B0503020102020204" pitchFamily="34" charset="0"/>
              <a:buNone/>
              <a:defRPr sz="1800" kern="1200" baseline="0">
                <a:solidFill>
                  <a:schemeClr val="tx2"/>
                </a:solidFill>
                <a:latin typeface="+mn-lt"/>
                <a:ea typeface="+mn-ea"/>
                <a:cs typeface="+mn-cs"/>
              </a:defRPr>
            </a:lvl1pPr>
            <a:lvl2pPr marL="342900" indent="0" algn="ctr" defTabSz="685800" rtl="0" eaLnBrk="1" latinLnBrk="0" hangingPunct="1">
              <a:lnSpc>
                <a:spcPct val="94000"/>
              </a:lnSpc>
              <a:spcBef>
                <a:spcPts val="500"/>
              </a:spcBef>
              <a:spcAft>
                <a:spcPts val="200"/>
              </a:spcAft>
              <a:buFont typeface="Franklin Gothic Book" panose="020B0503020102020204" pitchFamily="34" charset="0"/>
              <a:buNone/>
              <a:defRPr sz="1500" i="1" kern="1200" baseline="0">
                <a:solidFill>
                  <a:schemeClr val="tx2"/>
                </a:solidFill>
                <a:latin typeface="+mn-lt"/>
                <a:ea typeface="+mn-ea"/>
                <a:cs typeface="+mn-cs"/>
              </a:defRPr>
            </a:lvl2pPr>
            <a:lvl3pPr marL="685800" indent="0" algn="ctr" defTabSz="685800" rtl="0" eaLnBrk="1" latinLnBrk="0" hangingPunct="1">
              <a:lnSpc>
                <a:spcPct val="94000"/>
              </a:lnSpc>
              <a:spcBef>
                <a:spcPts val="500"/>
              </a:spcBef>
              <a:spcAft>
                <a:spcPts val="200"/>
              </a:spcAft>
              <a:buFont typeface="Franklin Gothic Book" panose="020B0503020102020204" pitchFamily="34" charset="0"/>
              <a:buNone/>
              <a:defRPr sz="1350" kern="1200" baseline="0">
                <a:solidFill>
                  <a:schemeClr val="tx2"/>
                </a:solidFill>
                <a:latin typeface="+mn-lt"/>
                <a:ea typeface="+mn-ea"/>
                <a:cs typeface="+mn-cs"/>
              </a:defRPr>
            </a:lvl3pPr>
            <a:lvl4pPr marL="10287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4pPr>
            <a:lvl5pPr marL="13716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5pPr>
            <a:lvl6pPr marL="17145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6pPr>
            <a:lvl7pPr marL="20574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7pPr>
            <a:lvl8pPr marL="24003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8pPr>
            <a:lvl9pPr marL="27432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9pPr>
          </a:lstStyle>
          <a:p>
            <a:r>
              <a:rPr lang="en-US" sz="3000" b="1" dirty="0">
                <a:latin typeface="Candara" panose="020E0502030303020204" pitchFamily="34" charset="0"/>
              </a:rPr>
              <a:t>Dr. Sohail Ahmad</a:t>
            </a:r>
          </a:p>
        </p:txBody>
      </p:sp>
      <mc:AlternateContent xmlns:mc="http://schemas.openxmlformats.org/markup-compatibility/2006" xmlns:p14="http://schemas.microsoft.com/office/powerpoint/2010/main">
        <mc:Choice Requires="p14">
          <p:contentPart p14:bwMode="auto" r:id="rId2">
            <p14:nvContentPartPr>
              <p14:cNvPr id="1026" name="Ink 2"/>
              <p14:cNvContentPartPr>
                <a14:cpLocks xmlns:a14="http://schemas.microsoft.com/office/drawing/2010/main" noRot="1" noChangeAspect="1" noEditPoints="1" noChangeArrowheads="1" noChangeShapeType="1"/>
              </p14:cNvContentPartPr>
              <p14:nvPr/>
            </p14:nvContentPartPr>
            <p14:xfrm>
              <a:off x="125285500" y="50450750"/>
              <a:ext cx="0" cy="0"/>
            </p14:xfrm>
          </p:contentPart>
        </mc:Choice>
        <mc:Fallback xmlns="">
          <p:pic>
            <p:nvPicPr>
              <p:cNvPr id="1026" name="Ink 2"/>
              <p:cNvPicPr>
                <a:picLocks noRot="1" noChangeAspect="1" noEditPoints="1" noChangeArrowheads="1" noChangeShapeType="1"/>
              </p:cNvPicPr>
              <p:nvPr/>
            </p:nvPicPr>
            <p:blipFill>
              <a:blip r:embed="rId3"/>
              <a:stretch>
                <a:fillRect/>
              </a:stretch>
            </p:blipFill>
            <p:spPr>
              <a:xfrm>
                <a:off x="125285500" y="50450750"/>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27" name="Ink 3"/>
              <p14:cNvContentPartPr>
                <a14:cpLocks xmlns:a14="http://schemas.microsoft.com/office/drawing/2010/main" noRot="1" noChangeAspect="1" noEditPoints="1" noChangeArrowheads="1" noChangeShapeType="1"/>
              </p14:cNvContentPartPr>
              <p14:nvPr/>
            </p14:nvContentPartPr>
            <p14:xfrm>
              <a:off x="9136063" y="2179638"/>
              <a:ext cx="7937" cy="1587"/>
            </p14:xfrm>
          </p:contentPart>
        </mc:Choice>
        <mc:Fallback xmlns="">
          <p:pic>
            <p:nvPicPr>
              <p:cNvPr id="1027" name="Ink 3"/>
              <p:cNvPicPr>
                <a:picLocks noRot="1" noChangeAspect="1" noEditPoints="1" noChangeArrowheads="1" noChangeShapeType="1"/>
              </p:cNvPicPr>
              <p:nvPr/>
            </p:nvPicPr>
            <p:blipFill>
              <a:blip r:embed="rId5"/>
              <a:stretch>
                <a:fillRect/>
              </a:stretch>
            </p:blipFill>
            <p:spPr>
              <a:xfrm>
                <a:off x="9136063" y="2147483647"/>
                <a:ext cx="0" cy="0"/>
              </a:xfrm>
              <a:prstGeom prst="rect">
                <a:avLst/>
              </a:prstGeom>
            </p:spPr>
          </p:pic>
        </mc:Fallback>
      </mc:AlternateContent>
    </p:spTree>
    <p:extLst>
      <p:ext uri="{BB962C8B-B14F-4D97-AF65-F5344CB8AC3E}">
        <p14:creationId xmlns:p14="http://schemas.microsoft.com/office/powerpoint/2010/main" val="2663696953"/>
      </p:ext>
    </p:extLst>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1077218"/>
          </a:xfrm>
          <a:prstGeom prst="rect">
            <a:avLst/>
          </a:prstGeom>
          <a:noFill/>
        </p:spPr>
        <p:txBody>
          <a:bodyPr wrap="square" rtlCol="0">
            <a:spAutoFit/>
          </a:bodyPr>
          <a:lstStyle/>
          <a:p>
            <a:r>
              <a:rPr lang="en-US" sz="3200" b="1" dirty="0"/>
              <a:t>Political Parities in Pakistan </a:t>
            </a:r>
          </a:p>
          <a:p>
            <a:endParaRPr lang="en-US" sz="3200" b="1"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5078313"/>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GB" b="1" dirty="0"/>
              <a:t>Islamic Politics</a:t>
            </a:r>
          </a:p>
          <a:p>
            <a:pPr marL="457200" indent="-457200" algn="just">
              <a:lnSpc>
                <a:spcPct val="150000"/>
              </a:lnSpc>
              <a:buFont typeface="Arial" panose="020B0604020202020204" pitchFamily="34" charset="0"/>
              <a:buChar char="•"/>
            </a:pPr>
            <a:r>
              <a:rPr lang="en-GB" dirty="0"/>
              <a:t>Since Pakistan’s inception, the </a:t>
            </a:r>
            <a:r>
              <a:rPr lang="en-GB" b="1" dirty="0"/>
              <a:t>combination of self-interest and Islamic politics has complicated the problem </a:t>
            </a:r>
            <a:r>
              <a:rPr lang="en-GB" dirty="0"/>
              <a:t>of building a political organization with broad responsibilities to the larger society. </a:t>
            </a:r>
          </a:p>
          <a:p>
            <a:pPr marL="457200" indent="-457200" algn="just">
              <a:lnSpc>
                <a:spcPct val="150000"/>
              </a:lnSpc>
              <a:buFont typeface="Arial" panose="020B0604020202020204" pitchFamily="34" charset="0"/>
              <a:buChar char="•"/>
            </a:pPr>
            <a:r>
              <a:rPr lang="en-GB" b="1" dirty="0"/>
              <a:t>Efforts by other parties to contest the power of the League were frustrated </a:t>
            </a:r>
            <a:r>
              <a:rPr lang="en-GB" dirty="0"/>
              <a:t>and the opposition politicians were often physically prevented from appealing to their constituents and by dubbing them unpatriotic. </a:t>
            </a:r>
          </a:p>
          <a:p>
            <a:pPr marL="457200" indent="-457200" algn="just">
              <a:lnSpc>
                <a:spcPct val="150000"/>
              </a:lnSpc>
              <a:buFont typeface="Arial" panose="020B0604020202020204" pitchFamily="34" charset="0"/>
              <a:buChar char="•"/>
            </a:pPr>
            <a:r>
              <a:rPr lang="en-GB" b="1" dirty="0"/>
              <a:t>The League governments used repressive measures against </a:t>
            </a:r>
            <a:r>
              <a:rPr lang="en-GB" dirty="0"/>
              <a:t>them. The Red Shirt (NWFP), </a:t>
            </a:r>
            <a:r>
              <a:rPr lang="en-GB" dirty="0" err="1"/>
              <a:t>Majlis-i-Ahrar</a:t>
            </a:r>
            <a:r>
              <a:rPr lang="en-GB" dirty="0"/>
              <a:t>, </a:t>
            </a:r>
            <a:r>
              <a:rPr lang="en-GB" dirty="0" err="1"/>
              <a:t>Jama'at-i-Islami</a:t>
            </a:r>
            <a:r>
              <a:rPr lang="en-GB" dirty="0"/>
              <a:t>, and the Pakistan National Congress were the targets at different times.</a:t>
            </a:r>
          </a:p>
          <a:p>
            <a:pPr marL="457200" indent="-457200" algn="just">
              <a:lnSpc>
                <a:spcPct val="150000"/>
              </a:lnSpc>
              <a:buFont typeface="Arial" panose="020B0604020202020204" pitchFamily="34" charset="0"/>
              <a:buChar char="•"/>
            </a:pPr>
            <a:endParaRPr lang="en-US" dirty="0"/>
          </a:p>
          <a:p>
            <a:pPr marL="457200" indent="-457200" algn="just">
              <a:lnSpc>
                <a:spcPct val="150000"/>
              </a:lnSpc>
              <a:buFont typeface="Arial" panose="020B0604020202020204" pitchFamily="34" charset="0"/>
              <a:buChar char="•"/>
            </a:pPr>
            <a:endParaRPr lang="en-US" dirty="0"/>
          </a:p>
        </p:txBody>
      </p:sp>
      <p:sp>
        <p:nvSpPr>
          <p:cNvPr id="2" name="Slide Number Placeholder 1"/>
          <p:cNvSpPr>
            <a:spLocks noGrp="1"/>
          </p:cNvSpPr>
          <p:nvPr>
            <p:ph type="sldNum" sz="quarter" idx="12"/>
          </p:nvPr>
        </p:nvSpPr>
        <p:spPr/>
        <p:txBody>
          <a:bodyPr/>
          <a:lstStyle/>
          <a:p>
            <a:fld id="{08A8661F-1CDE-4F7E-AE93-7F9785FD6839}" type="slidenum">
              <a:rPr lang="en-US" smtClean="0"/>
              <a:pPr/>
              <a:t>3</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8757402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685800" y="735271"/>
            <a:ext cx="7153834" cy="1104112"/>
          </a:xfrm>
          <a:custGeom>
            <a:avLst/>
            <a:gdLst>
              <a:gd name="connsiteX0" fmla="*/ 0 w 8458199"/>
              <a:gd name="connsiteY0" fmla="*/ 0 h 1077218"/>
              <a:gd name="connsiteX1" fmla="*/ 8458199 w 8458199"/>
              <a:gd name="connsiteY1" fmla="*/ 0 h 1077218"/>
              <a:gd name="connsiteX2" fmla="*/ 8458199 w 8458199"/>
              <a:gd name="connsiteY2" fmla="*/ 1077218 h 1077218"/>
              <a:gd name="connsiteX3" fmla="*/ 0 w 8458199"/>
              <a:gd name="connsiteY3" fmla="*/ 1077218 h 1077218"/>
              <a:gd name="connsiteX4" fmla="*/ 0 w 8458199"/>
              <a:gd name="connsiteY4" fmla="*/ 0 h 1077218"/>
              <a:gd name="connsiteX0" fmla="*/ 0 w 8458199"/>
              <a:gd name="connsiteY0" fmla="*/ 0 h 1104112"/>
              <a:gd name="connsiteX1" fmla="*/ 8458199 w 8458199"/>
              <a:gd name="connsiteY1" fmla="*/ 0 h 1104112"/>
              <a:gd name="connsiteX2" fmla="*/ 7395881 w 8458199"/>
              <a:gd name="connsiteY2" fmla="*/ 1104112 h 1104112"/>
              <a:gd name="connsiteX3" fmla="*/ 0 w 8458199"/>
              <a:gd name="connsiteY3" fmla="*/ 1077218 h 1104112"/>
              <a:gd name="connsiteX4" fmla="*/ 0 w 8458199"/>
              <a:gd name="connsiteY4" fmla="*/ 0 h 1104112"/>
              <a:gd name="connsiteX0" fmla="*/ 0 w 7395881"/>
              <a:gd name="connsiteY0" fmla="*/ 0 h 1104112"/>
              <a:gd name="connsiteX1" fmla="*/ 7153834 w 7395881"/>
              <a:gd name="connsiteY1" fmla="*/ 13447 h 1104112"/>
              <a:gd name="connsiteX2" fmla="*/ 7395881 w 7395881"/>
              <a:gd name="connsiteY2" fmla="*/ 1104112 h 1104112"/>
              <a:gd name="connsiteX3" fmla="*/ 0 w 7395881"/>
              <a:gd name="connsiteY3" fmla="*/ 1077218 h 1104112"/>
              <a:gd name="connsiteX4" fmla="*/ 0 w 7395881"/>
              <a:gd name="connsiteY4" fmla="*/ 0 h 1104112"/>
              <a:gd name="connsiteX0" fmla="*/ 0 w 7234517"/>
              <a:gd name="connsiteY0" fmla="*/ 0 h 1104112"/>
              <a:gd name="connsiteX1" fmla="*/ 7153834 w 7234517"/>
              <a:gd name="connsiteY1" fmla="*/ 13447 h 1104112"/>
              <a:gd name="connsiteX2" fmla="*/ 7234517 w 7234517"/>
              <a:gd name="connsiteY2" fmla="*/ 1104112 h 1104112"/>
              <a:gd name="connsiteX3" fmla="*/ 0 w 7234517"/>
              <a:gd name="connsiteY3" fmla="*/ 1077218 h 1104112"/>
              <a:gd name="connsiteX4" fmla="*/ 0 w 7234517"/>
              <a:gd name="connsiteY4" fmla="*/ 0 h 1104112"/>
              <a:gd name="connsiteX0" fmla="*/ 0 w 7153834"/>
              <a:gd name="connsiteY0" fmla="*/ 0 h 1104112"/>
              <a:gd name="connsiteX1" fmla="*/ 7153834 w 7153834"/>
              <a:gd name="connsiteY1" fmla="*/ 13447 h 1104112"/>
              <a:gd name="connsiteX2" fmla="*/ 7153834 w 7153834"/>
              <a:gd name="connsiteY2" fmla="*/ 1104112 h 1104112"/>
              <a:gd name="connsiteX3" fmla="*/ 0 w 7153834"/>
              <a:gd name="connsiteY3" fmla="*/ 1077218 h 1104112"/>
              <a:gd name="connsiteX4" fmla="*/ 0 w 7153834"/>
              <a:gd name="connsiteY4" fmla="*/ 0 h 110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53834" h="1104112">
                <a:moveTo>
                  <a:pt x="0" y="0"/>
                </a:moveTo>
                <a:lnTo>
                  <a:pt x="7153834" y="13447"/>
                </a:lnTo>
                <a:lnTo>
                  <a:pt x="7153834" y="1104112"/>
                </a:lnTo>
                <a:lnTo>
                  <a:pt x="0" y="1077218"/>
                </a:lnTo>
                <a:lnTo>
                  <a:pt x="0" y="0"/>
                </a:lnTo>
                <a:close/>
              </a:path>
            </a:pathLst>
          </a:custGeom>
          <a:noFill/>
        </p:spPr>
        <p:txBody>
          <a:bodyPr wrap="square" rtlCol="0">
            <a:spAutoFit/>
          </a:bodyPr>
          <a:lstStyle/>
          <a:p>
            <a:r>
              <a:rPr lang="en-US" sz="3200" b="1" dirty="0"/>
              <a:t>Political Parities in Pakistan</a:t>
            </a:r>
          </a:p>
          <a:p>
            <a:endParaRPr lang="en-US" sz="3200" b="1"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4662815"/>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GB" b="1" dirty="0"/>
              <a:t>Pakistani Version of Political Party</a:t>
            </a:r>
            <a:endParaRPr lang="en-US" b="1" dirty="0"/>
          </a:p>
          <a:p>
            <a:pPr marL="457200" indent="-457200" algn="just">
              <a:lnSpc>
                <a:spcPct val="150000"/>
              </a:lnSpc>
              <a:buFont typeface="Arial" panose="020B0604020202020204" pitchFamily="34" charset="0"/>
              <a:buChar char="•"/>
            </a:pPr>
            <a:r>
              <a:rPr lang="en-GB" dirty="0" err="1"/>
              <a:t>Ayub</a:t>
            </a:r>
            <a:r>
              <a:rPr lang="en-GB" dirty="0"/>
              <a:t> bestowed his own constitution to the nation in 1962. </a:t>
            </a:r>
            <a:r>
              <a:rPr lang="en-GB" dirty="0" err="1"/>
              <a:t>Ayub</a:t>
            </a:r>
            <a:r>
              <a:rPr lang="en-GB" dirty="0"/>
              <a:t> </a:t>
            </a:r>
            <a:r>
              <a:rPr lang="en-GB" b="1" dirty="0"/>
              <a:t>believed that it was possible to conduct government without the formal establishment of political parties </a:t>
            </a:r>
            <a:r>
              <a:rPr lang="en-GB" dirty="0"/>
              <a:t>but had no recourse other than to resurrect his own political party in the parliament. </a:t>
            </a:r>
          </a:p>
          <a:p>
            <a:pPr marL="457200" indent="-457200" algn="just">
              <a:lnSpc>
                <a:spcPct val="150000"/>
              </a:lnSpc>
              <a:buFont typeface="Arial" panose="020B0604020202020204" pitchFamily="34" charset="0"/>
              <a:buChar char="•"/>
            </a:pPr>
            <a:r>
              <a:rPr lang="en-GB" dirty="0"/>
              <a:t>He </a:t>
            </a:r>
            <a:r>
              <a:rPr lang="en-GB" b="1" dirty="0"/>
              <a:t>borrowed the name of the Muslim League</a:t>
            </a:r>
            <a:r>
              <a:rPr lang="en-GB" dirty="0"/>
              <a:t>, but when the real Muslim League members displayed their outrage, </a:t>
            </a:r>
            <a:r>
              <a:rPr lang="en-GB" b="1" dirty="0" err="1"/>
              <a:t>Ayub</a:t>
            </a:r>
            <a:r>
              <a:rPr lang="en-GB" b="1" dirty="0"/>
              <a:t> modified the name, as Convention Muslim league</a:t>
            </a:r>
            <a:r>
              <a:rPr lang="en-GB" dirty="0"/>
              <a:t>. </a:t>
            </a:r>
          </a:p>
          <a:p>
            <a:pPr marL="457200" indent="-457200" algn="just">
              <a:lnSpc>
                <a:spcPct val="150000"/>
              </a:lnSpc>
              <a:buFont typeface="Arial" panose="020B0604020202020204" pitchFamily="34" charset="0"/>
              <a:buChar char="•"/>
            </a:pPr>
            <a:r>
              <a:rPr lang="en-GB" b="1" dirty="0"/>
              <a:t>It was dissolved on July 5, 1977, when the third martial law was imposed</a:t>
            </a:r>
            <a:r>
              <a:rPr lang="en-GB" dirty="0"/>
              <a:t>. Again in 1986, Mohammad Khan </a:t>
            </a:r>
            <a:r>
              <a:rPr lang="en-GB" dirty="0" err="1"/>
              <a:t>Junejo</a:t>
            </a:r>
            <a:r>
              <a:rPr lang="en-GB" dirty="0"/>
              <a:t> recreated it after becoming prime minister in the non-party based elections. </a:t>
            </a:r>
          </a:p>
        </p:txBody>
      </p:sp>
      <p:sp>
        <p:nvSpPr>
          <p:cNvPr id="2" name="Slide Number Placeholder 1"/>
          <p:cNvSpPr>
            <a:spLocks noGrp="1"/>
          </p:cNvSpPr>
          <p:nvPr>
            <p:ph type="sldNum" sz="quarter" idx="12"/>
          </p:nvPr>
        </p:nvSpPr>
        <p:spPr/>
        <p:txBody>
          <a:bodyPr/>
          <a:lstStyle/>
          <a:p>
            <a:fld id="{08A8661F-1CDE-4F7E-AE93-7F9785FD6839}" type="slidenum">
              <a:rPr lang="en-US" smtClean="0"/>
              <a:pPr/>
              <a:t>4</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8742177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7162800" cy="1077218"/>
          </a:xfrm>
          <a:prstGeom prst="rect">
            <a:avLst/>
          </a:prstGeom>
          <a:noFill/>
        </p:spPr>
        <p:txBody>
          <a:bodyPr wrap="square" rtlCol="0">
            <a:spAutoFit/>
          </a:bodyPr>
          <a:lstStyle/>
          <a:p>
            <a:r>
              <a:rPr lang="en-US" sz="3200" b="1" dirty="0"/>
              <a:t>Political Parities in Pakistan</a:t>
            </a:r>
          </a:p>
          <a:p>
            <a:endParaRPr lang="en-US" sz="3200" b="1"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4662815"/>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GB" dirty="0"/>
              <a:t>The </a:t>
            </a:r>
            <a:r>
              <a:rPr lang="en-GB" b="1" dirty="0"/>
              <a:t>growth of political parties within the parliament is a phenomenon confined only to Pakistan</a:t>
            </a:r>
            <a:r>
              <a:rPr lang="en-GB" dirty="0"/>
              <a:t>. </a:t>
            </a:r>
          </a:p>
          <a:p>
            <a:pPr marL="457200" indent="-457200" algn="just">
              <a:lnSpc>
                <a:spcPct val="150000"/>
              </a:lnSpc>
              <a:buFont typeface="Arial" panose="020B0604020202020204" pitchFamily="34" charset="0"/>
              <a:buChar char="•"/>
            </a:pPr>
            <a:r>
              <a:rPr lang="en-GB" dirty="0"/>
              <a:t>Otherwise, </a:t>
            </a:r>
            <a:r>
              <a:rPr lang="en-GB" b="1" dirty="0"/>
              <a:t>citizens form parties that politically compete for power </a:t>
            </a:r>
            <a:r>
              <a:rPr lang="en-GB" dirty="0"/>
              <a:t>and if trusted only then enter power corridors of power.</a:t>
            </a:r>
          </a:p>
          <a:p>
            <a:pPr marL="457200" indent="-457200" algn="just">
              <a:lnSpc>
                <a:spcPct val="150000"/>
              </a:lnSpc>
              <a:buFont typeface="Arial" panose="020B0604020202020204" pitchFamily="34" charset="0"/>
              <a:buChar char="•"/>
            </a:pPr>
            <a:r>
              <a:rPr lang="en-GB" dirty="0"/>
              <a:t>Besides the establishment's modus operandi to have obedient political parties in its pocket, </a:t>
            </a:r>
            <a:r>
              <a:rPr lang="en-GB" b="1" dirty="0"/>
              <a:t>personality </a:t>
            </a:r>
            <a:r>
              <a:rPr lang="en-GB" b="1" dirty="0" err="1"/>
              <a:t>centered</a:t>
            </a:r>
            <a:r>
              <a:rPr lang="en-GB" b="1" dirty="0"/>
              <a:t> Pakistan People's Party and </a:t>
            </a:r>
            <a:r>
              <a:rPr lang="en-GB" b="1" dirty="0" err="1"/>
              <a:t>Awami</a:t>
            </a:r>
            <a:r>
              <a:rPr lang="en-GB" b="1" dirty="0"/>
              <a:t> League were able to articulate people's voice and exhibited unique success in the country's first general elections in 1970</a:t>
            </a:r>
            <a:r>
              <a:rPr lang="en-GB" dirty="0"/>
              <a:t> on the basis of adult franchise. </a:t>
            </a:r>
          </a:p>
          <a:p>
            <a:pPr marL="457200" indent="-457200" algn="just">
              <a:lnSpc>
                <a:spcPct val="150000"/>
              </a:lnSpc>
              <a:buFont typeface="Arial" panose="020B0604020202020204" pitchFamily="34" charset="0"/>
              <a:buChar char="•"/>
            </a:pPr>
            <a:r>
              <a:rPr lang="en-GB" dirty="0"/>
              <a:t>However, </a:t>
            </a:r>
            <a:r>
              <a:rPr lang="en-GB" b="1" dirty="0"/>
              <a:t>Z.A Bhutto could not digest the fact that democratically elected leader from the East Pakistan will rule the country. </a:t>
            </a:r>
            <a:endParaRPr lang="en-US" b="1" dirty="0"/>
          </a:p>
          <a:p>
            <a:pPr marL="457200" indent="-457200" algn="just">
              <a:lnSpc>
                <a:spcPct val="150000"/>
              </a:lnSpc>
              <a:buFont typeface="Arial" panose="020B0604020202020204" pitchFamily="34" charset="0"/>
              <a:buChar char="•"/>
            </a:pPr>
            <a:endParaRPr lang="en-US" dirty="0"/>
          </a:p>
        </p:txBody>
      </p:sp>
      <p:sp>
        <p:nvSpPr>
          <p:cNvPr id="2" name="Slide Number Placeholder 1"/>
          <p:cNvSpPr>
            <a:spLocks noGrp="1"/>
          </p:cNvSpPr>
          <p:nvPr>
            <p:ph type="sldNum" sz="quarter" idx="12"/>
          </p:nvPr>
        </p:nvSpPr>
        <p:spPr/>
        <p:txBody>
          <a:bodyPr/>
          <a:lstStyle/>
          <a:p>
            <a:fld id="{08A8661F-1CDE-4F7E-AE93-7F9785FD6839}" type="slidenum">
              <a:rPr lang="en-US" smtClean="0"/>
              <a:pPr/>
              <a:t>5</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1881779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1077218"/>
          </a:xfrm>
          <a:prstGeom prst="rect">
            <a:avLst/>
          </a:prstGeom>
          <a:noFill/>
        </p:spPr>
        <p:txBody>
          <a:bodyPr wrap="square" rtlCol="0">
            <a:spAutoFit/>
          </a:bodyPr>
          <a:lstStyle/>
          <a:p>
            <a:r>
              <a:rPr lang="en-US" sz="3200" b="1" dirty="0"/>
              <a:t>Political Parities in Pakistan</a:t>
            </a:r>
          </a:p>
          <a:p>
            <a:endParaRPr lang="en-US" sz="3200" b="1"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4662815"/>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GB" b="1" dirty="0"/>
              <a:t>Political Parties and Mass Contact</a:t>
            </a:r>
          </a:p>
          <a:p>
            <a:pPr marL="457200" indent="-457200" algn="just">
              <a:lnSpc>
                <a:spcPct val="150000"/>
              </a:lnSpc>
              <a:buFont typeface="Arial" panose="020B0604020202020204" pitchFamily="34" charset="0"/>
              <a:buChar char="•"/>
            </a:pPr>
            <a:r>
              <a:rPr lang="en-GB" dirty="0"/>
              <a:t>The </a:t>
            </a:r>
            <a:r>
              <a:rPr lang="en-GB" b="1" dirty="0"/>
              <a:t>development of political parties </a:t>
            </a:r>
            <a:r>
              <a:rPr lang="en-GB" dirty="0"/>
              <a:t>is </a:t>
            </a:r>
            <a:r>
              <a:rPr lang="en-GB" b="1" dirty="0"/>
              <a:t>related to the level of development of a society</a:t>
            </a:r>
            <a:r>
              <a:rPr lang="en-GB" dirty="0"/>
              <a:t>, the quality of mutual relations and the nature of the state structure.</a:t>
            </a:r>
          </a:p>
          <a:p>
            <a:pPr marL="457200" indent="-457200" algn="just">
              <a:lnSpc>
                <a:spcPct val="150000"/>
              </a:lnSpc>
              <a:buFont typeface="Arial" panose="020B0604020202020204" pitchFamily="34" charset="0"/>
              <a:buChar char="•"/>
            </a:pPr>
            <a:r>
              <a:rPr lang="en-GB" dirty="0"/>
              <a:t>The </a:t>
            </a:r>
            <a:r>
              <a:rPr lang="en-GB" b="1" dirty="0"/>
              <a:t>uneven political development in rural and urban areas that affected the growth of parties in the colonial period also persisted</a:t>
            </a:r>
            <a:r>
              <a:rPr lang="en-GB" dirty="0"/>
              <a:t>, though it gradually narrowed down in 1990s.</a:t>
            </a:r>
          </a:p>
          <a:p>
            <a:pPr marL="457200" indent="-457200" algn="just">
              <a:lnSpc>
                <a:spcPct val="150000"/>
              </a:lnSpc>
              <a:buFont typeface="Arial" panose="020B0604020202020204" pitchFamily="34" charset="0"/>
              <a:buChar char="•"/>
            </a:pPr>
            <a:r>
              <a:rPr lang="en-GB" dirty="0"/>
              <a:t>The trend affected the development of parties in Pakistan. </a:t>
            </a:r>
            <a:r>
              <a:rPr lang="en-GB" b="1" dirty="0"/>
              <a:t>They mostly remained urban-based, with limited contacts with rural population</a:t>
            </a:r>
            <a:r>
              <a:rPr lang="en-GB" dirty="0"/>
              <a:t>. In the </a:t>
            </a:r>
            <a:r>
              <a:rPr lang="en-GB" b="1" dirty="0"/>
              <a:t>absence of regular elections there was no pressure on the city-based political parties to reach the 70 percent rural population </a:t>
            </a:r>
            <a:r>
              <a:rPr lang="en-GB" dirty="0"/>
              <a:t>and integrate it in the political process.</a:t>
            </a:r>
            <a:endParaRPr lang="en-US" dirty="0"/>
          </a:p>
        </p:txBody>
      </p:sp>
      <p:sp>
        <p:nvSpPr>
          <p:cNvPr id="2" name="Slide Number Placeholder 1"/>
          <p:cNvSpPr>
            <a:spLocks noGrp="1"/>
          </p:cNvSpPr>
          <p:nvPr>
            <p:ph type="sldNum" sz="quarter" idx="12"/>
          </p:nvPr>
        </p:nvSpPr>
        <p:spPr/>
        <p:txBody>
          <a:bodyPr/>
          <a:lstStyle/>
          <a:p>
            <a:fld id="{08A8661F-1CDE-4F7E-AE93-7F9785FD6839}" type="slidenum">
              <a:rPr lang="en-US" smtClean="0"/>
              <a:pPr/>
              <a:t>6</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688483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1077218"/>
          </a:xfrm>
          <a:prstGeom prst="rect">
            <a:avLst/>
          </a:prstGeom>
          <a:noFill/>
        </p:spPr>
        <p:txBody>
          <a:bodyPr wrap="square" rtlCol="0">
            <a:spAutoFit/>
          </a:bodyPr>
          <a:lstStyle/>
          <a:p>
            <a:r>
              <a:rPr lang="en-US" sz="3200" b="1" dirty="0"/>
              <a:t>The Problems of Political Parties [1/6] </a:t>
            </a:r>
          </a:p>
          <a:p>
            <a:endParaRPr lang="en-US" sz="3200" b="1"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4662815"/>
          </a:xfrm>
          <a:prstGeom prst="rect">
            <a:avLst/>
          </a:prstGeom>
          <a:noFill/>
        </p:spPr>
        <p:txBody>
          <a:bodyPr wrap="square" rtlCol="0">
            <a:spAutoFit/>
          </a:bodyPr>
          <a:lstStyle/>
          <a:p>
            <a:pPr marL="457200" indent="-457200" algn="just">
              <a:lnSpc>
                <a:spcPct val="150000"/>
              </a:lnSpc>
            </a:pPr>
            <a:endParaRPr lang="en-US" dirty="0"/>
          </a:p>
          <a:p>
            <a:pPr marL="457200" indent="-457200" algn="just">
              <a:lnSpc>
                <a:spcPct val="150000"/>
              </a:lnSpc>
              <a:buFont typeface="Arial" panose="020B0604020202020204" pitchFamily="34" charset="0"/>
              <a:buChar char="•"/>
            </a:pPr>
            <a:r>
              <a:rPr lang="en-GB" b="1" dirty="0"/>
              <a:t>The Problems of Political Parties</a:t>
            </a:r>
          </a:p>
          <a:p>
            <a:pPr marL="457200" indent="-457200" algn="just">
              <a:lnSpc>
                <a:spcPct val="150000"/>
              </a:lnSpc>
              <a:buFont typeface="Arial" panose="020B0604020202020204" pitchFamily="34" charset="0"/>
              <a:buChar char="•"/>
            </a:pPr>
            <a:r>
              <a:rPr lang="en-GB" dirty="0"/>
              <a:t>Almost all the political parties currently face certain problems. The first is the </a:t>
            </a:r>
            <a:r>
              <a:rPr lang="en-GB" b="1" dirty="0"/>
              <a:t>lack of democracy </a:t>
            </a:r>
            <a:r>
              <a:rPr lang="en-GB" dirty="0"/>
              <a:t>within the party structure. Second, they are </a:t>
            </a:r>
            <a:r>
              <a:rPr lang="en-GB" b="1" dirty="0"/>
              <a:t>preoccupied with the sole objective of grabbing power.</a:t>
            </a:r>
            <a:r>
              <a:rPr lang="en-GB" dirty="0"/>
              <a:t> They have failed to encourage the growth of alternate leadership. Third, most of our political parties </a:t>
            </a:r>
            <a:r>
              <a:rPr lang="en-GB" b="1" dirty="0"/>
              <a:t>lack a clear political vision</a:t>
            </a:r>
            <a:r>
              <a:rPr lang="en-GB" dirty="0"/>
              <a:t>. </a:t>
            </a:r>
          </a:p>
          <a:p>
            <a:pPr marL="457200" indent="-457200" algn="just">
              <a:lnSpc>
                <a:spcPct val="150000"/>
              </a:lnSpc>
              <a:buFont typeface="Arial" panose="020B0604020202020204" pitchFamily="34" charset="0"/>
              <a:buChar char="•"/>
            </a:pPr>
            <a:r>
              <a:rPr lang="en-GB" b="1" dirty="0"/>
              <a:t>Corruption has also eaten into the heart of the society</a:t>
            </a:r>
            <a:r>
              <a:rPr lang="en-GB" dirty="0"/>
              <a:t>, a society that has few resources and great development demands. Thus, they have alienated the citizens from political sharing and participation.</a:t>
            </a:r>
            <a:endParaRPr lang="en-US" dirty="0"/>
          </a:p>
          <a:p>
            <a:pPr marL="457200" indent="-457200" algn="just">
              <a:lnSpc>
                <a:spcPct val="150000"/>
              </a:lnSpc>
              <a:buFont typeface="Arial" panose="020B0604020202020204" pitchFamily="34" charset="0"/>
              <a:buChar char="•"/>
            </a:pPr>
            <a:endParaRPr lang="en-US" dirty="0"/>
          </a:p>
        </p:txBody>
      </p:sp>
      <p:sp>
        <p:nvSpPr>
          <p:cNvPr id="2" name="Slide Number Placeholder 1"/>
          <p:cNvSpPr>
            <a:spLocks noGrp="1"/>
          </p:cNvSpPr>
          <p:nvPr>
            <p:ph type="sldNum" sz="quarter" idx="12"/>
          </p:nvPr>
        </p:nvSpPr>
        <p:spPr/>
        <p:txBody>
          <a:bodyPr/>
          <a:lstStyle/>
          <a:p>
            <a:fld id="{08A8661F-1CDE-4F7E-AE93-7F9785FD6839}" type="slidenum">
              <a:rPr lang="en-US" smtClean="0"/>
              <a:pPr/>
              <a:t>7</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2364591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1" end="1"/>
                                            </p:txEl>
                                          </p:spTgt>
                                        </p:tgtEl>
                                        <p:attrNameLst>
                                          <p:attrName>style.color</p:attrName>
                                        </p:attrNameLst>
                                      </p:cBhvr>
                                      <p:to>
                                        <a:srgbClr val="000000"/>
                                      </p:to>
                                    </p:animClr>
                                    <p:animClr clrSpc="rgb" dir="cw">
                                      <p:cBhvr>
                                        <p:cTn id="7" dur="500" fill="hold"/>
                                        <p:tgtEl>
                                          <p:spTgt spid="6">
                                            <p:txEl>
                                              <p:pRg st="1" end="1"/>
                                            </p:txEl>
                                          </p:spTgt>
                                        </p:tgtEl>
                                        <p:attrNameLst>
                                          <p:attrName>fillcolor</p:attrName>
                                        </p:attrNameLst>
                                      </p:cBhvr>
                                      <p:to>
                                        <a:srgbClr val="000000"/>
                                      </p:to>
                                    </p:animClr>
                                    <p:set>
                                      <p:cBhvr>
                                        <p:cTn id="8" dur="500" fill="hold"/>
                                        <p:tgtEl>
                                          <p:spTgt spid="6">
                                            <p:txEl>
                                              <p:pRg st="1" end="1"/>
                                            </p:txEl>
                                          </p:spTgt>
                                        </p:tgtEl>
                                        <p:attrNameLst>
                                          <p:attrName>fill.type</p:attrName>
                                        </p:attrNameLst>
                                      </p:cBhvr>
                                      <p:to>
                                        <p:strVal val="solid"/>
                                      </p:to>
                                    </p:set>
                                    <p:set>
                                      <p:cBhvr>
                                        <p:cTn id="9" dur="500" fill="hold"/>
                                        <p:tgtEl>
                                          <p:spTgt spid="6">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2" end="2"/>
                                            </p:txEl>
                                          </p:spTgt>
                                        </p:tgtEl>
                                        <p:attrNameLst>
                                          <p:attrName>style.color</p:attrName>
                                        </p:attrNameLst>
                                      </p:cBhvr>
                                      <p:to>
                                        <a:srgbClr val="000000"/>
                                      </p:to>
                                    </p:animClr>
                                    <p:animClr clrSpc="rgb" dir="cw">
                                      <p:cBhvr>
                                        <p:cTn id="14" dur="500" fill="hold"/>
                                        <p:tgtEl>
                                          <p:spTgt spid="6">
                                            <p:txEl>
                                              <p:pRg st="2" end="2"/>
                                            </p:txEl>
                                          </p:spTgt>
                                        </p:tgtEl>
                                        <p:attrNameLst>
                                          <p:attrName>fillcolor</p:attrName>
                                        </p:attrNameLst>
                                      </p:cBhvr>
                                      <p:to>
                                        <a:srgbClr val="000000"/>
                                      </p:to>
                                    </p:animClr>
                                    <p:set>
                                      <p:cBhvr>
                                        <p:cTn id="15" dur="500" fill="hold"/>
                                        <p:tgtEl>
                                          <p:spTgt spid="6">
                                            <p:txEl>
                                              <p:pRg st="2" end="2"/>
                                            </p:txEl>
                                          </p:spTgt>
                                        </p:tgtEl>
                                        <p:attrNameLst>
                                          <p:attrName>fill.type</p:attrName>
                                        </p:attrNameLst>
                                      </p:cBhvr>
                                      <p:to>
                                        <p:strVal val="solid"/>
                                      </p:to>
                                    </p:set>
                                    <p:set>
                                      <p:cBhvr>
                                        <p:cTn id="16" dur="500" fill="hold"/>
                                        <p:tgtEl>
                                          <p:spTgt spid="6">
                                            <p:txEl>
                                              <p:pRg st="2" end="2"/>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3" end="3"/>
                                            </p:txEl>
                                          </p:spTgt>
                                        </p:tgtEl>
                                        <p:attrNameLst>
                                          <p:attrName>style.color</p:attrName>
                                        </p:attrNameLst>
                                      </p:cBhvr>
                                      <p:to>
                                        <a:srgbClr val="000000"/>
                                      </p:to>
                                    </p:animClr>
                                    <p:animClr clrSpc="rgb" dir="cw">
                                      <p:cBhvr>
                                        <p:cTn id="21" dur="500" fill="hold"/>
                                        <p:tgtEl>
                                          <p:spTgt spid="6">
                                            <p:txEl>
                                              <p:pRg st="3" end="3"/>
                                            </p:txEl>
                                          </p:spTgt>
                                        </p:tgtEl>
                                        <p:attrNameLst>
                                          <p:attrName>fillcolor</p:attrName>
                                        </p:attrNameLst>
                                      </p:cBhvr>
                                      <p:to>
                                        <a:srgbClr val="000000"/>
                                      </p:to>
                                    </p:animClr>
                                    <p:set>
                                      <p:cBhvr>
                                        <p:cTn id="22" dur="500" fill="hold"/>
                                        <p:tgtEl>
                                          <p:spTgt spid="6">
                                            <p:txEl>
                                              <p:pRg st="3" end="3"/>
                                            </p:txEl>
                                          </p:spTgt>
                                        </p:tgtEl>
                                        <p:attrNameLst>
                                          <p:attrName>fill.type</p:attrName>
                                        </p:attrNameLst>
                                      </p:cBhvr>
                                      <p:to>
                                        <p:strVal val="solid"/>
                                      </p:to>
                                    </p:set>
                                    <p:set>
                                      <p:cBhvr>
                                        <p:cTn id="23"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1077218"/>
          </a:xfrm>
          <a:prstGeom prst="rect">
            <a:avLst/>
          </a:prstGeom>
          <a:noFill/>
        </p:spPr>
        <p:txBody>
          <a:bodyPr wrap="square" rtlCol="0">
            <a:spAutoFit/>
          </a:bodyPr>
          <a:lstStyle/>
          <a:p>
            <a:r>
              <a:rPr lang="en-US" sz="3200" b="1" dirty="0"/>
              <a:t>The Problems of Political Parties [2/6] </a:t>
            </a:r>
          </a:p>
          <a:p>
            <a:endParaRPr lang="en-US" sz="3200" b="1"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5078313"/>
          </a:xfrm>
          <a:prstGeom prst="rect">
            <a:avLst/>
          </a:prstGeom>
          <a:noFill/>
        </p:spPr>
        <p:txBody>
          <a:bodyPr wrap="square" rtlCol="0">
            <a:spAutoFit/>
          </a:bodyPr>
          <a:lstStyle/>
          <a:p>
            <a:pPr marL="457200" indent="-457200" algn="just">
              <a:lnSpc>
                <a:spcPct val="150000"/>
              </a:lnSpc>
            </a:pPr>
            <a:endParaRPr lang="en-US" dirty="0"/>
          </a:p>
          <a:p>
            <a:pPr marL="457200" indent="-457200" algn="just">
              <a:lnSpc>
                <a:spcPct val="150000"/>
              </a:lnSpc>
              <a:buFont typeface="Arial" panose="020B0604020202020204" pitchFamily="34" charset="0"/>
              <a:buChar char="•"/>
            </a:pPr>
            <a:r>
              <a:rPr lang="en-GB" b="1" i="1" dirty="0"/>
              <a:t>Lack of inner democracy</a:t>
            </a:r>
          </a:p>
          <a:p>
            <a:pPr marL="457200" indent="-457200" algn="just">
              <a:lnSpc>
                <a:spcPct val="150000"/>
              </a:lnSpc>
              <a:buFont typeface="Arial" panose="020B0604020202020204" pitchFamily="34" charset="0"/>
              <a:buChar char="•"/>
            </a:pPr>
            <a:r>
              <a:rPr lang="en-GB" dirty="0"/>
              <a:t>All major political parties are accused of democratic malpractices. Their </a:t>
            </a:r>
            <a:r>
              <a:rPr lang="en-GB" b="1" dirty="0"/>
              <a:t>leaders appoint themselves as life chairpersons</a:t>
            </a:r>
            <a:r>
              <a:rPr lang="en-GB" dirty="0"/>
              <a:t>. Heirs are groomed to take over their father's mantle. </a:t>
            </a:r>
            <a:r>
              <a:rPr lang="en-GB" b="1" dirty="0"/>
              <a:t>Party positions are distributed </a:t>
            </a:r>
            <a:r>
              <a:rPr lang="en-GB" dirty="0"/>
              <a:t>at a price to </a:t>
            </a:r>
            <a:r>
              <a:rPr lang="en-GB" dirty="0" err="1"/>
              <a:t>favorites</a:t>
            </a:r>
            <a:r>
              <a:rPr lang="en-GB" dirty="0"/>
              <a:t>.</a:t>
            </a:r>
            <a:br>
              <a:rPr lang="en-GB" dirty="0"/>
            </a:br>
            <a:r>
              <a:rPr lang="en-GB" dirty="0"/>
              <a:t>With a few exceptions, </a:t>
            </a:r>
            <a:r>
              <a:rPr lang="en-GB" b="1" dirty="0"/>
              <a:t>political parties in Pakistan have never held elections within their ranks.</a:t>
            </a:r>
            <a:r>
              <a:rPr lang="en-GB" dirty="0"/>
              <a:t> Often, influential politicians (landlords and industrial barons) sought and secured </a:t>
            </a:r>
            <a:r>
              <a:rPr lang="en-GB" b="1" dirty="0"/>
              <a:t>important positions in major political parties on the basis of nominations</a:t>
            </a:r>
            <a:r>
              <a:rPr lang="en-GB" dirty="0"/>
              <a:t>. The heads of major political parties are nominated by their so-called working committees or Central Boards, which again comprise non-elected nominated members.</a:t>
            </a:r>
          </a:p>
          <a:p>
            <a:pPr marL="457200" indent="-457200" algn="just">
              <a:lnSpc>
                <a:spcPct val="150000"/>
              </a:lnSpc>
              <a:buFont typeface="Arial" panose="020B0604020202020204" pitchFamily="34" charset="0"/>
              <a:buChar char="•"/>
            </a:pPr>
            <a:endParaRPr lang="en-GB" b="1" dirty="0"/>
          </a:p>
        </p:txBody>
      </p:sp>
      <p:sp>
        <p:nvSpPr>
          <p:cNvPr id="2" name="Slide Number Placeholder 1"/>
          <p:cNvSpPr>
            <a:spLocks noGrp="1"/>
          </p:cNvSpPr>
          <p:nvPr>
            <p:ph type="sldNum" sz="quarter" idx="12"/>
          </p:nvPr>
        </p:nvSpPr>
        <p:spPr/>
        <p:txBody>
          <a:bodyPr/>
          <a:lstStyle/>
          <a:p>
            <a:fld id="{08A8661F-1CDE-4F7E-AE93-7F9785FD6839}" type="slidenum">
              <a:rPr lang="en-US" smtClean="0"/>
              <a:pPr/>
              <a:t>8</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2364591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1" end="1"/>
                                            </p:txEl>
                                          </p:spTgt>
                                        </p:tgtEl>
                                        <p:attrNameLst>
                                          <p:attrName>style.color</p:attrName>
                                        </p:attrNameLst>
                                      </p:cBhvr>
                                      <p:to>
                                        <a:srgbClr val="000000"/>
                                      </p:to>
                                    </p:animClr>
                                    <p:animClr clrSpc="rgb" dir="cw">
                                      <p:cBhvr>
                                        <p:cTn id="7" dur="500" fill="hold"/>
                                        <p:tgtEl>
                                          <p:spTgt spid="6">
                                            <p:txEl>
                                              <p:pRg st="1" end="1"/>
                                            </p:txEl>
                                          </p:spTgt>
                                        </p:tgtEl>
                                        <p:attrNameLst>
                                          <p:attrName>fillcolor</p:attrName>
                                        </p:attrNameLst>
                                      </p:cBhvr>
                                      <p:to>
                                        <a:srgbClr val="000000"/>
                                      </p:to>
                                    </p:animClr>
                                    <p:set>
                                      <p:cBhvr>
                                        <p:cTn id="8" dur="500" fill="hold"/>
                                        <p:tgtEl>
                                          <p:spTgt spid="6">
                                            <p:txEl>
                                              <p:pRg st="1" end="1"/>
                                            </p:txEl>
                                          </p:spTgt>
                                        </p:tgtEl>
                                        <p:attrNameLst>
                                          <p:attrName>fill.type</p:attrName>
                                        </p:attrNameLst>
                                      </p:cBhvr>
                                      <p:to>
                                        <p:strVal val="solid"/>
                                      </p:to>
                                    </p:set>
                                    <p:set>
                                      <p:cBhvr>
                                        <p:cTn id="9" dur="500" fill="hold"/>
                                        <p:tgtEl>
                                          <p:spTgt spid="6">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2" end="2"/>
                                            </p:txEl>
                                          </p:spTgt>
                                        </p:tgtEl>
                                        <p:attrNameLst>
                                          <p:attrName>style.color</p:attrName>
                                        </p:attrNameLst>
                                      </p:cBhvr>
                                      <p:to>
                                        <a:srgbClr val="000000"/>
                                      </p:to>
                                    </p:animClr>
                                    <p:animClr clrSpc="rgb" dir="cw">
                                      <p:cBhvr>
                                        <p:cTn id="14" dur="500" fill="hold"/>
                                        <p:tgtEl>
                                          <p:spTgt spid="6">
                                            <p:txEl>
                                              <p:pRg st="2" end="2"/>
                                            </p:txEl>
                                          </p:spTgt>
                                        </p:tgtEl>
                                        <p:attrNameLst>
                                          <p:attrName>fillcolor</p:attrName>
                                        </p:attrNameLst>
                                      </p:cBhvr>
                                      <p:to>
                                        <a:srgbClr val="000000"/>
                                      </p:to>
                                    </p:animClr>
                                    <p:set>
                                      <p:cBhvr>
                                        <p:cTn id="15" dur="500" fill="hold"/>
                                        <p:tgtEl>
                                          <p:spTgt spid="6">
                                            <p:txEl>
                                              <p:pRg st="2" end="2"/>
                                            </p:txEl>
                                          </p:spTgt>
                                        </p:tgtEl>
                                        <p:attrNameLst>
                                          <p:attrName>fill.type</p:attrName>
                                        </p:attrNameLst>
                                      </p:cBhvr>
                                      <p:to>
                                        <p:strVal val="solid"/>
                                      </p:to>
                                    </p:set>
                                    <p:set>
                                      <p:cBhvr>
                                        <p:cTn id="16"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1077218"/>
          </a:xfrm>
          <a:prstGeom prst="rect">
            <a:avLst/>
          </a:prstGeom>
          <a:noFill/>
        </p:spPr>
        <p:txBody>
          <a:bodyPr wrap="square" rtlCol="0">
            <a:spAutoFit/>
          </a:bodyPr>
          <a:lstStyle/>
          <a:p>
            <a:r>
              <a:rPr lang="en-US" sz="3200" b="1" dirty="0"/>
              <a:t>The Problems of Political Parties [3/6] </a:t>
            </a:r>
          </a:p>
          <a:p>
            <a:endParaRPr lang="en-US" sz="3200" b="1" dirty="0">
              <a:solidFill>
                <a:srgbClr val="002060"/>
              </a:solidFill>
              <a:latin typeface="Candara" pitchFamily="34" charset="0"/>
              <a:cs typeface="Arial" pitchFamily="34" charset="0"/>
            </a:endParaRPr>
          </a:p>
        </p:txBody>
      </p:sp>
      <p:sp>
        <p:nvSpPr>
          <p:cNvPr id="6" name="TextBox 5"/>
          <p:cNvSpPr txBox="1"/>
          <p:nvPr/>
        </p:nvSpPr>
        <p:spPr>
          <a:xfrm>
            <a:off x="438178" y="1609404"/>
            <a:ext cx="8020022" cy="5035353"/>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GB" dirty="0"/>
              <a:t>Down to the lowest rung of the hierarchical ladder in the party, </a:t>
            </a:r>
            <a:r>
              <a:rPr lang="en-GB" b="1" dirty="0"/>
              <a:t>the leaders of the different tiers and/or Central Executive Committee nominate the office bearers</a:t>
            </a:r>
            <a:r>
              <a:rPr lang="en-GB" dirty="0"/>
              <a:t>. Consequently, influential people with clout within the party and high command get themselves nominated to important positions in the party. </a:t>
            </a:r>
            <a:r>
              <a:rPr lang="en-GB" b="1" dirty="0"/>
              <a:t>Social and business upstarts with political ambitions employ similar tactics.</a:t>
            </a:r>
            <a:r>
              <a:rPr lang="en-GB" dirty="0"/>
              <a:t> </a:t>
            </a:r>
            <a:br>
              <a:rPr lang="en-GB" dirty="0"/>
            </a:br>
            <a:r>
              <a:rPr lang="en-GB" dirty="0"/>
              <a:t>The </a:t>
            </a:r>
            <a:r>
              <a:rPr lang="en-GB" b="1" dirty="0"/>
              <a:t>heads of the country's two largest political parties often cry hoarse over the need to get rid of military dictatorship, yet they continue the dictatorial practice of nominations in their own parties</a:t>
            </a:r>
            <a:r>
              <a:rPr lang="en-GB" dirty="0"/>
              <a:t>. Such contradictions hinder the flourishing of normative democratic culture. Consequently, the </a:t>
            </a:r>
            <a:r>
              <a:rPr lang="en-GB" b="1" dirty="0"/>
              <a:t>political parties were hardly prepared to cope with the situation arising out of the assumption of power by General </a:t>
            </a:r>
            <a:r>
              <a:rPr lang="en-GB" b="1" dirty="0" err="1"/>
              <a:t>Pervez</a:t>
            </a:r>
            <a:r>
              <a:rPr lang="en-GB" b="1" dirty="0"/>
              <a:t> </a:t>
            </a:r>
            <a:r>
              <a:rPr lang="en-GB" b="1" dirty="0" err="1"/>
              <a:t>Musharraf</a:t>
            </a:r>
            <a:r>
              <a:rPr lang="en-GB" b="1" dirty="0"/>
              <a:t> in October 1999.</a:t>
            </a:r>
            <a:endParaRPr lang="en-US" b="1" dirty="0"/>
          </a:p>
          <a:p>
            <a:pPr marL="457200" indent="-457200" algn="just">
              <a:lnSpc>
                <a:spcPct val="150000"/>
              </a:lnSpc>
              <a:buFont typeface="Arial" panose="020B0604020202020204" pitchFamily="34" charset="0"/>
              <a:buChar char="•"/>
            </a:pPr>
            <a:endParaRPr lang="en-US" dirty="0"/>
          </a:p>
        </p:txBody>
      </p:sp>
      <p:sp>
        <p:nvSpPr>
          <p:cNvPr id="2" name="Slide Number Placeholder 1"/>
          <p:cNvSpPr>
            <a:spLocks noGrp="1"/>
          </p:cNvSpPr>
          <p:nvPr>
            <p:ph type="sldNum" sz="quarter" idx="12"/>
          </p:nvPr>
        </p:nvSpPr>
        <p:spPr/>
        <p:txBody>
          <a:bodyPr/>
          <a:lstStyle/>
          <a:p>
            <a:fld id="{08A8661F-1CDE-4F7E-AE93-7F9785FD6839}" type="slidenum">
              <a:rPr lang="en-US" smtClean="0"/>
              <a:pPr/>
              <a:t>9</a:t>
            </a:fld>
            <a:endParaRPr lang="en-US" dirty="0"/>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2364591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6921</TotalTime>
  <Words>1018</Words>
  <Application>Microsoft Office PowerPoint</Application>
  <PresentationFormat>On-screen Show (4:3)</PresentationFormat>
  <Paragraphs>75</Paragraphs>
  <Slides>12</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Calibri</vt:lpstr>
      <vt:lpstr>Calibri Light</vt:lpstr>
      <vt:lpstr>Candara</vt:lpstr>
      <vt:lpstr>Franklin Gothic Book</vt:lpstr>
      <vt:lpstr>Wingdings 2</vt:lpstr>
      <vt:lpstr>HDOfficeLightV0</vt:lpstr>
      <vt:lpstr>Crop</vt:lpstr>
      <vt:lpstr>HUM111  Pakistan Studies</vt:lpstr>
      <vt:lpstr>HUM 111 Pakistan Studies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COMSATS Institute of Information Technology</dc:title>
  <dc:creator>muniba_nasir</dc:creator>
  <cp:lastModifiedBy>Windows User</cp:lastModifiedBy>
  <cp:revision>733</cp:revision>
  <dcterms:created xsi:type="dcterms:W3CDTF">2015-07-28T10:20:14Z</dcterms:created>
  <dcterms:modified xsi:type="dcterms:W3CDTF">2018-11-14T05:30:24Z</dcterms:modified>
</cp:coreProperties>
</file>