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7" r:id="rId2"/>
  </p:sldMasterIdLst>
  <p:notesMasterIdLst>
    <p:notesMasterId r:id="rId16"/>
  </p:notesMasterIdLst>
  <p:sldIdLst>
    <p:sldId id="776" r:id="rId3"/>
    <p:sldId id="777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3" r:id="rId14"/>
    <p:sldId id="774" r:id="rId15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2F5395"/>
    <a:srgbClr val="FFFFB3"/>
    <a:srgbClr val="7F9ED7"/>
    <a:srgbClr val="FAE9E2"/>
    <a:srgbClr val="FFFFCC"/>
    <a:srgbClr val="FDF1ED"/>
    <a:srgbClr val="FBDFD5"/>
    <a:srgbClr val="FFFF99"/>
    <a:srgbClr val="B9D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90959" autoAdjust="0"/>
  </p:normalViewPr>
  <p:slideViewPr>
    <p:cSldViewPr>
      <p:cViewPr varScale="1">
        <p:scale>
          <a:sx n="105" d="100"/>
          <a:sy n="105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8-07-16T09:14:26.5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8-07-16T09:14:27.8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0-2147483648,'21'0,"-21"0,0 0,-21 0,21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8840922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9181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637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69639"/>
      </p:ext>
    </p:extLst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9601"/>
      </p:ext>
    </p:extLst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30057"/>
      </p:ext>
    </p:extLst>
  </p:cSld>
  <p:clrMapOvr>
    <a:masterClrMapping/>
  </p:clrMapOvr>
  <p:transition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3329"/>
      </p:ext>
    </p:extLst>
  </p:cSld>
  <p:clrMapOvr>
    <a:masterClrMapping/>
  </p:clrMapOvr>
  <p:transition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3204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95335"/>
      </p:ext>
    </p:extLst>
  </p:cSld>
  <p:clrMapOvr>
    <a:masterClrMapping/>
  </p:clrMapOvr>
  <p:transition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8406"/>
      </p:ext>
    </p:extLst>
  </p:cSld>
  <p:clrMapOvr>
    <a:masterClrMapping/>
  </p:clrMapOvr>
  <p:transition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0541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>
    <p:push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4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>
    <p:push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Candara" panose="020E0502030303020204" pitchFamily="34" charset="0"/>
              </a:rPr>
              <a:t>HUM111 </a:t>
            </a:r>
            <a:br>
              <a:rPr lang="en-US" sz="4800" dirty="0">
                <a:latin typeface="Candara" panose="020E0502030303020204" pitchFamily="34" charset="0"/>
              </a:rPr>
            </a:br>
            <a:r>
              <a:rPr lang="en-US" sz="48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A8661F-1CDE-4F7E-AE93-7F9785FD683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6096000" y="838200"/>
            <a:ext cx="223219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Lecture 22</a:t>
            </a:r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28856"/>
            <a:ext cx="3153030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0357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Way Forward (Cont.)</a:t>
            </a:r>
          </a:p>
          <a:p>
            <a:endParaRPr lang="en-US" sz="3200" b="1" dirty="0"/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/>
              <a:t>Democracy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Democracy should start at </a:t>
            </a:r>
            <a:r>
              <a:rPr lang="en-GB" b="1" dirty="0"/>
              <a:t>the grassroots level </a:t>
            </a:r>
            <a:r>
              <a:rPr lang="en-GB" dirty="0"/>
              <a:t>and nothing should be imposed on the people.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All political </a:t>
            </a:r>
            <a:r>
              <a:rPr lang="en-GB" b="1" dirty="0"/>
              <a:t>parties’ cadres should elect their basic </a:t>
            </a:r>
            <a:r>
              <a:rPr lang="en-GB" b="1" dirty="0" err="1"/>
              <a:t>mohallah</a:t>
            </a:r>
            <a:r>
              <a:rPr lang="en-GB" b="1" dirty="0"/>
              <a:t>, ward, city, province, and national units.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These basic units or </a:t>
            </a:r>
            <a:r>
              <a:rPr lang="en-GB" b="1" dirty="0"/>
              <a:t>tiers of a political party should remain in the charge of those workers who are elected under a system that allows members of the party to express their choices through ballots</a:t>
            </a:r>
            <a:r>
              <a:rPr lang="en-GB" dirty="0"/>
              <a:t>. These units should elect the city leaders who, in turn, form an electoral college for the election of district, provincial and national party leaders.</a:t>
            </a:r>
            <a:br>
              <a:rPr lang="en-GB" dirty="0"/>
            </a:b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Way Forward (Cont.)</a:t>
            </a:r>
          </a:p>
          <a:p>
            <a:endParaRPr lang="en-US" sz="3200" b="1" dirty="0"/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There </a:t>
            </a:r>
            <a:r>
              <a:rPr lang="en-GB" b="1" dirty="0"/>
              <a:t>should also be a constitutional requirement for political parties to hold elections at least once in two years under the direct supervision of the independent and neutral Election Commission</a:t>
            </a:r>
            <a:r>
              <a:rPr lang="en-GB" dirty="0"/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And the </a:t>
            </a:r>
            <a:r>
              <a:rPr lang="en-GB" b="1" dirty="0"/>
              <a:t>commission should be empowered to disqualify a political party from contesting the national, provincial and local elections if it does not have elected office bearers</a:t>
            </a:r>
            <a:r>
              <a:rPr lang="en-GB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Way Forward (Cont.)</a:t>
            </a:r>
          </a:p>
          <a:p>
            <a:endParaRPr lang="en-US" sz="3200" b="1" dirty="0"/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/>
              <a:t>Accountability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There is a need to create </a:t>
            </a:r>
            <a:r>
              <a:rPr lang="en-GB" b="1" dirty="0"/>
              <a:t>permanent mechanisms for continued accountability within the democratic structures of the state and the parties</a:t>
            </a:r>
            <a:r>
              <a:rPr lang="en-GB" dirty="0"/>
              <a:t>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There is also </a:t>
            </a:r>
            <a:r>
              <a:rPr lang="en-GB" b="1" dirty="0"/>
              <a:t>a need to look at the problem of corruption in depth and take steps to root it out </a:t>
            </a:r>
            <a:r>
              <a:rPr lang="en-GB" dirty="0"/>
              <a:t>because not only are the politicians corrupt but the whole of our society is steeped in corruption.</a:t>
            </a: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4381" y="666189"/>
            <a:ext cx="845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Way Forward (Cont.)</a:t>
            </a:r>
          </a:p>
          <a:p>
            <a:endParaRPr lang="en-US" sz="3200" b="1" dirty="0"/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/>
              <a:t>Financial resources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Parties are weak because they lack financial resources. </a:t>
            </a:r>
            <a:r>
              <a:rPr lang="en-GB" b="1" dirty="0"/>
              <a:t>Electoral candidates are relatively strong and do not depend on their respective parties for funding</a:t>
            </a:r>
            <a:r>
              <a:rPr lang="en-GB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Unless parties in Pakistan engage themselves in fund-raising activities </a:t>
            </a:r>
            <a:r>
              <a:rPr lang="en-GB" dirty="0"/>
              <a:t>and thereby </a:t>
            </a:r>
            <a:r>
              <a:rPr lang="en-GB" b="1" dirty="0"/>
              <a:t>finance their electoral and non-electoral activities like political education and training</a:t>
            </a:r>
            <a:r>
              <a:rPr lang="en-GB" dirty="0"/>
              <a:t>, they will continue to woo local influence for support rather than lend their support to promising individuals within their folds.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Secondly, the country needs to debate and </a:t>
            </a:r>
            <a:r>
              <a:rPr lang="en-GB" b="1" dirty="0"/>
              <a:t>encourage the culture of political donations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0578" y="990600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111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210290"/>
            <a:ext cx="7391400" cy="152803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Lecture </a:t>
            </a:r>
          </a:p>
          <a:p>
            <a:r>
              <a:rPr lang="en-US" sz="2800" dirty="0"/>
              <a:t>The Problems of Political Parties in Pakistan </a:t>
            </a:r>
          </a:p>
          <a:p>
            <a:r>
              <a:rPr lang="en-US" sz="2800" dirty="0"/>
              <a:t>(Part B)</a:t>
            </a:r>
            <a:r>
              <a:rPr lang="en-US" sz="2800" b="1" dirty="0">
                <a:latin typeface="Candara" panose="020E0502030303020204" pitchFamily="34" charset="0"/>
              </a:rPr>
              <a:t> </a:t>
            </a:r>
          </a:p>
          <a:p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3C9425-2EF3-4F8B-B8C0-E4714BE1748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6" name="Subtitle 5"/>
          <p:cNvSpPr txBox="1">
            <a:spLocks/>
          </p:cNvSpPr>
          <p:nvPr/>
        </p:nvSpPr>
        <p:spPr>
          <a:xfrm>
            <a:off x="4092405" y="5181600"/>
            <a:ext cx="5432595" cy="101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Dr. Sohail Ahmad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285500" y="50450750"/>
              <a:ext cx="0" cy="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85500" y="50450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6063" y="2179638"/>
              <a:ext cx="7937" cy="1587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6063" y="2147483647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69695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problems of Political Parties (Cont.)</a:t>
            </a:r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/>
              <a:t>The Lack of Political Vision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emergence of political parties is related to material and cultural advancement of society </a:t>
            </a:r>
            <a:r>
              <a:rPr lang="en-GB" dirty="0"/>
              <a:t>in which citizens are free to form groups and associations and to articulate their demands and problems.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low level of such advancement and the lack of freedom in Pakistani society, particularly during the first decade</a:t>
            </a:r>
            <a:r>
              <a:rPr lang="en-GB" dirty="0"/>
              <a:t>, constrained the development of parties; thus, the phenomenon led to their myopic vision.</a:t>
            </a:r>
          </a:p>
          <a:p>
            <a:pPr marL="457200" indent="-457200" algn="just">
              <a:lnSpc>
                <a:spcPct val="150000"/>
              </a:lnSpc>
            </a:pPr>
            <a:br>
              <a:rPr lang="en-GB" dirty="0"/>
            </a:b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6744" y="730268"/>
            <a:ext cx="8458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Problems of Political Parties (Cont.)</a:t>
            </a:r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/>
              <a:t>The lost vision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In 1990s the course of political development changed. The political direction and vision to enter the 21st century was lost. </a:t>
            </a:r>
            <a:r>
              <a:rPr lang="en-GB" dirty="0"/>
              <a:t>Major political parties, particularly the </a:t>
            </a:r>
            <a:r>
              <a:rPr lang="en-GB" b="1" dirty="0"/>
              <a:t>Pakistan People’s Party and the Muslim League, set their direction for power struggle, floor crossing and corruption throughout the decade</a:t>
            </a:r>
            <a:r>
              <a:rPr lang="en-GB" dirty="0"/>
              <a:t>. The lack of vision weakened them to the extent that the governments of Benazir Bhutto and </a:t>
            </a:r>
            <a:r>
              <a:rPr lang="en-GB" dirty="0" err="1"/>
              <a:t>Nawaz</a:t>
            </a:r>
            <a:r>
              <a:rPr lang="en-GB" dirty="0"/>
              <a:t> Sharif were struck by the dissolution syndrome, twice each.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Problems of Political Parties (Cont.)</a:t>
            </a:r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The weakness of political parties in Pakistan is evident </a:t>
            </a:r>
            <a:r>
              <a:rPr lang="en-GB" dirty="0"/>
              <a:t>from their </a:t>
            </a:r>
            <a:r>
              <a:rPr lang="en-GB" b="1" dirty="0"/>
              <a:t>massive proliferation</a:t>
            </a:r>
            <a:r>
              <a:rPr lang="en-GB" dirty="0"/>
              <a:t> and </a:t>
            </a:r>
            <a:r>
              <a:rPr lang="en-GB" b="1" dirty="0"/>
              <a:t>high rate of mortality</a:t>
            </a:r>
            <a:r>
              <a:rPr lang="en-GB" dirty="0"/>
              <a:t>, their </a:t>
            </a:r>
            <a:r>
              <a:rPr lang="en-GB" b="1" dirty="0"/>
              <a:t>fragmentation into small and ineffective factions</a:t>
            </a:r>
            <a:r>
              <a:rPr lang="en-GB" dirty="0"/>
              <a:t>, their </a:t>
            </a:r>
            <a:r>
              <a:rPr lang="en-GB" b="1" dirty="0"/>
              <a:t>regionalization</a:t>
            </a:r>
            <a:r>
              <a:rPr lang="en-GB" dirty="0"/>
              <a:t> and </a:t>
            </a:r>
            <a:r>
              <a:rPr lang="en-GB" b="1" dirty="0" err="1"/>
              <a:t>ethnicization</a:t>
            </a:r>
            <a:r>
              <a:rPr lang="en-GB" dirty="0"/>
              <a:t> with appeal only to a limited number of citizens. This also reflects their </a:t>
            </a:r>
            <a:r>
              <a:rPr lang="en-GB" b="1" dirty="0"/>
              <a:t>indifference to formulate coherent programmes and policies for winning the support of the broad strata of society</a:t>
            </a:r>
            <a:r>
              <a:rPr lang="en-GB" dirty="0"/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With weak institutional roots in society, </a:t>
            </a:r>
            <a:r>
              <a:rPr lang="en-GB" b="1" dirty="0"/>
              <a:t>parties are amorphous groups tied together by their leaders</a:t>
            </a:r>
            <a:r>
              <a:rPr lang="en-GB" dirty="0"/>
              <a:t>; </a:t>
            </a:r>
            <a:r>
              <a:rPr lang="en-GB" b="1" dirty="0"/>
              <a:t>some charismatic, others not</a:t>
            </a:r>
            <a:r>
              <a:rPr lang="en-GB" dirty="0"/>
              <a:t>, some </a:t>
            </a:r>
            <a:r>
              <a:rPr lang="en-GB" b="1" dirty="0"/>
              <a:t>becoming party leaders because of their wealth and the others due to inheritance.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Problems of Political Parties (Cont.)</a:t>
            </a:r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/>
              <a:t>Lack of citizen's participation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political parties can hope to play a meaningful role only if they succeed in gathering the masses around them. </a:t>
            </a:r>
            <a:r>
              <a:rPr lang="en-GB" b="1" dirty="0"/>
              <a:t>There are rarely any membership campaigns conducted by the parties</a:t>
            </a:r>
            <a:r>
              <a:rPr lang="en-GB" dirty="0"/>
              <a:t>. Even those who joined them on one or the other pretext have been demoralized. </a:t>
            </a:r>
            <a:r>
              <a:rPr lang="en-GB" b="1" dirty="0"/>
              <a:t>Part of the problem lies in the inner working of these parties, which does not provide a sense of participation to the members.</a:t>
            </a:r>
            <a:endParaRPr lang="en-US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Problems of Political Parties (Cont.)</a:t>
            </a:r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1" dirty="0"/>
              <a:t>Lack of mutual understanding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Pakistan’s political parties lack mutual trust and understanding. </a:t>
            </a:r>
            <a:r>
              <a:rPr lang="en-GB" b="1" dirty="0"/>
              <a:t>The culture of political dialogue has never taken roots in Pakistan</a:t>
            </a:r>
            <a:r>
              <a:rPr lang="en-GB" dirty="0"/>
              <a:t>. Only the circumstances brought the Pakistan People’s Party and the Muslim League together into the Alliance for the Restoration of Democracy to put pressure on president </a:t>
            </a:r>
            <a:r>
              <a:rPr lang="en-GB" dirty="0" err="1"/>
              <a:t>Musharraf</a:t>
            </a:r>
            <a:r>
              <a:rPr lang="en-GB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Mainstream as well as the ethno-regional parties lack internal debate over policy alternatives</a:t>
            </a:r>
            <a:r>
              <a:rPr lang="en-GB" dirty="0"/>
              <a:t>. Their priorities and preferences are not an outcome of household debates and discussion. Rather, they are identified with their leaders.</a:t>
            </a: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Way Forward </a:t>
            </a:r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Accountable democracy cannot function in Pakistan until drastic changes are made in the formation and functioning of political parties</a:t>
            </a:r>
            <a:r>
              <a:rPr lang="en-GB" dirty="0"/>
              <a:t>, which can faithfully represent and serve the people through a transparent political system.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Educated professional and progressive minded middle class citizens do not have any chance to participate in the democratic process</a:t>
            </a:r>
            <a:r>
              <a:rPr lang="en-GB" dirty="0"/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Our failure to recognize the need to restructure the political party system on fundamental principles of democracy has destroyed our national institutions by corruption and nepotism</a:t>
            </a:r>
            <a:r>
              <a:rPr lang="en-GB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Way Forward (Cont.)</a:t>
            </a:r>
          </a:p>
          <a:p>
            <a:r>
              <a:rPr lang="en-US" sz="3200" b="1" dirty="0"/>
              <a:t> </a:t>
            </a:r>
          </a:p>
          <a:p>
            <a:endParaRPr lang="en-US" sz="3200" b="1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Lack of accountability by the elected autocratic rulers </a:t>
            </a:r>
            <a:r>
              <a:rPr lang="en-GB" dirty="0"/>
              <a:t>during the past decades </a:t>
            </a:r>
            <a:r>
              <a:rPr lang="en-GB" b="1" dirty="0"/>
              <a:t>has become the accepted feature of our national polity</a:t>
            </a:r>
            <a:r>
              <a:rPr lang="en-GB" dirty="0"/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The chasm between the poor and the rich has reached alarming proportions. </a:t>
            </a:r>
            <a:r>
              <a:rPr lang="en-GB" dirty="0"/>
              <a:t>By </a:t>
            </a:r>
            <a:r>
              <a:rPr lang="en-GB" b="1" dirty="0"/>
              <a:t>squandering public funds on dubious projects and levying ever-increasing taxes to pay for their extravagant lifestyle</a:t>
            </a:r>
            <a:r>
              <a:rPr lang="en-GB" dirty="0"/>
              <a:t>, rulers have totally demoralized and crippled the tax paying middle class, which is the productive segment of any developing democratic society.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645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6816</TotalTime>
  <Words>1003</Words>
  <Application>Microsoft Office PowerPoint</Application>
  <PresentationFormat>On-screen Show (4:3)</PresentationFormat>
  <Paragraphs>84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Franklin Gothic Book</vt:lpstr>
      <vt:lpstr>Wingdings 2</vt:lpstr>
      <vt:lpstr>HDOfficeLightV0</vt:lpstr>
      <vt:lpstr>1_Crop</vt:lpstr>
      <vt:lpstr>HUM111  Pakistan Studies</vt:lpstr>
      <vt:lpstr>HUM 111 Pakistan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Windows User</cp:lastModifiedBy>
  <cp:revision>732</cp:revision>
  <dcterms:created xsi:type="dcterms:W3CDTF">2015-07-28T10:20:14Z</dcterms:created>
  <dcterms:modified xsi:type="dcterms:W3CDTF">2018-11-14T05:35:23Z</dcterms:modified>
</cp:coreProperties>
</file>