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65" r:id="rId3"/>
    <p:sldId id="777"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574" autoAdjust="0"/>
  </p:normalViewPr>
  <p:slideViewPr>
    <p:cSldViewPr>
      <p:cViewPr varScale="1">
        <p:scale>
          <a:sx n="106" d="100"/>
          <a:sy n="106" d="100"/>
        </p:scale>
        <p:origin x="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6.5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7.8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0-2147483648,'21'0,"-21"0,0 0,-21 0,21 0</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7T10:16:04.3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6570">0 7870,'0'0,"0"0,0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E957F-8ABE-4D89-BE65-4B2B49183C5D}" type="datetimeFigureOut">
              <a:rPr lang="en-US" smtClean="0"/>
              <a:pPr/>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5073B-41AD-4426-8277-1D5066F47CF8}" type="slidenum">
              <a:rPr lang="en-US" smtClean="0"/>
              <a:pPr/>
              <a:t>‹#›</a:t>
            </a:fld>
            <a:endParaRPr lang="en-US"/>
          </a:p>
        </p:txBody>
      </p:sp>
    </p:spTree>
    <p:extLst>
      <p:ext uri="{BB962C8B-B14F-4D97-AF65-F5344CB8AC3E}">
        <p14:creationId xmlns:p14="http://schemas.microsoft.com/office/powerpoint/2010/main" val="133035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1851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1851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solidFill>
                  <a:srgbClr val="1F497D"/>
                </a:solidFill>
              </a:rPr>
              <a:pPr/>
              <a:t>11/19/2018</a:t>
            </a:fld>
            <a:endParaRPr lang="en-US">
              <a:solidFill>
                <a:srgbClr val="1F497D"/>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solidFill>
                <a:srgbClr val="1F497D"/>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solidFill>
                  <a:srgbClr val="1F497D"/>
                </a:solidFill>
              </a:rPr>
              <a:pPr/>
              <a:t>‹#›</a:t>
            </a:fld>
            <a:endParaRPr lang="en-US">
              <a:solidFill>
                <a:srgbClr val="1F497D"/>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9338824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solidFill>
                  <a:srgbClr val="1F497D"/>
                </a:solidFill>
              </a:rPr>
              <a:pPr/>
              <a:t>11/19/2018</a:t>
            </a:fld>
            <a:endParaRPr lang="en-US">
              <a:solidFill>
                <a:srgbClr val="1F497D"/>
              </a:solidFill>
            </a:endParaRPr>
          </a:p>
        </p:txBody>
      </p:sp>
      <p:sp>
        <p:nvSpPr>
          <p:cNvPr id="5" name="Footer Placeholder 4"/>
          <p:cNvSpPr>
            <a:spLocks noGrp="1"/>
          </p:cNvSpPr>
          <p:nvPr>
            <p:ph type="ftr" sz="quarter" idx="11"/>
          </p:nvPr>
        </p:nvSpPr>
        <p:spPr/>
        <p:txBody>
          <a:bodyPr/>
          <a:lstStyle/>
          <a:p>
            <a:endParaRPr lang="en-US">
              <a:solidFill>
                <a:srgbClr val="1F497D"/>
              </a:solidFill>
            </a:endParaRPr>
          </a:p>
        </p:txBody>
      </p:sp>
      <p:sp>
        <p:nvSpPr>
          <p:cNvPr id="6" name="Slide Number Placeholder 5"/>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67292838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solidFill>
                  <a:srgbClr val="EEECE1"/>
                </a:solidFill>
              </a:rPr>
              <a:pPr/>
              <a:t>11/19/2018</a:t>
            </a:fld>
            <a:endParaRPr lang="en-US">
              <a:solidFill>
                <a:srgbClr val="EEECE1"/>
              </a:solidFill>
            </a:endParaRPr>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solidFill>
                <a:srgbClr val="EEECE1"/>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solidFill>
                  <a:srgbClr val="EEECE1"/>
                </a:solidFill>
              </a:rPr>
              <a:pPr/>
              <a:t>‹#›</a:t>
            </a:fld>
            <a:endParaRPr lang="en-US">
              <a:solidFill>
                <a:srgbClr val="EEECE1"/>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6972576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solidFill>
                  <a:srgbClr val="1F497D"/>
                </a:solidFill>
              </a:rPr>
              <a:pPr/>
              <a:t>11/19/2018</a:t>
            </a:fld>
            <a:endParaRPr lang="en-US">
              <a:solidFill>
                <a:srgbClr val="1F497D"/>
              </a:solidFill>
            </a:endParaRPr>
          </a:p>
        </p:txBody>
      </p:sp>
      <p:sp>
        <p:nvSpPr>
          <p:cNvPr id="6" name="Footer Placeholder 5"/>
          <p:cNvSpPr>
            <a:spLocks noGrp="1"/>
          </p:cNvSpPr>
          <p:nvPr>
            <p:ph type="ftr" sz="quarter" idx="11"/>
          </p:nvPr>
        </p:nvSpPr>
        <p:spPr/>
        <p:txBody>
          <a:bodyPr/>
          <a:lstStyle/>
          <a:p>
            <a:endParaRPr lang="en-US">
              <a:solidFill>
                <a:srgbClr val="1F497D"/>
              </a:solidFill>
            </a:endParaRPr>
          </a:p>
        </p:txBody>
      </p:sp>
      <p:sp>
        <p:nvSpPr>
          <p:cNvPr id="7" name="Slide Number Placeholder 6"/>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123289353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solidFill>
                  <a:srgbClr val="1F497D"/>
                </a:solidFill>
              </a:rPr>
              <a:pPr/>
              <a:t>11/19/2018</a:t>
            </a:fld>
            <a:endParaRPr lang="en-US">
              <a:solidFill>
                <a:srgbClr val="1F497D"/>
              </a:solidFill>
            </a:endParaRPr>
          </a:p>
        </p:txBody>
      </p:sp>
      <p:sp>
        <p:nvSpPr>
          <p:cNvPr id="8" name="Footer Placeholder 7"/>
          <p:cNvSpPr>
            <a:spLocks noGrp="1"/>
          </p:cNvSpPr>
          <p:nvPr>
            <p:ph type="ftr" sz="quarter" idx="11"/>
          </p:nvPr>
        </p:nvSpPr>
        <p:spPr/>
        <p:txBody>
          <a:bodyPr/>
          <a:lstStyle/>
          <a:p>
            <a:endParaRPr lang="en-US">
              <a:solidFill>
                <a:srgbClr val="1F497D"/>
              </a:solidFill>
            </a:endParaRPr>
          </a:p>
        </p:txBody>
      </p:sp>
      <p:sp>
        <p:nvSpPr>
          <p:cNvPr id="9" name="Slide Number Placeholder 8"/>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304430265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solidFill>
                  <a:srgbClr val="1F497D"/>
                </a:solidFill>
              </a:rPr>
              <a:pPr/>
              <a:t>11/19/2018</a:t>
            </a:fld>
            <a:endParaRPr lang="en-US">
              <a:solidFill>
                <a:srgbClr val="1F497D"/>
              </a:solidFill>
            </a:endParaRPr>
          </a:p>
        </p:txBody>
      </p:sp>
      <p:sp>
        <p:nvSpPr>
          <p:cNvPr id="4" name="Footer Placeholder 3"/>
          <p:cNvSpPr>
            <a:spLocks noGrp="1"/>
          </p:cNvSpPr>
          <p:nvPr>
            <p:ph type="ftr" sz="quarter" idx="11"/>
          </p:nvPr>
        </p:nvSpPr>
        <p:spPr/>
        <p:txBody>
          <a:bodyPr/>
          <a:lstStyle/>
          <a:p>
            <a:endParaRPr lang="en-US">
              <a:solidFill>
                <a:srgbClr val="1F497D"/>
              </a:solidFill>
            </a:endParaRPr>
          </a:p>
        </p:txBody>
      </p:sp>
      <p:sp>
        <p:nvSpPr>
          <p:cNvPr id="5" name="Slide Number Placeholder 4"/>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70222107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solidFill>
                  <a:srgbClr val="1F497D"/>
                </a:solidFill>
              </a:rPr>
              <a:pPr/>
              <a:t>11/19/2018</a:t>
            </a:fld>
            <a:endParaRPr lang="en-US">
              <a:solidFill>
                <a:srgbClr val="1F497D"/>
              </a:solidFill>
            </a:endParaRPr>
          </a:p>
        </p:txBody>
      </p:sp>
      <p:sp>
        <p:nvSpPr>
          <p:cNvPr id="3" name="Footer Placeholder 2"/>
          <p:cNvSpPr>
            <a:spLocks noGrp="1"/>
          </p:cNvSpPr>
          <p:nvPr>
            <p:ph type="ftr" sz="quarter" idx="11"/>
          </p:nvPr>
        </p:nvSpPr>
        <p:spPr/>
        <p:txBody>
          <a:bodyPr/>
          <a:lstStyle/>
          <a:p>
            <a:endParaRPr lang="en-US">
              <a:solidFill>
                <a:srgbClr val="1F497D"/>
              </a:solidFill>
            </a:endParaRP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5002730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solidFill>
                  <a:srgbClr val="1F497D"/>
                </a:solidFill>
              </a:rPr>
              <a:pPr/>
              <a:t>11/19/2018</a:t>
            </a:fld>
            <a:endParaRPr lang="en-US">
              <a:solidFill>
                <a:srgbClr val="1F497D"/>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solidFill>
                <a:srgbClr val="1F497D"/>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solidFill>
                  <a:srgbClr val="1F497D"/>
                </a:solidFill>
              </a:rPr>
              <a:pPr/>
              <a:t>‹#›</a:t>
            </a:fld>
            <a:endParaRPr lang="en-US">
              <a:solidFill>
                <a:srgbClr val="1F497D"/>
              </a:solidFill>
            </a:endParaRPr>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266549113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solidFill>
                  <a:srgbClr val="1F497D"/>
                </a:solidFill>
              </a:rPr>
              <a:pPr/>
              <a:t>11/19/2018</a:t>
            </a:fld>
            <a:endParaRPr lang="en-US">
              <a:solidFill>
                <a:srgbClr val="1F497D"/>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solidFill>
                <a:srgbClr val="1F497D"/>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solidFill>
                  <a:srgbClr val="1F497D"/>
                </a:solidFill>
              </a:rPr>
              <a:pPr/>
              <a:t>‹#›</a:t>
            </a:fld>
            <a:endParaRPr lang="en-US">
              <a:solidFill>
                <a:srgbClr val="1F497D"/>
              </a:solidFill>
            </a:endParaRPr>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1793880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solidFill>
                  <a:srgbClr val="1F497D"/>
                </a:solidFill>
              </a:rPr>
              <a:pPr/>
              <a:t>11/19/2018</a:t>
            </a:fld>
            <a:endParaRPr lang="en-US">
              <a:solidFill>
                <a:srgbClr val="1F497D"/>
              </a:solidFill>
            </a:endParaRPr>
          </a:p>
        </p:txBody>
      </p:sp>
      <p:sp>
        <p:nvSpPr>
          <p:cNvPr id="5" name="Footer Placeholder 4"/>
          <p:cNvSpPr>
            <a:spLocks noGrp="1"/>
          </p:cNvSpPr>
          <p:nvPr>
            <p:ph type="ftr" sz="quarter" idx="11"/>
          </p:nvPr>
        </p:nvSpPr>
        <p:spPr/>
        <p:txBody>
          <a:bodyPr/>
          <a:lstStyle/>
          <a:p>
            <a:endParaRPr lang="en-US">
              <a:solidFill>
                <a:srgbClr val="1F497D"/>
              </a:solidFill>
            </a:endParaRPr>
          </a:p>
        </p:txBody>
      </p:sp>
      <p:sp>
        <p:nvSpPr>
          <p:cNvPr id="6" name="Slide Number Placeholder 5"/>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spTree>
    <p:extLst>
      <p:ext uri="{BB962C8B-B14F-4D97-AF65-F5344CB8AC3E}">
        <p14:creationId xmlns:p14="http://schemas.microsoft.com/office/powerpoint/2010/main" val="209863257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solidFill>
                  <a:srgbClr val="1F497D"/>
                </a:solidFill>
              </a:rPr>
              <a:pPr/>
              <a:t>11/19/2018</a:t>
            </a:fld>
            <a:endParaRPr lang="en-US">
              <a:solidFill>
                <a:srgbClr val="1F497D"/>
              </a:solidFill>
            </a:endParaRPr>
          </a:p>
        </p:txBody>
      </p:sp>
      <p:sp>
        <p:nvSpPr>
          <p:cNvPr id="5" name="Footer Placeholder 4"/>
          <p:cNvSpPr>
            <a:spLocks noGrp="1"/>
          </p:cNvSpPr>
          <p:nvPr>
            <p:ph type="ftr" sz="quarter" idx="11"/>
          </p:nvPr>
        </p:nvSpPr>
        <p:spPr/>
        <p:txBody>
          <a:bodyPr/>
          <a:lstStyle/>
          <a:p>
            <a:endParaRPr lang="en-US">
              <a:solidFill>
                <a:srgbClr val="1F497D"/>
              </a:solidFill>
            </a:endParaRPr>
          </a:p>
        </p:txBody>
      </p:sp>
      <p:sp>
        <p:nvSpPr>
          <p:cNvPr id="6" name="Slide Number Placeholder 5"/>
          <p:cNvSpPr>
            <a:spLocks noGrp="1"/>
          </p:cNvSpPr>
          <p:nvPr>
            <p:ph type="sldNum" sz="quarter" idx="12"/>
          </p:nvPr>
        </p:nvSpPr>
        <p:spPr/>
        <p:txBody>
          <a:bodyPr/>
          <a:lstStyle/>
          <a:p>
            <a:fld id="{08A8661F-1CDE-4F7E-AE93-7F9785FD6839}" type="slidenum">
              <a:rPr lang="en-US" smtClean="0">
                <a:solidFill>
                  <a:srgbClr val="1F497D"/>
                </a:solidFill>
              </a:rPr>
              <a:pPr/>
              <a:t>‹#›</a:t>
            </a:fld>
            <a:endParaRPr lang="en-US">
              <a:solidFill>
                <a:srgbClr val="1F497D"/>
              </a:solidFill>
            </a:endParaRPr>
          </a:p>
        </p:txBody>
      </p:sp>
    </p:spTree>
    <p:extLst>
      <p:ext uri="{BB962C8B-B14F-4D97-AF65-F5344CB8AC3E}">
        <p14:creationId xmlns:p14="http://schemas.microsoft.com/office/powerpoint/2010/main" val="284830290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DBBA5-3B97-4ECA-841C-4372B244CA1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8054-9451-47A7-B335-959AE82FF9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DBBA5-3B97-4ECA-841C-4372B244CA19}" type="datetimeFigureOut">
              <a:rPr lang="en-US" smtClean="0"/>
              <a:pPr/>
              <a:t>11/19/2018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08054-9451-47A7-B335-959AE82FF9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solidFill>
                  <a:srgbClr val="1F497D"/>
                </a:solidFill>
              </a:rPr>
              <a:pPr/>
              <a:t>11/19/2018</a:t>
            </a:fld>
            <a:endParaRPr lang="en-US">
              <a:solidFill>
                <a:srgbClr val="1F497D"/>
              </a:solidFill>
            </a:endParaRPr>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solidFill>
                <a:srgbClr val="1F497D"/>
              </a:solidFill>
            </a:endParaRP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solidFill>
                  <a:srgbClr val="1F497D"/>
                </a:solidFill>
              </a:rPr>
              <a:pPr/>
              <a:t>‹#›</a:t>
            </a:fld>
            <a:endParaRPr lang="en-US">
              <a:solidFill>
                <a:srgbClr val="1F497D"/>
              </a:solidFill>
            </a:endParaRPr>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7967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23</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59157743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anose="020E0502030303020204" pitchFamily="34" charset="0"/>
              </a:rPr>
              <a:t>Lecture </a:t>
            </a:r>
          </a:p>
          <a:p>
            <a:r>
              <a:rPr lang="en-US" sz="2800" dirty="0"/>
              <a:t>The Problems of Political Parties in Pakistan </a:t>
            </a:r>
          </a:p>
          <a:p>
            <a:r>
              <a:rPr lang="en-US" sz="2800" dirty="0"/>
              <a:t>(Part C)</a:t>
            </a:r>
            <a:r>
              <a:rPr lang="en-US" sz="2800" b="1"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C9425-2EF3-4F8B-B8C0-E4714BE1748E}" type="slidenum">
              <a:rPr kumimoji="0" lang="en-US" sz="1000" b="0" i="0" u="none" strike="noStrike" kern="1200" cap="none" spc="0" normalizeH="0" baseline="0" noProof="0" smtClean="0">
                <a:ln>
                  <a:noFill/>
                </a:ln>
                <a:solidFill>
                  <a:srgbClr val="1F497D"/>
                </a:solidFill>
                <a:effectLst/>
                <a:uLnTx/>
                <a:uFillTx/>
                <a:latin typeface="Candara" panose="020E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1F497D"/>
              </a:solidFill>
              <a:effectLst/>
              <a:uLnTx/>
              <a:uFillTx/>
              <a:latin typeface="Candara" panose="020E0502030303020204" pitchFamily="34" charset="0"/>
              <a:ea typeface="+mn-ea"/>
              <a:cs typeface="+mn-cs"/>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pPr marL="0" marR="0" lvl="0" indent="0" algn="ctr" defTabSz="6858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3000" b="1" i="0" u="none" strike="noStrike" kern="1200" cap="none" spc="0" normalizeH="0" baseline="0" noProof="0" dirty="0">
                <a:ln>
                  <a:noFill/>
                </a:ln>
                <a:solidFill>
                  <a:srgbClr val="1F497D"/>
                </a:solidFill>
                <a:effectLst/>
                <a:uLnTx/>
                <a:uFillTx/>
                <a:latin typeface="Candara" panose="020E0502030303020204" pitchFamily="34" charset="0"/>
                <a:ea typeface="+mn-ea"/>
                <a:cs typeface="+mn-cs"/>
              </a:rPr>
              <a:t>Dr. Sohail Ahmad</a:t>
            </a: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125285500" y="504507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125285500" y="5045075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9136063" y="2179638"/>
              <a:ext cx="7937" cy="1587"/>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9136063" y="2147483647"/>
                <a:ext cx="0" cy="0"/>
              </a:xfrm>
              <a:prstGeom prst="rect">
                <a:avLst/>
              </a:prstGeom>
            </p:spPr>
          </p:pic>
        </mc:Fallback>
      </mc:AlternateContent>
    </p:spTree>
    <p:extLst>
      <p:ext uri="{BB962C8B-B14F-4D97-AF65-F5344CB8AC3E}">
        <p14:creationId xmlns:p14="http://schemas.microsoft.com/office/powerpoint/2010/main" val="266369695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95786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Lack of accountability by the elected autocratic rulers </a:t>
            </a:r>
            <a:r>
              <a:rPr lang="en-GB" dirty="0"/>
              <a:t>during the past decades </a:t>
            </a:r>
            <a:r>
              <a:rPr lang="en-GB" b="1" dirty="0"/>
              <a:t>has become the accepted feature of our national polity</a:t>
            </a:r>
            <a:r>
              <a:rPr lang="en-GB" dirty="0"/>
              <a:t>. </a:t>
            </a:r>
          </a:p>
          <a:p>
            <a:pPr marL="457200" indent="-457200" algn="just">
              <a:lnSpc>
                <a:spcPct val="150000"/>
              </a:lnSpc>
              <a:buFont typeface="Arial" panose="020B0604020202020204" pitchFamily="34" charset="0"/>
              <a:buChar char="•"/>
            </a:pPr>
            <a:r>
              <a:rPr lang="en-GB" b="1" dirty="0"/>
              <a:t>The chasm between the poor and the rich has reached alarming proportions. </a:t>
            </a:r>
            <a:r>
              <a:rPr lang="en-GB" dirty="0"/>
              <a:t>By </a:t>
            </a:r>
            <a:r>
              <a:rPr lang="en-GB" b="1" dirty="0"/>
              <a:t>squandering public funds on dubious projects and levying ever-increasing taxes to pay for their extravagant lifestyle</a:t>
            </a:r>
            <a:r>
              <a:rPr lang="en-GB" dirty="0"/>
              <a:t>, rulers have totally demoralized and crippled the tax paying middle class, which is the productive segment of any developing democratic society.</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0435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b="1" i="1" dirty="0"/>
              <a:t>Democracy</a:t>
            </a:r>
          </a:p>
          <a:p>
            <a:pPr marL="457200" indent="-457200">
              <a:lnSpc>
                <a:spcPct val="150000"/>
              </a:lnSpc>
              <a:buFont typeface="Arial" panose="020B0604020202020204" pitchFamily="34" charset="0"/>
              <a:buChar char="•"/>
            </a:pPr>
            <a:r>
              <a:rPr lang="en-GB" dirty="0"/>
              <a:t>Democracy should start at </a:t>
            </a:r>
            <a:r>
              <a:rPr lang="en-GB" b="1" dirty="0"/>
              <a:t>the grassroots level </a:t>
            </a:r>
            <a:r>
              <a:rPr lang="en-GB" dirty="0"/>
              <a:t>and nothing should be imposed on the people. </a:t>
            </a:r>
          </a:p>
          <a:p>
            <a:pPr marL="457200" indent="-457200">
              <a:lnSpc>
                <a:spcPct val="150000"/>
              </a:lnSpc>
              <a:buFont typeface="Arial" panose="020B0604020202020204" pitchFamily="34" charset="0"/>
              <a:buChar char="•"/>
            </a:pPr>
            <a:r>
              <a:rPr lang="en-GB" dirty="0"/>
              <a:t>All political </a:t>
            </a:r>
            <a:r>
              <a:rPr lang="en-GB" b="1" dirty="0"/>
              <a:t>parties’ cadres should elect their basic </a:t>
            </a:r>
            <a:r>
              <a:rPr lang="en-GB" b="1" dirty="0" err="1"/>
              <a:t>mohallah</a:t>
            </a:r>
            <a:r>
              <a:rPr lang="en-GB" b="1" dirty="0"/>
              <a:t>, ward, city, province, and national units. </a:t>
            </a:r>
          </a:p>
          <a:p>
            <a:pPr marL="457200" indent="-457200">
              <a:lnSpc>
                <a:spcPct val="150000"/>
              </a:lnSpc>
              <a:buFont typeface="Arial" panose="020B0604020202020204" pitchFamily="34" charset="0"/>
              <a:buChar char="•"/>
            </a:pPr>
            <a:r>
              <a:rPr lang="en-GB" dirty="0"/>
              <a:t>These basic units or </a:t>
            </a:r>
            <a:r>
              <a:rPr lang="en-GB" b="1" dirty="0"/>
              <a:t>tiers of a political party should remain in the charge of those workers who are elected under a system that allows members of the party to express their choices through ballots</a:t>
            </a:r>
            <a:r>
              <a:rPr lang="en-GB" dirty="0"/>
              <a:t>. These units should elect the city leaders who, in turn, form an electoral college for the election of district, provincial and national party leaders.</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5123" name="Ink 3"/>
              <p14:cNvContentPartPr>
                <a14:cpLocks xmlns:a14="http://schemas.microsoft.com/office/drawing/2010/main" noRot="1" noChangeAspect="1" noEditPoints="1" noChangeArrowheads="1" noChangeShapeType="1"/>
              </p14:cNvContentPartPr>
              <p14:nvPr/>
            </p14:nvContentPartPr>
            <p14:xfrm>
              <a:off x="4338638" y="2952750"/>
              <a:ext cx="576262" cy="2833688"/>
            </p14:xfrm>
          </p:contentPart>
        </mc:Choice>
        <mc:Fallback xmlns="">
          <p:pic>
            <p:nvPicPr>
              <p:cNvPr id="5123" name="Ink 3"/>
              <p:cNvPicPr>
                <a:picLocks noRot="1" noChangeAspect="1" noEditPoints="1" noChangeArrowheads="1" noChangeShapeType="1"/>
              </p:cNvPicPr>
              <p:nvPr/>
            </p:nvPicPr>
            <p:blipFill>
              <a:blip r:embed="rId6"/>
              <a:stretch>
                <a:fillRect/>
              </a:stretch>
            </p:blipFill>
            <p:spPr>
              <a:xfrm>
                <a:off x="4329280" y="2943390"/>
                <a:ext cx="594979" cy="2852409"/>
              </a:xfrm>
              <a:prstGeom prst="rect">
                <a:avLst/>
              </a:prstGeom>
            </p:spPr>
          </p:pic>
        </mc:Fallback>
      </mc:AlternateContent>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pPr>
            <a:endParaRPr lang="en-US" dirty="0"/>
          </a:p>
          <a:p>
            <a:pPr marL="457200" indent="-457200" algn="just">
              <a:lnSpc>
                <a:spcPct val="150000"/>
              </a:lnSpc>
              <a:buFont typeface="Arial" panose="020B0604020202020204" pitchFamily="34" charset="0"/>
              <a:buChar char="•"/>
            </a:pPr>
            <a:r>
              <a:rPr lang="en-GB" dirty="0"/>
              <a:t>There </a:t>
            </a:r>
            <a:r>
              <a:rPr lang="en-GB" b="1" dirty="0"/>
              <a:t>should also be a constitutional requirement for political parties to hold elections at least once in two years under the direct supervision of the independent and neutral Election Commission</a:t>
            </a:r>
            <a:r>
              <a:rPr lang="en-GB" dirty="0"/>
              <a:t>. </a:t>
            </a:r>
          </a:p>
          <a:p>
            <a:pPr marL="457200" indent="-457200" algn="just">
              <a:lnSpc>
                <a:spcPct val="150000"/>
              </a:lnSpc>
              <a:buFont typeface="Arial" panose="020B0604020202020204" pitchFamily="34" charset="0"/>
              <a:buChar char="•"/>
            </a:pPr>
            <a:r>
              <a:rPr lang="en-GB" dirty="0"/>
              <a:t>And the </a:t>
            </a:r>
            <a:r>
              <a:rPr lang="en-GB" b="1" dirty="0"/>
              <a:t>commission should be empowered to disqualify a political party from contesting the national, provincial and local elections if it does not have elected office bearers</a:t>
            </a:r>
            <a:r>
              <a:rPr lang="en-GB" dirty="0"/>
              <a: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95786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b="1" i="1" dirty="0"/>
              <a:t>Accountability</a:t>
            </a:r>
          </a:p>
          <a:p>
            <a:pPr marL="457200" indent="-457200">
              <a:lnSpc>
                <a:spcPct val="150000"/>
              </a:lnSpc>
              <a:buFont typeface="Arial" panose="020B0604020202020204" pitchFamily="34" charset="0"/>
              <a:buChar char="•"/>
            </a:pPr>
            <a:r>
              <a:rPr lang="en-GB" dirty="0"/>
              <a:t>There is a need to create </a:t>
            </a:r>
            <a:r>
              <a:rPr lang="en-GB" b="1" dirty="0"/>
              <a:t>permanent mechanisms for continued accountability within the democratic structures of the state and the parties</a:t>
            </a:r>
            <a:r>
              <a:rPr lang="en-GB" dirty="0"/>
              <a:t>. </a:t>
            </a:r>
          </a:p>
          <a:p>
            <a:pPr marL="457200" indent="-457200">
              <a:lnSpc>
                <a:spcPct val="150000"/>
              </a:lnSpc>
              <a:buFont typeface="Arial" panose="020B0604020202020204" pitchFamily="34" charset="0"/>
              <a:buChar char="•"/>
            </a:pPr>
            <a:r>
              <a:rPr lang="en-GB" dirty="0"/>
              <a:t>There is also </a:t>
            </a:r>
            <a:r>
              <a:rPr lang="en-GB" b="1" dirty="0"/>
              <a:t>a need to look at the problem of corruption in depth and take steps to root it out </a:t>
            </a:r>
            <a:r>
              <a:rPr lang="en-GB" dirty="0"/>
              <a:t>because not only are the politicians corrupt but the whole of our society is steeped in corruption.</a:t>
            </a:r>
            <a:endParaRPr lang="en-US" dirty="0"/>
          </a:p>
          <a:p>
            <a:pPr marL="457200" indent="-457200" algn="just">
              <a:lnSpc>
                <a:spcPct val="150000"/>
              </a:lnSpc>
              <a:buFont typeface="Arial" panose="020B0604020202020204" pitchFamily="34" charset="0"/>
              <a:buChar char="•"/>
            </a:pPr>
            <a:endParaRPr lang="en-GB"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3181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i="1" dirty="0"/>
              <a:t>Financial resources</a:t>
            </a:r>
          </a:p>
          <a:p>
            <a:pPr marL="457200" indent="-457200" algn="just">
              <a:lnSpc>
                <a:spcPct val="150000"/>
              </a:lnSpc>
              <a:buFont typeface="Arial" panose="020B0604020202020204" pitchFamily="34" charset="0"/>
              <a:buChar char="•"/>
            </a:pPr>
            <a:r>
              <a:rPr lang="en-GB" dirty="0"/>
              <a:t>Parties are weak because they lack financial resources. </a:t>
            </a:r>
            <a:r>
              <a:rPr lang="en-GB" b="1" dirty="0"/>
              <a:t>Electoral candidates are relatively strong and do not depend on their respective parties for funding</a:t>
            </a:r>
            <a:r>
              <a:rPr lang="en-GB" dirty="0"/>
              <a:t>.</a:t>
            </a:r>
          </a:p>
          <a:p>
            <a:pPr marL="457200" indent="-457200" algn="just">
              <a:lnSpc>
                <a:spcPct val="150000"/>
              </a:lnSpc>
              <a:buFont typeface="Arial" panose="020B0604020202020204" pitchFamily="34" charset="0"/>
              <a:buChar char="•"/>
            </a:pPr>
            <a:r>
              <a:rPr lang="en-GB" b="1" dirty="0"/>
              <a:t>Unless parties in Pakistan engage themselves in fund-raising activities </a:t>
            </a:r>
            <a:r>
              <a:rPr lang="en-GB" dirty="0"/>
              <a:t>and thereby </a:t>
            </a:r>
            <a:r>
              <a:rPr lang="en-GB" b="1" dirty="0"/>
              <a:t>finance their electoral and non-electoral activities like political education and training</a:t>
            </a:r>
            <a:r>
              <a:rPr lang="en-GB" dirty="0"/>
              <a:t>, they will continue to woo local influence for support rather than lend their support to promising individuals within their folds.</a:t>
            </a:r>
          </a:p>
          <a:p>
            <a:pPr marL="457200" indent="-457200" algn="just">
              <a:lnSpc>
                <a:spcPct val="150000"/>
              </a:lnSpc>
              <a:buFont typeface="Arial" panose="020B0604020202020204" pitchFamily="34" charset="0"/>
              <a:buChar char="•"/>
            </a:pPr>
            <a:r>
              <a:rPr lang="en-GB" dirty="0"/>
              <a:t>Secondly, the country needs to debate and </a:t>
            </a:r>
            <a:r>
              <a:rPr lang="en-GB" b="1" dirty="0"/>
              <a:t>encourage the culture of political donations</a:t>
            </a:r>
            <a:r>
              <a:rPr lang="en-GB" dirty="0"/>
              <a:t>.</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Way Forward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78885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i="1" dirty="0"/>
              <a:t>Mass contacts</a:t>
            </a:r>
          </a:p>
          <a:p>
            <a:pPr marL="457200" indent="-457200" algn="just">
              <a:lnSpc>
                <a:spcPct val="150000"/>
              </a:lnSpc>
              <a:buFont typeface="Arial" panose="020B0604020202020204" pitchFamily="34" charset="0"/>
              <a:buChar char="•"/>
            </a:pPr>
            <a:r>
              <a:rPr lang="en-GB" dirty="0"/>
              <a:t>Above all, </a:t>
            </a:r>
            <a:r>
              <a:rPr lang="en-GB" b="1" dirty="0"/>
              <a:t>political parties have to draw their strength from citizens for sustainable democracy</a:t>
            </a:r>
            <a:r>
              <a:rPr lang="en-GB" dirty="0"/>
              <a:t> instead of looking for behind-the-scene intrigues to grab power. </a:t>
            </a:r>
          </a:p>
          <a:p>
            <a:pPr marL="457200" indent="-457200" algn="just">
              <a:lnSpc>
                <a:spcPct val="150000"/>
              </a:lnSpc>
              <a:buFont typeface="Arial" panose="020B0604020202020204" pitchFamily="34" charset="0"/>
              <a:buChar char="•"/>
            </a:pPr>
            <a:r>
              <a:rPr lang="en-GB" dirty="0"/>
              <a:t>The extended role of intelligence networks in the making and breaking of political parties could only be frustrated </a:t>
            </a:r>
            <a:r>
              <a:rPr lang="en-GB" b="1" dirty="0"/>
              <a:t>when citizens are made capable to vanguard their political rights through legitimate political institutions</a:t>
            </a:r>
            <a:r>
              <a:rPr lang="en-GB" dirty="0"/>
              <a:t>, i.e. political parties.</a:t>
            </a:r>
            <a:endParaRPr lang="en-US" dirty="0"/>
          </a:p>
          <a:p>
            <a:pPr marL="457200" indent="-457200" algn="just">
              <a:lnSpc>
                <a:spcPct val="150000"/>
              </a:lnSpc>
              <a:buFont typeface="Arial" panose="020B0604020202020204" pitchFamily="34" charset="0"/>
              <a:buChar char="•"/>
            </a:pPr>
            <a:endParaRPr lang="en-GB"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6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500</Words>
  <Application>Microsoft Office PowerPoint</Application>
  <PresentationFormat>On-screen Show (4:3)</PresentationFormat>
  <Paragraphs>46</Paragraphs>
  <Slides>8</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Candara</vt:lpstr>
      <vt:lpstr>Franklin Gothic Book</vt:lpstr>
      <vt:lpstr>Office Theme</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NTS</dc:creator>
  <cp:lastModifiedBy>Windows User</cp:lastModifiedBy>
  <cp:revision>16</cp:revision>
  <dcterms:created xsi:type="dcterms:W3CDTF">2018-07-17T09:44:02Z</dcterms:created>
  <dcterms:modified xsi:type="dcterms:W3CDTF">2018-11-19T05:35:13Z</dcterms:modified>
</cp:coreProperties>
</file>