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theme/themeOverride1.xml" ContentType="application/vnd.openxmlformats-officedocument.themeOverride+xml"/>
  <Override PartName="/ppt/notesSlides/notesSlide1.xml" ContentType="application/vnd.openxmlformats-officedocument.presentationml.notesSlide+xml"/>
  <Override PartName="/ppt/ink/ink2.xml" ContentType="application/inkml+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ink/ink3.xml" ContentType="application/inkml+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775" r:id="rId3"/>
    <p:sldId id="257" r:id="rId4"/>
    <p:sldId id="265" r:id="rId5"/>
    <p:sldId id="266" r:id="rId6"/>
    <p:sldId id="267" r:id="rId7"/>
    <p:sldId id="268" r:id="rId8"/>
    <p:sldId id="269"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91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19:29.4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28:43.6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0 480,'0'0,"0"0,0 0,0 0,0 0,0 0,0 0,0 0,0 0,0 0,0 0,0 0,0 0,0 0,0 0</inkml:trace>
  <inkml:trace contextRef="#ctx0" brushRef="#br0" timeOffset="1002">1190 0,'0'0,"0"0,0 0,0 0,0 0,0 0,0 0,0 0,0 0,0 0</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8T10:55:58.2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10093 638,'0'0,"0"0,0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5225">0 105,'0'0,"0"0,0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6728">119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8T11:10:29.7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BEDCE-6779-4402-8FD8-F5967C95180E}" type="datetimeFigureOut">
              <a:rPr lang="en-US" smtClean="0"/>
              <a:t>11/23/2018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5DF34-DD40-4E7B-9FBB-7603670FF225}" type="slidenum">
              <a:rPr lang="en-US" smtClean="0"/>
              <a:t>‹#›</a:t>
            </a:fld>
            <a:endParaRPr lang="en-US"/>
          </a:p>
        </p:txBody>
      </p:sp>
    </p:spTree>
    <p:extLst>
      <p:ext uri="{BB962C8B-B14F-4D97-AF65-F5344CB8AC3E}">
        <p14:creationId xmlns:p14="http://schemas.microsoft.com/office/powerpoint/2010/main" val="2360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11/23/2018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7"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881059248"/>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p:nvPicPr>
        <p:blipFill>
          <a:blip r:embed="rId2" cstate="print"/>
          <a:stretch>
            <a:fillRect/>
          </a:stretch>
        </p:blipFill>
        <p:spPr>
          <a:xfrm>
            <a:off x="7922419" y="736201"/>
            <a:ext cx="584679" cy="584679"/>
          </a:xfrm>
          <a:prstGeom prst="rect">
            <a:avLst/>
          </a:prstGeom>
        </p:spPr>
      </p:pic>
      <p:pic>
        <p:nvPicPr>
          <p:cNvPr id="8" name="Picture 7" descr="300px-COMSATS_Logo.svg.png">
            <a:extLst>
              <a:ext uri="{FF2B5EF4-FFF2-40B4-BE49-F238E27FC236}">
                <a16:creationId xmlns:a16="http://schemas.microsoft.com/office/drawing/2014/main" id="{BF52D5DC-7817-4B52-96CC-FFC9363A3020}"/>
              </a:ext>
            </a:extLst>
          </p:cNvPr>
          <p:cNvPicPr>
            <a:picLocks noChangeAspect="1"/>
          </p:cNvPicPr>
          <p:nvPr/>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609063604"/>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517502124"/>
      </p:ext>
    </p:extLst>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p:nvPicPr>
        <p:blipFill>
          <a:blip r:embed="rId2" cstate="print"/>
          <a:stretch>
            <a:fillRect/>
          </a:stretch>
        </p:blipFill>
        <p:spPr>
          <a:xfrm>
            <a:off x="7930671" y="736201"/>
            <a:ext cx="584679" cy="584679"/>
          </a:xfrm>
          <a:prstGeom prst="rect">
            <a:avLst/>
          </a:prstGeom>
        </p:spPr>
      </p:pic>
      <p:pic>
        <p:nvPicPr>
          <p:cNvPr id="9" name="Picture 8" descr="300px-COMSATS_Logo.svg.png">
            <a:extLst>
              <a:ext uri="{FF2B5EF4-FFF2-40B4-BE49-F238E27FC236}">
                <a16:creationId xmlns:a16="http://schemas.microsoft.com/office/drawing/2014/main" id="{7BE5DB43-BA15-477F-8B0D-BE1B773E778D}"/>
              </a:ext>
            </a:extLst>
          </p:cNvPr>
          <p:cNvPicPr>
            <a:picLocks noChangeAspect="1"/>
          </p:cNvPicPr>
          <p:nvPr/>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501170372"/>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p:nvPicPr>
        <p:blipFill>
          <a:blip r:embed="rId2" cstate="print"/>
          <a:stretch>
            <a:fillRect/>
          </a:stretch>
        </p:blipFill>
        <p:spPr>
          <a:xfrm>
            <a:off x="7935866" y="762000"/>
            <a:ext cx="584679" cy="584679"/>
          </a:xfrm>
          <a:prstGeom prst="rect">
            <a:avLst/>
          </a:prstGeom>
        </p:spPr>
      </p:pic>
      <p:pic>
        <p:nvPicPr>
          <p:cNvPr id="12" name="Picture 11" descr="300px-COMSATS_Logo.svg.png">
            <a:extLst>
              <a:ext uri="{FF2B5EF4-FFF2-40B4-BE49-F238E27FC236}">
                <a16:creationId xmlns:a16="http://schemas.microsoft.com/office/drawing/2014/main" id="{9177D82E-23CC-4C19-90D4-495BEB2D655B}"/>
              </a:ext>
            </a:extLst>
          </p:cNvPr>
          <p:cNvPicPr>
            <a:picLocks noChangeAspect="1"/>
          </p:cNvPicPr>
          <p:nvPr/>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151745410"/>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p:nvPicPr>
        <p:blipFill>
          <a:blip r:embed="rId2" cstate="print"/>
          <a:stretch>
            <a:fillRect/>
          </a:stretch>
        </p:blipFill>
        <p:spPr>
          <a:xfrm>
            <a:off x="7935866" y="762000"/>
            <a:ext cx="584679" cy="584679"/>
          </a:xfrm>
          <a:prstGeom prst="rect">
            <a:avLst/>
          </a:prstGeom>
        </p:spPr>
      </p:pic>
      <p:pic>
        <p:nvPicPr>
          <p:cNvPr id="8" name="Picture 7" descr="300px-COMSATS_Logo.svg.png">
            <a:extLst>
              <a:ext uri="{FF2B5EF4-FFF2-40B4-BE49-F238E27FC236}">
                <a16:creationId xmlns:a16="http://schemas.microsoft.com/office/drawing/2014/main" id="{1E6715D1-A003-4D0E-A839-BD55C501820A}"/>
              </a:ext>
            </a:extLst>
          </p:cNvPr>
          <p:cNvPicPr>
            <a:picLocks noChangeAspect="1"/>
          </p:cNvPicPr>
          <p:nvPr/>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307341352"/>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p:nvPicPr>
        <p:blipFill>
          <a:blip r:embed="rId2" cstate="print"/>
          <a:stretch>
            <a:fillRect/>
          </a:stretch>
        </p:blipFill>
        <p:spPr>
          <a:xfrm>
            <a:off x="7935866" y="762000"/>
            <a:ext cx="584679" cy="584679"/>
          </a:xfrm>
          <a:prstGeom prst="rect">
            <a:avLst/>
          </a:prstGeom>
        </p:spPr>
      </p:pic>
      <p:pic>
        <p:nvPicPr>
          <p:cNvPr id="6" name="Picture 5" descr="300px-COMSATS_Logo.svg.png">
            <a:extLst>
              <a:ext uri="{FF2B5EF4-FFF2-40B4-BE49-F238E27FC236}">
                <a16:creationId xmlns:a16="http://schemas.microsoft.com/office/drawing/2014/main" id="{A8A2602F-C022-41ED-9E6F-9E02E6CA364A}"/>
              </a:ext>
            </a:extLst>
          </p:cNvPr>
          <p:cNvPicPr>
            <a:picLocks noChangeAspect="1"/>
          </p:cNvPicPr>
          <p:nvPr/>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48689532"/>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p:nvPicPr>
        <p:blipFill>
          <a:blip r:embed="rId2" cstate="print"/>
          <a:stretch>
            <a:fillRect/>
          </a:stretch>
        </p:blipFill>
        <p:spPr>
          <a:xfrm>
            <a:off x="7935153" y="304800"/>
            <a:ext cx="584679" cy="584679"/>
          </a:xfrm>
          <a:prstGeom prst="rect">
            <a:avLst/>
          </a:prstGeom>
        </p:spPr>
      </p:pic>
      <p:pic>
        <p:nvPicPr>
          <p:cNvPr id="9" name="Picture 8" descr="300px-COMSATS_Logo.svg.png">
            <a:extLst>
              <a:ext uri="{FF2B5EF4-FFF2-40B4-BE49-F238E27FC236}">
                <a16:creationId xmlns:a16="http://schemas.microsoft.com/office/drawing/2014/main" id="{ED484846-E601-4316-B156-56007911F28F}"/>
              </a:ext>
            </a:extLst>
          </p:cNvPr>
          <p:cNvPicPr>
            <a:picLocks noChangeAspect="1"/>
          </p:cNvPicPr>
          <p:nvPr/>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478477989"/>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p:nvPicPr>
        <p:blipFill>
          <a:blip r:embed="rId2" cstate="print"/>
          <a:stretch>
            <a:fillRect/>
          </a:stretch>
        </p:blipFill>
        <p:spPr>
          <a:xfrm>
            <a:off x="7930671" y="304800"/>
            <a:ext cx="584679" cy="584679"/>
          </a:xfrm>
          <a:prstGeom prst="rect">
            <a:avLst/>
          </a:prstGeom>
        </p:spPr>
      </p:pic>
      <p:pic>
        <p:nvPicPr>
          <p:cNvPr id="9" name="Picture 8" descr="300px-COMSATS_Logo.svg.png">
            <a:extLst>
              <a:ext uri="{FF2B5EF4-FFF2-40B4-BE49-F238E27FC236}">
                <a16:creationId xmlns:a16="http://schemas.microsoft.com/office/drawing/2014/main" id="{98935962-B4DF-483F-8CBE-5A1B44137F6E}"/>
              </a:ext>
            </a:extLst>
          </p:cNvPr>
          <p:cNvPicPr>
            <a:picLocks noChangeAspect="1"/>
          </p:cNvPicPr>
          <p:nvPr/>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188247919"/>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72421918"/>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498759921"/>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11/23/2018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11/23/2018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11/23/2018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11/23/2018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11/23/2018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2140856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 Id="rId5" Type="http://schemas.openxmlformats.org/officeDocument/2006/relationships/image" Target="../media/image4.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 Id="rId5" Type="http://schemas.openxmlformats.org/officeDocument/2006/relationships/image" Target="../media/image5.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 Id="rId5" Type="http://schemas.openxmlformats.org/officeDocument/2006/relationships/image" Target="../media/image3.emf"/><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26</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482200649"/>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2800" dirty="0"/>
              <a:t>Civil Military Relations in Pakistan (C)</a:t>
            </a:r>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mc:AlternateContent xmlns:mc="http://schemas.openxmlformats.org/markup-compatibility/2006" xmlns:p14="http://schemas.microsoft.com/office/powerpoint/2010/main">
        <mc:Choice Requires="p14">
          <p:contentPart p14:bwMode="auto" r:id="rId2">
            <p14:nvContentPartPr>
              <p14:cNvPr id="15362" name="Ink 2"/>
              <p14:cNvContentPartPr>
                <a14:cpLocks xmlns:a14="http://schemas.microsoft.com/office/drawing/2010/main" noRot="1" noChangeAspect="1" noEditPoints="1" noChangeArrowheads="1" noChangeShapeType="1"/>
              </p14:cNvContentPartPr>
              <p14:nvPr/>
            </p14:nvContentPartPr>
            <p14:xfrm>
              <a:off x="16514763" y="27311350"/>
              <a:ext cx="0" cy="0"/>
            </p14:xfrm>
          </p:contentPart>
        </mc:Choice>
        <mc:Fallback xmlns="">
          <p:pic>
            <p:nvPicPr>
              <p:cNvPr id="15362" name="Ink 2"/>
              <p:cNvPicPr>
                <a:picLocks noRot="1" noChangeAspect="1" noEditPoints="1" noChangeArrowheads="1" noChangeShapeType="1"/>
              </p:cNvPicPr>
              <p:nvPr/>
            </p:nvPicPr>
            <p:blipFill>
              <a:blip r:embed="rId3"/>
              <a:stretch>
                <a:fillRect/>
              </a:stretch>
            </p:blipFill>
            <p:spPr>
              <a:xfrm>
                <a:off x="16514763" y="27311350"/>
                <a:ext cx="0" cy="0"/>
              </a:xfrm>
              <a:prstGeom prst="rect">
                <a:avLst/>
              </a:prstGeom>
            </p:spPr>
          </p:pic>
        </mc:Fallback>
      </mc:AlternateContent>
    </p:spTree>
    <p:extLst>
      <p:ext uri="{BB962C8B-B14F-4D97-AF65-F5344CB8AC3E}">
        <p14:creationId xmlns:p14="http://schemas.microsoft.com/office/powerpoint/2010/main" val="408577770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TextBox 4"/>
          <p:cNvSpPr txBox="1"/>
          <p:nvPr/>
        </p:nvSpPr>
        <p:spPr>
          <a:xfrm>
            <a:off x="685800" y="735271"/>
            <a:ext cx="8458199" cy="892552"/>
          </a:xfrm>
          <a:prstGeom prst="rect">
            <a:avLst/>
          </a:prstGeom>
        </p:spPr>
        <p:txBody>
          <a:bodyPr wrap="square" rtlCol="0">
            <a:spAutoFit/>
          </a:bodyPr>
          <a:lstStyle/>
          <a:p>
            <a:r>
              <a:rPr lang="en-US" sz="2400" b="1" dirty="0"/>
              <a:t>Domestic Terrorism</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Domestic Terrorism</a:t>
            </a:r>
          </a:p>
          <a:p>
            <a:pPr marL="457200" indent="-457200" algn="just">
              <a:lnSpc>
                <a:spcPct val="150000"/>
              </a:lnSpc>
              <a:buFont typeface="Arial" panose="020B0604020202020204" pitchFamily="34" charset="0"/>
              <a:buChar char="•"/>
            </a:pPr>
            <a:r>
              <a:rPr lang="en-US" dirty="0"/>
              <a:t>Some security analysts consider internal terrorism is a greater threat to Pakistan than India about 35,000 killed from 2009-2016 from only terrorism </a:t>
            </a:r>
          </a:p>
          <a:p>
            <a:pPr marL="457200" indent="-457200" algn="just">
              <a:lnSpc>
                <a:spcPct val="150000"/>
              </a:lnSpc>
              <a:buFont typeface="Arial" panose="020B0604020202020204" pitchFamily="34" charset="0"/>
              <a:buChar char="•"/>
            </a:pPr>
            <a:r>
              <a:rPr lang="en-US" dirty="0"/>
              <a:t>Many terrorist and militant groups operate in Pakistan</a:t>
            </a:r>
          </a:p>
          <a:p>
            <a:pPr marL="457200" indent="-457200" algn="just">
              <a:lnSpc>
                <a:spcPct val="150000"/>
              </a:lnSpc>
              <a:buFont typeface="Arial" panose="020B0604020202020204" pitchFamily="34" charset="0"/>
              <a:buChar char="•"/>
            </a:pPr>
            <a:r>
              <a:rPr lang="en-US" dirty="0"/>
              <a:t>Anti-</a:t>
            </a:r>
            <a:r>
              <a:rPr lang="en-US" dirty="0" err="1"/>
              <a:t>Shia</a:t>
            </a:r>
            <a:r>
              <a:rPr lang="en-US" dirty="0"/>
              <a:t> (SSP, LEJ), anti-India (</a:t>
            </a:r>
            <a:r>
              <a:rPr lang="en-US" dirty="0" err="1"/>
              <a:t>LeT</a:t>
            </a:r>
            <a:r>
              <a:rPr lang="en-US" dirty="0"/>
              <a:t>), </a:t>
            </a:r>
          </a:p>
          <a:p>
            <a:pPr marL="457200" indent="-457200" algn="just">
              <a:lnSpc>
                <a:spcPct val="150000"/>
              </a:lnSpc>
              <a:buFont typeface="Arial" panose="020B0604020202020204" pitchFamily="34" charset="0"/>
              <a:buChar char="•"/>
            </a:pPr>
            <a:r>
              <a:rPr lang="en-US" dirty="0" err="1"/>
              <a:t>Haqqani</a:t>
            </a:r>
            <a:r>
              <a:rPr lang="en-US" dirty="0"/>
              <a:t> network (</a:t>
            </a:r>
            <a:r>
              <a:rPr lang="fi-FI" dirty="0"/>
              <a:t>Afghan Taliban), and </a:t>
            </a:r>
          </a:p>
          <a:p>
            <a:pPr marL="457200" indent="-457200" algn="just">
              <a:lnSpc>
                <a:spcPct val="150000"/>
              </a:lnSpc>
              <a:buFont typeface="Arial" panose="020B0604020202020204" pitchFamily="34" charset="0"/>
              <a:buChar char="•"/>
            </a:pPr>
            <a:r>
              <a:rPr lang="fi-FI" dirty="0"/>
              <a:t>Pakistani Taliban (TTP)</a:t>
            </a:r>
          </a:p>
          <a:p>
            <a:pPr marL="457200" indent="-457200" algn="just">
              <a:lnSpc>
                <a:spcPct val="150000"/>
              </a:lnSpc>
              <a:buFont typeface="Arial" panose="020B0604020202020204" pitchFamily="34" charset="0"/>
              <a:buChar char="•"/>
            </a:pPr>
            <a:r>
              <a:rPr lang="en-US" dirty="0"/>
              <a:t>Al-Qaeda</a:t>
            </a:r>
          </a:p>
          <a:p>
            <a:pPr marL="457200" indent="-457200" algn="just">
              <a:lnSpc>
                <a:spcPct val="150000"/>
              </a:lnSpc>
              <a:buFont typeface="Arial" panose="020B0604020202020204" pitchFamily="34" charset="0"/>
              <a:buChar char="•"/>
            </a:pPr>
            <a:r>
              <a:rPr lang="en-US" dirty="0"/>
              <a:t>ISIS</a:t>
            </a:r>
          </a:p>
          <a:p>
            <a:pPr marL="457200" indent="-457200" algn="just">
              <a:lnSpc>
                <a:spcPct val="150000"/>
              </a:lnSpc>
              <a:buFont typeface="Arial" panose="020B0604020202020204" pitchFamily="34" charset="0"/>
              <a:buChar char="•"/>
            </a:pPr>
            <a:endParaRPr lang="en-US" b="1" dirty="0"/>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16391" name="Ink 7"/>
              <p14:cNvContentPartPr>
                <a14:cpLocks xmlns:a14="http://schemas.microsoft.com/office/drawing/2010/main" noRot="1" noChangeAspect="1" noEditPoints="1" noChangeArrowheads="1" noChangeShapeType="1"/>
              </p14:cNvContentPartPr>
              <p14:nvPr/>
            </p14:nvContentPartPr>
            <p14:xfrm>
              <a:off x="5610225" y="4425950"/>
              <a:ext cx="428625" cy="173038"/>
            </p14:xfrm>
          </p:contentPart>
        </mc:Choice>
        <mc:Fallback xmlns="">
          <p:pic>
            <p:nvPicPr>
              <p:cNvPr id="16391" name="Ink 7"/>
              <p:cNvPicPr>
                <a:picLocks noRot="1" noChangeAspect="1" noEditPoints="1" noChangeArrowheads="1" noChangeShapeType="1"/>
              </p:cNvPicPr>
              <p:nvPr/>
            </p:nvPicPr>
            <p:blipFill>
              <a:blip r:embed="rId5"/>
              <a:stretch>
                <a:fillRect/>
              </a:stretch>
            </p:blipFill>
            <p:spPr>
              <a:xfrm>
                <a:off x="5600868" y="4416518"/>
                <a:ext cx="447339" cy="191902"/>
              </a:xfrm>
              <a:prstGeom prst="rect">
                <a:avLst/>
              </a:prstGeom>
            </p:spPr>
          </p:pic>
        </mc:Fallback>
      </mc:AlternateContent>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TextBox 4"/>
          <p:cNvSpPr txBox="1"/>
          <p:nvPr/>
        </p:nvSpPr>
        <p:spPr>
          <a:xfrm>
            <a:off x="685800" y="735271"/>
            <a:ext cx="8458199" cy="954107"/>
          </a:xfrm>
          <a:prstGeom prst="rect">
            <a:avLst/>
          </a:prstGeom>
        </p:spPr>
        <p:txBody>
          <a:bodyPr wrap="square" rtlCol="0">
            <a:spAutoFit/>
          </a:bodyPr>
          <a:lstStyle/>
          <a:p>
            <a:r>
              <a:rPr lang="en-GB" sz="2400" b="1" dirty="0"/>
              <a:t>Military Composition </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58532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 Pakistan army is mainly comprised of Punjabis and </a:t>
            </a:r>
            <a:r>
              <a:rPr lang="en-US" dirty="0" err="1"/>
              <a:t>Pashtuns</a:t>
            </a:r>
            <a:r>
              <a:rPr lang="en-US" dirty="0"/>
              <a:t> (over-representation)</a:t>
            </a:r>
          </a:p>
          <a:p>
            <a:pPr marL="457200" indent="-457200" algn="just">
              <a:lnSpc>
                <a:spcPct val="150000"/>
              </a:lnSpc>
              <a:buFont typeface="Arial" panose="020B0604020202020204" pitchFamily="34" charset="0"/>
              <a:buChar char="•"/>
            </a:pPr>
            <a:r>
              <a:rPr lang="en-US" dirty="0"/>
              <a:t>Army as an ethnic movement due to internal unity and cohesion</a:t>
            </a:r>
          </a:p>
          <a:p>
            <a:pPr marL="457200" indent="-457200" algn="just">
              <a:lnSpc>
                <a:spcPct val="150000"/>
              </a:lnSpc>
              <a:buFont typeface="Arial" panose="020B0604020202020204" pitchFamily="34" charset="0"/>
              <a:buChar char="•"/>
            </a:pPr>
            <a:r>
              <a:rPr lang="en-US" dirty="0"/>
              <a:t>Generous benefits, meritocracy, control over promotion turns into discipline, compliance</a:t>
            </a:r>
          </a:p>
          <a:p>
            <a:pPr marL="457200" indent="-457200" algn="just">
              <a:lnSpc>
                <a:spcPct val="150000"/>
              </a:lnSpc>
              <a:buFont typeface="Arial" panose="020B0604020202020204" pitchFamily="34" charset="0"/>
              <a:buChar char="•"/>
            </a:pPr>
            <a:r>
              <a:rPr lang="en-US" dirty="0"/>
              <a:t>Culture of military superiority over politicians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TextBox 4"/>
          <p:cNvSpPr txBox="1"/>
          <p:nvPr/>
        </p:nvSpPr>
        <p:spPr>
          <a:xfrm>
            <a:off x="685800" y="735271"/>
            <a:ext cx="8458199" cy="954107"/>
          </a:xfrm>
          <a:prstGeom prst="rect">
            <a:avLst/>
          </a:prstGeom>
        </p:spPr>
        <p:txBody>
          <a:bodyPr wrap="square" rtlCol="0">
            <a:spAutoFit/>
          </a:bodyPr>
          <a:lstStyle/>
          <a:p>
            <a:r>
              <a:rPr lang="en-GB" sz="2400" b="1" dirty="0"/>
              <a:t>Weak State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 </a:t>
            </a:r>
            <a:r>
              <a:rPr lang="en-US" b="1" dirty="0"/>
              <a:t>state cannot provide for economic or physical security</a:t>
            </a:r>
            <a:r>
              <a:rPr lang="en-US" dirty="0"/>
              <a:t> 200 million citizens: </a:t>
            </a:r>
            <a:r>
              <a:rPr lang="en-US" b="1" dirty="0"/>
              <a:t>60%</a:t>
            </a:r>
            <a:r>
              <a:rPr lang="en-US" dirty="0"/>
              <a:t> live in poverty, </a:t>
            </a:r>
            <a:r>
              <a:rPr lang="en-US" b="1" dirty="0"/>
              <a:t>22%</a:t>
            </a:r>
            <a:r>
              <a:rPr lang="en-US" dirty="0"/>
              <a:t> in extreme poverty, 56% literacy rate, low human development index, low global competitiveness</a:t>
            </a:r>
          </a:p>
          <a:p>
            <a:pPr marL="457200" indent="-457200" algn="just">
              <a:lnSpc>
                <a:spcPct val="150000"/>
              </a:lnSpc>
              <a:buFont typeface="Arial" panose="020B0604020202020204" pitchFamily="34" charset="0"/>
              <a:buChar char="•"/>
            </a:pPr>
            <a:r>
              <a:rPr lang="en-US" dirty="0"/>
              <a:t>Corruption: systematic, affecting PMs, Presidents, including current ones</a:t>
            </a:r>
          </a:p>
          <a:p>
            <a:pPr marL="457200" indent="-457200" algn="just">
              <a:lnSpc>
                <a:spcPct val="150000"/>
              </a:lnSpc>
              <a:buFont typeface="Arial" panose="020B0604020202020204" pitchFamily="34" charset="0"/>
              <a:buChar char="•"/>
            </a:pPr>
            <a:r>
              <a:rPr lang="en-US" dirty="0"/>
              <a:t>Unstable constitutional history</a:t>
            </a:r>
          </a:p>
          <a:p>
            <a:pPr marL="457200" indent="-457200" algn="just">
              <a:lnSpc>
                <a:spcPct val="150000"/>
              </a:lnSpc>
              <a:buFont typeface="Arial" panose="020B0604020202020204" pitchFamily="34" charset="0"/>
              <a:buChar char="•"/>
            </a:pPr>
            <a:r>
              <a:rPr lang="en-US" dirty="0"/>
              <a:t>Electoral Cycles</a:t>
            </a:r>
          </a:p>
          <a:p>
            <a:pPr marL="457200" indent="-457200" algn="just">
              <a:lnSpc>
                <a:spcPct val="150000"/>
              </a:lnSpc>
              <a:buFont typeface="Arial" panose="020B0604020202020204" pitchFamily="34" charset="0"/>
              <a:buChar char="•"/>
            </a:pPr>
            <a:r>
              <a:rPr lang="en-US" dirty="0"/>
              <a:t>Military seen as antithesis of civilian politicians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18437" name="Ink 5"/>
              <p14:cNvContentPartPr>
                <a14:cpLocks xmlns:a14="http://schemas.microsoft.com/office/drawing/2010/main" noRot="1" noChangeAspect="1" noEditPoints="1" noChangeArrowheads="1" noChangeShapeType="1"/>
              </p14:cNvContentPartPr>
              <p14:nvPr/>
            </p14:nvContentPartPr>
            <p14:xfrm>
              <a:off x="1524000" y="4375150"/>
              <a:ext cx="3633788" cy="230188"/>
            </p14:xfrm>
          </p:contentPart>
        </mc:Choice>
        <mc:Fallback xmlns="">
          <p:pic>
            <p:nvPicPr>
              <p:cNvPr id="18437" name="Ink 5"/>
              <p:cNvPicPr>
                <a:picLocks noRot="1" noChangeAspect="1" noEditPoints="1" noChangeArrowheads="1" noChangeShapeType="1"/>
              </p:cNvPicPr>
              <p:nvPr/>
            </p:nvPicPr>
            <p:blipFill>
              <a:blip r:embed="rId5"/>
              <a:stretch>
                <a:fillRect/>
              </a:stretch>
            </p:blipFill>
            <p:spPr>
              <a:xfrm>
                <a:off x="1514641" y="4365740"/>
                <a:ext cx="3652506" cy="249008"/>
              </a:xfrm>
              <a:prstGeom prst="rect">
                <a:avLst/>
              </a:prstGeom>
            </p:spPr>
          </p:pic>
        </mc:Fallback>
      </mc:AlternateContent>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TextBox 4"/>
          <p:cNvSpPr txBox="1"/>
          <p:nvPr/>
        </p:nvSpPr>
        <p:spPr>
          <a:xfrm>
            <a:off x="857220" y="735271"/>
            <a:ext cx="7766081" cy="892552"/>
          </a:xfrm>
          <a:prstGeom prst="rect">
            <a:avLst/>
          </a:prstGeom>
        </p:spPr>
        <p:txBody>
          <a:bodyPr wrap="square" rtlCol="0">
            <a:spAutoFit/>
          </a:bodyPr>
          <a:lstStyle/>
          <a:p>
            <a:r>
              <a:rPr lang="en-GB" sz="2400" b="1" dirty="0"/>
              <a:t>Military Institutionalization</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1203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solidFill>
                  <a:schemeClr val="tx1">
                    <a:lumMod val="95000"/>
                    <a:lumOff val="5000"/>
                  </a:schemeClr>
                </a:solidFill>
              </a:rPr>
              <a:t>Pakistani army has entrenched itself into the state</a:t>
            </a:r>
          </a:p>
          <a:p>
            <a:pPr marL="457200" indent="-457200" algn="just">
              <a:lnSpc>
                <a:spcPct val="150000"/>
              </a:lnSpc>
              <a:buFont typeface="Arial" panose="020B0604020202020204" pitchFamily="34" charset="0"/>
              <a:buChar char="•"/>
            </a:pPr>
            <a:r>
              <a:rPr lang="en-US" dirty="0">
                <a:solidFill>
                  <a:schemeClr val="tx1">
                    <a:lumMod val="95000"/>
                    <a:lumOff val="5000"/>
                  </a:schemeClr>
                </a:solidFill>
              </a:rPr>
              <a:t>Suspended and then rewrote constitutions to favor itself, giving the president, not Prime Minister, control of the executive</a:t>
            </a:r>
          </a:p>
          <a:p>
            <a:pPr marL="457200" indent="-457200" algn="just">
              <a:lnSpc>
                <a:spcPct val="150000"/>
              </a:lnSpc>
              <a:buFont typeface="Arial" panose="020B0604020202020204" pitchFamily="34" charset="0"/>
              <a:buChar char="•"/>
            </a:pPr>
            <a:r>
              <a:rPr lang="en-US" dirty="0">
                <a:solidFill>
                  <a:schemeClr val="tx1">
                    <a:lumMod val="95000"/>
                    <a:lumOff val="5000"/>
                  </a:schemeClr>
                </a:solidFill>
              </a:rPr>
              <a:t>Controls large part of the economy, intelligence, and defense services, overrepresented in government </a:t>
            </a:r>
          </a:p>
          <a:p>
            <a:pPr marL="457200" indent="-457200" algn="just">
              <a:lnSpc>
                <a:spcPct val="150000"/>
              </a:lnSpc>
              <a:buFont typeface="Arial" panose="020B0604020202020204" pitchFamily="34" charset="0"/>
              <a:buChar char="•"/>
            </a:pPr>
            <a:r>
              <a:rPr lang="en-US" dirty="0">
                <a:solidFill>
                  <a:schemeClr val="tx1">
                    <a:lumMod val="95000"/>
                    <a:lumOff val="5000"/>
                  </a:schemeClr>
                </a:solidFill>
              </a:rPr>
              <a:t>Culminated in the 2004 National Security Council</a:t>
            </a:r>
          </a:p>
          <a:p>
            <a:pPr marL="457200" indent="-457200" algn="just">
              <a:lnSpc>
                <a:spcPct val="150000"/>
              </a:lnSpc>
              <a:buFont typeface="Arial" panose="020B0604020202020204" pitchFamily="34" charset="0"/>
              <a:buChar char="•"/>
            </a:pPr>
            <a:r>
              <a:rPr lang="en-US" dirty="0">
                <a:solidFill>
                  <a:schemeClr val="tx1">
                    <a:lumMod val="95000"/>
                    <a:lumOff val="5000"/>
                  </a:schemeClr>
                </a:solidFill>
              </a:rPr>
              <a:t>Under Article 152A of the Pakistan Constitution, the </a:t>
            </a:r>
            <a:r>
              <a:rPr lang="en-US" b="1" dirty="0">
                <a:solidFill>
                  <a:schemeClr val="tx1">
                    <a:lumMod val="95000"/>
                    <a:lumOff val="5000"/>
                  </a:schemeClr>
                </a:solidFill>
              </a:rPr>
              <a:t>President of Pakistan and the Prime Minister of Pakistan serve as Chairman and Vice Chair</a:t>
            </a:r>
            <a:r>
              <a:rPr lang="en-US" dirty="0">
                <a:solidFill>
                  <a:schemeClr val="tx1">
                    <a:lumMod val="95000"/>
                    <a:lumOff val="5000"/>
                  </a:schemeClr>
                </a:solidFill>
              </a:rPr>
              <a:t>, respectively, and NSA membership also </a:t>
            </a:r>
            <a:r>
              <a:rPr lang="en-US" b="1" dirty="0">
                <a:solidFill>
                  <a:schemeClr val="tx1">
                    <a:lumMod val="95000"/>
                    <a:lumOff val="5000"/>
                  </a:schemeClr>
                </a:solidFill>
              </a:rPr>
              <a:t>includes all major civilian and military leaders</a:t>
            </a:r>
            <a:r>
              <a:rPr lang="en-US" dirty="0">
                <a:solidFill>
                  <a:schemeClr val="tx1">
                    <a:lumMod val="95000"/>
                    <a:lumOff val="5000"/>
                  </a:schemeClr>
                </a:solidFill>
              </a:rPr>
              <a:t>.  The creation of the NSC formalized the Pakistani military’s input into policymaking.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TextBox 4"/>
          <p:cNvSpPr txBox="1"/>
          <p:nvPr/>
        </p:nvSpPr>
        <p:spPr>
          <a:xfrm>
            <a:off x="685800" y="735271"/>
            <a:ext cx="8458199" cy="892552"/>
          </a:xfrm>
          <a:prstGeom prst="rect">
            <a:avLst/>
          </a:prstGeom>
        </p:spPr>
        <p:txBody>
          <a:bodyPr wrap="square" rtlCol="0">
            <a:spAutoFit/>
          </a:bodyPr>
          <a:lstStyle/>
          <a:p>
            <a:r>
              <a:rPr lang="en-GB" sz="2400" b="1" dirty="0"/>
              <a:t>Conclusion</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21599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a:t>
            </a:r>
            <a:r>
              <a:rPr lang="en-US" b="1" dirty="0"/>
              <a:t>inherited the well established tradition of supremacy of civil-political over military institution</a:t>
            </a:r>
            <a:r>
              <a:rPr lang="en-US" dirty="0"/>
              <a:t> under British political theory.</a:t>
            </a:r>
          </a:p>
          <a:p>
            <a:pPr marL="457200" indent="-457200" algn="just">
              <a:lnSpc>
                <a:spcPct val="150000"/>
              </a:lnSpc>
              <a:buFont typeface="Arial" panose="020B0604020202020204" pitchFamily="34" charset="0"/>
              <a:buChar char="•"/>
            </a:pPr>
            <a:r>
              <a:rPr lang="en-US" dirty="0"/>
              <a:t>Within a few years of her independence, Pakistan </a:t>
            </a:r>
            <a:r>
              <a:rPr lang="en-US" b="1" dirty="0"/>
              <a:t>encountered the ever growing influence of military into politics.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TextBox 4"/>
          <p:cNvSpPr txBox="1"/>
          <p:nvPr/>
        </p:nvSpPr>
        <p:spPr>
          <a:xfrm>
            <a:off x="685800" y="735271"/>
            <a:ext cx="8458199" cy="892552"/>
          </a:xfrm>
          <a:prstGeom prst="rect">
            <a:avLst/>
          </a:prstGeom>
        </p:spPr>
        <p:txBody>
          <a:bodyPr wrap="square" rtlCol="0">
            <a:spAutoFit/>
          </a:bodyPr>
          <a:lstStyle/>
          <a:p>
            <a:r>
              <a:rPr lang="en-GB" sz="2400" b="1" dirty="0"/>
              <a:t>Conclusion</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469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Ultimately, unlike India, </a:t>
            </a:r>
            <a:r>
              <a:rPr lang="en-US" b="1" dirty="0"/>
              <a:t>Pakistan degenerated into a praetorian state </a:t>
            </a:r>
            <a:r>
              <a:rPr lang="en-US" dirty="0"/>
              <a:t>with dreadful political, social and economic fallouts.</a:t>
            </a:r>
          </a:p>
          <a:p>
            <a:pPr marL="457200" indent="-457200" algn="just">
              <a:lnSpc>
                <a:spcPct val="150000"/>
              </a:lnSpc>
              <a:buFont typeface="Arial" panose="020B0604020202020204" pitchFamily="34" charset="0"/>
              <a:buChar char="•"/>
            </a:pPr>
            <a:r>
              <a:rPr lang="en-US" b="1" dirty="0"/>
              <a:t>This process of militarization of Pakistan owes its transformation to multiple variables as have been discussed</a:t>
            </a:r>
            <a:r>
              <a:rPr lang="en-US" dirty="0"/>
              <a:t>. No single factor can be cited as the sole cause; rather, a cluster of causes led to the intervention of military into politics in Pakistan.</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20483" name="Ink 3"/>
              <p14:cNvContentPartPr>
                <a14:cpLocks xmlns:a14="http://schemas.microsoft.com/office/drawing/2010/main" noRot="1" noChangeAspect="1" noEditPoints="1" noChangeArrowheads="1" noChangeShapeType="1"/>
              </p14:cNvContentPartPr>
              <p14:nvPr/>
            </p14:nvContentPartPr>
            <p14:xfrm>
              <a:off x="10048875" y="7005638"/>
              <a:ext cx="0" cy="0"/>
            </p14:xfrm>
          </p:contentPart>
        </mc:Choice>
        <mc:Fallback xmlns="">
          <p:pic>
            <p:nvPicPr>
              <p:cNvPr id="20483" name="Ink 3"/>
              <p:cNvPicPr>
                <a:picLocks noRot="1" noChangeAspect="1" noEditPoints="1" noChangeArrowheads="1" noChangeShapeType="1"/>
              </p:cNvPicPr>
              <p:nvPr/>
            </p:nvPicPr>
            <p:blipFill>
              <a:blip r:embed="rId5"/>
              <a:stretch>
                <a:fillRect/>
              </a:stretch>
            </p:blipFill>
            <p:spPr>
              <a:xfrm>
                <a:off x="10048875" y="7005638"/>
                <a:ext cx="0" cy="0"/>
              </a:xfrm>
              <a:prstGeom prst="rect">
                <a:avLst/>
              </a:prstGeom>
            </p:spPr>
          </p:pic>
        </mc:Fallback>
      </mc:AlternateContent>
    </p:spTree>
    <p:extLst>
      <p:ext uri="{BB962C8B-B14F-4D97-AF65-F5344CB8AC3E}">
        <p14:creationId xmlns:p14="http://schemas.microsoft.com/office/powerpoint/2010/main" val="86067507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92</TotalTime>
  <Words>408</Words>
  <Application>Microsoft Office PowerPoint</Application>
  <PresentationFormat>On-screen Show (4:3)</PresentationFormat>
  <Paragraphs>51</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Candara</vt:lpstr>
      <vt:lpstr>Franklin Gothic Book</vt:lpstr>
      <vt:lpstr>Wingdings 2</vt:lpstr>
      <vt:lpstr>Crop</vt:lpstr>
      <vt:lpstr>HDOfficeLightV0</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 111 Pakistan Studies</dc:title>
  <dc:creator>NTS</dc:creator>
  <cp:lastModifiedBy>Windows User</cp:lastModifiedBy>
  <cp:revision>9</cp:revision>
  <dcterms:created xsi:type="dcterms:W3CDTF">2018-07-18T10:11:18Z</dcterms:created>
  <dcterms:modified xsi:type="dcterms:W3CDTF">2018-11-23T06:23:18Z</dcterms:modified>
</cp:coreProperties>
</file>