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775" r:id="rId3"/>
    <p:sldId id="257" r:id="rId4"/>
    <p:sldId id="262" r:id="rId5"/>
    <p:sldId id="263" r:id="rId6"/>
    <p:sldId id="264" r:id="rId7"/>
    <p:sldId id="265"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5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8:11:20.2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1297 1096,'0'0,"0"0,0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186">7209 0,'0'0,"0"0,0 0,0 0,0 0,0 0,0 0,0 0,0 0,0 0,0 0,0 0,0 0,0 0,0 0,0 0,0 0,0 0,0 0,0 0,0 0</inkml:trace>
  <inkml:trace contextRef="#ctx0" brushRef="#br0" timeOffset="27943">0 1926,'0'0,"0"0,0 0,0 0,0 0,0 0,0 0,0 0,0 0,0 0,0 0,0 0,0 0,0 0,0 0</inkml:trace>
</inkml:ink>
</file>

<file path=ppt/ink/ink2.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8:16:09.7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11348 2652,'0'0,"0"0,0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0,-173 123,173-123,0 0,-26 35,26-35,-13 36,-1 0,14-36,0 35,0-35,-13 53,13-18,0-35,-13 36,13-1,0 18,-13-18,13-35,13 35,-13-35,-13 36,13-1,0-35,13 35,-13 1,0 0,0-1,0-35,0 35,13 1,0-19,1 19,-1-19,-13 19,0-36,13 35,0-18,1 19,-1-1,0-17,0 17,0 0,1-17,-1 17,13-17,-12 18,-1-1,14 1,-27-36,14 35,12-17,0 17,-12 0,12-17,-26-18,27 53,-27-53,26 17,1 19,-1-1,0-17,-26-18,0 0,0 0,27 17,-1 18,-26-35,0 0,0 0,0 0,0 0,0 0,0 0,0 0,0 0,0 0,-26 0,-1-17,1-1,-14 1,1-1,12-17,-13 17,14-35,0 18,-15-1,1 1,14 0,-14 0,0-1,14-18,-14 19,14-18,12 18,-12-18,26-18,-13 19,13 52,0-53,0-18,0 71,0-53,0 53,0-71,0 71,13-71,0 0,0 19,14-1,-14 0,14 17,-14 1,0 17,0-17,27 18,-14-19,1 18,13-18,-13 1,13 17,-1-17,-39 35,40-18,-40 18,40-17,-40 17,0 0,0 0,0 0,0 0,0 0,0 0,0 0,0 0,450-141,-397 141,-14 17,14-17,-13 18,13 0,-14-1,14-17,-13 0,13 18,-53-18,53 18,-53-18,53 17,0-17,0 18,0-1,-14 1,1 0,0-1,-1 1,1 0,0-18,-1 0</inkml:trace>
  <inkml:trace contextRef="#ctx0" brushRef="#br0" timeOffset="2108">11639 1167,'0'0,"0"0,0 0,0 0,0 0,0 0,0 0,0 0,0 0,0 0,0 0,0 0,0 0,0 0,0 0,199-18,-146 0,-14 1,-39 17,0 0,67-35,-67 35,66-36,-13 1,13 17,-13-17,0 0,13-1,-66 36,39-52,14 16,0 0,-13-17,-40 53,53-35,-53 35,53-53,-53 53,40-53,12-18,-52 71,0 0,40-53,-40 53,0 0,40-70,-40 70,39-71,1 0,-40 71,13-53,-13 53,27-71,-27 71,0-53,0 53,0 0,0-35,0 35,0 0,0 0,0 0,0 0,0 0,0 0,-13-18,13 18,0 0,-14 0,14 0,-39 18,25 0,-25 35,39-53,-40 53,14-1,12 1,14-53,-26 54,26-54,-26 53,26-53,-27 53,-13 0,40-53,-39 53,39-53,-66 71,66-71,-53 53,0-1,0 1,-13-17,13 0,53-36,-53 18,53-18,-53 35,53-35,0 0,-53 0,53 0,-53 17,53-17,-26 0,-1 0,14-17,26-18,0-1,14-18,-1 1,-13-17</inkml:trace>
  <inkml:trace contextRef="#ctx0" brushRef="#br0" timeOffset="6749">9773 2510,'0'0,"0"0,0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0,172-123,-146 69,-26 54,27-35,-14-1,-13 1,0 35,0 0,-13 0,13 0,0 0,-27 0,1 35,0-17,12 35,14-53,-13 36,13-36,0 0,0 0,0 0,0 18,13 0,-13-1,14-34,-14 17,0 0,26-18,-13 0,-13 18,0-36,0 36,0-35,-13 17,13 18,-13-18,-14 1,-12 34,-1 1,13 0,-12 36,12-19,27-35,-13 53,13 0,0-53,0 17,13 1,1-18,12-18,0-17,1-18,-1-17,-12 16,-1 1,-13 53,0 0,0-18,-13 1,-40 34</inkml:trace>
  <inkml:trace contextRef="#ctx0" brushRef="#br0" timeOffset="9672">8238 1715,'0'0,"0"0,0 0,0 0,0 0,0 0,0 0,0 0,0 0,0 0,0 0,0 0,0 0,0 0,0 0,0 0,0 0,0 0,0 0,0 0,0 0,0 0,0 0,0 0,0 0,0 0,0 0,0 0,0 0,0 0,0 0,0 0,0 0,0 0,0 0,0 0,0 0,0 0,0 0,0 0,0 0,0 0,0 0,0 0,0 0,0 0,0 0,0 0,0 0,-186 70,186-70,-53 18,0 18,14-18,-14-1,0 19,13-19,-13 1,0 0,0-1,0 1,53-18,-53 17,-13 1,0 0,13-1,-13-17,13 18,0-18,0 0,14 0,-14 0,13 0,-13 0,13-18,-12 18,12 0,-13-17,13 17,-13 0,14 0,-14 0,13 0,-13 0,0 0,0 0,14 0,-14 0,0 0,13 0,0 0,1 0,-1-18,0 18,1 0,-1 0,0 0,-13 0,14 18,-1-36</inkml:trace>
  <inkml:trace contextRef="#ctx0" brushRef="#br0" timeOffset="10493">5565 1026,'0'0,"0"0,0 0,-172 53,93-36,-1 1</inkml:trace>
  <inkml:trace contextRef="#ctx0" brushRef="#br0" timeOffset="11584">6769 5020,'0'0,"0"0,0 0,0 0,0 0,0 0,0 0,0 0,0 0,0 0,0 0,0 0,0 0,0 0,0 0,0 0,0 0,0 0,0 0,0 0,0 0,0 0,0 0,0 0,0 0,0 0,0 0,0 0,0 0,0 0,0 0,0 0,0 0,0 0,0 0,0 0,0 0,0 0,0 0,0 0,0 0,0 0,0 0,0 0,0 0,0 0,0 0,0 0,0 0,0 0,0 0,0 0,0 0,0 0,0 0,0 0,0 0,0 0,0 0,0 0,0 0,0 0,0 0,0 0,0 0,0 0,0 0,0 0,0 0,0 0,0 0,0 0,0 0,0 0,0 0,0 0,0 0,0 0,0 0,0 0,0 0,-172 142,145-142,27 0,0 0,-26 17,-1-17,1 18,26-18,0 0,-26 0,-1 0,27 0,0 0,-26-18,26 18,-27-17,-13-19,40 36,-26-35,0 0,-1-18,14 0,-14 17,1 0,13-17,-14 18,14 0,-13-18,-1 18,14-18,0 0,-14 0,14 0,-13-1,12 1,-12 0,26 53,-27-35,14-18,-13 0,12 0,-12 18,0 0,-1-1,1-17,-14 18,0-1,1 0,-1 1,0 0,14 0,-27-1,53 36,-40-35,0-18,1 18,-1 0,-13-1,13 1,-13 0,14 17,-14-17,13 16,1 2,-1-19,0 19,0-1,1 0,-2 1,1-1,1 0,-1 1,-13-1,13 1,1 17,-14-18,13 18,40 0,-53 0,0 0,53 0,-39 0,-14 18,0-18,0 17,0 1,0-1,13 19,-13-19,14 1,-14 0,53-18,-40 35,0-17,-13-1,1 2,-1-2,0-17,0 18,-13-18,13 18,0-18,0 17,-13-17,26 18,-13-18,0 18,0-1,14 1,-1 0,-13-18,0 17,13 1,-13-18,1 18,-15-1,14-17,1 18,-28-18,14 0,0 0,-13-18,12 18,-12 18,13-18,13 17,-13 1,0-18,-1 18,1-1,0-17,-1 18,1-18,-14 18,14-18,0 0,0 17,0-17,13-17,-13 17,13 0,-13-18,13 0,-13 1,0-1,-1 0,14 1,1-1,-15 1,14-1,1 0,-1-17,0 17,0-17,0 0,53 35,-53-36,13-17,40 53,-39-71,12 0,1 1,12-18,1-1,26 19,1-2,-1 2,13-1,1 1,-1 17,14-18,0 1,13 17,0-19,-1 19,15 0,-1 18,0 0,-13-1,13 19,0-1,-13 0,13 18,0 0,0 0,14 0,-14 18,0-18,14 18,-1-1,-13 1,13 17,1-17,13 17,-13-17,-1 17,14 0,-14 1,1-19,12 20,-12-20,-1 1,-13 17,13-35,1 18,-14 0,13-18,-13 0,1 0</inkml:trace>
  <inkml:trace contextRef="#ctx0" brushRef="#br0" timeOffset="15820">1501 3483,'0'0,"0"0,0 0,0 0,0 0,0 0,0 0,0 0,0 0,0 0,-39-266,65 160,-13-17,14-19,-1 0,-12 19,-1-18,0 34,0 1,-13 106,-13-88,13 88,-13-53,0 35,-14 1,1 52,-1 18,-13 18,14 34,0 20,-1 16,14 0,0 1,-1-1,14-35,14-18,12-17,14-18,-1-53,14-18,14-17,-14-36,14-17,-14-18,-14-17,1 16,-14-16,-12-1,-14 36,-14 0,-12 34,-1 1,-25 53,12 17,-13 19,-14 53,1 17,13 53,-13 17,-1 19</inkml:trace>
</inkml:ink>
</file>

<file path=ppt/ink/ink3.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8:16:14.4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0 335,'0'0,"0"0,0 0,0 0,0 0,0 0,225-229,-159 123</inkml:trace>
</inkml:ink>
</file>

<file path=ppt/ink/ink4.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8:16:13.30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2711 568,'0'0,"0"0,0 0,0 0,0 0,0 0,0 0,0 0,0 0,0 0,0 0,0 0,0 0,0 0,0 0,0 0,0 0,0 0,0 0,0 0,0 0,0 0,0 0,0 0,0 0,-185-160,158 142,-12 0,-1-17,13 18,-12-1,-1-1,0 2,-13-1,14 0,-14 1,0-1,13 0,-26 1,13-1,0 1,0-1,14-1,-14 2,0-1,0 0,0 18,0-17,0 17,0-18,-12 18,12 0,-13 0,66 0,-66 0,0 0,0 0,-1 0,15 18,-28-18,27 17,0 1,0 0,0-1,-13 20,13-2,0-18,1 19,12-1,-13 0,0 2,13-2,1 0,-1 0,40-35,-40 54,40-54,0 0,0 0,0 0,0 0,-26 36,26-36,0 0,-27 35,1-35</inkml:trace>
</inkml:ink>
</file>

<file path=ppt/ink/ink5.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8:16:29.9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17,'0'0,"0"0,0 0,0 0,0 0,0 0,0 0,0 0,0 0,0 0,0 0,0 0,0 0,0 0,0 0,0 0,0 0,0 0,0 0,0 0,0 0,0 0</inkml:trace>
  <inkml:trace contextRef="#ctx0" brushRef="#br0" timeOffset="137">93 0,'0'0,"0"0,0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7972">925 4519,'0'0,"0"0,0 0,0 0,0 0,0 0,0 0,0 0,0 0,0 0</inkml:trace>
</inkml:ink>
</file>

<file path=ppt/ink/ink6.xml><?xml version="1.0" encoding="utf-8"?>
<inkml:ink xmlns:inkml="http://www.w3.org/2003/InkML">
  <inkml:definitions>
    <inkml:context xml:id="ctx0">
      <inkml:inkSource xml:id="inkSrc0">
        <inkml:traceFormat>
          <inkml:channel name="X" type="integer" max="1920" units="in"/>
          <inkml:channel name="Y" type="integer" max="1080" units="in"/>
        </inkml:traceFormat>
        <inkml:channelProperties>
          <inkml:channelProperty channel="X" name="resolution" value="102.4" units="1/in"/>
          <inkml:channelProperty channel="Y" name="resolution" value="102.27274" units="1/in"/>
        </inkml:channelProperties>
      </inkml:inkSource>
      <inkml:timestamp xml:id="ts0" timeString="2018-07-19T08:16:07.0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0 391,'0'0,"0"0,0 0,0 0,0 0,0 0,0 0,0 0,0 0,0 0,0 0,0 0,0 0,0 0,0 0,0 0,0 0,0 0,0 0,0 0,0 0,0 0,0 0,0 0,0 0,0 0,0 0,0 0,0 0,0 0,0 0,0 0,0 0,0 0,0 0,0 0,0 0,0 0,0 0,0 0,0 0,0 0,186-142,-159 106,-27 36,0 0,26-36,1-17,-27 53,26-35,-26 35,0 0,13-36,-13 36,0 0,0 0,0 0,0-36,-13 19,13 17,-26 0,12 17,14-17,-39 36,12 0,27-36,-26 35,26-35,-41 35,41-35,-26 36,26-36,-14 36,1-1,13-35,0 36,0-36,0 0,13 0,-13 0,0 0,14 0,-1 0,-13 0,13-18,-13 18,13-18,-13-17,0 35,0-18,-13 36,13-18,-26 18,-1 17,27-35,0 0,-13 18,0-1,13-17,0 0,0 0,0 0,0 0,0 0,0 0,0 0,0 0,0 0,0 0,0 19,0-2,0-17,0 0,-14 18,14-18,0 0,0 0,-13-18,13 18,0 18,0-18,0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F9A660-C319-44A6-9F85-5DAF72BECC9D}" type="datetimeFigureOut">
              <a:rPr lang="en-US" smtClean="0"/>
              <a:t>11/29/2018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A7981-D406-491F-9F05-724EEC9A43E9}" type="slidenum">
              <a:rPr lang="en-US" smtClean="0"/>
              <a:t>‹#›</a:t>
            </a:fld>
            <a:endParaRPr lang="en-US"/>
          </a:p>
        </p:txBody>
      </p:sp>
    </p:spTree>
    <p:extLst>
      <p:ext uri="{BB962C8B-B14F-4D97-AF65-F5344CB8AC3E}">
        <p14:creationId xmlns:p14="http://schemas.microsoft.com/office/powerpoint/2010/main" val="945085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4213332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5767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11/29/2018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7"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11/29/2018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11/29/2018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11/29/2018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11/29/2018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11/29/2018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4.emf"/><Relationship Id="rId3" Type="http://schemas.openxmlformats.org/officeDocument/2006/relationships/image" Target="../media/image3.jpeg"/><Relationship Id="rId7" Type="http://schemas.openxmlformats.org/officeDocument/2006/relationships/image" Target="../media/image21.emf"/><Relationship Id="rId12"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customXml" Target="../ink/ink3.xml"/><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28</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482200649"/>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Strategic Significance</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3535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solidFill>
                  <a:schemeClr val="tx1">
                    <a:lumMod val="95000"/>
                    <a:lumOff val="5000"/>
                  </a:schemeClr>
                </a:solidFill>
              </a:rPr>
              <a:t>CONCLUSION / ANALYSIS:</a:t>
            </a:r>
            <a:br>
              <a:rPr lang="en-US" b="1" dirty="0">
                <a:solidFill>
                  <a:schemeClr val="tx1">
                    <a:lumMod val="95000"/>
                    <a:lumOff val="5000"/>
                  </a:schemeClr>
                </a:solidFill>
              </a:rPr>
            </a:br>
            <a:r>
              <a:rPr lang="en-US" dirty="0">
                <a:solidFill>
                  <a:schemeClr val="tx1">
                    <a:lumMod val="95000"/>
                    <a:lumOff val="5000"/>
                  </a:schemeClr>
                </a:solidFill>
              </a:rPr>
              <a:t>Geo strategic means the importance of a country or a region as by virtue of its geographical location. </a:t>
            </a:r>
          </a:p>
          <a:p>
            <a:pPr marL="457200" indent="-457200">
              <a:lnSpc>
                <a:spcPct val="150000"/>
              </a:lnSpc>
              <a:buFont typeface="Arial" panose="020B0604020202020204" pitchFamily="34" charset="0"/>
              <a:buChar char="•"/>
            </a:pPr>
            <a:r>
              <a:rPr lang="en-US" dirty="0">
                <a:solidFill>
                  <a:schemeClr val="tx1">
                    <a:lumMod val="95000"/>
                    <a:lumOff val="5000"/>
                  </a:schemeClr>
                </a:solidFill>
              </a:rPr>
              <a:t>While history has been unkind to Pakistan, its geography has been its greatest potential. </a:t>
            </a:r>
          </a:p>
          <a:p>
            <a:pPr marL="457200" indent="-457200">
              <a:lnSpc>
                <a:spcPct val="150000"/>
              </a:lnSpc>
              <a:buFont typeface="Arial" panose="020B0604020202020204" pitchFamily="34" charset="0"/>
              <a:buChar char="•"/>
            </a:pPr>
            <a:r>
              <a:rPr lang="en-US" dirty="0">
                <a:solidFill>
                  <a:schemeClr val="tx1">
                    <a:lumMod val="95000"/>
                    <a:lumOff val="5000"/>
                  </a:schemeClr>
                </a:solidFill>
              </a:rPr>
              <a:t>Pakistan is a junction of South Asia, west Asia and central Asia; a bridge between resource efficient countries to resource deficient countries. </a:t>
            </a:r>
          </a:p>
          <a:p>
            <a:pPr marL="457200" indent="-457200">
              <a:lnSpc>
                <a:spcPct val="150000"/>
              </a:lnSpc>
              <a:buFont typeface="Arial" panose="020B0604020202020204" pitchFamily="34" charset="0"/>
              <a:buChar char="•"/>
            </a:pPr>
            <a:r>
              <a:rPr lang="en-US" dirty="0">
                <a:solidFill>
                  <a:schemeClr val="tx1">
                    <a:lumMod val="95000"/>
                    <a:lumOff val="5000"/>
                  </a:schemeClr>
                </a:solidFill>
              </a:rPr>
              <a:t>The world is facing energy crises and terrorism. Pakistan is a route for transportation and a front line state against terrorism. </a:t>
            </a:r>
          </a:p>
          <a:p>
            <a:pPr marL="457200" indent="-457200">
              <a:lnSpc>
                <a:spcPct val="150000"/>
              </a:lnSpc>
              <a:buFont typeface="Arial" panose="020B0604020202020204" pitchFamily="34" charset="0"/>
              <a:buChar char="•"/>
            </a:pPr>
            <a:r>
              <a:rPr lang="en-US" dirty="0">
                <a:solidFill>
                  <a:schemeClr val="tx1">
                    <a:lumMod val="95000"/>
                    <a:lumOff val="5000"/>
                  </a:schemeClr>
                </a:solidFill>
              </a:rPr>
              <a:t>Moreover Pakistan has been traditionally ally of emerging economic giant; China. So as a result of any significant change in world politics, Pakistan’s geo-strategic significance would further enhance.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endParaRPr lang="en-US" sz="3200" dirty="0">
              <a:latin typeface="Candara" panose="020E0502030303020204" pitchFamily="34" charset="0"/>
            </a:endParaRPr>
          </a:p>
          <a:p>
            <a:r>
              <a:rPr lang="en-GB" sz="2800" b="1" dirty="0"/>
              <a:t>Geo-strategic Importance of </a:t>
            </a:r>
            <a:r>
              <a:rPr lang="en-GB" sz="2800" b="1" dirty="0" smtClean="0"/>
              <a:t>Pakistan (B)</a:t>
            </a:r>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p:spTree>
    <p:extLst>
      <p:ext uri="{BB962C8B-B14F-4D97-AF65-F5344CB8AC3E}">
        <p14:creationId xmlns:p14="http://schemas.microsoft.com/office/powerpoint/2010/main" val="408577770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Strategic Significance</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831818"/>
          </a:xfrm>
          <a:prstGeom prst="rect">
            <a:avLst/>
          </a:prstGeom>
          <a:noFill/>
        </p:spPr>
        <p:txBody>
          <a:bodyPr wrap="square" rtlCol="0">
            <a:spAutoFit/>
          </a:bodyPr>
          <a:lstStyle/>
          <a:p>
            <a:pPr marL="457200" indent="-457200">
              <a:lnSpc>
                <a:spcPct val="150000"/>
              </a:lnSpc>
            </a:pPr>
            <a:endParaRPr lang="en-US" dirty="0">
              <a:solidFill>
                <a:schemeClr val="tx1">
                  <a:lumMod val="95000"/>
                  <a:lumOff val="5000"/>
                </a:schemeClr>
              </a:solidFill>
            </a:endParaRPr>
          </a:p>
          <a:p>
            <a:pPr marL="457200" indent="-457200">
              <a:lnSpc>
                <a:spcPct val="150000"/>
              </a:lnSpc>
              <a:buFont typeface="Arial" panose="020B0604020202020204" pitchFamily="34" charset="0"/>
              <a:buChar char="•"/>
            </a:pPr>
            <a:r>
              <a:rPr lang="en-US" b="1" dirty="0">
                <a:solidFill>
                  <a:schemeClr val="tx1">
                    <a:lumMod val="95000"/>
                    <a:lumOff val="5000"/>
                  </a:schemeClr>
                </a:solidFill>
              </a:rPr>
              <a:t>Proximity of great powers:</a:t>
            </a:r>
          </a:p>
          <a:p>
            <a:pPr marL="457200" indent="-457200">
              <a:lnSpc>
                <a:spcPct val="150000"/>
              </a:lnSpc>
              <a:buFont typeface="Arial" panose="020B0604020202020204" pitchFamily="34" charset="0"/>
              <a:buChar char="•"/>
            </a:pPr>
            <a:r>
              <a:rPr lang="en-US" dirty="0">
                <a:solidFill>
                  <a:schemeClr val="tx1">
                    <a:lumMod val="95000"/>
                    <a:lumOff val="5000"/>
                  </a:schemeClr>
                </a:solidFill>
              </a:rPr>
              <a:t>Pakistan is located at the junction of great powers- Russia and China. </a:t>
            </a:r>
          </a:p>
          <a:p>
            <a:pPr marL="457200" indent="-457200">
              <a:lnSpc>
                <a:spcPct val="150000"/>
              </a:lnSpc>
              <a:buFont typeface="Arial" panose="020B0604020202020204" pitchFamily="34" charset="0"/>
              <a:buChar char="•"/>
            </a:pPr>
            <a:r>
              <a:rPr lang="en-US" dirty="0">
                <a:solidFill>
                  <a:schemeClr val="tx1">
                    <a:lumMod val="95000"/>
                    <a:lumOff val="5000"/>
                  </a:schemeClr>
                </a:solidFill>
              </a:rPr>
              <a:t>Any alliance among world powers enhances its significance. </a:t>
            </a:r>
          </a:p>
          <a:p>
            <a:pPr marL="457200" indent="-457200">
              <a:lnSpc>
                <a:spcPct val="150000"/>
              </a:lnSpc>
              <a:buFont typeface="Arial" panose="020B0604020202020204" pitchFamily="34" charset="0"/>
              <a:buChar char="•"/>
            </a:pPr>
            <a:r>
              <a:rPr lang="en-US" dirty="0">
                <a:solidFill>
                  <a:schemeClr val="tx1">
                    <a:lumMod val="95000"/>
                    <a:lumOff val="5000"/>
                  </a:schemeClr>
                </a:solidFill>
              </a:rPr>
              <a:t>This factor has been utilized by Pakistan after 9/11. </a:t>
            </a:r>
          </a:p>
          <a:p>
            <a:pPr marL="457200" indent="-457200">
              <a:lnSpc>
                <a:spcPct val="150000"/>
              </a:lnSpc>
              <a:buFont typeface="Arial" panose="020B0604020202020204" pitchFamily="34" charset="0"/>
              <a:buChar char="•"/>
            </a:pPr>
            <a:r>
              <a:rPr lang="en-US" dirty="0">
                <a:solidFill>
                  <a:schemeClr val="tx1">
                    <a:lumMod val="95000"/>
                    <a:lumOff val="5000"/>
                  </a:schemeClr>
                </a:solidFill>
              </a:rPr>
              <a:t>Security and business are two main US interests in the region while Pakistan is playing a front line role in the war against terrorism. </a:t>
            </a:r>
          </a:p>
          <a:p>
            <a:pPr marL="457200" indent="-457200">
              <a:lnSpc>
                <a:spcPct val="150000"/>
              </a:lnSpc>
              <a:buFont typeface="Arial" panose="020B0604020202020204" pitchFamily="34" charset="0"/>
              <a:buChar char="•"/>
            </a:pPr>
            <a:r>
              <a:rPr lang="en-US" dirty="0">
                <a:solidFill>
                  <a:schemeClr val="tx1">
                    <a:lumMod val="95000"/>
                    <a:lumOff val="5000"/>
                  </a:schemeClr>
                </a:solidFill>
              </a:rPr>
              <a:t>Apart from this US interest in the region to contain the growing China, nuclear Iran, terrorist Afghanistan and to benefit from the market of India.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4" end="4"/>
                                            </p:txEl>
                                          </p:spTgt>
                                        </p:tgtEl>
                                        <p:attrNameLst>
                                          <p:attrName>style.color</p:attrName>
                                        </p:attrNameLst>
                                      </p:cBhvr>
                                      <p:to>
                                        <a:srgbClr val="000000"/>
                                      </p:to>
                                    </p:animClr>
                                    <p:animClr clrSpc="rgb" dir="cw">
                                      <p:cBhvr>
                                        <p:cTn id="28" dur="500" fill="hold"/>
                                        <p:tgtEl>
                                          <p:spTgt spid="6">
                                            <p:txEl>
                                              <p:pRg st="4" end="4"/>
                                            </p:txEl>
                                          </p:spTgt>
                                        </p:tgtEl>
                                        <p:attrNameLst>
                                          <p:attrName>fillcolor</p:attrName>
                                        </p:attrNameLst>
                                      </p:cBhvr>
                                      <p:to>
                                        <a:srgbClr val="000000"/>
                                      </p:to>
                                    </p:animClr>
                                    <p:set>
                                      <p:cBhvr>
                                        <p:cTn id="29" dur="500" fill="hold"/>
                                        <p:tgtEl>
                                          <p:spTgt spid="6">
                                            <p:txEl>
                                              <p:pRg st="4" end="4"/>
                                            </p:txEl>
                                          </p:spTgt>
                                        </p:tgtEl>
                                        <p:attrNameLst>
                                          <p:attrName>fill.type</p:attrName>
                                        </p:attrNameLst>
                                      </p:cBhvr>
                                      <p:to>
                                        <p:strVal val="solid"/>
                                      </p:to>
                                    </p:set>
                                    <p:set>
                                      <p:cBhvr>
                                        <p:cTn id="30" dur="500" fill="hold"/>
                                        <p:tgtEl>
                                          <p:spTgt spid="6">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5" end="5"/>
                                            </p:txEl>
                                          </p:spTgt>
                                        </p:tgtEl>
                                        <p:attrNameLst>
                                          <p:attrName>style.color</p:attrName>
                                        </p:attrNameLst>
                                      </p:cBhvr>
                                      <p:to>
                                        <a:srgbClr val="000000"/>
                                      </p:to>
                                    </p:animClr>
                                    <p:animClr clrSpc="rgb" dir="cw">
                                      <p:cBhvr>
                                        <p:cTn id="35" dur="500" fill="hold"/>
                                        <p:tgtEl>
                                          <p:spTgt spid="6">
                                            <p:txEl>
                                              <p:pRg st="5" end="5"/>
                                            </p:txEl>
                                          </p:spTgt>
                                        </p:tgtEl>
                                        <p:attrNameLst>
                                          <p:attrName>fillcolor</p:attrName>
                                        </p:attrNameLst>
                                      </p:cBhvr>
                                      <p:to>
                                        <a:srgbClr val="000000"/>
                                      </p:to>
                                    </p:animClr>
                                    <p:set>
                                      <p:cBhvr>
                                        <p:cTn id="36" dur="500" fill="hold"/>
                                        <p:tgtEl>
                                          <p:spTgt spid="6">
                                            <p:txEl>
                                              <p:pRg st="5" end="5"/>
                                            </p:txEl>
                                          </p:spTgt>
                                        </p:tgtEl>
                                        <p:attrNameLst>
                                          <p:attrName>fill.type</p:attrName>
                                        </p:attrNameLst>
                                      </p:cBhvr>
                                      <p:to>
                                        <p:strVal val="solid"/>
                                      </p:to>
                                    </p:set>
                                    <p:set>
                                      <p:cBhvr>
                                        <p:cTn id="37" dur="500" fill="hold"/>
                                        <p:tgtEl>
                                          <p:spTgt spid="6">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6" end="6"/>
                                            </p:txEl>
                                          </p:spTgt>
                                        </p:tgtEl>
                                        <p:attrNameLst>
                                          <p:attrName>style.color</p:attrName>
                                        </p:attrNameLst>
                                      </p:cBhvr>
                                      <p:to>
                                        <a:srgbClr val="000000"/>
                                      </p:to>
                                    </p:animClr>
                                    <p:animClr clrSpc="rgb" dir="cw">
                                      <p:cBhvr>
                                        <p:cTn id="42" dur="500" fill="hold"/>
                                        <p:tgtEl>
                                          <p:spTgt spid="6">
                                            <p:txEl>
                                              <p:pRg st="6" end="6"/>
                                            </p:txEl>
                                          </p:spTgt>
                                        </p:tgtEl>
                                        <p:attrNameLst>
                                          <p:attrName>fillcolor</p:attrName>
                                        </p:attrNameLst>
                                      </p:cBhvr>
                                      <p:to>
                                        <a:srgbClr val="000000"/>
                                      </p:to>
                                    </p:animClr>
                                    <p:set>
                                      <p:cBhvr>
                                        <p:cTn id="43" dur="500" fill="hold"/>
                                        <p:tgtEl>
                                          <p:spTgt spid="6">
                                            <p:txEl>
                                              <p:pRg st="6" end="6"/>
                                            </p:txEl>
                                          </p:spTgt>
                                        </p:tgtEl>
                                        <p:attrNameLst>
                                          <p:attrName>fill.type</p:attrName>
                                        </p:attrNameLst>
                                      </p:cBhvr>
                                      <p:to>
                                        <p:strVal val="solid"/>
                                      </p:to>
                                    </p:set>
                                    <p:set>
                                      <p:cBhvr>
                                        <p:cTn id="44" dur="500" fill="hold"/>
                                        <p:tgtEl>
                                          <p:spTgt spid="6">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Strategic Significance</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solidFill>
                  <a:schemeClr val="tx1">
                    <a:lumMod val="95000"/>
                    <a:lumOff val="5000"/>
                  </a:schemeClr>
                </a:solidFill>
              </a:rPr>
              <a:t>Proximity of great powers (Contd..)</a:t>
            </a:r>
          </a:p>
          <a:p>
            <a:pPr marL="457200" indent="-457200">
              <a:lnSpc>
                <a:spcPct val="150000"/>
              </a:lnSpc>
              <a:buFont typeface="Arial" panose="020B0604020202020204" pitchFamily="34" charset="0"/>
              <a:buChar char="•"/>
            </a:pPr>
            <a:r>
              <a:rPr lang="en-US" dirty="0" smtClean="0">
                <a:solidFill>
                  <a:schemeClr val="tx1">
                    <a:lumMod val="95000"/>
                    <a:lumOff val="5000"/>
                  </a:schemeClr>
                </a:solidFill>
              </a:rPr>
              <a:t>Iran’s nuclear </a:t>
            </a:r>
            <a:r>
              <a:rPr lang="en-US" dirty="0">
                <a:solidFill>
                  <a:schemeClr val="tx1">
                    <a:lumMod val="95000"/>
                    <a:lumOff val="5000"/>
                  </a:schemeClr>
                </a:solidFill>
              </a:rPr>
              <a:t>program, </a:t>
            </a:r>
            <a:r>
              <a:rPr lang="en-US" dirty="0" smtClean="0">
                <a:solidFill>
                  <a:schemeClr val="tx1">
                    <a:lumMod val="95000"/>
                    <a:lumOff val="5000"/>
                  </a:schemeClr>
                </a:solidFill>
              </a:rPr>
              <a:t>India’s geopolitical </a:t>
            </a:r>
            <a:r>
              <a:rPr lang="en-US" dirty="0">
                <a:solidFill>
                  <a:schemeClr val="tx1">
                    <a:lumMod val="95000"/>
                    <a:lumOff val="5000"/>
                  </a:schemeClr>
                </a:solidFill>
              </a:rPr>
              <a:t>muscles (strategic deal with US) to gain hegemony and to counter the rise of China, which has the potential to change </a:t>
            </a:r>
            <a:r>
              <a:rPr lang="en-US" dirty="0" err="1">
                <a:solidFill>
                  <a:schemeClr val="tx1">
                    <a:lumMod val="95000"/>
                    <a:lumOff val="5000"/>
                  </a:schemeClr>
                </a:solidFill>
              </a:rPr>
              <a:t>uni-poler</a:t>
            </a:r>
            <a:r>
              <a:rPr lang="en-US" dirty="0">
                <a:solidFill>
                  <a:schemeClr val="tx1">
                    <a:lumMod val="95000"/>
                    <a:lumOff val="5000"/>
                  </a:schemeClr>
                </a:solidFill>
              </a:rPr>
              <a:t> world into a bi-polar or multi-polar one.  </a:t>
            </a:r>
          </a:p>
          <a:p>
            <a:pPr marL="457200" indent="-457200">
              <a:lnSpc>
                <a:spcPct val="150000"/>
              </a:lnSpc>
              <a:buFont typeface="Arial" panose="020B0604020202020204" pitchFamily="34" charset="0"/>
              <a:buChar char="•"/>
            </a:pPr>
            <a:r>
              <a:rPr lang="en-US" dirty="0">
                <a:solidFill>
                  <a:schemeClr val="tx1">
                    <a:lumMod val="95000"/>
                    <a:lumOff val="5000"/>
                  </a:schemeClr>
                </a:solidFill>
              </a:rPr>
              <a:t>Amidst these issues, Pakistan is directly or indirectly involved. The US policy makers have repeatedly accepted that war against terrorism could never be won without the help of Pakistan. </a:t>
            </a:r>
          </a:p>
          <a:p>
            <a:pPr marL="457200" indent="-457200">
              <a:lnSpc>
                <a:spcPct val="150000"/>
              </a:lnSpc>
              <a:buFont typeface="Arial" panose="020B0604020202020204" pitchFamily="34" charset="0"/>
              <a:buChar char="•"/>
            </a:pPr>
            <a:r>
              <a:rPr lang="en-US" dirty="0">
                <a:solidFill>
                  <a:schemeClr val="tx1">
                    <a:lumMod val="95000"/>
                    <a:lumOff val="5000"/>
                  </a:schemeClr>
                </a:solidFill>
              </a:rPr>
              <a:t>The US has time and time again reiterated that Pakistan should play its due role to bring the Afghan Taliban to the negotiation table with the Afghan government.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Strategic Significance</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solidFill>
                  <a:schemeClr val="tx1">
                    <a:lumMod val="95000"/>
                    <a:lumOff val="5000"/>
                  </a:schemeClr>
                </a:solidFill>
              </a:rPr>
              <a:t>Gateway to central Asia-(oil and energy):</a:t>
            </a:r>
          </a:p>
          <a:p>
            <a:pPr marL="457200" indent="-457200">
              <a:lnSpc>
                <a:spcPct val="150000"/>
              </a:lnSpc>
              <a:buFont typeface="Arial" panose="020B0604020202020204" pitchFamily="34" charset="0"/>
              <a:buChar char="•"/>
            </a:pPr>
            <a:r>
              <a:rPr lang="en-US" dirty="0">
                <a:solidFill>
                  <a:schemeClr val="tx1">
                    <a:lumMod val="95000"/>
                    <a:lumOff val="5000"/>
                  </a:schemeClr>
                </a:solidFill>
              </a:rPr>
              <a:t>The quest for oil and energy resources in the Central Asia is the center stage of new Great Game. </a:t>
            </a:r>
          </a:p>
          <a:p>
            <a:pPr marL="457200" indent="-457200">
              <a:lnSpc>
                <a:spcPct val="150000"/>
              </a:lnSpc>
              <a:buFont typeface="Arial" panose="020B0604020202020204" pitchFamily="34" charset="0"/>
              <a:buChar char="•"/>
            </a:pPr>
            <a:r>
              <a:rPr lang="en-US" dirty="0">
                <a:solidFill>
                  <a:schemeClr val="tx1">
                    <a:lumMod val="95000"/>
                    <a:lumOff val="5000"/>
                  </a:schemeClr>
                </a:solidFill>
              </a:rPr>
              <a:t>After the collapse of the USSR, the new quest started which is manifested by the politics of oil. </a:t>
            </a:r>
          </a:p>
          <a:p>
            <a:pPr marL="457200" indent="-457200">
              <a:lnSpc>
                <a:spcPct val="150000"/>
              </a:lnSpc>
              <a:buFont typeface="Arial" panose="020B0604020202020204" pitchFamily="34" charset="0"/>
              <a:buChar char="•"/>
            </a:pPr>
            <a:r>
              <a:rPr lang="en-US" dirty="0">
                <a:solidFill>
                  <a:schemeClr val="tx1">
                    <a:lumMod val="95000"/>
                    <a:lumOff val="5000"/>
                  </a:schemeClr>
                </a:solidFill>
              </a:rPr>
              <a:t>Pakistan is located very close to the oil rich Middle Eastern countries. The belt starts from Iran and extends to Saudi Arabia. </a:t>
            </a:r>
          </a:p>
          <a:p>
            <a:pPr marL="457200" indent="-457200">
              <a:lnSpc>
                <a:spcPct val="150000"/>
              </a:lnSpc>
              <a:buFont typeface="Arial" panose="020B0604020202020204" pitchFamily="34" charset="0"/>
              <a:buChar char="•"/>
            </a:pPr>
            <a:r>
              <a:rPr lang="en-US" dirty="0">
                <a:solidFill>
                  <a:schemeClr val="tx1">
                    <a:lumMod val="95000"/>
                    <a:lumOff val="5000"/>
                  </a:schemeClr>
                </a:solidFill>
              </a:rPr>
              <a:t>In the energy starved world, Pakistan is located in the hub of energy rich countries i.e., Iran and Afghanistan: both are energy abundant while India and China need energy for economic growth. Thus, Pakistan is a bridge between energy rich and energy starved countries. China finds way to Indian Ocean and Arabian sea through Karakoram highway (CPEC about to be completed)</a:t>
            </a:r>
            <a:endParaRPr lang="en-US" b="1" dirty="0">
              <a:solidFill>
                <a:schemeClr val="tx1">
                  <a:lumMod val="95000"/>
                  <a:lumOff val="5000"/>
                </a:schemeClr>
              </a:solidFill>
            </a:endParaRPr>
          </a:p>
        </p:txBody>
      </p:sp>
      <p:sp>
        <p:nvSpPr>
          <p:cNvPr id="2" name="Slide Number Placeholder 1"/>
          <p:cNvSpPr>
            <a:spLocks noGrp="1"/>
          </p:cNvSpPr>
          <p:nvPr>
            <p:ph type="sldNum" sz="quarter" idx="12"/>
          </p:nvPr>
        </p:nvSpPr>
        <p:spPr/>
        <p:txBody>
          <a:bodyPr/>
          <a:lstStyle/>
          <a:p>
            <a:endParaRPr lang="en-US" dirty="0"/>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TextBox 4"/>
          <p:cNvSpPr txBox="1"/>
          <p:nvPr/>
        </p:nvSpPr>
        <p:spPr>
          <a:xfrm>
            <a:off x="685800" y="735271"/>
            <a:ext cx="8458199" cy="954107"/>
          </a:xfrm>
          <a:prstGeom prst="rect">
            <a:avLst/>
          </a:prstGeom>
        </p:spPr>
        <p:txBody>
          <a:bodyPr wrap="square" rtlCol="0">
            <a:spAutoFit/>
          </a:bodyPr>
          <a:lstStyle/>
          <a:p>
            <a:r>
              <a:rPr lang="en-GB" sz="2400" b="1" dirty="0">
                <a:latin typeface="Candara" panose="020E0502030303020204" pitchFamily="34" charset="0"/>
              </a:rPr>
              <a:t>Strategic Significance</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3535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solidFill>
                  <a:schemeClr val="tx1">
                    <a:lumMod val="95000"/>
                    <a:lumOff val="5000"/>
                  </a:schemeClr>
                </a:solidFill>
              </a:rPr>
              <a:t>Significance as a Transit economy:</a:t>
            </a:r>
          </a:p>
          <a:p>
            <a:pPr marL="457200" indent="-457200">
              <a:lnSpc>
                <a:spcPct val="150000"/>
              </a:lnSpc>
              <a:buFont typeface="Arial" panose="020B0604020202020204" pitchFamily="34" charset="0"/>
              <a:buChar char="•"/>
            </a:pPr>
            <a:r>
              <a:rPr lang="en-US" dirty="0">
                <a:solidFill>
                  <a:schemeClr val="tx1">
                    <a:lumMod val="95000"/>
                    <a:lumOff val="5000"/>
                  </a:schemeClr>
                </a:solidFill>
              </a:rPr>
              <a:t>The potential to develop transit economy on account of its strategic location.</a:t>
            </a:r>
          </a:p>
          <a:p>
            <a:pPr marL="457200" indent="-457200">
              <a:lnSpc>
                <a:spcPct val="150000"/>
              </a:lnSpc>
              <a:buFont typeface="Arial" panose="020B0604020202020204" pitchFamily="34" charset="0"/>
              <a:buChar char="•"/>
            </a:pPr>
            <a:r>
              <a:rPr lang="en-US" dirty="0">
                <a:solidFill>
                  <a:schemeClr val="tx1">
                    <a:lumMod val="95000"/>
                    <a:lumOff val="5000"/>
                  </a:schemeClr>
                </a:solidFill>
              </a:rPr>
              <a:t>The l</a:t>
            </a:r>
            <a:r>
              <a:rPr lang="en-US" b="1" dirty="0">
                <a:solidFill>
                  <a:schemeClr val="tx1">
                    <a:lumMod val="95000"/>
                    <a:lumOff val="5000"/>
                  </a:schemeClr>
                </a:solidFill>
              </a:rPr>
              <a:t>and locked Afghanistan</a:t>
            </a:r>
            <a:r>
              <a:rPr lang="en-US" dirty="0">
                <a:solidFill>
                  <a:schemeClr val="tx1">
                    <a:lumMod val="95000"/>
                    <a:lumOff val="5000"/>
                  </a:schemeClr>
                </a:solidFill>
              </a:rPr>
              <a:t> is currently in the phase of reconstruction and finds its ways through Pakistan to connect to the world for trade. </a:t>
            </a:r>
          </a:p>
          <a:p>
            <a:pPr marL="457200" indent="-457200">
              <a:lnSpc>
                <a:spcPct val="150000"/>
              </a:lnSpc>
              <a:buFont typeface="Arial" panose="020B0604020202020204" pitchFamily="34" charset="0"/>
              <a:buChar char="•"/>
            </a:pPr>
            <a:r>
              <a:rPr lang="en-US" dirty="0">
                <a:solidFill>
                  <a:schemeClr val="tx1">
                    <a:lumMod val="95000"/>
                    <a:lumOff val="5000"/>
                  </a:schemeClr>
                </a:solidFill>
              </a:rPr>
              <a:t>The nearest port in </a:t>
            </a:r>
            <a:r>
              <a:rPr lang="en-US" b="1" dirty="0">
                <a:solidFill>
                  <a:schemeClr val="tx1">
                    <a:lumMod val="95000"/>
                    <a:lumOff val="5000"/>
                  </a:schemeClr>
                </a:solidFill>
              </a:rPr>
              <a:t>China is about 4500 </a:t>
            </a:r>
            <a:r>
              <a:rPr lang="en-US" dirty="0">
                <a:solidFill>
                  <a:schemeClr val="tx1">
                    <a:lumMod val="95000"/>
                    <a:lumOff val="5000"/>
                  </a:schemeClr>
                </a:solidFill>
              </a:rPr>
              <a:t>km away </a:t>
            </a:r>
            <a:r>
              <a:rPr lang="en-US" b="1" dirty="0">
                <a:solidFill>
                  <a:schemeClr val="tx1">
                    <a:lumMod val="95000"/>
                    <a:lumOff val="5000"/>
                  </a:schemeClr>
                </a:solidFill>
              </a:rPr>
              <a:t>from Sinkiang</a:t>
            </a:r>
            <a:r>
              <a:rPr lang="en-US" dirty="0">
                <a:solidFill>
                  <a:schemeClr val="tx1">
                    <a:lumMod val="95000"/>
                    <a:lumOff val="5000"/>
                  </a:schemeClr>
                </a:solidFill>
              </a:rPr>
              <a:t>, however, </a:t>
            </a:r>
            <a:r>
              <a:rPr lang="en-US" b="1" dirty="0" err="1">
                <a:solidFill>
                  <a:schemeClr val="tx1">
                    <a:lumMod val="95000"/>
                    <a:lumOff val="5000"/>
                  </a:schemeClr>
                </a:solidFill>
              </a:rPr>
              <a:t>Gwader</a:t>
            </a:r>
            <a:r>
              <a:rPr lang="en-US" b="1" dirty="0">
                <a:solidFill>
                  <a:schemeClr val="tx1">
                    <a:lumMod val="95000"/>
                    <a:lumOff val="5000"/>
                  </a:schemeClr>
                </a:solidFill>
              </a:rPr>
              <a:t> is 2500</a:t>
            </a:r>
            <a:r>
              <a:rPr lang="en-US" dirty="0">
                <a:solidFill>
                  <a:schemeClr val="tx1">
                    <a:lumMod val="95000"/>
                    <a:lumOff val="5000"/>
                  </a:schemeClr>
                </a:solidFill>
              </a:rPr>
              <a:t> km away. </a:t>
            </a:r>
          </a:p>
          <a:p>
            <a:pPr marL="457200" indent="-457200">
              <a:lnSpc>
                <a:spcPct val="150000"/>
              </a:lnSpc>
              <a:buFont typeface="Arial" panose="020B0604020202020204" pitchFamily="34" charset="0"/>
              <a:buChar char="•"/>
            </a:pPr>
            <a:r>
              <a:rPr lang="en-US" dirty="0">
                <a:solidFill>
                  <a:schemeClr val="tx1">
                    <a:lumMod val="95000"/>
                    <a:lumOff val="5000"/>
                  </a:schemeClr>
                </a:solidFill>
              </a:rPr>
              <a:t>It offers </a:t>
            </a:r>
            <a:r>
              <a:rPr lang="en-US" b="1" dirty="0">
                <a:solidFill>
                  <a:schemeClr val="tx1">
                    <a:lumMod val="95000"/>
                    <a:lumOff val="5000"/>
                  </a:schemeClr>
                </a:solidFill>
              </a:rPr>
              <a:t>Central Asian countries the shortest route of 2600 km</a:t>
            </a:r>
            <a:r>
              <a:rPr lang="en-US" dirty="0">
                <a:solidFill>
                  <a:schemeClr val="tx1">
                    <a:lumMod val="95000"/>
                    <a:lumOff val="5000"/>
                  </a:schemeClr>
                </a:solidFill>
              </a:rPr>
              <a:t> as compared to </a:t>
            </a:r>
            <a:r>
              <a:rPr lang="en-US" b="1" dirty="0">
                <a:solidFill>
                  <a:schemeClr val="tx1">
                    <a:lumMod val="95000"/>
                    <a:lumOff val="5000"/>
                  </a:schemeClr>
                </a:solidFill>
              </a:rPr>
              <a:t>Iran 4500</a:t>
            </a:r>
            <a:r>
              <a:rPr lang="en-US" dirty="0">
                <a:solidFill>
                  <a:schemeClr val="tx1">
                    <a:lumMod val="95000"/>
                    <a:lumOff val="5000"/>
                  </a:schemeClr>
                </a:solidFill>
              </a:rPr>
              <a:t> km or </a:t>
            </a:r>
            <a:r>
              <a:rPr lang="en-US" b="1" dirty="0">
                <a:solidFill>
                  <a:schemeClr val="tx1">
                    <a:lumMod val="95000"/>
                    <a:lumOff val="5000"/>
                  </a:schemeClr>
                </a:solidFill>
              </a:rPr>
              <a:t>Turkey 5000</a:t>
            </a:r>
            <a:r>
              <a:rPr lang="en-US" dirty="0">
                <a:solidFill>
                  <a:schemeClr val="tx1">
                    <a:lumMod val="95000"/>
                    <a:lumOff val="5000"/>
                  </a:schemeClr>
                </a:solidFill>
              </a:rPr>
              <a:t> km. </a:t>
            </a:r>
          </a:p>
          <a:p>
            <a:pPr marL="457200" indent="-457200">
              <a:lnSpc>
                <a:spcPct val="150000"/>
              </a:lnSpc>
              <a:buFont typeface="Arial" panose="020B0604020202020204" pitchFamily="34" charset="0"/>
              <a:buChar char="•"/>
            </a:pPr>
            <a:r>
              <a:rPr lang="en-US" dirty="0" err="1" smtClean="0">
                <a:solidFill>
                  <a:schemeClr val="tx1">
                    <a:lumMod val="95000"/>
                    <a:lumOff val="5000"/>
                  </a:schemeClr>
                </a:solidFill>
              </a:rPr>
              <a:t>Gwader</a:t>
            </a:r>
            <a:r>
              <a:rPr lang="en-US" dirty="0" smtClean="0">
                <a:solidFill>
                  <a:schemeClr val="tx1">
                    <a:lumMod val="95000"/>
                    <a:lumOff val="5000"/>
                  </a:schemeClr>
                </a:solidFill>
              </a:rPr>
              <a:t> port with its deep waters attracts the trade ships of China, CAR and south east Asian countries. The coastal belt of </a:t>
            </a:r>
            <a:r>
              <a:rPr lang="en-US" dirty="0" err="1" smtClean="0">
                <a:solidFill>
                  <a:schemeClr val="tx1">
                    <a:lumMod val="95000"/>
                    <a:lumOff val="5000"/>
                  </a:schemeClr>
                </a:solidFill>
              </a:rPr>
              <a:t>Balochistan</a:t>
            </a:r>
            <a:r>
              <a:rPr lang="en-US" dirty="0" smtClean="0">
                <a:solidFill>
                  <a:schemeClr val="tx1">
                    <a:lumMod val="95000"/>
                    <a:lumOff val="5000"/>
                  </a:schemeClr>
                </a:solidFill>
              </a:rPr>
              <a:t> can provide outlet to China’s</a:t>
            </a:r>
            <a:r>
              <a:rPr lang="en-US" dirty="0" smtClean="0">
                <a:solidFill>
                  <a:schemeClr val="tx1">
                    <a:lumMod val="95000"/>
                    <a:lumOff val="5000"/>
                  </a:schemeClr>
                </a:solidFill>
              </a:rPr>
              <a:t> western provinces </a:t>
            </a:r>
            <a:r>
              <a:rPr lang="en-US" dirty="0" smtClean="0">
                <a:solidFill>
                  <a:schemeClr val="tx1">
                    <a:lumMod val="95000"/>
                    <a:lumOff val="5000"/>
                  </a:schemeClr>
                </a:solidFill>
              </a:rPr>
              <a:t>to have access to middles eastern markets with the development of coastal highways and motorways.</a:t>
            </a:r>
            <a:endParaRPr lang="en-US" b="1" dirty="0">
              <a:solidFill>
                <a:schemeClr val="tx1">
                  <a:lumMod val="95000"/>
                  <a:lumOff val="5000"/>
                </a:schemeClr>
              </a:solidFill>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3">
            <p14:nvContentPartPr>
              <p14:cNvPr id="12291" name="Ink 3"/>
              <p14:cNvContentPartPr>
                <a14:cpLocks xmlns:a14="http://schemas.microsoft.com/office/drawing/2010/main" noRot="1" noChangeAspect="1" noEditPoints="1" noChangeArrowheads="1" noChangeShapeType="1"/>
              </p14:cNvContentPartPr>
              <p14:nvPr/>
            </p14:nvContentPartPr>
            <p14:xfrm>
              <a:off x="1952625" y="3733800"/>
              <a:ext cx="2595563" cy="693738"/>
            </p14:xfrm>
          </p:contentPart>
        </mc:Choice>
        <mc:Fallback xmlns="">
          <p:pic>
            <p:nvPicPr>
              <p:cNvPr id="12291" name="Ink 3"/>
              <p:cNvPicPr>
                <a:picLocks noRot="1" noChangeAspect="1" noEditPoints="1" noChangeArrowheads="1" noChangeShapeType="1"/>
              </p:cNvPicPr>
              <p:nvPr/>
            </p:nvPicPr>
            <p:blipFill>
              <a:blip r:embed="rId6"/>
              <a:stretch>
                <a:fillRect/>
              </a:stretch>
            </p:blipFill>
            <p:spPr>
              <a:xfrm>
                <a:off x="1943266" y="3724425"/>
                <a:ext cx="2614280" cy="712488"/>
              </a:xfrm>
              <a:prstGeom prst="rect">
                <a:avLst/>
              </a:prstGeom>
            </p:spPr>
          </p:pic>
        </mc:Fallback>
      </mc:AlternateContent>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TextBox 4"/>
          <p:cNvSpPr txBox="1"/>
          <p:nvPr/>
        </p:nvSpPr>
        <p:spPr>
          <a:xfrm>
            <a:off x="685800" y="735271"/>
            <a:ext cx="8458199" cy="954107"/>
          </a:xfrm>
          <a:prstGeom prst="rect">
            <a:avLst/>
          </a:prstGeom>
        </p:spPr>
        <p:txBody>
          <a:bodyPr wrap="square" rtlCol="0">
            <a:spAutoFit/>
          </a:bodyPr>
          <a:lstStyle/>
          <a:p>
            <a:r>
              <a:rPr lang="en-GB" sz="2400" b="1" dirty="0">
                <a:latin typeface="Candara" panose="020E0502030303020204" pitchFamily="34" charset="0"/>
              </a:rPr>
              <a:t>Strategic Significance</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957861"/>
          </a:xfrm>
          <a:prstGeom prst="rect">
            <a:avLst/>
          </a:prstGeom>
          <a:noFill/>
        </p:spPr>
        <p:txBody>
          <a:bodyPr wrap="square" rtlCol="0">
            <a:spAutoFit/>
          </a:bodyPr>
          <a:lstStyle/>
          <a:p>
            <a:pPr>
              <a:lnSpc>
                <a:spcPct val="150000"/>
              </a:lnSpc>
            </a:pPr>
            <a:endParaRPr lang="en-US" b="1" dirty="0"/>
          </a:p>
          <a:p>
            <a:pPr marL="457200" indent="-457200">
              <a:lnSpc>
                <a:spcPct val="150000"/>
              </a:lnSpc>
              <a:buFont typeface="Arial" panose="020B0604020202020204" pitchFamily="34" charset="0"/>
              <a:buChar char="•"/>
            </a:pPr>
            <a:r>
              <a:rPr lang="en-US" b="1" dirty="0"/>
              <a:t>Important link in the chain of Muslim countries:</a:t>
            </a:r>
          </a:p>
          <a:p>
            <a:pPr marL="457200" indent="-457200">
              <a:lnSpc>
                <a:spcPct val="150000"/>
              </a:lnSpc>
              <a:buFont typeface="Arial" panose="020B0604020202020204" pitchFamily="34" charset="0"/>
              <a:buChar char="•"/>
            </a:pPr>
            <a:r>
              <a:rPr lang="en-US" dirty="0"/>
              <a:t>Pakistan occupies a central location in the Map of the Muslim World.</a:t>
            </a:r>
          </a:p>
          <a:p>
            <a:pPr marL="457200" indent="-457200">
              <a:lnSpc>
                <a:spcPct val="150000"/>
              </a:lnSpc>
              <a:buFont typeface="Arial" panose="020B0604020202020204" pitchFamily="34" charset="0"/>
              <a:buChar char="•"/>
            </a:pPr>
            <a:r>
              <a:rPr lang="en-US" dirty="0"/>
              <a:t>Towards west of Iran, China extends to North Africa. </a:t>
            </a:r>
          </a:p>
          <a:p>
            <a:pPr marL="457200" indent="-457200">
              <a:lnSpc>
                <a:spcPct val="150000"/>
              </a:lnSpc>
              <a:buFont typeface="Arial" panose="020B0604020202020204" pitchFamily="34" charset="0"/>
              <a:buChar char="•"/>
            </a:pPr>
            <a:r>
              <a:rPr lang="en-US" dirty="0"/>
              <a:t>Thus it can actively participate in the activities of Muslim world’s economic development, transport of resources etc.</a:t>
            </a:r>
            <a:br>
              <a:rPr lang="en-US" dirty="0"/>
            </a:b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3" end="3"/>
                                            </p:txEl>
                                          </p:spTgt>
                                        </p:tgtEl>
                                        <p:attrNameLst>
                                          <p:attrName>style.color</p:attrName>
                                        </p:attrNameLst>
                                      </p:cBhvr>
                                      <p:to>
                                        <a:srgbClr val="000000"/>
                                      </p:to>
                                    </p:animClr>
                                    <p:animClr clrSpc="rgb" dir="cw">
                                      <p:cBhvr>
                                        <p:cTn id="21" dur="500" fill="hold"/>
                                        <p:tgtEl>
                                          <p:spTgt spid="6">
                                            <p:txEl>
                                              <p:pRg st="3" end="3"/>
                                            </p:txEl>
                                          </p:spTgt>
                                        </p:tgtEl>
                                        <p:attrNameLst>
                                          <p:attrName>fillcolor</p:attrName>
                                        </p:attrNameLst>
                                      </p:cBhvr>
                                      <p:to>
                                        <a:srgbClr val="000000"/>
                                      </p:to>
                                    </p:animClr>
                                    <p:set>
                                      <p:cBhvr>
                                        <p:cTn id="22" dur="500" fill="hold"/>
                                        <p:tgtEl>
                                          <p:spTgt spid="6">
                                            <p:txEl>
                                              <p:pRg st="3" end="3"/>
                                            </p:txEl>
                                          </p:spTgt>
                                        </p:tgtEl>
                                        <p:attrNameLst>
                                          <p:attrName>fill.type</p:attrName>
                                        </p:attrNameLst>
                                      </p:cBhvr>
                                      <p:to>
                                        <p:strVal val="solid"/>
                                      </p:to>
                                    </p:set>
                                    <p:set>
                                      <p:cBhvr>
                                        <p:cTn id="23" dur="500" fill="hold"/>
                                        <p:tgtEl>
                                          <p:spTgt spid="6">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4" end="4"/>
                                            </p:txEl>
                                          </p:spTgt>
                                        </p:tgtEl>
                                        <p:attrNameLst>
                                          <p:attrName>style.color</p:attrName>
                                        </p:attrNameLst>
                                      </p:cBhvr>
                                      <p:to>
                                        <a:srgbClr val="000000"/>
                                      </p:to>
                                    </p:animClr>
                                    <p:animClr clrSpc="rgb" dir="cw">
                                      <p:cBhvr>
                                        <p:cTn id="28" dur="500" fill="hold"/>
                                        <p:tgtEl>
                                          <p:spTgt spid="6">
                                            <p:txEl>
                                              <p:pRg st="4" end="4"/>
                                            </p:txEl>
                                          </p:spTgt>
                                        </p:tgtEl>
                                        <p:attrNameLst>
                                          <p:attrName>fillcolor</p:attrName>
                                        </p:attrNameLst>
                                      </p:cBhvr>
                                      <p:to>
                                        <a:srgbClr val="000000"/>
                                      </p:to>
                                    </p:animClr>
                                    <p:set>
                                      <p:cBhvr>
                                        <p:cTn id="29" dur="500" fill="hold"/>
                                        <p:tgtEl>
                                          <p:spTgt spid="6">
                                            <p:txEl>
                                              <p:pRg st="4" end="4"/>
                                            </p:txEl>
                                          </p:spTgt>
                                        </p:tgtEl>
                                        <p:attrNameLst>
                                          <p:attrName>fill.type</p:attrName>
                                        </p:attrNameLst>
                                      </p:cBhvr>
                                      <p:to>
                                        <p:strVal val="solid"/>
                                      </p:to>
                                    </p:set>
                                    <p:set>
                                      <p:cBhvr>
                                        <p:cTn id="30"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TextBox 4"/>
          <p:cNvSpPr txBox="1"/>
          <p:nvPr/>
        </p:nvSpPr>
        <p:spPr>
          <a:xfrm>
            <a:off x="685800" y="735271"/>
            <a:ext cx="8458199" cy="954107"/>
          </a:xfrm>
          <a:prstGeom prst="rect">
            <a:avLst/>
          </a:prstGeom>
        </p:spPr>
        <p:txBody>
          <a:bodyPr wrap="square" rtlCol="0">
            <a:spAutoFit/>
          </a:bodyPr>
          <a:lstStyle/>
          <a:p>
            <a:r>
              <a:rPr lang="en-GB" sz="2400" b="1" dirty="0">
                <a:latin typeface="Candara" panose="020E0502030303020204" pitchFamily="34" charset="0"/>
              </a:rPr>
              <a:t>Strategic Significance</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171136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Important link in the chain of Muslim countries:</a:t>
            </a:r>
          </a:p>
          <a:p>
            <a:pPr marL="457200" indent="-457200">
              <a:lnSpc>
                <a:spcPct val="150000"/>
              </a:lnSpc>
              <a:buFont typeface="Arial" panose="020B0604020202020204" pitchFamily="34" charset="0"/>
              <a:buChar char="•"/>
            </a:pPr>
            <a:endParaRPr lang="en-US" b="1" dirty="0"/>
          </a:p>
          <a:p>
            <a:pPr marL="457200" indent="-457200">
              <a:lnSpc>
                <a:spcPct val="150000"/>
              </a:lnSpc>
              <a:buFont typeface="Arial" panose="020B0604020202020204" pitchFamily="34" charset="0"/>
              <a:buChar char="•"/>
            </a:pPr>
            <a:r>
              <a:rPr lang="en-US" dirty="0"/>
              <a:t/>
            </a:r>
            <a:br>
              <a:rPr lang="en-US" dirty="0"/>
            </a:b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 xmlns:a16="http://schemas.microsoft.com/office/drawing/2014/main" id="{172CD700-5AF1-4717-BA2E-2BEA347DD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884" y="2359406"/>
            <a:ext cx="7539772" cy="4362070"/>
          </a:xfrm>
          <a:prstGeom prst="rect">
            <a:avLst/>
          </a:prstGeom>
        </p:spPr>
      </p:pic>
      <mc:AlternateContent xmlns:mc="http://schemas.openxmlformats.org/markup-compatibility/2006" xmlns:p14="http://schemas.microsoft.com/office/powerpoint/2010/main">
        <mc:Choice Requires="p14">
          <p:contentPart p14:bwMode="auto" r:id="rId4">
            <p14:nvContentPartPr>
              <p14:cNvPr id="14338" name="Ink 2"/>
              <p14:cNvContentPartPr>
                <a14:cpLocks xmlns:a14="http://schemas.microsoft.com/office/drawing/2010/main" noRot="1" noChangeAspect="1" noEditPoints="1" noChangeArrowheads="1" noChangeShapeType="1"/>
              </p14:cNvContentPartPr>
              <p14:nvPr/>
            </p14:nvContentPartPr>
            <p14:xfrm>
              <a:off x="1766888" y="3492500"/>
              <a:ext cx="4657725" cy="1868488"/>
            </p14:xfrm>
          </p:contentPart>
        </mc:Choice>
        <mc:Fallback xmlns="">
          <p:pic>
            <p:nvPicPr>
              <p:cNvPr id="14338" name="Ink 2"/>
              <p:cNvPicPr>
                <a:picLocks noRot="1" noChangeAspect="1" noEditPoints="1" noChangeArrowheads="1" noChangeShapeType="1"/>
              </p:cNvPicPr>
              <p:nvPr/>
            </p:nvPicPr>
            <p:blipFill>
              <a:blip r:embed="rId5"/>
              <a:stretch>
                <a:fillRect/>
              </a:stretch>
            </p:blipFill>
            <p:spPr>
              <a:xfrm>
                <a:off x="1757525" y="3483121"/>
                <a:ext cx="4676451" cy="188724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339" name="Ink 3"/>
              <p14:cNvContentPartPr>
                <a14:cpLocks xmlns:a14="http://schemas.microsoft.com/office/drawing/2010/main" noRot="1" noChangeAspect="1" noEditPoints="1" noChangeArrowheads="1" noChangeShapeType="1"/>
              </p14:cNvContentPartPr>
              <p14:nvPr/>
            </p14:nvContentPartPr>
            <p14:xfrm>
              <a:off x="4995863" y="3714750"/>
              <a:ext cx="104775" cy="120650"/>
            </p14:xfrm>
          </p:contentPart>
        </mc:Choice>
        <mc:Fallback xmlns="">
          <p:pic>
            <p:nvPicPr>
              <p:cNvPr id="14339" name="Ink 3"/>
              <p:cNvPicPr>
                <a:picLocks noRot="1" noChangeAspect="1" noEditPoints="1" noChangeArrowheads="1" noChangeShapeType="1"/>
              </p:cNvPicPr>
              <p:nvPr/>
            </p:nvPicPr>
            <p:blipFill>
              <a:blip r:embed="rId7"/>
              <a:stretch>
                <a:fillRect/>
              </a:stretch>
            </p:blipFill>
            <p:spPr>
              <a:xfrm>
                <a:off x="4986534" y="3705414"/>
                <a:ext cx="123434" cy="13932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340" name="Ink 4"/>
              <p14:cNvContentPartPr>
                <a14:cpLocks xmlns:a14="http://schemas.microsoft.com/office/drawing/2010/main" noRot="1" noChangeAspect="1" noEditPoints="1" noChangeArrowheads="1" noChangeShapeType="1"/>
              </p14:cNvContentPartPr>
              <p14:nvPr/>
            </p14:nvContentPartPr>
            <p14:xfrm>
              <a:off x="4953000" y="3181350"/>
              <a:ext cx="976313" cy="204788"/>
            </p14:xfrm>
          </p:contentPart>
        </mc:Choice>
        <mc:Fallback xmlns="">
          <p:pic>
            <p:nvPicPr>
              <p:cNvPr id="14340" name="Ink 4"/>
              <p:cNvPicPr>
                <a:picLocks noRot="1" noChangeAspect="1" noEditPoints="1" noChangeArrowheads="1" noChangeShapeType="1"/>
              </p:cNvPicPr>
              <p:nvPr/>
            </p:nvPicPr>
            <p:blipFill>
              <a:blip r:embed="rId9"/>
              <a:stretch>
                <a:fillRect/>
              </a:stretch>
            </p:blipFill>
            <p:spPr>
              <a:xfrm>
                <a:off x="4943644" y="3171943"/>
                <a:ext cx="995026" cy="22360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341" name="Ink 5"/>
              <p14:cNvContentPartPr>
                <a14:cpLocks xmlns:a14="http://schemas.microsoft.com/office/drawing/2010/main" noRot="1" noChangeAspect="1" noEditPoints="1" noChangeArrowheads="1" noChangeShapeType="1"/>
              </p14:cNvContentPartPr>
              <p14:nvPr/>
            </p14:nvContentPartPr>
            <p14:xfrm>
              <a:off x="5233988" y="4387850"/>
              <a:ext cx="333375" cy="1627188"/>
            </p14:xfrm>
          </p:contentPart>
        </mc:Choice>
        <mc:Fallback xmlns="">
          <p:pic>
            <p:nvPicPr>
              <p:cNvPr id="14341" name="Ink 5"/>
              <p:cNvPicPr>
                <a:picLocks noRot="1" noChangeAspect="1" noEditPoints="1" noChangeArrowheads="1" noChangeShapeType="1"/>
              </p:cNvPicPr>
              <p:nvPr/>
            </p:nvPicPr>
            <p:blipFill>
              <a:blip r:embed="rId11"/>
              <a:stretch>
                <a:fillRect/>
              </a:stretch>
            </p:blipFill>
            <p:spPr>
              <a:xfrm>
                <a:off x="5224648" y="4378484"/>
                <a:ext cx="352055" cy="1645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342" name="Ink 6"/>
              <p14:cNvContentPartPr>
                <a14:cpLocks xmlns:a14="http://schemas.microsoft.com/office/drawing/2010/main" noRot="1" noChangeAspect="1" noEditPoints="1" noChangeArrowheads="1" noChangeShapeType="1"/>
              </p14:cNvContentPartPr>
              <p14:nvPr/>
            </p14:nvContentPartPr>
            <p14:xfrm>
              <a:off x="8210550" y="5575300"/>
              <a:ext cx="109538" cy="141288"/>
            </p14:xfrm>
          </p:contentPart>
        </mc:Choice>
        <mc:Fallback xmlns="">
          <p:pic>
            <p:nvPicPr>
              <p:cNvPr id="14342" name="Ink 6"/>
              <p:cNvPicPr>
                <a:picLocks noRot="1" noChangeAspect="1" noEditPoints="1" noChangeArrowheads="1" noChangeShapeType="1"/>
              </p:cNvPicPr>
              <p:nvPr/>
            </p:nvPicPr>
            <p:blipFill>
              <a:blip r:embed="rId13"/>
              <a:stretch>
                <a:fillRect/>
              </a:stretch>
            </p:blipFill>
            <p:spPr>
              <a:xfrm>
                <a:off x="8201151" y="5565857"/>
                <a:ext cx="128337" cy="160175"/>
              </a:xfrm>
              <a:prstGeom prst="rect">
                <a:avLst/>
              </a:prstGeom>
            </p:spPr>
          </p:pic>
        </mc:Fallback>
      </mc:AlternateContent>
    </p:spTree>
    <p:extLst>
      <p:ext uri="{BB962C8B-B14F-4D97-AF65-F5344CB8AC3E}">
        <p14:creationId xmlns:p14="http://schemas.microsoft.com/office/powerpoint/2010/main" val="278392323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2" end="2"/>
                                            </p:txEl>
                                          </p:spTgt>
                                        </p:tgtEl>
                                        <p:attrNameLst>
                                          <p:attrName>style.color</p:attrName>
                                        </p:attrNameLst>
                                      </p:cBhvr>
                                      <p:to>
                                        <a:srgbClr val="000000"/>
                                      </p:to>
                                    </p:animClr>
                                    <p:animClr clrSpc="rgb" dir="cw">
                                      <p:cBhvr>
                                        <p:cTn id="14" dur="500" fill="hold"/>
                                        <p:tgtEl>
                                          <p:spTgt spid="6">
                                            <p:txEl>
                                              <p:pRg st="2" end="2"/>
                                            </p:txEl>
                                          </p:spTgt>
                                        </p:tgtEl>
                                        <p:attrNameLst>
                                          <p:attrName>fillcolor</p:attrName>
                                        </p:attrNameLst>
                                      </p:cBhvr>
                                      <p:to>
                                        <a:srgbClr val="000000"/>
                                      </p:to>
                                    </p:animClr>
                                    <p:set>
                                      <p:cBhvr>
                                        <p:cTn id="15" dur="500" fill="hold"/>
                                        <p:tgtEl>
                                          <p:spTgt spid="6">
                                            <p:txEl>
                                              <p:pRg st="2" end="2"/>
                                            </p:txEl>
                                          </p:spTgt>
                                        </p:tgtEl>
                                        <p:attrNameLst>
                                          <p:attrName>fill.type</p:attrName>
                                        </p:attrNameLst>
                                      </p:cBhvr>
                                      <p:to>
                                        <p:strVal val="solid"/>
                                      </p:to>
                                    </p:set>
                                    <p:set>
                                      <p:cBhvr>
                                        <p:cTn id="16"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TextBox 4"/>
          <p:cNvSpPr txBox="1"/>
          <p:nvPr/>
        </p:nvSpPr>
        <p:spPr>
          <a:xfrm>
            <a:off x="685800" y="735271"/>
            <a:ext cx="8458199" cy="954107"/>
          </a:xfrm>
          <a:prstGeom prst="rect">
            <a:avLst/>
          </a:prstGeom>
        </p:spPr>
        <p:txBody>
          <a:bodyPr wrap="square" rtlCol="0">
            <a:spAutoFit/>
          </a:bodyPr>
          <a:lstStyle/>
          <a:p>
            <a:r>
              <a:rPr lang="en-GB" sz="2400" b="1" dirty="0">
                <a:latin typeface="Candara" panose="020E0502030303020204" pitchFamily="34" charset="0"/>
              </a:rPr>
              <a:t>Strategic Significance</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54236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solidFill>
                  <a:schemeClr val="tx1">
                    <a:lumMod val="95000"/>
                    <a:lumOff val="5000"/>
                  </a:schemeClr>
                </a:solidFill>
              </a:rPr>
              <a:t>Only Muslim country with nuclear capability:</a:t>
            </a:r>
            <a:endParaRPr lang="en-US" dirty="0">
              <a:solidFill>
                <a:schemeClr val="tx1">
                  <a:lumMod val="95000"/>
                  <a:lumOff val="5000"/>
                </a:schemeClr>
              </a:solidFill>
            </a:endParaRPr>
          </a:p>
          <a:p>
            <a:pPr marL="457200" indent="-457200">
              <a:lnSpc>
                <a:spcPct val="150000"/>
              </a:lnSpc>
              <a:buFont typeface="Arial" panose="020B0604020202020204" pitchFamily="34" charset="0"/>
              <a:buChar char="•"/>
            </a:pPr>
            <a:r>
              <a:rPr lang="en-US" dirty="0">
                <a:solidFill>
                  <a:schemeClr val="tx1">
                    <a:lumMod val="95000"/>
                    <a:lumOff val="5000"/>
                  </a:schemeClr>
                </a:solidFill>
              </a:rPr>
              <a:t>Pakistan is the only Muslim country having nuclear capability which has great influence on the political, socio-economic activities in the region and the maintenance of status quo.</a:t>
            </a:r>
            <a:br>
              <a:rPr lang="en-US" dirty="0">
                <a:solidFill>
                  <a:schemeClr val="tx1">
                    <a:lumMod val="95000"/>
                    <a:lumOff val="5000"/>
                  </a:schemeClr>
                </a:solidFill>
              </a:rPr>
            </a:br>
            <a:r>
              <a:rPr lang="en-US" dirty="0">
                <a:solidFill>
                  <a:schemeClr val="tx1">
                    <a:lumMod val="95000"/>
                    <a:lumOff val="5000"/>
                  </a:schemeClr>
                </a:solidFill>
              </a:rPr>
              <a:t/>
            </a:r>
            <a:br>
              <a:rPr lang="en-US" dirty="0">
                <a:solidFill>
                  <a:schemeClr val="tx1">
                    <a:lumMod val="95000"/>
                    <a:lumOff val="5000"/>
                  </a:schemeClr>
                </a:solidFill>
              </a:rPr>
            </a:br>
            <a:endParaRPr lang="en-US" dirty="0">
              <a:solidFill>
                <a:schemeClr val="tx1">
                  <a:lumMod val="95000"/>
                  <a:lumOff val="5000"/>
                </a:schemeClr>
              </a:solidFill>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624</Words>
  <Application>Microsoft Office PowerPoint</Application>
  <PresentationFormat>On-screen Show (4:3)</PresentationFormat>
  <Paragraphs>68</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Candara</vt:lpstr>
      <vt:lpstr>Franklin Gothic Book</vt:lpstr>
      <vt:lpstr>Wingdings 2</vt:lpstr>
      <vt:lpstr>Crop</vt:lpstr>
      <vt:lpstr>HDOfficeLightV0</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NTS</dc:creator>
  <cp:lastModifiedBy>Rabia Shafaat</cp:lastModifiedBy>
  <cp:revision>9</cp:revision>
  <dcterms:created xsi:type="dcterms:W3CDTF">2018-07-19T07:14:13Z</dcterms:created>
  <dcterms:modified xsi:type="dcterms:W3CDTF">2018-11-29T10:14:29Z</dcterms:modified>
</cp:coreProperties>
</file>