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25" r:id="rId2"/>
  </p:sldMasterIdLst>
  <p:notesMasterIdLst>
    <p:notesMasterId r:id="rId13"/>
  </p:notesMasterIdLst>
  <p:sldIdLst>
    <p:sldId id="876" r:id="rId3"/>
    <p:sldId id="875" r:id="rId4"/>
    <p:sldId id="812" r:id="rId5"/>
    <p:sldId id="867" r:id="rId6"/>
    <p:sldId id="868" r:id="rId7"/>
    <p:sldId id="869" r:id="rId8"/>
    <p:sldId id="870" r:id="rId9"/>
    <p:sldId id="871" r:id="rId10"/>
    <p:sldId id="872" r:id="rId11"/>
    <p:sldId id="873" r:id="rId12"/>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2F5395"/>
    <a:srgbClr val="FFFFB3"/>
    <a:srgbClr val="7F9ED7"/>
    <a:srgbClr val="FAE9E2"/>
    <a:srgbClr val="FFFFCC"/>
    <a:srgbClr val="FDF1ED"/>
    <a:srgbClr val="FBDFD5"/>
    <a:srgbClr val="FFFF99"/>
    <a:srgbClr val="B9D9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662" autoAdjust="0"/>
    <p:restoredTop sz="90959" autoAdjust="0"/>
  </p:normalViewPr>
  <p:slideViewPr>
    <p:cSldViewPr>
      <p:cViewPr varScale="1">
        <p:scale>
          <a:sx n="101" d="100"/>
          <a:sy n="101" d="100"/>
        </p:scale>
        <p:origin x="618"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8-07-19T09:19:38.79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1440" tIns="45720" rIns="91440" bIns="45720" rtlCol="0"/>
          <a:lstStyle>
            <a:lvl1pPr algn="r">
              <a:defRPr sz="1200"/>
            </a:lvl1pPr>
          </a:lstStyle>
          <a:p>
            <a:fld id="{5838515F-6EC2-437A-BB7E-FAEE704D1F72}" type="datetimeFigureOut">
              <a:rPr lang="en-US" smtClean="0"/>
              <a:pPr/>
              <a:t>12/10/2018</a:t>
            </a:fld>
            <a:endParaRPr lang="en-US"/>
          </a:p>
        </p:txBody>
      </p:sp>
      <p:sp>
        <p:nvSpPr>
          <p:cNvPr id="4" name="Slide Image Placeholder 3"/>
          <p:cNvSpPr>
            <a:spLocks noGrp="1" noRot="1" noChangeAspect="1"/>
          </p:cNvSpPr>
          <p:nvPr>
            <p:ph type="sldImg" idx="2"/>
          </p:nvPr>
        </p:nvSpPr>
        <p:spPr>
          <a:xfrm>
            <a:off x="1382713" y="1163638"/>
            <a:ext cx="4189412"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lIns="91440" tIns="45720" rIns="91440" bIns="45720" rtlCol="0" anchor="b"/>
          <a:lstStyle>
            <a:lvl1pPr algn="r">
              <a:defRPr sz="1200"/>
            </a:lvl1pPr>
          </a:lstStyle>
          <a:p>
            <a:fld id="{F0448D81-7B12-46D2-AC3D-02B3D3820BAF}" type="slidenum">
              <a:rPr lang="en-US" smtClean="0"/>
              <a:pPr/>
              <a:t>‹#›</a:t>
            </a:fld>
            <a:endParaRPr lang="en-US"/>
          </a:p>
        </p:txBody>
      </p:sp>
    </p:spTree>
    <p:extLst>
      <p:ext uri="{BB962C8B-B14F-4D97-AF65-F5344CB8AC3E}">
        <p14:creationId xmlns:p14="http://schemas.microsoft.com/office/powerpoint/2010/main" val="2313935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3</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4</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5</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6</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7</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8</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9</a:t>
            </a:fld>
            <a:endParaRPr lang="en-US"/>
          </a:p>
        </p:txBody>
      </p:sp>
    </p:spTree>
    <p:extLst>
      <p:ext uri="{BB962C8B-B14F-4D97-AF65-F5344CB8AC3E}">
        <p14:creationId xmlns:p14="http://schemas.microsoft.com/office/powerpoint/2010/main" val="3576782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448D81-7B12-46D2-AC3D-02B3D3820BAF}" type="slidenum">
              <a:rPr lang="en-US" smtClean="0"/>
              <a:pPr/>
              <a:t>10</a:t>
            </a:fld>
            <a:endParaRPr lang="en-US"/>
          </a:p>
        </p:txBody>
      </p:sp>
    </p:spTree>
    <p:extLst>
      <p:ext uri="{BB962C8B-B14F-4D97-AF65-F5344CB8AC3E}">
        <p14:creationId xmlns:p14="http://schemas.microsoft.com/office/powerpoint/2010/main" val="3576782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548C2B-ACB3-442F-A029-B79150ADC754}" type="datetime1">
              <a:rPr lang="en-US" smtClean="0"/>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015078376"/>
      </p:ext>
    </p:extLst>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4A91-1300-492B-A8EA-ED282FE668E6}" type="datetime1">
              <a:rPr lang="en-US" smtClean="0"/>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633446037"/>
      </p:ext>
    </p:extLst>
  </p:cSld>
  <p:clrMapOvr>
    <a:masterClrMapping/>
  </p:clrMapOvr>
  <p:transition>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9A4F8-7B51-4A28-946B-C3E258076A13}" type="datetime1">
              <a:rPr lang="en-US" smtClean="0"/>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410794773"/>
      </p:ext>
    </p:extLst>
  </p:cSld>
  <p:clrMapOvr>
    <a:masterClrMapping/>
  </p:clrMapOvr>
  <p:transition>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C8548C2B-ACB3-442F-A029-B79150ADC754}" type="datetime1">
              <a:rPr lang="en-US" smtClean="0"/>
              <a:pPr/>
              <a:t>12/10/2018</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08A8661F-1CDE-4F7E-AE93-7F9785FD6839}" type="slidenum">
              <a:rPr lang="en-US" smtClean="0"/>
              <a:pPr/>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94551694"/>
      </p:ext>
    </p:extLst>
  </p:cSld>
  <p:clrMapOvr>
    <a:masterClrMapping/>
  </p:clrMapOvr>
  <p:transition>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DB5C5-31B5-4875-B572-616A9E4E642C}" type="datetime1">
              <a:rPr lang="en-US" smtClean="0"/>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982187498"/>
      </p:ext>
    </p:extLst>
  </p:cSld>
  <p:clrMapOvr>
    <a:masterClrMapping/>
  </p:clrMapOvr>
  <p:transition>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295D96CC-9CE3-43E7-80B4-21BCEE326505}" type="datetime1">
              <a:rPr lang="en-US" smtClean="0"/>
              <a:pPr/>
              <a:t>12/10/2018</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75626402"/>
      </p:ext>
    </p:extLst>
  </p:cSld>
  <p:clrMapOvr>
    <a:overrideClrMapping bg1="dk1" tx1="lt1" bg2="dk2" tx2="lt2" accent1="accent1" accent2="accent2" accent3="accent3" accent4="accent4" accent5="accent5" accent6="accent6" hlink="hlink" folHlink="folHlink"/>
  </p:clrMapOvr>
  <p:transition>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C0AA4-DBEA-4917-934C-0FA5ECC61F4A}" type="datetime1">
              <a:rPr lang="en-US" smtClean="0"/>
              <a:pPr/>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2387610784"/>
      </p:ext>
    </p:extLst>
  </p:cSld>
  <p:clrMapOvr>
    <a:masterClrMapping/>
  </p:clrMapOvr>
  <p:transition>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27E44A-B1AE-4E2F-8339-C1021A0F8B05}" type="datetime1">
              <a:rPr lang="en-US" smtClean="0"/>
              <a:pPr/>
              <a:t>12/10/2018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pic>
        <p:nvPicPr>
          <p:cNvPr id="10" name="Picture 9"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134987554"/>
      </p:ext>
    </p:extLst>
  </p:cSld>
  <p:clrMapOvr>
    <a:masterClrMapping/>
  </p:clrMapOvr>
  <p:transition>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1DD5F-4A30-4F52-BC8A-574742379858}" type="datetime1">
              <a:rPr lang="en-US" smtClean="0"/>
              <a:pPr/>
              <a:t>12/10/2018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pic>
        <p:nvPicPr>
          <p:cNvPr id="6" name="Picture 5"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915395875"/>
      </p:ext>
    </p:extLst>
  </p:cSld>
  <p:clrMapOvr>
    <a:masterClrMapping/>
  </p:clrMapOvr>
  <p:transition>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E81CC-E25D-4839-A1D0-A52DC220CDF7}" type="datetime1">
              <a:rPr lang="en-US" smtClean="0"/>
              <a:pPr/>
              <a:t>12/10/2018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845597910"/>
      </p:ext>
    </p:extLst>
  </p:cSld>
  <p:clrMapOvr>
    <a:masterClrMapping/>
  </p:clrMapOvr>
  <p:transition>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DF2A6119-C069-4608-8801-B3D4B37EE510}" type="datetime1">
              <a:rPr lang="en-US" smtClean="0"/>
              <a:pPr/>
              <a:t>12/10/2018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3707833732"/>
      </p:ext>
    </p:extLst>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3DB5C5-31B5-4875-B572-616A9E4E642C}" type="datetime1">
              <a:rPr lang="en-US" smtClean="0"/>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2097386994"/>
      </p:ext>
    </p:extLst>
  </p:cSld>
  <p:clrMapOvr>
    <a:masterClrMapping/>
  </p:clrMapOvr>
  <p:transition>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833301B6-4D24-4523-AFBC-0826CF7B069D}" type="datetime1">
              <a:rPr lang="en-US" smtClean="0"/>
              <a:pPr/>
              <a:t>12/10/2018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4086403713"/>
      </p:ext>
    </p:extLst>
  </p:cSld>
  <p:clrMapOvr>
    <a:masterClrMapping/>
  </p:clrMapOvr>
  <p:transition>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F4A91-1300-492B-A8EA-ED282FE668E6}" type="datetime1">
              <a:rPr lang="en-US" smtClean="0"/>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2264224170"/>
      </p:ext>
    </p:extLst>
  </p:cSld>
  <p:clrMapOvr>
    <a:masterClrMapping/>
  </p:clrMapOvr>
  <p:transition>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9A4F8-7B51-4A28-946B-C3E258076A13}" type="datetime1">
              <a:rPr lang="en-US" smtClean="0"/>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093674615"/>
      </p:ext>
    </p:extLst>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5D96CC-9CE3-43E7-80B4-21BCEE326505}" type="datetime1">
              <a:rPr lang="en-US" smtClean="0"/>
              <a:pPr/>
              <a:t>12/10/2018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506220032"/>
      </p:ext>
    </p:extLst>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0C0AA4-DBEA-4917-934C-0FA5ECC61F4A}" type="datetime1">
              <a:rPr lang="en-US" smtClean="0"/>
              <a:pPr/>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3172967613"/>
      </p:ext>
    </p:extLst>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27E44A-B1AE-4E2F-8339-C1021A0F8B05}" type="datetime1">
              <a:rPr lang="en-US" smtClean="0"/>
              <a:pPr/>
              <a:t>12/10/2018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pic>
        <p:nvPicPr>
          <p:cNvPr id="11" name="Picture 10"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007886393"/>
      </p:ext>
    </p:extLst>
  </p:cSld>
  <p:clrMapOvr>
    <a:masterClrMapping/>
  </p:clrMapOvr>
  <p:transition>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371DD5F-4A30-4F52-BC8A-574742379858}" type="datetime1">
              <a:rPr lang="en-US" smtClean="0"/>
              <a:pPr/>
              <a:t>12/10/2018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sp>
        <p:nvSpPr>
          <p:cNvPr id="6" name="Title 5"/>
          <p:cNvSpPr>
            <a:spLocks noGrp="1"/>
          </p:cNvSpPr>
          <p:nvPr>
            <p:ph type="title"/>
          </p:nvPr>
        </p:nvSpPr>
        <p:spPr/>
        <p:txBody>
          <a:bodyPr/>
          <a:lstStyle/>
          <a:p>
            <a:r>
              <a:rPr lang="en-US"/>
              <a:t>Click to edit Master title style</a:t>
            </a:r>
          </a:p>
        </p:txBody>
      </p:sp>
      <p:pic>
        <p:nvPicPr>
          <p:cNvPr id="7" name="Picture 6"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1642985965"/>
      </p:ext>
    </p:extLst>
  </p:cSld>
  <p:clrMapOvr>
    <a:masterClrMapping/>
  </p:clrMapOvr>
  <p:transition>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E81CC-E25D-4839-A1D0-A52DC220CDF7}" type="datetime1">
              <a:rPr lang="en-US" smtClean="0"/>
              <a:pPr/>
              <a:t>12/10/2018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807296366"/>
      </p:ext>
    </p:extLst>
  </p:cSld>
  <p:clrMapOvr>
    <a:masterClrMapping/>
  </p:clrMapOvr>
  <p:transition>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DF2A6119-C069-4608-8801-B3D4B37EE510}" type="datetime1">
              <a:rPr lang="en-US" smtClean="0"/>
              <a:pPr/>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1798697985"/>
      </p:ext>
    </p:extLst>
  </p:cSld>
  <p:clrMapOvr>
    <a:masterClrMapping/>
  </p:clrMapOvr>
  <p:transition>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833301B6-4D24-4523-AFBC-0826CF7B069D}" type="datetime1">
              <a:rPr lang="en-US" smtClean="0"/>
              <a:pPr/>
              <a:t>12/10/2018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2159231770"/>
      </p:ext>
    </p:extLst>
  </p:cSld>
  <p:clrMapOvr>
    <a:masterClrMapping/>
  </p:clrMapOvr>
  <p:transition>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EA1DC456-93E0-4306-BADA-05703028A6E1}" type="datetime1">
              <a:rPr lang="en-US" smtClean="0"/>
              <a:pPr/>
              <a:t>12/10/2018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8A8661F-1CDE-4F7E-AE93-7F9785FD6839}" type="slidenum">
              <a:rPr lang="en-US" smtClean="0"/>
              <a:pPr/>
              <a:t>‹#›</a:t>
            </a:fld>
            <a:endParaRPr lang="en-US"/>
          </a:p>
        </p:txBody>
      </p:sp>
    </p:spTree>
    <p:extLst>
      <p:ext uri="{BB962C8B-B14F-4D97-AF65-F5344CB8AC3E}">
        <p14:creationId xmlns:p14="http://schemas.microsoft.com/office/powerpoint/2010/main" val="76735183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ransition>
    <p:push/>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EA1DC456-93E0-4306-BADA-05703028A6E1}" type="datetime1">
              <a:rPr lang="en-US" smtClean="0"/>
              <a:pPr/>
              <a:t>12/10/2018</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235719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p:push/>
  </p:transition>
  <p:hf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latin typeface="Candara" panose="020E0502030303020204" pitchFamily="34" charset="0"/>
              </a:rPr>
              <a:t>HUM111 </a:t>
            </a:r>
            <a:br>
              <a:rPr lang="en-US" sz="4800" dirty="0">
                <a:latin typeface="Candara" panose="020E0502030303020204" pitchFamily="34" charset="0"/>
              </a:rPr>
            </a:br>
            <a:r>
              <a:rPr lang="en-US" sz="4800" dirty="0">
                <a:latin typeface="Candara" panose="020E0502030303020204" pitchFamily="34" charset="0"/>
              </a:rPr>
              <a:t>Pakistan Studies</a:t>
            </a:r>
          </a:p>
        </p:txBody>
      </p:sp>
      <p:sp>
        <p:nvSpPr>
          <p:cNvPr id="4" name="Slide Number Placeholder 3"/>
          <p:cNvSpPr>
            <a:spLocks noGrp="1"/>
          </p:cNvSpPr>
          <p:nvPr>
            <p:ph type="sldNum" sz="quarter" idx="12"/>
          </p:nvPr>
        </p:nvSpPr>
        <p:spPr/>
        <p:txBody>
          <a:bodyPr/>
          <a:lstStyle/>
          <a:p>
            <a:fld id="{08A8661F-1CDE-4F7E-AE93-7F9785FD6839}" type="slidenum">
              <a:rPr lang="en-US" smtClean="0">
                <a:solidFill>
                  <a:srgbClr val="1F497D"/>
                </a:solidFill>
              </a:rPr>
              <a:pPr/>
              <a:t>1</a:t>
            </a:fld>
            <a:endParaRPr lang="en-US">
              <a:solidFill>
                <a:srgbClr val="1F497D"/>
              </a:solidFill>
            </a:endParaRPr>
          </a:p>
        </p:txBody>
      </p:sp>
      <p:sp>
        <p:nvSpPr>
          <p:cNvPr id="6" name="Subtitle 5"/>
          <p:cNvSpPr txBox="1">
            <a:spLocks/>
          </p:cNvSpPr>
          <p:nvPr/>
        </p:nvSpPr>
        <p:spPr>
          <a:xfrm>
            <a:off x="6096000" y="838200"/>
            <a:ext cx="2232195" cy="609600"/>
          </a:xfrm>
          <a:prstGeom prst="rect">
            <a:avLst/>
          </a:prstGeom>
        </p:spPr>
        <p:txBody>
          <a:bodyPr vert="horz" lIns="91440" tIns="45720" rIns="91440" bIns="45720" rtlCol="0">
            <a:normAutofit/>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r>
              <a:rPr lang="en-US" sz="3200" b="1" dirty="0">
                <a:solidFill>
                  <a:prstClr val="black"/>
                </a:solidFill>
                <a:latin typeface="Candara" panose="020E0502030303020204" pitchFamily="34" charset="0"/>
              </a:rPr>
              <a:t>Lecture 29</a:t>
            </a:r>
          </a:p>
        </p:txBody>
      </p:sp>
      <p:pic>
        <p:nvPicPr>
          <p:cNvPr id="5" name="Picture 4" descr="A close up of a logo&#10;&#10;Description generated with very high confiden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5328856"/>
            <a:ext cx="3153030" cy="924688"/>
          </a:xfrm>
          <a:prstGeom prst="rect">
            <a:avLst/>
          </a:prstGeom>
        </p:spPr>
      </p:pic>
    </p:spTree>
    <p:extLst>
      <p:ext uri="{BB962C8B-B14F-4D97-AF65-F5344CB8AC3E}">
        <p14:creationId xmlns:p14="http://schemas.microsoft.com/office/powerpoint/2010/main" val="3269472089"/>
      </p:ext>
    </p:extLst>
  </p:cSld>
  <p:clrMapOvr>
    <a:masterClrMapping/>
  </p:clrMapOvr>
  <p:transition>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954107"/>
          </a:xfrm>
          <a:prstGeom prst="rect">
            <a:avLst/>
          </a:prstGeom>
          <a:noFill/>
        </p:spPr>
        <p:txBody>
          <a:bodyPr wrap="square" rtlCol="0">
            <a:spAutoFit/>
          </a:bodyPr>
          <a:lstStyle/>
          <a:p>
            <a:r>
              <a:rPr lang="en-GB" sz="2400" b="1" dirty="0">
                <a:latin typeface="Candara" panose="020E0502030303020204" pitchFamily="34" charset="0"/>
              </a:rPr>
              <a:t>War Against Terrorism</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507831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b="1" dirty="0"/>
              <a:t>International Community Response to the War on Terror</a:t>
            </a:r>
          </a:p>
          <a:p>
            <a:pPr marL="457200" indent="-457200">
              <a:lnSpc>
                <a:spcPct val="150000"/>
              </a:lnSpc>
              <a:buFont typeface="Arial" panose="020B0604020202020204" pitchFamily="34" charset="0"/>
              <a:buChar char="•"/>
            </a:pPr>
            <a:r>
              <a:rPr lang="en-US" b="1" dirty="0"/>
              <a:t>Indian Response </a:t>
            </a:r>
          </a:p>
          <a:p>
            <a:pPr marL="457200" indent="-457200">
              <a:lnSpc>
                <a:spcPct val="150000"/>
              </a:lnSpc>
              <a:buFont typeface="Arial" panose="020B0604020202020204" pitchFamily="34" charset="0"/>
              <a:buChar char="•"/>
            </a:pPr>
            <a:r>
              <a:rPr lang="en-US" dirty="0"/>
              <a:t>The international community fully supported strikes on the Taliban. Indeed, over a month after Operation Enduring Freedom began, the Security Council condemned the Taliban “for allowing Afghanistan to be used as a base for the export of terrorism by the al Qaeda network and other terrorist groups and for providing safe haven to Osama Bin Laden, al Qaeda and others associated with them.”</a:t>
            </a:r>
          </a:p>
          <a:p>
            <a:pPr marL="457200" indent="-457200">
              <a:lnSpc>
                <a:spcPct val="150000"/>
              </a:lnSpc>
              <a:buFont typeface="Arial" panose="020B0604020202020204" pitchFamily="34" charset="0"/>
              <a:buChar char="•"/>
            </a:pPr>
            <a:r>
              <a:rPr lang="en-US" dirty="0"/>
              <a:t>The ‘war on terror’ launched with a broad base of international support and the Northern Alliance ousted the Taliban from power. Germany, France, the Netherlands and a few other countries contributed towards development assistance in Afghanistan</a:t>
            </a:r>
            <a:endParaRPr lang="en-US" b="1" dirty="0"/>
          </a:p>
        </p:txBody>
      </p:sp>
      <p:sp>
        <p:nvSpPr>
          <p:cNvPr id="2" name="Slide Number Placeholder 1"/>
          <p:cNvSpPr>
            <a:spLocks noGrp="1"/>
          </p:cNvSpPr>
          <p:nvPr>
            <p:ph type="sldNum" sz="quarter" idx="12"/>
          </p:nvPr>
        </p:nvSpPr>
        <p:spPr/>
        <p:txBody>
          <a:bodyPr/>
          <a:lstStyle/>
          <a:p>
            <a:fld id="{08A8661F-1CDE-4F7E-AE93-7F9785FD6839}" type="slidenum">
              <a:rPr lang="en-US" smtClean="0"/>
              <a:pPr/>
              <a:t>10</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440578" y="990600"/>
            <a:ext cx="6270922" cy="1817914"/>
          </a:xfrm>
        </p:spPr>
        <p:txBody>
          <a:bodyPr/>
          <a:lstStyle/>
          <a:p>
            <a:r>
              <a:rPr lang="en-US" sz="4000" dirty="0">
                <a:latin typeface="Candara" panose="020E0502030303020204" pitchFamily="34" charset="0"/>
              </a:rPr>
              <a:t>HUM 111</a:t>
            </a:r>
            <a:br>
              <a:rPr lang="en-US" sz="4000" dirty="0">
                <a:latin typeface="Candara" panose="020E0502030303020204" pitchFamily="34" charset="0"/>
              </a:rPr>
            </a:br>
            <a:r>
              <a:rPr lang="en-US" sz="4000" dirty="0">
                <a:latin typeface="Candara" panose="020E0502030303020204" pitchFamily="34" charset="0"/>
              </a:rPr>
              <a:t>Pakistan Studies</a:t>
            </a:r>
          </a:p>
        </p:txBody>
      </p:sp>
      <p:sp>
        <p:nvSpPr>
          <p:cNvPr id="6" name="Subtitle 5"/>
          <p:cNvSpPr>
            <a:spLocks noGrp="1"/>
          </p:cNvSpPr>
          <p:nvPr>
            <p:ph type="subTitle" idx="1"/>
          </p:nvPr>
        </p:nvSpPr>
        <p:spPr>
          <a:xfrm>
            <a:off x="838200" y="3210290"/>
            <a:ext cx="7391400" cy="1716465"/>
          </a:xfrm>
        </p:spPr>
        <p:txBody>
          <a:bodyPr>
            <a:noAutofit/>
          </a:bodyPr>
          <a:lstStyle/>
          <a:p>
            <a:r>
              <a:rPr lang="en-GB" sz="2800" b="1" dirty="0"/>
              <a:t>The Role of Pakistan in the War Against Terrorism (A)</a:t>
            </a:r>
            <a:endParaRPr lang="en-US" sz="3200" dirty="0">
              <a:latin typeface="Candara" panose="020E0502030303020204" pitchFamily="34" charset="0"/>
            </a:endParaRPr>
          </a:p>
        </p:txBody>
      </p:sp>
      <p:sp>
        <p:nvSpPr>
          <p:cNvPr id="4" name="Slide Number Placeholder 3"/>
          <p:cNvSpPr>
            <a:spLocks noGrp="1"/>
          </p:cNvSpPr>
          <p:nvPr>
            <p:ph type="sldNum" sz="quarter" idx="12"/>
          </p:nvPr>
        </p:nvSpPr>
        <p:spPr/>
        <p:txBody>
          <a:bodyPr/>
          <a:lstStyle/>
          <a:p>
            <a:fld id="{EF3C9425-2EF3-4F8B-B8C0-E4714BE1748E}" type="slidenum">
              <a:rPr lang="en-US" smtClean="0">
                <a:latin typeface="Candara" panose="020E0502030303020204" pitchFamily="34" charset="0"/>
              </a:rPr>
              <a:pPr/>
              <a:t>2</a:t>
            </a:fld>
            <a:endParaRPr lang="en-US" dirty="0">
              <a:latin typeface="Candara" panose="020E0502030303020204" pitchFamily="34" charset="0"/>
            </a:endParaRPr>
          </a:p>
        </p:txBody>
      </p:sp>
      <p:sp>
        <p:nvSpPr>
          <p:cNvPr id="26" name="Subtitle 5"/>
          <p:cNvSpPr txBox="1">
            <a:spLocks/>
          </p:cNvSpPr>
          <p:nvPr/>
        </p:nvSpPr>
        <p:spPr>
          <a:xfrm>
            <a:off x="4092405" y="5181600"/>
            <a:ext cx="5432595" cy="1016941"/>
          </a:xfrm>
          <a:prstGeom prst="rect">
            <a:avLst/>
          </a:prstGeom>
        </p:spPr>
        <p:txBody>
          <a:bodyPr vert="horz" lIns="91440" tIns="45720" rIns="91440" bIns="45720" rtlCol="0">
            <a:normAutofit/>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tx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r>
              <a:rPr lang="en-US" sz="3000" b="1" dirty="0">
                <a:latin typeface="Candara" panose="020E0502030303020204" pitchFamily="34" charset="0"/>
              </a:rPr>
              <a:t>Dr. Sohail Ahmad</a:t>
            </a:r>
          </a:p>
        </p:txBody>
      </p:sp>
      <mc:AlternateContent xmlns:mc="http://schemas.openxmlformats.org/markup-compatibility/2006" xmlns:p14="http://schemas.microsoft.com/office/powerpoint/2010/main">
        <mc:Choice Requires="p14">
          <p:contentPart p14:bwMode="auto" r:id="rId2">
            <p14:nvContentPartPr>
              <p14:cNvPr id="1026" name="Ink 2"/>
              <p14:cNvContentPartPr>
                <a14:cpLocks xmlns:a14="http://schemas.microsoft.com/office/drawing/2010/main" noRot="1" noChangeAspect="1" noEditPoints="1" noChangeArrowheads="1" noChangeShapeType="1"/>
              </p14:cNvContentPartPr>
              <p14:nvPr/>
            </p14:nvContentPartPr>
            <p14:xfrm>
              <a:off x="26474738" y="0"/>
              <a:ext cx="0" cy="0"/>
            </p14:xfrm>
          </p:contentPart>
        </mc:Choice>
        <mc:Fallback xmlns="">
          <p:pic>
            <p:nvPicPr>
              <p:cNvPr id="1026" name="Ink 2"/>
              <p:cNvPicPr>
                <a:picLocks noRot="1" noChangeAspect="1" noEditPoints="1" noChangeArrowheads="1" noChangeShapeType="1"/>
              </p:cNvPicPr>
              <p:nvPr/>
            </p:nvPicPr>
            <p:blipFill>
              <a:blip r:embed="rId3"/>
              <a:stretch>
                <a:fillRect/>
              </a:stretch>
            </p:blipFill>
            <p:spPr>
              <a:xfrm>
                <a:off x="26474738" y="0"/>
                <a:ext cx="0" cy="0"/>
              </a:xfrm>
              <a:prstGeom prst="rect">
                <a:avLst/>
              </a:prstGeom>
            </p:spPr>
          </p:pic>
        </mc:Fallback>
      </mc:AlternateContent>
    </p:spTree>
    <p:extLst>
      <p:ext uri="{BB962C8B-B14F-4D97-AF65-F5344CB8AC3E}">
        <p14:creationId xmlns:p14="http://schemas.microsoft.com/office/powerpoint/2010/main" val="2378190113"/>
      </p:ext>
    </p:extLst>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954107"/>
          </a:xfrm>
          <a:prstGeom prst="rect">
            <a:avLst/>
          </a:prstGeom>
          <a:noFill/>
        </p:spPr>
        <p:txBody>
          <a:bodyPr wrap="square" rtlCol="0">
            <a:spAutoFit/>
          </a:bodyPr>
          <a:lstStyle/>
          <a:p>
            <a:r>
              <a:rPr lang="en-GB" sz="2400" b="1" dirty="0">
                <a:latin typeface="Candara" panose="020E0502030303020204" pitchFamily="34" charset="0"/>
              </a:rPr>
              <a:t>War Against Terrorism</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466281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dirty="0"/>
              <a:t>Introduction</a:t>
            </a:r>
          </a:p>
          <a:p>
            <a:pPr marL="457200" indent="-457200">
              <a:lnSpc>
                <a:spcPct val="150000"/>
              </a:lnSpc>
              <a:buFont typeface="Arial" panose="020B0604020202020204" pitchFamily="34" charset="0"/>
              <a:buChar char="•"/>
            </a:pPr>
            <a:r>
              <a:rPr lang="en-US" dirty="0"/>
              <a:t>What is War Against Terrorism?</a:t>
            </a:r>
          </a:p>
          <a:p>
            <a:pPr marL="457200" indent="-457200">
              <a:lnSpc>
                <a:spcPct val="150000"/>
              </a:lnSpc>
              <a:buFont typeface="Arial" panose="020B0604020202020204" pitchFamily="34" charset="0"/>
              <a:buChar char="•"/>
            </a:pPr>
            <a:r>
              <a:rPr lang="en-US" dirty="0"/>
              <a:t>How did it start?</a:t>
            </a:r>
          </a:p>
          <a:p>
            <a:pPr marL="457200" indent="-457200">
              <a:lnSpc>
                <a:spcPct val="150000"/>
              </a:lnSpc>
              <a:buFont typeface="Arial" panose="020B0604020202020204" pitchFamily="34" charset="0"/>
              <a:buChar char="•"/>
            </a:pPr>
            <a:r>
              <a:rPr lang="en-US" dirty="0"/>
              <a:t>After 9/11 terrorism became a serious problem in international relations. It was the first time in recent history that the US had been confronted with such a huge disaster/ threat on its own soil. </a:t>
            </a:r>
          </a:p>
          <a:p>
            <a:pPr marL="457200" indent="-457200">
              <a:lnSpc>
                <a:spcPct val="150000"/>
              </a:lnSpc>
              <a:buFont typeface="Arial" panose="020B0604020202020204" pitchFamily="34" charset="0"/>
              <a:buChar char="•"/>
            </a:pPr>
            <a:r>
              <a:rPr lang="en-US" dirty="0"/>
              <a:t>Maintaining internal security and protecting its global interests became a challenge for the American leadership. The solution, presented, was a new kind of war against a new kind of enemy, a global “War on Terror.” As a result in 2001, the US launched a campaign against the al Qaeda network, which they held responsible for the attacks, and the Taliban regime in Afghanistan.</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954107"/>
          </a:xfrm>
          <a:prstGeom prst="rect">
            <a:avLst/>
          </a:prstGeom>
          <a:noFill/>
        </p:spPr>
        <p:txBody>
          <a:bodyPr wrap="square" rtlCol="0">
            <a:spAutoFit/>
          </a:bodyPr>
          <a:lstStyle/>
          <a:p>
            <a:r>
              <a:rPr lang="en-GB" sz="2400" b="1" dirty="0">
                <a:latin typeface="Candara" panose="020E0502030303020204" pitchFamily="34" charset="0"/>
              </a:rPr>
              <a:t>War Against Terrorism</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216982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dirty="0"/>
              <a:t>Introduction ( </a:t>
            </a:r>
            <a:r>
              <a:rPr lang="en-US" dirty="0" err="1"/>
              <a:t>Contd</a:t>
            </a:r>
            <a:r>
              <a:rPr lang="en-US" dirty="0"/>
              <a:t>….)</a:t>
            </a:r>
          </a:p>
          <a:p>
            <a:pPr marL="457200" indent="-457200">
              <a:lnSpc>
                <a:spcPct val="150000"/>
              </a:lnSpc>
              <a:buFont typeface="Arial" panose="020B0604020202020204" pitchFamily="34" charset="0"/>
              <a:buChar char="•"/>
            </a:pPr>
            <a:r>
              <a:rPr lang="en-US" dirty="0"/>
              <a:t>The United States embarked on this enterprise with the support of many other countries including the United Kingdom, NATO and non-NATO countries such as China and Pakistan.1 But “Pakistan’s support has been most strong in terms of access (basing, sea and air access), intelligence support and logistics.”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4</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954107"/>
          </a:xfrm>
          <a:prstGeom prst="rect">
            <a:avLst/>
          </a:prstGeom>
          <a:noFill/>
        </p:spPr>
        <p:txBody>
          <a:bodyPr wrap="square" rtlCol="0">
            <a:spAutoFit/>
          </a:bodyPr>
          <a:lstStyle/>
          <a:p>
            <a:r>
              <a:rPr lang="en-GB" sz="2400" b="1" dirty="0">
                <a:latin typeface="Candara" panose="020E0502030303020204" pitchFamily="34" charset="0"/>
              </a:rPr>
              <a:t>War Against Terrorism</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424731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dirty="0"/>
              <a:t>9/11 and the Cold War</a:t>
            </a:r>
          </a:p>
          <a:p>
            <a:pPr marL="457200" indent="-457200">
              <a:lnSpc>
                <a:spcPct val="150000"/>
              </a:lnSpc>
              <a:buFont typeface="Arial" panose="020B0604020202020204" pitchFamily="34" charset="0"/>
              <a:buChar char="•"/>
            </a:pPr>
            <a:r>
              <a:rPr lang="en-US" dirty="0"/>
              <a:t>The 9/11 incident had strong connections with Cold War conflicts during the 1980s. </a:t>
            </a:r>
          </a:p>
          <a:p>
            <a:pPr marL="457200" indent="-457200">
              <a:lnSpc>
                <a:spcPct val="150000"/>
              </a:lnSpc>
              <a:buFont typeface="Arial" panose="020B0604020202020204" pitchFamily="34" charset="0"/>
              <a:buChar char="•"/>
            </a:pPr>
            <a:r>
              <a:rPr lang="en-US" dirty="0"/>
              <a:t>The Soviet Union invaded Afghanistan in December 1979 to halt the fundamentalist rebellion against the Kabul regime and forestall the possibility of western involvement in the civil war. </a:t>
            </a:r>
          </a:p>
          <a:p>
            <a:pPr marL="457200" indent="-457200">
              <a:lnSpc>
                <a:spcPct val="150000"/>
              </a:lnSpc>
              <a:buFont typeface="Arial" panose="020B0604020202020204" pitchFamily="34" charset="0"/>
              <a:buChar char="•"/>
            </a:pPr>
            <a:r>
              <a:rPr lang="en-US" dirty="0"/>
              <a:t>At the same time another great change occurred across the western border of Pakistan, where a revolution ousted the Shah of Iran. </a:t>
            </a:r>
          </a:p>
          <a:p>
            <a:pPr marL="457200" indent="-457200">
              <a:lnSpc>
                <a:spcPct val="150000"/>
              </a:lnSpc>
              <a:buFont typeface="Arial" panose="020B0604020202020204" pitchFamily="34" charset="0"/>
              <a:buChar char="•"/>
            </a:pPr>
            <a:r>
              <a:rPr lang="en-US" dirty="0"/>
              <a:t>The cumulative effect of these historic events at Pakistan’s doorstep was an upsurge of terrorism in its many manifestations in the </a:t>
            </a:r>
            <a:r>
              <a:rPr lang="en-US" dirty="0" err="1"/>
              <a:t>country.i</a:t>
            </a:r>
            <a:endParaRPr lang="en-US" dirty="0"/>
          </a:p>
        </p:txBody>
      </p:sp>
      <p:sp>
        <p:nvSpPr>
          <p:cNvPr id="2" name="Slide Number Placeholder 1"/>
          <p:cNvSpPr>
            <a:spLocks noGrp="1"/>
          </p:cNvSpPr>
          <p:nvPr>
            <p:ph type="sldNum" sz="quarter" idx="12"/>
          </p:nvPr>
        </p:nvSpPr>
        <p:spPr/>
        <p:txBody>
          <a:bodyPr/>
          <a:lstStyle/>
          <a:p>
            <a:fld id="{08A8661F-1CDE-4F7E-AE93-7F9785FD6839}" type="slidenum">
              <a:rPr lang="en-US" smtClean="0"/>
              <a:pPr/>
              <a:t>5</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6">
                                            <p:txEl>
                                              <p:pRg st="4" end="4"/>
                                            </p:txEl>
                                          </p:spTgt>
                                        </p:tgtEl>
                                        <p:attrNameLst>
                                          <p:attrName>style.color</p:attrName>
                                        </p:attrNameLst>
                                      </p:cBhvr>
                                      <p:to>
                                        <a:srgbClr val="000000"/>
                                      </p:to>
                                    </p:animClr>
                                    <p:animClr clrSpc="rgb" dir="cw">
                                      <p:cBhvr>
                                        <p:cTn id="35" dur="500" fill="hold"/>
                                        <p:tgtEl>
                                          <p:spTgt spid="6">
                                            <p:txEl>
                                              <p:pRg st="4" end="4"/>
                                            </p:txEl>
                                          </p:spTgt>
                                        </p:tgtEl>
                                        <p:attrNameLst>
                                          <p:attrName>fillcolor</p:attrName>
                                        </p:attrNameLst>
                                      </p:cBhvr>
                                      <p:to>
                                        <a:srgbClr val="000000"/>
                                      </p:to>
                                    </p:animClr>
                                    <p:set>
                                      <p:cBhvr>
                                        <p:cTn id="36" dur="500" fill="hold"/>
                                        <p:tgtEl>
                                          <p:spTgt spid="6">
                                            <p:txEl>
                                              <p:pRg st="4" end="4"/>
                                            </p:txEl>
                                          </p:spTgt>
                                        </p:tgtEl>
                                        <p:attrNameLst>
                                          <p:attrName>fill.type</p:attrName>
                                        </p:attrNameLst>
                                      </p:cBhvr>
                                      <p:to>
                                        <p:strVal val="solid"/>
                                      </p:to>
                                    </p:set>
                                    <p:set>
                                      <p:cBhvr>
                                        <p:cTn id="37" dur="500" fill="hold"/>
                                        <p:tgtEl>
                                          <p:spTgt spid="6">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954107"/>
          </a:xfrm>
          <a:prstGeom prst="rect">
            <a:avLst/>
          </a:prstGeom>
          <a:noFill/>
        </p:spPr>
        <p:txBody>
          <a:bodyPr wrap="square" rtlCol="0">
            <a:spAutoFit/>
          </a:bodyPr>
          <a:lstStyle/>
          <a:p>
            <a:r>
              <a:rPr lang="en-GB" sz="2400" b="1" dirty="0">
                <a:latin typeface="Candara" panose="020E0502030303020204" pitchFamily="34" charset="0"/>
              </a:rPr>
              <a:t>War Against Terrorism</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466281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dirty="0"/>
              <a:t>9/11 and the Cold War</a:t>
            </a:r>
          </a:p>
          <a:p>
            <a:pPr marL="457200" indent="-457200">
              <a:lnSpc>
                <a:spcPct val="150000"/>
              </a:lnSpc>
              <a:buFont typeface="Arial" panose="020B0604020202020204" pitchFamily="34" charset="0"/>
              <a:buChar char="•"/>
            </a:pPr>
            <a:r>
              <a:rPr lang="en-US" dirty="0"/>
              <a:t>It is generally believed that the main reason for the growth of terrorism in Pakistan was the involvement of the US in Afghanistan in the 1980s. The border region between Pakistan and Afghanistan had been turned into a base camp in the war against the Soviet Union. </a:t>
            </a:r>
          </a:p>
          <a:p>
            <a:pPr marL="457200" indent="-457200">
              <a:lnSpc>
                <a:spcPct val="150000"/>
              </a:lnSpc>
              <a:buFont typeface="Arial" panose="020B0604020202020204" pitchFamily="34" charset="0"/>
              <a:buChar char="•"/>
            </a:pPr>
            <a:r>
              <a:rPr lang="en-US" dirty="0"/>
              <a:t>The Central Intelligence Agency (CIA) and Inter Services Intelligence (ISI) trained Arabs, Afghans and Pakistani militants were </a:t>
            </a:r>
            <a:r>
              <a:rPr lang="en-US" dirty="0" err="1"/>
              <a:t>organised</a:t>
            </a:r>
            <a:r>
              <a:rPr lang="en-US" dirty="0"/>
              <a:t> to fight against the “infidel” and assisted the operations of the </a:t>
            </a:r>
            <a:r>
              <a:rPr lang="en-US" dirty="0" err="1"/>
              <a:t>Mujahideen</a:t>
            </a:r>
            <a:r>
              <a:rPr lang="en-US" dirty="0"/>
              <a:t> from the </a:t>
            </a:r>
            <a:r>
              <a:rPr lang="en-US" dirty="0" err="1"/>
              <a:t>Jihadi</a:t>
            </a:r>
            <a:r>
              <a:rPr lang="en-US" dirty="0"/>
              <a:t> components in the tribal areas of Pakistan. </a:t>
            </a:r>
          </a:p>
          <a:p>
            <a:pPr marL="457200" indent="-457200">
              <a:lnSpc>
                <a:spcPct val="150000"/>
              </a:lnSpc>
              <a:buFont typeface="Arial" panose="020B0604020202020204" pitchFamily="34" charset="0"/>
              <a:buChar char="•"/>
            </a:pPr>
            <a:r>
              <a:rPr lang="en-US" dirty="0"/>
              <a:t>They established a very large secret infrastructure for training guerillas on the Pak-Afghan border.</a:t>
            </a:r>
          </a:p>
        </p:txBody>
      </p:sp>
      <p:sp>
        <p:nvSpPr>
          <p:cNvPr id="2" name="Slide Number Placeholder 1"/>
          <p:cNvSpPr>
            <a:spLocks noGrp="1"/>
          </p:cNvSpPr>
          <p:nvPr>
            <p:ph type="sldNum" sz="quarter" idx="12"/>
          </p:nvPr>
        </p:nvSpPr>
        <p:spPr/>
        <p:txBody>
          <a:bodyPr/>
          <a:lstStyle/>
          <a:p>
            <a:fld id="{08A8661F-1CDE-4F7E-AE93-7F9785FD6839}" type="slidenum">
              <a:rPr lang="en-US" smtClean="0"/>
              <a:pPr/>
              <a:t>6</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6">
                                            <p:txEl>
                                              <p:pRg st="3" end="3"/>
                                            </p:txEl>
                                          </p:spTgt>
                                        </p:tgtEl>
                                        <p:attrNameLst>
                                          <p:attrName>style.color</p:attrName>
                                        </p:attrNameLst>
                                      </p:cBhvr>
                                      <p:to>
                                        <a:srgbClr val="000000"/>
                                      </p:to>
                                    </p:animClr>
                                    <p:animClr clrSpc="rgb" dir="cw">
                                      <p:cBhvr>
                                        <p:cTn id="28" dur="500" fill="hold"/>
                                        <p:tgtEl>
                                          <p:spTgt spid="6">
                                            <p:txEl>
                                              <p:pRg st="3" end="3"/>
                                            </p:txEl>
                                          </p:spTgt>
                                        </p:tgtEl>
                                        <p:attrNameLst>
                                          <p:attrName>fillcolor</p:attrName>
                                        </p:attrNameLst>
                                      </p:cBhvr>
                                      <p:to>
                                        <a:srgbClr val="000000"/>
                                      </p:to>
                                    </p:animClr>
                                    <p:set>
                                      <p:cBhvr>
                                        <p:cTn id="29" dur="500" fill="hold"/>
                                        <p:tgtEl>
                                          <p:spTgt spid="6">
                                            <p:txEl>
                                              <p:pRg st="3" end="3"/>
                                            </p:txEl>
                                          </p:spTgt>
                                        </p:tgtEl>
                                        <p:attrNameLst>
                                          <p:attrName>fill.type</p:attrName>
                                        </p:attrNameLst>
                                      </p:cBhvr>
                                      <p:to>
                                        <p:strVal val="solid"/>
                                      </p:to>
                                    </p:set>
                                    <p:set>
                                      <p:cBhvr>
                                        <p:cTn id="30" dur="500" fill="hold"/>
                                        <p:tgtEl>
                                          <p:spTgt spid="6">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954107"/>
          </a:xfrm>
          <a:prstGeom prst="rect">
            <a:avLst/>
          </a:prstGeom>
          <a:noFill/>
        </p:spPr>
        <p:txBody>
          <a:bodyPr wrap="square" rtlCol="0">
            <a:spAutoFit/>
          </a:bodyPr>
          <a:lstStyle/>
          <a:p>
            <a:r>
              <a:rPr lang="en-GB" sz="2400" b="1" dirty="0">
                <a:latin typeface="Candara" panose="020E0502030303020204" pitchFamily="34" charset="0"/>
              </a:rPr>
              <a:t>War Against Terrorism</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300082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dirty="0"/>
              <a:t>9/11 and the Cold War</a:t>
            </a:r>
          </a:p>
          <a:p>
            <a:pPr marL="457200" indent="-457200">
              <a:lnSpc>
                <a:spcPct val="150000"/>
              </a:lnSpc>
              <a:buFont typeface="Arial" panose="020B0604020202020204" pitchFamily="34" charset="0"/>
              <a:buChar char="•"/>
            </a:pPr>
            <a:r>
              <a:rPr lang="en-US" dirty="0"/>
              <a:t>After the withdrawal of Soviet Union in 1989, Pakistan assisted in forming an Afghan government in Kabul composed of war lords. But civil war broke out and they were replaced by the Taliban. However, the events of 9/11 changed the whole scenario turning erstwhile </a:t>
            </a:r>
            <a:r>
              <a:rPr lang="en-US" dirty="0" err="1"/>
              <a:t>Mujahideen</a:t>
            </a:r>
            <a:r>
              <a:rPr lang="en-US" dirty="0"/>
              <a:t> into terrorists. As a result the US and its coalition forces invaded Afghanistan and ousted the Taliban from power. </a:t>
            </a:r>
          </a:p>
        </p:txBody>
      </p:sp>
      <p:sp>
        <p:nvSpPr>
          <p:cNvPr id="2" name="Slide Number Placeholder 1"/>
          <p:cNvSpPr>
            <a:spLocks noGrp="1"/>
          </p:cNvSpPr>
          <p:nvPr>
            <p:ph type="sldNum" sz="quarter" idx="12"/>
          </p:nvPr>
        </p:nvSpPr>
        <p:spPr/>
        <p:txBody>
          <a:bodyPr/>
          <a:lstStyle/>
          <a:p>
            <a:fld id="{08A8661F-1CDE-4F7E-AE93-7F9785FD6839}" type="slidenum">
              <a:rPr lang="en-US" smtClean="0"/>
              <a:pPr/>
              <a:t>7</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954107"/>
          </a:xfrm>
          <a:prstGeom prst="rect">
            <a:avLst/>
          </a:prstGeom>
          <a:noFill/>
        </p:spPr>
        <p:txBody>
          <a:bodyPr wrap="square" rtlCol="0">
            <a:spAutoFit/>
          </a:bodyPr>
          <a:lstStyle/>
          <a:p>
            <a:r>
              <a:rPr lang="en-GB" sz="2400" b="1" dirty="0">
                <a:latin typeface="Candara" panose="020E0502030303020204" pitchFamily="34" charset="0"/>
              </a:rPr>
              <a:t>War Against Terrorism</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300082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dirty="0"/>
              <a:t>Operation Enduring Freedom (OEF)</a:t>
            </a:r>
          </a:p>
          <a:p>
            <a:pPr marL="457200" indent="-457200">
              <a:lnSpc>
                <a:spcPct val="150000"/>
              </a:lnSpc>
              <a:buFont typeface="Arial" panose="020B0604020202020204" pitchFamily="34" charset="0"/>
              <a:buChar char="•"/>
            </a:pPr>
            <a:r>
              <a:rPr lang="en-US" dirty="0"/>
              <a:t>The US and coalition forces launched Operation Enduring Freedom (OEF) to save Americans from another 9/11. Pakistan supported and cooperated with the US and the coalition forces in OEF.</a:t>
            </a:r>
          </a:p>
          <a:p>
            <a:pPr marL="457200" indent="-457200">
              <a:lnSpc>
                <a:spcPct val="150000"/>
              </a:lnSpc>
              <a:buFont typeface="Arial" panose="020B0604020202020204" pitchFamily="34" charset="0"/>
              <a:buChar char="•"/>
            </a:pPr>
            <a:r>
              <a:rPr lang="en-US" dirty="0"/>
              <a:t>The goal of invading Afghanistan after 9/11 was to dislodge the Taliban and to capture and kill al Qaeda operatives. The US succeeded in removing the Taliban but they re-emerged as a major force — particularly in the </a:t>
            </a:r>
            <a:r>
              <a:rPr lang="en-US" dirty="0" err="1"/>
              <a:t>Pashtun</a:t>
            </a:r>
            <a:r>
              <a:rPr lang="en-US" dirty="0"/>
              <a:t> regions.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8</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735271"/>
            <a:ext cx="8458199" cy="954107"/>
          </a:xfrm>
          <a:prstGeom prst="rect">
            <a:avLst/>
          </a:prstGeom>
          <a:noFill/>
        </p:spPr>
        <p:txBody>
          <a:bodyPr wrap="square" rtlCol="0">
            <a:spAutoFit/>
          </a:bodyPr>
          <a:lstStyle/>
          <a:p>
            <a:r>
              <a:rPr lang="en-GB" sz="2400" b="1" dirty="0">
                <a:latin typeface="Candara" panose="020E0502030303020204" pitchFamily="34" charset="0"/>
              </a:rPr>
              <a:t>War Against Terrorism</a:t>
            </a:r>
            <a:r>
              <a:rPr lang="en-US" sz="2800" b="1" dirty="0">
                <a:latin typeface="Candara" panose="020E0502030303020204" pitchFamily="34" charset="0"/>
              </a:rPr>
              <a:t> </a:t>
            </a:r>
          </a:p>
          <a:p>
            <a:endParaRPr lang="en-US" sz="2800" dirty="0">
              <a:solidFill>
                <a:srgbClr val="002060"/>
              </a:solidFill>
              <a:latin typeface="Candara" pitchFamily="34" charset="0"/>
              <a:cs typeface="Arial" pitchFamily="34" charset="0"/>
            </a:endParaRPr>
          </a:p>
        </p:txBody>
      </p:sp>
      <p:sp>
        <p:nvSpPr>
          <p:cNvPr id="6" name="TextBox 5"/>
          <p:cNvSpPr txBox="1"/>
          <p:nvPr/>
        </p:nvSpPr>
        <p:spPr>
          <a:xfrm>
            <a:off x="603279" y="1759066"/>
            <a:ext cx="8020022" cy="466281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dirty="0"/>
              <a:t>OEF </a:t>
            </a:r>
          </a:p>
          <a:p>
            <a:pPr marL="457200" indent="-457200">
              <a:lnSpc>
                <a:spcPct val="150000"/>
              </a:lnSpc>
              <a:buFont typeface="Arial" panose="020B0604020202020204" pitchFamily="34" charset="0"/>
              <a:buChar char="•"/>
            </a:pPr>
            <a:r>
              <a:rPr lang="en-US" dirty="0"/>
              <a:t>Pakistan has also deployed a large number of troops along the Afghanistan border in support of OEF and employed a large portion of its logistical reserves to support the coalition. The Taliban and al Qaeda members, on the other hand, have managed to re-assemble in the tribal areas between Afghanistan and Pakistan. </a:t>
            </a:r>
          </a:p>
          <a:p>
            <a:pPr marL="457200" indent="-457200">
              <a:lnSpc>
                <a:spcPct val="150000"/>
              </a:lnSpc>
              <a:buFont typeface="Arial" panose="020B0604020202020204" pitchFamily="34" charset="0"/>
              <a:buChar char="•"/>
            </a:pPr>
            <a:r>
              <a:rPr lang="en-US" dirty="0"/>
              <a:t>As terrorist activities are increasing, the economy of Pakistan has been sliding downward. Foreign Direct Investment (FDI) has fallen due to high level of security risk. The cumulative economic impact runs into billions of dollars and Pakistan is likely to continue to suffer as long as there is no peace in Afghanistan.</a:t>
            </a:r>
          </a:p>
        </p:txBody>
      </p:sp>
      <p:sp>
        <p:nvSpPr>
          <p:cNvPr id="2" name="Slide Number Placeholder 1"/>
          <p:cNvSpPr>
            <a:spLocks noGrp="1"/>
          </p:cNvSpPr>
          <p:nvPr>
            <p:ph type="sldNum" sz="quarter" idx="12"/>
          </p:nvPr>
        </p:nvSpPr>
        <p:spPr/>
        <p:txBody>
          <a:bodyPr/>
          <a:lstStyle/>
          <a:p>
            <a:fld id="{08A8661F-1CDE-4F7E-AE93-7F9785FD6839}" type="slidenum">
              <a:rPr lang="en-US" smtClean="0"/>
              <a:pPr/>
              <a:t>9</a:t>
            </a:fld>
            <a:endParaRPr lang="en-US"/>
          </a:p>
        </p:txBody>
      </p:sp>
      <p:grpSp>
        <p:nvGrpSpPr>
          <p:cNvPr id="3"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06750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6">
                                            <p:txEl>
                                              <p:pRg st="0" end="0"/>
                                            </p:txEl>
                                          </p:spTgt>
                                        </p:tgtEl>
                                        <p:attrNameLst>
                                          <p:attrName>style.color</p:attrName>
                                        </p:attrNameLst>
                                      </p:cBhvr>
                                      <p:to>
                                        <a:srgbClr val="000000"/>
                                      </p:to>
                                    </p:animClr>
                                    <p:animClr clrSpc="rgb" dir="cw">
                                      <p:cBhvr>
                                        <p:cTn id="7" dur="500" fill="hold"/>
                                        <p:tgtEl>
                                          <p:spTgt spid="6">
                                            <p:txEl>
                                              <p:pRg st="0" end="0"/>
                                            </p:txEl>
                                          </p:spTgt>
                                        </p:tgtEl>
                                        <p:attrNameLst>
                                          <p:attrName>fillcolor</p:attrName>
                                        </p:attrNameLst>
                                      </p:cBhvr>
                                      <p:to>
                                        <a:srgbClr val="000000"/>
                                      </p:to>
                                    </p:animClr>
                                    <p:set>
                                      <p:cBhvr>
                                        <p:cTn id="8" dur="500" fill="hold"/>
                                        <p:tgtEl>
                                          <p:spTgt spid="6">
                                            <p:txEl>
                                              <p:pRg st="0" end="0"/>
                                            </p:txEl>
                                          </p:spTgt>
                                        </p:tgtEl>
                                        <p:attrNameLst>
                                          <p:attrName>fill.type</p:attrName>
                                        </p:attrNameLst>
                                      </p:cBhvr>
                                      <p:to>
                                        <p:strVal val="solid"/>
                                      </p:to>
                                    </p:set>
                                    <p:set>
                                      <p:cBhvr>
                                        <p:cTn id="9" dur="500" fill="hold"/>
                                        <p:tgtEl>
                                          <p:spTgt spid="6">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6">
                                            <p:txEl>
                                              <p:pRg st="1" end="1"/>
                                            </p:txEl>
                                          </p:spTgt>
                                        </p:tgtEl>
                                        <p:attrNameLst>
                                          <p:attrName>style.color</p:attrName>
                                        </p:attrNameLst>
                                      </p:cBhvr>
                                      <p:to>
                                        <a:srgbClr val="000000"/>
                                      </p:to>
                                    </p:animClr>
                                    <p:animClr clrSpc="rgb" dir="cw">
                                      <p:cBhvr>
                                        <p:cTn id="14" dur="500" fill="hold"/>
                                        <p:tgtEl>
                                          <p:spTgt spid="6">
                                            <p:txEl>
                                              <p:pRg st="1" end="1"/>
                                            </p:txEl>
                                          </p:spTgt>
                                        </p:tgtEl>
                                        <p:attrNameLst>
                                          <p:attrName>fillcolor</p:attrName>
                                        </p:attrNameLst>
                                      </p:cBhvr>
                                      <p:to>
                                        <a:srgbClr val="000000"/>
                                      </p:to>
                                    </p:animClr>
                                    <p:set>
                                      <p:cBhvr>
                                        <p:cTn id="15" dur="500" fill="hold"/>
                                        <p:tgtEl>
                                          <p:spTgt spid="6">
                                            <p:txEl>
                                              <p:pRg st="1" end="1"/>
                                            </p:txEl>
                                          </p:spTgt>
                                        </p:tgtEl>
                                        <p:attrNameLst>
                                          <p:attrName>fill.type</p:attrName>
                                        </p:attrNameLst>
                                      </p:cBhvr>
                                      <p:to>
                                        <p:strVal val="solid"/>
                                      </p:to>
                                    </p:set>
                                    <p:set>
                                      <p:cBhvr>
                                        <p:cTn id="16" dur="500" fill="hold"/>
                                        <p:tgtEl>
                                          <p:spTgt spid="6">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6">
                                            <p:txEl>
                                              <p:pRg st="2" end="2"/>
                                            </p:txEl>
                                          </p:spTgt>
                                        </p:tgtEl>
                                        <p:attrNameLst>
                                          <p:attrName>style.color</p:attrName>
                                        </p:attrNameLst>
                                      </p:cBhvr>
                                      <p:to>
                                        <a:srgbClr val="000000"/>
                                      </p:to>
                                    </p:animClr>
                                    <p:animClr clrSpc="rgb" dir="cw">
                                      <p:cBhvr>
                                        <p:cTn id="21" dur="500" fill="hold"/>
                                        <p:tgtEl>
                                          <p:spTgt spid="6">
                                            <p:txEl>
                                              <p:pRg st="2" end="2"/>
                                            </p:txEl>
                                          </p:spTgt>
                                        </p:tgtEl>
                                        <p:attrNameLst>
                                          <p:attrName>fillcolor</p:attrName>
                                        </p:attrNameLst>
                                      </p:cBhvr>
                                      <p:to>
                                        <a:srgbClr val="000000"/>
                                      </p:to>
                                    </p:animClr>
                                    <p:set>
                                      <p:cBhvr>
                                        <p:cTn id="22" dur="500" fill="hold"/>
                                        <p:tgtEl>
                                          <p:spTgt spid="6">
                                            <p:txEl>
                                              <p:pRg st="2" end="2"/>
                                            </p:txEl>
                                          </p:spTgt>
                                        </p:tgtEl>
                                        <p:attrNameLst>
                                          <p:attrName>fill.type</p:attrName>
                                        </p:attrNameLst>
                                      </p:cBhvr>
                                      <p:to>
                                        <p:strVal val="solid"/>
                                      </p:to>
                                    </p:set>
                                    <p:set>
                                      <p:cBhvr>
                                        <p:cTn id="23" dur="500" fill="hold"/>
                                        <p:tgtEl>
                                          <p:spTgt spid="6">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7264</TotalTime>
  <Words>848</Words>
  <Application>Microsoft Office PowerPoint</Application>
  <PresentationFormat>On-screen Show (4:3)</PresentationFormat>
  <Paragraphs>59</Paragraphs>
  <Slides>10</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Calibri Light</vt:lpstr>
      <vt:lpstr>Candara</vt:lpstr>
      <vt:lpstr>Franklin Gothic Book</vt:lpstr>
      <vt:lpstr>Wingdings 2</vt:lpstr>
      <vt:lpstr>HDOfficeLightV0</vt:lpstr>
      <vt:lpstr>Crop</vt:lpstr>
      <vt:lpstr>HUM111  Pakistan Studies</vt:lpstr>
      <vt:lpstr>HUM 111 Pakistan Studies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COMSATS Institute of Information Technology</dc:title>
  <dc:creator>muniba_nasir</dc:creator>
  <cp:lastModifiedBy>Windows User</cp:lastModifiedBy>
  <cp:revision>896</cp:revision>
  <dcterms:created xsi:type="dcterms:W3CDTF">2015-07-28T10:20:14Z</dcterms:created>
  <dcterms:modified xsi:type="dcterms:W3CDTF">2018-12-10T06:37:56Z</dcterms:modified>
</cp:coreProperties>
</file>