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16"/>
  </p:notesMasterIdLst>
  <p:sldIdLst>
    <p:sldId id="775" r:id="rId3"/>
    <p:sldId id="370" r:id="rId4"/>
    <p:sldId id="874" r:id="rId5"/>
    <p:sldId id="909" r:id="rId6"/>
    <p:sldId id="910" r:id="rId7"/>
    <p:sldId id="911" r:id="rId8"/>
    <p:sldId id="912" r:id="rId9"/>
    <p:sldId id="913" r:id="rId10"/>
    <p:sldId id="936" r:id="rId11"/>
    <p:sldId id="937" r:id="rId12"/>
    <p:sldId id="938" r:id="rId13"/>
    <p:sldId id="939" r:id="rId14"/>
    <p:sldId id="940" r:id="rId15"/>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2" autoAdjust="0"/>
    <p:restoredTop sz="90959" autoAdjust="0"/>
  </p:normalViewPr>
  <p:slideViewPr>
    <p:cSldViewPr>
      <p:cViewPr varScale="1">
        <p:scale>
          <a:sx n="105" d="100"/>
          <a:sy n="105" d="100"/>
        </p:scale>
        <p:origin x="49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10:35:02.8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10:40:08.8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0 249,'0'0,"0"0,0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0,172 161,-145-144,-27-17,0 0,40 0,-40 0,39-17,14-1,0-18,12-17,41-36,0-1,13-34</inkml:trace>
</inkml:ink>
</file>

<file path=ppt/ink/ink3.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10:42:52.7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355 1075,'0'0,"0"0,0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0,69-282,-69 282,-14-53,14 53,0-71,-14 18,1 1,13 52,-13-35,-2-18,2 0,13 53,0 0,-14-35,1-18,13 53,-28-35,28 35,-13-35,13 35,-14-53,14 53,-13-36,-15 1,28 35,-14-35,14 35,-27-35,27 35,-27-18,27 18,0 0,-27-18,27 18,-41-17,13 17,1 0,27 0,-28-18</inkml:trace>
</inkml:ink>
</file>

<file path=ppt/ink/ink4.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10:42:54.1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0,0 0,0 0,0 0,0 0,0 0,0 0,0 0,0 0,0 0,0 0,0 0,0 0,0 0,0 0,0 0,0 0,0 0,0 0,0 0,0 0,0 0</inkml:trace>
</inkml:ink>
</file>

<file path=ppt/ink/ink5.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10:56:28.1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inkml:trace>
</inkml:ink>
</file>

<file path=ppt/ink/ink6.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11:06:10.0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1958 568,'0'0,"0"0,0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799">0 621,'0'0,"0"0,0 0,0 0,0 0,0 0,0 0,0 0,0 0,0 0,0 0,0 0,0 0,0 0,0 0,0 0,0 0,0 0,0 0,0 0,0 0,0 0,0 0,0 0,0 0,0 0,0 0</inkml:trace>
  <inkml:trace contextRef="#ctx0" brushRef="#br0" timeOffset="1884">2672 550,'0'0,"0"0,0 0,0 0,0 0,0 0,0 0,0 0,0 0,0 0,0 0,0 0,0 0,0 0,0 0,0 0,0 0,0 0,0 0,0 0,0 0,0 0,0 0,0 0,0 0,0 0,0 0,0 0,0 0,0 0,0 0,0 0,0 0,0 0,0 0,0 0,0 0,0 0</inkml:trace>
  <inkml:trace contextRef="#ctx0" brushRef="#br0" timeOffset="23691">11125 0,'0'0,"0"0,0 0,0 0,0 0,0 0,0 0,0 0,0 0,0 0,0 0,0 0,0 0,0 0,0 0,0 0,0 0,0 0,0 0,0 0,0 0</inkml:trace>
</inkml:ink>
</file>

<file path=ppt/ink/ink7.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11:08:01.1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12/10/2018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35767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12/10/2018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12/10/2018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12/10/2018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12/10/2018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12/10/2018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12/10/2018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2.xml"/><Relationship Id="rId10" Type="http://schemas.openxmlformats.org/officeDocument/2006/relationships/image" Target="../media/image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10" Type="http://schemas.openxmlformats.org/officeDocument/2006/relationships/image" Target="../media/image9.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ustomXml" Target="../ink/ink3.xml"/><Relationship Id="rId10" Type="http://schemas.openxmlformats.org/officeDocument/2006/relationships/image" Target="../media/image9.emf"/><Relationship Id="rId4" Type="http://schemas.openxmlformats.org/officeDocument/2006/relationships/image" Target="../media/image14.emf"/><Relationship Id="rId9" Type="http://schemas.openxmlformats.org/officeDocument/2006/relationships/customXml" Target="../ink/ink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7.xml"/><Relationship Id="rId1" Type="http://schemas.openxmlformats.org/officeDocument/2006/relationships/slideLayout" Target="../slideLayouts/slideLayout2.xml"/><Relationship Id="rId10"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lnSpcReduction="100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30</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482200649"/>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8318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Support of an Air Corridor</a:t>
            </a:r>
          </a:p>
          <a:p>
            <a:pPr marL="457200" indent="-457200">
              <a:lnSpc>
                <a:spcPct val="150000"/>
              </a:lnSpc>
              <a:buFont typeface="Arial" panose="020B0604020202020204" pitchFamily="34" charset="0"/>
              <a:buChar char="•"/>
            </a:pPr>
            <a:r>
              <a:rPr lang="en-US" dirty="0"/>
              <a:t>Pakistan </a:t>
            </a:r>
            <a:r>
              <a:rPr lang="en-US" b="1" dirty="0"/>
              <a:t>provided an air corridor for the use of the US and its coalition forces </a:t>
            </a:r>
            <a:r>
              <a:rPr lang="en-US" dirty="0"/>
              <a:t>in launching air strikes on Afghanistan because it would have been difficult for the US to keep launching ground operations into Afghanistan. </a:t>
            </a:r>
          </a:p>
          <a:p>
            <a:pPr marL="457200" indent="-457200">
              <a:lnSpc>
                <a:spcPct val="150000"/>
              </a:lnSpc>
              <a:buFont typeface="Arial" panose="020B0604020202020204" pitchFamily="34" charset="0"/>
              <a:buChar char="•"/>
            </a:pPr>
            <a:r>
              <a:rPr lang="en-US" dirty="0"/>
              <a:t>In providing such a resource </a:t>
            </a:r>
            <a:r>
              <a:rPr lang="en-US" b="1" dirty="0"/>
              <a:t>Pakistan’s government had to reschedule/redirect many commercial flights; </a:t>
            </a:r>
            <a:r>
              <a:rPr lang="en-US" dirty="0"/>
              <a:t>2/3rd of Pakistan airspace was provided to US forces for OEF operations and about seven thousand air force personnel were allocated to the role.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8197" name="Ink 5"/>
              <p14:cNvContentPartPr>
                <a14:cpLocks xmlns:a14="http://schemas.microsoft.com/office/drawing/2010/main" noRot="1" noChangeAspect="1" noEditPoints="1" noChangeArrowheads="1" noChangeShapeType="1"/>
              </p14:cNvContentPartPr>
              <p14:nvPr/>
            </p14:nvContentPartPr>
            <p14:xfrm>
              <a:off x="20869275" y="21402675"/>
              <a:ext cx="0" cy="0"/>
            </p14:xfrm>
          </p:contentPart>
        </mc:Choice>
        <mc:Fallback xmlns="">
          <p:pic>
            <p:nvPicPr>
              <p:cNvPr id="8197" name="Ink 5"/>
              <p:cNvPicPr>
                <a:picLocks noRot="1" noChangeAspect="1" noEditPoints="1" noChangeArrowheads="1" noChangeShapeType="1"/>
              </p:cNvPicPr>
              <p:nvPr/>
            </p:nvPicPr>
            <p:blipFill>
              <a:blip r:embed="rId10"/>
              <a:stretch>
                <a:fillRect/>
              </a:stretch>
            </p:blipFill>
            <p:spPr>
              <a:xfrm>
                <a:off x="20869275" y="21402675"/>
                <a:ext cx="0" cy="0"/>
              </a:xfrm>
              <a:prstGeom prst="rect">
                <a:avLst/>
              </a:prstGeom>
            </p:spPr>
          </p:pic>
        </mc:Fallback>
      </mc:AlternateContent>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7831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 </a:t>
            </a:r>
          </a:p>
          <a:p>
            <a:pPr marL="457200" indent="-457200">
              <a:lnSpc>
                <a:spcPct val="150000"/>
              </a:lnSpc>
              <a:buFont typeface="Arial" panose="020B0604020202020204" pitchFamily="34" charset="0"/>
              <a:buChar char="•"/>
            </a:pPr>
            <a:r>
              <a:rPr lang="en-US" i="1" dirty="0"/>
              <a:t>Support of Naval Facilities </a:t>
            </a:r>
          </a:p>
          <a:p>
            <a:pPr marL="457200" indent="-457200">
              <a:lnSpc>
                <a:spcPct val="150000"/>
              </a:lnSpc>
              <a:buFont typeface="Arial" panose="020B0604020202020204" pitchFamily="34" charset="0"/>
              <a:buChar char="•"/>
            </a:pPr>
            <a:r>
              <a:rPr lang="en-US" dirty="0"/>
              <a:t>Support in landing ships </a:t>
            </a:r>
            <a:r>
              <a:rPr lang="en-US" b="1" dirty="0"/>
              <a:t>at </a:t>
            </a:r>
            <a:r>
              <a:rPr lang="en-US" b="1" dirty="0" err="1"/>
              <a:t>Pasni</a:t>
            </a:r>
            <a:r>
              <a:rPr lang="en-US" b="1" dirty="0"/>
              <a:t> </a:t>
            </a:r>
            <a:r>
              <a:rPr lang="en-US" dirty="0"/>
              <a:t>and even </a:t>
            </a:r>
            <a:r>
              <a:rPr lang="en-US" b="1" dirty="0"/>
              <a:t>curtailed its Navel training operations </a:t>
            </a:r>
            <a:r>
              <a:rPr lang="en-US" dirty="0"/>
              <a:t>in order to accommodate the US and Coalition Navies. Around </a:t>
            </a:r>
            <a:r>
              <a:rPr lang="en-US" b="1" dirty="0"/>
              <a:t>25000 Pakistan Navy personnel, 50 aircraft and 2,000 Coalition military personnel were imbedded in these locations</a:t>
            </a:r>
            <a:r>
              <a:rPr lang="en-US" dirty="0"/>
              <a:t>, using up to 100,000 gallons of fuel a day. The US Amphibious task force </a:t>
            </a:r>
            <a:r>
              <a:rPr lang="en-US" b="1" dirty="0"/>
              <a:t>(TF 58) </a:t>
            </a:r>
            <a:r>
              <a:rPr lang="en-US" dirty="0"/>
              <a:t>was involved for a hundred days of surface operations and landed </a:t>
            </a:r>
            <a:r>
              <a:rPr lang="en-US" b="1" dirty="0"/>
              <a:t>275 craft for offloading</a:t>
            </a:r>
            <a:r>
              <a:rPr lang="en-US" dirty="0"/>
              <a:t>. </a:t>
            </a:r>
            <a:r>
              <a:rPr lang="en-US" b="1" dirty="0"/>
              <a:t>US 400 C-17 and C-130</a:t>
            </a:r>
            <a:r>
              <a:rPr lang="en-US" dirty="0"/>
              <a:t> helicopters were used in various sorties, </a:t>
            </a:r>
            <a:r>
              <a:rPr lang="en-US" b="1" dirty="0"/>
              <a:t>about 8000 </a:t>
            </a:r>
            <a:r>
              <a:rPr lang="en-US" dirty="0"/>
              <a:t>Marines, </a:t>
            </a:r>
            <a:r>
              <a:rPr lang="en-US" b="1" dirty="0"/>
              <a:t>330 vehicles and 1350 </a:t>
            </a:r>
            <a:r>
              <a:rPr lang="en-US" dirty="0"/>
              <a:t>tons of cargo were regularly used throughout the operation. An officer from Florida stated “</a:t>
            </a:r>
            <a:r>
              <a:rPr lang="en-US" b="1" dirty="0"/>
              <a:t>these efforts may be the largest amphibious operation conducted by the US Marine Corp since the Korean War</a:t>
            </a:r>
            <a:r>
              <a:rPr lang="en-US" dirty="0"/>
              <a: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dirty="0"/>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58532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Support for Logistic Supply by Road</a:t>
            </a:r>
          </a:p>
          <a:p>
            <a:pPr marL="457200" indent="-457200">
              <a:lnSpc>
                <a:spcPct val="150000"/>
              </a:lnSpc>
              <a:buFont typeface="Arial" panose="020B0604020202020204" pitchFamily="34" charset="0"/>
              <a:buChar char="•"/>
            </a:pPr>
            <a:r>
              <a:rPr lang="en-US" dirty="0"/>
              <a:t>Pakistan </a:t>
            </a:r>
            <a:r>
              <a:rPr lang="en-US" b="1" dirty="0"/>
              <a:t>allowed the US and NATO to use Pakistani supply routes </a:t>
            </a:r>
            <a:r>
              <a:rPr lang="en-US" dirty="0"/>
              <a:t>for about 75 per cent of its gas, food and military equipment requirements. </a:t>
            </a:r>
          </a:p>
          <a:p>
            <a:pPr marL="457200" indent="-457200">
              <a:lnSpc>
                <a:spcPct val="150000"/>
              </a:lnSpc>
              <a:buFont typeface="Arial" panose="020B0604020202020204" pitchFamily="34" charset="0"/>
              <a:buChar char="•"/>
            </a:pPr>
            <a:r>
              <a:rPr lang="en-US" dirty="0"/>
              <a:t>This supply route made a significant contribution to the success of operations in Afghanistan, </a:t>
            </a:r>
            <a:r>
              <a:rPr lang="en-US" b="1" dirty="0"/>
              <a:t>but many were destroyed or damaged by tribal militants</a:t>
            </a:r>
            <a:r>
              <a:rPr lang="en-US" dirty="0"/>
              <a: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Sharing Intelligence Information</a:t>
            </a:r>
          </a:p>
          <a:p>
            <a:pPr marL="457200" indent="-457200">
              <a:lnSpc>
                <a:spcPct val="150000"/>
              </a:lnSpc>
              <a:buFont typeface="Arial" panose="020B0604020202020204" pitchFamily="34" charset="0"/>
              <a:buChar char="•"/>
            </a:pPr>
            <a:r>
              <a:rPr lang="en-US" dirty="0"/>
              <a:t>Pakistan </a:t>
            </a:r>
            <a:r>
              <a:rPr lang="en-US" b="1" dirty="0"/>
              <a:t>provided the US with vital information on various terrorist and extremist outfits </a:t>
            </a:r>
            <a:r>
              <a:rPr lang="en-US" dirty="0"/>
              <a:t>helping avert terrorist attacks and facilitating arrests that broke the back bone of major terrorist organizations. </a:t>
            </a:r>
          </a:p>
          <a:p>
            <a:pPr marL="457200" indent="-457200">
              <a:lnSpc>
                <a:spcPct val="150000"/>
              </a:lnSpc>
              <a:buFont typeface="Arial" panose="020B0604020202020204" pitchFamily="34" charset="0"/>
              <a:buChar char="•"/>
            </a:pPr>
            <a:r>
              <a:rPr lang="en-US" dirty="0"/>
              <a:t>In August </a:t>
            </a:r>
            <a:r>
              <a:rPr lang="en-US" b="1" dirty="0"/>
              <a:t>2006 Pakistan shared its intelligence information with the UK and played a pivotal role in attack prevention,</a:t>
            </a:r>
            <a:r>
              <a:rPr lang="en-US" dirty="0"/>
              <a:t> allowing them to take pre-emptive action against terrorists planning to use chemical explosives on a civil airplane.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716465"/>
          </a:xfrm>
        </p:spPr>
        <p:txBody>
          <a:bodyPr>
            <a:noAutofit/>
          </a:bodyPr>
          <a:lstStyle/>
          <a:p>
            <a:r>
              <a:rPr lang="en-GB" sz="2800" b="1" dirty="0"/>
              <a:t>The Role of Pakistan in the War Against Terrorism (B) </a:t>
            </a:r>
            <a:endParaRPr lang="en-US" sz="2800" b="1" dirty="0"/>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p:spTree>
    <p:extLst>
      <p:ext uri="{BB962C8B-B14F-4D97-AF65-F5344CB8AC3E}">
        <p14:creationId xmlns:p14="http://schemas.microsoft.com/office/powerpoint/2010/main" val="4085777705"/>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Global War on Terror and Pakistan’s Position</a:t>
            </a:r>
          </a:p>
          <a:p>
            <a:pPr marL="457200" indent="-457200">
              <a:lnSpc>
                <a:spcPct val="150000"/>
              </a:lnSpc>
              <a:buFont typeface="Arial" panose="020B0604020202020204" pitchFamily="34" charset="0"/>
              <a:buChar char="•"/>
            </a:pPr>
            <a:r>
              <a:rPr lang="en-US" dirty="0"/>
              <a:t>Due to its geographical location and its links to major regional players like India, Iran, Afghanistan and China, the US needed Pakistan’s support.</a:t>
            </a:r>
          </a:p>
          <a:p>
            <a:pPr marL="457200" indent="-457200">
              <a:lnSpc>
                <a:spcPct val="150000"/>
              </a:lnSpc>
              <a:buFont typeface="Arial" panose="020B0604020202020204" pitchFamily="34" charset="0"/>
              <a:buChar char="•"/>
            </a:pPr>
            <a:r>
              <a:rPr lang="en-US" dirty="0"/>
              <a:t> Pakistan provided different types of support demanded by the US such as, </a:t>
            </a:r>
            <a:r>
              <a:rPr lang="en-US" b="1" dirty="0"/>
              <a:t>over flight rights</a:t>
            </a:r>
            <a:r>
              <a:rPr lang="en-US" dirty="0"/>
              <a:t>, </a:t>
            </a:r>
            <a:r>
              <a:rPr lang="en-US" b="1" dirty="0"/>
              <a:t>access to Pakistani air, naval and land bases, crush the domestic elements who are in support of terrorism against Americans and its allies, end every logistic and diplomatic support to Taliban</a:t>
            </a:r>
          </a:p>
          <a:p>
            <a:pPr marL="457200" indent="-457200">
              <a:lnSpc>
                <a:spcPct val="150000"/>
              </a:lnSpc>
              <a:buFont typeface="Arial" panose="020B0604020202020204" pitchFamily="34" charset="0"/>
              <a:buChar char="•"/>
            </a:pPr>
            <a:r>
              <a:rPr lang="en-US" b="1" dirty="0"/>
              <a:t>Ended diplomatic ties with the Taliban in Afghanistan</a:t>
            </a: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Global War on Terror and Pakistan’s Position</a:t>
            </a:r>
          </a:p>
          <a:p>
            <a:pPr marL="457200" indent="-457200">
              <a:lnSpc>
                <a:spcPct val="150000"/>
              </a:lnSpc>
              <a:buFont typeface="Arial" panose="020B0604020202020204" pitchFamily="34" charset="0"/>
              <a:buChar char="•"/>
            </a:pPr>
            <a:r>
              <a:rPr lang="en-US" dirty="0"/>
              <a:t>The whole world was now looking towards Pakistan and without its help it was unlikely the US would have been able to pursue its interests in the region.</a:t>
            </a:r>
          </a:p>
          <a:p>
            <a:pPr marL="457200" indent="-457200">
              <a:lnSpc>
                <a:spcPct val="150000"/>
              </a:lnSpc>
              <a:buFont typeface="Arial" panose="020B0604020202020204" pitchFamily="34" charset="0"/>
              <a:buChar char="•"/>
            </a:pPr>
            <a:r>
              <a:rPr lang="en-US" dirty="0"/>
              <a:t>Pakistan’s role in the War against Terrorism is Pivotal.  </a:t>
            </a:r>
          </a:p>
          <a:p>
            <a:pPr marL="457200" indent="-457200">
              <a:lnSpc>
                <a:spcPct val="150000"/>
              </a:lnSpc>
              <a:buFont typeface="Arial" panose="020B0604020202020204" pitchFamily="34" charset="0"/>
              <a:buChar char="•"/>
            </a:pPr>
            <a:r>
              <a:rPr lang="en-US" dirty="0"/>
              <a:t>The US preferred Pakistan’s cooperation over India’s due to two reasons: </a:t>
            </a:r>
            <a:r>
              <a:rPr lang="en-US" b="1" dirty="0"/>
              <a:t>one</a:t>
            </a:r>
            <a:r>
              <a:rPr lang="en-US" dirty="0"/>
              <a:t> was Pakistan’s geographic proximity to Afghanistan and the </a:t>
            </a:r>
            <a:r>
              <a:rPr lang="en-US" b="1" dirty="0"/>
              <a:t>second</a:t>
            </a:r>
            <a:r>
              <a:rPr lang="en-US" dirty="0"/>
              <a:t> was that the Indian army was equipped with Russian weapons and training.</a:t>
            </a:r>
          </a:p>
          <a:p>
            <a:pPr marL="457200" indent="-457200">
              <a:lnSpc>
                <a:spcPct val="150000"/>
              </a:lnSpc>
              <a:buFont typeface="Arial" panose="020B0604020202020204" pitchFamily="34" charset="0"/>
              <a:buChar char="•"/>
            </a:pPr>
            <a:r>
              <a:rPr lang="en-US" dirty="0"/>
              <a:t>Pakistan not only has a long border with Afghanistan but it has a long coastline which was very important for US forces and they stationed in the Indian Ocean because it wanted its forces to reach Afghanistan quickly and easily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2053" name="Ink 5"/>
              <p14:cNvContentPartPr>
                <a14:cpLocks xmlns:a14="http://schemas.microsoft.com/office/drawing/2010/main" noRot="1" noChangeAspect="1" noEditPoints="1" noChangeArrowheads="1" noChangeShapeType="1"/>
              </p14:cNvContentPartPr>
              <p14:nvPr/>
            </p14:nvContentPartPr>
            <p14:xfrm>
              <a:off x="37874575" y="32602488"/>
              <a:ext cx="0" cy="0"/>
            </p14:xfrm>
          </p:contentPart>
        </mc:Choice>
        <mc:Fallback xmlns="">
          <p:pic>
            <p:nvPicPr>
              <p:cNvPr id="2053" name="Ink 5"/>
              <p:cNvPicPr>
                <a:picLocks noRot="1" noChangeAspect="1" noEditPoints="1" noChangeArrowheads="1" noChangeShapeType="1"/>
              </p:cNvPicPr>
              <p:nvPr/>
            </p:nvPicPr>
            <p:blipFill>
              <a:blip r:embed="rId10"/>
              <a:stretch>
                <a:fillRect/>
              </a:stretch>
            </p:blipFill>
            <p:spPr>
              <a:xfrm>
                <a:off x="37874575" y="32602488"/>
                <a:ext cx="0" cy="0"/>
              </a:xfrm>
              <a:prstGeom prst="rect">
                <a:avLst/>
              </a:prstGeom>
            </p:spPr>
          </p:pic>
        </mc:Fallback>
      </mc:AlternateContent>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Global War on Terror and Pakistan’s Position</a:t>
            </a:r>
          </a:p>
          <a:p>
            <a:pPr marL="457200" indent="-457200">
              <a:lnSpc>
                <a:spcPct val="150000"/>
              </a:lnSpc>
              <a:buFont typeface="Arial" panose="020B0604020202020204" pitchFamily="34" charset="0"/>
              <a:buChar char="•"/>
            </a:pPr>
            <a:r>
              <a:rPr lang="en-US" dirty="0"/>
              <a:t>Due to diplomatic relations between Pakistan and the Taliban the US had been keen to get its support in the war against al Qaeda and its networks in Afghanistan. </a:t>
            </a:r>
          </a:p>
          <a:p>
            <a:pPr marL="457200" indent="-457200">
              <a:lnSpc>
                <a:spcPct val="150000"/>
              </a:lnSpc>
              <a:buFont typeface="Arial" panose="020B0604020202020204" pitchFamily="34" charset="0"/>
              <a:buChar char="•"/>
            </a:pPr>
            <a:r>
              <a:rPr lang="en-US" dirty="0"/>
              <a:t>This relationship of Pakistan and the Taliban regime was very significant in pursuing US military and political interest in the region.</a:t>
            </a:r>
          </a:p>
          <a:p>
            <a:pPr marL="457200" indent="-457200">
              <a:lnSpc>
                <a:spcPct val="150000"/>
              </a:lnSpc>
              <a:buFont typeface="Arial" panose="020B0604020202020204" pitchFamily="34" charset="0"/>
              <a:buChar char="•"/>
            </a:pPr>
            <a:r>
              <a:rPr lang="en-US" dirty="0"/>
              <a:t>The Taliban regime was basically run by the </a:t>
            </a:r>
            <a:r>
              <a:rPr lang="en-US" dirty="0" err="1"/>
              <a:t>Pashtun</a:t>
            </a:r>
            <a:r>
              <a:rPr lang="en-US" dirty="0"/>
              <a:t>, an ethnic group of Afghanistan, who have the same culture and traditions as the </a:t>
            </a:r>
            <a:r>
              <a:rPr lang="en-US" dirty="0" err="1"/>
              <a:t>Pashtun’s</a:t>
            </a:r>
            <a:r>
              <a:rPr lang="en-US" dirty="0"/>
              <a:t> of the Khyber </a:t>
            </a:r>
            <a:r>
              <a:rPr lang="en-US" dirty="0" err="1"/>
              <a:t>Pakhtunkhwa</a:t>
            </a:r>
            <a:r>
              <a:rPr lang="en-US" dirty="0"/>
              <a:t> and </a:t>
            </a:r>
            <a:r>
              <a:rPr lang="en-US" dirty="0" err="1"/>
              <a:t>Balochistan</a:t>
            </a:r>
            <a:r>
              <a:rPr lang="en-US" dirty="0"/>
              <a:t> in Pakistan.</a:t>
            </a:r>
            <a:endParaRPr lang="en-US" b="1" dirty="0"/>
          </a:p>
          <a:p>
            <a:pPr marL="457200" indent="-457200">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latin typeface="Candara" pitchFamily="34" charset="0"/>
              <a:cs typeface="Arial" pitchFamily="34" charset="0"/>
            </a:endParaRP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Global War on Terror and Pakistan’s Position</a:t>
            </a:r>
          </a:p>
          <a:p>
            <a:pPr marL="457200" indent="-457200">
              <a:lnSpc>
                <a:spcPct val="150000"/>
              </a:lnSpc>
              <a:buFont typeface="Arial" panose="020B0604020202020204" pitchFamily="34" charset="0"/>
              <a:buChar char="•"/>
            </a:pPr>
            <a:r>
              <a:rPr lang="en-US" b="1" dirty="0"/>
              <a:t>Pakistan was the most useful ally.</a:t>
            </a:r>
          </a:p>
          <a:p>
            <a:pPr marL="457200" indent="-457200">
              <a:lnSpc>
                <a:spcPct val="150000"/>
              </a:lnSpc>
              <a:buFont typeface="Arial" panose="020B0604020202020204" pitchFamily="34" charset="0"/>
              <a:buChar char="•"/>
            </a:pPr>
            <a:r>
              <a:rPr lang="en-US" dirty="0"/>
              <a:t>The US demanded that Pakistan cut itself off completely from al Qaeda activity and break their diplomatic ties with the Taliban, freezing all their assets, stopping fuel supplies, provide the US with intelligence information about both organizations and allow it to use its airspace for offensive military operations in Afghanistan and bases for US forces in Pakistan, logistics, and the like.</a:t>
            </a:r>
          </a:p>
        </p:txBody>
      </p:sp>
      <p:sp>
        <p:nvSpPr>
          <p:cNvPr id="2" name="Slide Number Placeholder 1"/>
          <p:cNvSpPr>
            <a:spLocks noGrp="1"/>
          </p:cNvSpPr>
          <p:nvPr>
            <p:ph type="sldNum" sz="quarter" idx="12"/>
          </p:nvPr>
        </p:nvSpPr>
        <p:spPr/>
        <p:txBody>
          <a:bodyPr/>
          <a:lstStyle/>
          <a:p>
            <a:fld id="{08A8661F-1CDE-4F7E-AE93-7F9785FD6839}" type="slidenum">
              <a:rPr lang="en-US" smtClean="0">
                <a:solidFill>
                  <a:schemeClr val="tx1"/>
                </a:solidFill>
              </a:rPr>
              <a:pPr/>
              <a:t>6</a:t>
            </a:fld>
            <a:endParaRPr lang="en-US">
              <a:solidFill>
                <a:schemeClr val="tx1"/>
              </a:solidFill>
            </a:endParaRPr>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mc:AlternateContent xmlns:mc="http://schemas.openxmlformats.org/markup-compatibility/2006" xmlns:p14="http://schemas.microsoft.com/office/powerpoint/2010/main">
        <mc:Choice Requires="p14">
          <p:contentPart p14:bwMode="auto" r:id="rId3">
            <p14:nvContentPartPr>
              <p14:cNvPr id="4098" name="Ink 2"/>
              <p14:cNvContentPartPr>
                <a14:cpLocks xmlns:a14="http://schemas.microsoft.com/office/drawing/2010/main" noRot="1" noChangeAspect="1" noEditPoints="1" noChangeArrowheads="1" noChangeShapeType="1"/>
              </p14:cNvContentPartPr>
              <p14:nvPr/>
            </p14:nvContentPartPr>
            <p14:xfrm>
              <a:off x="4405313" y="2406650"/>
              <a:ext cx="280987" cy="152400"/>
            </p14:xfrm>
          </p:contentPart>
        </mc:Choice>
        <mc:Fallback xmlns="">
          <p:pic>
            <p:nvPicPr>
              <p:cNvPr id="4098" name="Ink 2"/>
              <p:cNvPicPr>
                <a:picLocks noRot="1" noChangeAspect="1" noEditPoints="1" noChangeArrowheads="1" noChangeShapeType="1"/>
              </p:cNvPicPr>
              <p:nvPr/>
            </p:nvPicPr>
            <p:blipFill>
              <a:blip r:embed="rId4"/>
              <a:stretch>
                <a:fillRect/>
              </a:stretch>
            </p:blipFill>
            <p:spPr>
              <a:xfrm>
                <a:off x="4395971" y="2397193"/>
                <a:ext cx="299672" cy="171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100" name="Ink 4"/>
              <p14:cNvContentPartPr>
                <a14:cpLocks xmlns:a14="http://schemas.microsoft.com/office/drawing/2010/main" noRot="1" noChangeAspect="1" noEditPoints="1" noChangeArrowheads="1" noChangeShapeType="1"/>
              </p14:cNvContentPartPr>
              <p14:nvPr/>
            </p14:nvContentPartPr>
            <p14:xfrm>
              <a:off x="8448675" y="3994150"/>
              <a:ext cx="149225" cy="387350"/>
            </p14:xfrm>
          </p:contentPart>
        </mc:Choice>
        <mc:Fallback xmlns="">
          <p:pic>
            <p:nvPicPr>
              <p:cNvPr id="4100" name="Ink 4"/>
              <p:cNvPicPr>
                <a:picLocks noRot="1" noChangeAspect="1" noEditPoints="1" noChangeArrowheads="1" noChangeShapeType="1"/>
              </p:cNvPicPr>
              <p:nvPr/>
            </p:nvPicPr>
            <p:blipFill>
              <a:blip r:embed="rId8"/>
              <a:stretch>
                <a:fillRect/>
              </a:stretch>
            </p:blipFill>
            <p:spPr>
              <a:xfrm>
                <a:off x="8439024" y="3984799"/>
                <a:ext cx="168528" cy="40605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101" name="Ink 5"/>
              <p14:cNvContentPartPr>
                <a14:cpLocks xmlns:a14="http://schemas.microsoft.com/office/drawing/2010/main" noRot="1" noChangeAspect="1" noEditPoints="1" noChangeArrowheads="1" noChangeShapeType="1"/>
              </p14:cNvContentPartPr>
              <p14:nvPr/>
            </p14:nvContentPartPr>
            <p14:xfrm>
              <a:off x="41841738" y="19445288"/>
              <a:ext cx="0" cy="0"/>
            </p14:xfrm>
          </p:contentPart>
        </mc:Choice>
        <mc:Fallback xmlns="">
          <p:pic>
            <p:nvPicPr>
              <p:cNvPr id="4101" name="Ink 5"/>
              <p:cNvPicPr>
                <a:picLocks noRot="1" noChangeAspect="1" noEditPoints="1" noChangeArrowheads="1" noChangeShapeType="1"/>
              </p:cNvPicPr>
              <p:nvPr/>
            </p:nvPicPr>
            <p:blipFill>
              <a:blip r:embed="rId10"/>
              <a:stretch>
                <a:fillRect/>
              </a:stretch>
            </p:blipFill>
            <p:spPr>
              <a:xfrm>
                <a:off x="41841738" y="19445288"/>
                <a:ext cx="0" cy="0"/>
              </a:xfrm>
              <a:prstGeom prst="rect">
                <a:avLst/>
              </a:prstGeom>
            </p:spPr>
          </p:pic>
        </mc:Fallback>
      </mc:AlternateContent>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after 9/11</a:t>
            </a:r>
          </a:p>
          <a:p>
            <a:pPr marL="457200" indent="-457200">
              <a:lnSpc>
                <a:spcPct val="150000"/>
              </a:lnSpc>
              <a:buFont typeface="Arial" panose="020B0604020202020204" pitchFamily="34" charset="0"/>
              <a:buChar char="•"/>
            </a:pPr>
            <a:r>
              <a:rPr lang="en-US" dirty="0"/>
              <a:t>Supported all UN resolutions regarding prevention of terrorism</a:t>
            </a:r>
          </a:p>
          <a:p>
            <a:pPr marL="457200" indent="-457200">
              <a:lnSpc>
                <a:spcPct val="150000"/>
              </a:lnSpc>
              <a:buFont typeface="Arial" panose="020B0604020202020204" pitchFamily="34" charset="0"/>
              <a:buChar char="•"/>
            </a:pPr>
            <a:r>
              <a:rPr lang="en-US" dirty="0"/>
              <a:t>Cooperation with the international coalition to curb terrorism.</a:t>
            </a:r>
          </a:p>
          <a:p>
            <a:pPr marL="457200" indent="-457200">
              <a:lnSpc>
                <a:spcPct val="150000"/>
              </a:lnSpc>
              <a:buFont typeface="Arial" panose="020B0604020202020204" pitchFamily="34" charset="0"/>
              <a:buChar char="•"/>
            </a:pPr>
            <a:r>
              <a:rPr lang="en-US" dirty="0"/>
              <a:t>Immigration control measures to keep a check on the movement </a:t>
            </a:r>
            <a:r>
              <a:rPr lang="en-US" dirty="0" err="1"/>
              <a:t>ofpotential</a:t>
            </a:r>
            <a:r>
              <a:rPr lang="en-US" dirty="0"/>
              <a:t> extremists.</a:t>
            </a:r>
          </a:p>
          <a:p>
            <a:pPr marL="457200" indent="-457200">
              <a:lnSpc>
                <a:spcPct val="150000"/>
              </a:lnSpc>
              <a:buFont typeface="Arial" panose="020B0604020202020204" pitchFamily="34" charset="0"/>
              <a:buChar char="•"/>
            </a:pPr>
            <a:r>
              <a:rPr lang="en-US" dirty="0"/>
              <a:t>Action against fanatical and extremist organizations and groups.</a:t>
            </a:r>
          </a:p>
          <a:p>
            <a:pPr marL="457200" indent="-457200">
              <a:lnSpc>
                <a:spcPct val="150000"/>
              </a:lnSpc>
              <a:buFont typeface="Arial" panose="020B0604020202020204" pitchFamily="34" charset="0"/>
              <a:buChar char="•"/>
            </a:pPr>
            <a:r>
              <a:rPr lang="en-US" dirty="0"/>
              <a:t>Detention of </a:t>
            </a:r>
            <a:r>
              <a:rPr lang="en-US" dirty="0" err="1"/>
              <a:t>Jihadi</a:t>
            </a:r>
            <a:r>
              <a:rPr lang="en-US" dirty="0"/>
              <a:t> leaders.</a:t>
            </a:r>
          </a:p>
          <a:p>
            <a:pPr marL="457200" indent="-457200">
              <a:lnSpc>
                <a:spcPct val="150000"/>
              </a:lnSpc>
              <a:buFont typeface="Arial" panose="020B0604020202020204" pitchFamily="34" charset="0"/>
              <a:buChar char="•"/>
            </a:pPr>
            <a:r>
              <a:rPr lang="en-US" dirty="0"/>
              <a:t>Banning </a:t>
            </a:r>
            <a:r>
              <a:rPr lang="en-US" dirty="0" err="1"/>
              <a:t>Jihadi</a:t>
            </a:r>
            <a:r>
              <a:rPr lang="en-US" dirty="0"/>
              <a:t> organizations.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dirty="0"/>
              <a:t>Reformation and regulation of </a:t>
            </a:r>
            <a:r>
              <a:rPr lang="en-US" dirty="0" err="1"/>
              <a:t>madrassahs</a:t>
            </a:r>
            <a:r>
              <a:rPr lang="en-US" dirty="0"/>
              <a:t> encompassing: </a:t>
            </a:r>
          </a:p>
          <a:p>
            <a:pPr marL="457200" indent="-457200">
              <a:lnSpc>
                <a:spcPct val="150000"/>
              </a:lnSpc>
              <a:buFont typeface="Arial" panose="020B0604020202020204" pitchFamily="34" charset="0"/>
              <a:buChar char="•"/>
            </a:pPr>
            <a:r>
              <a:rPr lang="en-US" dirty="0"/>
              <a:t>(a) NOC (No Objection Certificate) for the opening of </a:t>
            </a:r>
            <a:r>
              <a:rPr lang="en-US" dirty="0" err="1"/>
              <a:t>madrassahs</a:t>
            </a:r>
            <a:r>
              <a:rPr lang="en-US" dirty="0"/>
              <a:t>.</a:t>
            </a:r>
          </a:p>
          <a:p>
            <a:pPr marL="457200" indent="-457200">
              <a:lnSpc>
                <a:spcPct val="150000"/>
              </a:lnSpc>
              <a:buFont typeface="Arial" panose="020B0604020202020204" pitchFamily="34" charset="0"/>
              <a:buChar char="•"/>
            </a:pPr>
            <a:r>
              <a:rPr lang="en-US" dirty="0"/>
              <a:t>(b) The registration of </a:t>
            </a:r>
            <a:r>
              <a:rPr lang="en-US" dirty="0" err="1"/>
              <a:t>madrassahs</a:t>
            </a:r>
            <a:r>
              <a:rPr lang="en-US" dirty="0"/>
              <a:t>.</a:t>
            </a:r>
          </a:p>
          <a:p>
            <a:pPr marL="457200" indent="-457200">
              <a:lnSpc>
                <a:spcPct val="150000"/>
              </a:lnSpc>
              <a:buFont typeface="Arial" panose="020B0604020202020204" pitchFamily="34" charset="0"/>
              <a:buChar char="•"/>
            </a:pPr>
            <a:r>
              <a:rPr lang="en-US" dirty="0"/>
              <a:t>(c) A review of their syllabi.</a:t>
            </a:r>
          </a:p>
          <a:p>
            <a:pPr marL="457200" indent="-457200">
              <a:lnSpc>
                <a:spcPct val="150000"/>
              </a:lnSpc>
              <a:buFont typeface="Arial" panose="020B0604020202020204" pitchFamily="34" charset="0"/>
              <a:buChar char="•"/>
            </a:pPr>
            <a:r>
              <a:rPr lang="en-US" dirty="0"/>
              <a:t>(d) A curb on the number of foreign students attending them.</a:t>
            </a:r>
          </a:p>
          <a:p>
            <a:pPr marL="457200" indent="-457200">
              <a:lnSpc>
                <a:spcPct val="150000"/>
              </a:lnSpc>
              <a:buFont typeface="Arial" panose="020B0604020202020204" pitchFamily="34" charset="0"/>
              <a:buChar char="•"/>
            </a:pPr>
            <a:r>
              <a:rPr lang="en-US" dirty="0"/>
              <a:t>Regulation of Mosques:</a:t>
            </a:r>
          </a:p>
          <a:p>
            <a:pPr marL="457200" indent="-457200">
              <a:lnSpc>
                <a:spcPct val="150000"/>
              </a:lnSpc>
              <a:buFont typeface="Arial" panose="020B0604020202020204" pitchFamily="34" charset="0"/>
              <a:buChar char="•"/>
            </a:pPr>
            <a:r>
              <a:rPr lang="en-US" dirty="0"/>
              <a:t>(a) NOC required for opening a mosque.</a:t>
            </a:r>
          </a:p>
          <a:p>
            <a:pPr marL="457200" indent="-457200">
              <a:lnSpc>
                <a:spcPct val="150000"/>
              </a:lnSpc>
              <a:buFont typeface="Arial" panose="020B0604020202020204" pitchFamily="34" charset="0"/>
              <a:buChar char="•"/>
            </a:pPr>
            <a:r>
              <a:rPr lang="en-US" dirty="0"/>
              <a:t>(b) Political activities in mosques made unlawful.</a:t>
            </a:r>
          </a:p>
          <a:p>
            <a:pPr marL="457200" indent="-457200">
              <a:lnSpc>
                <a:spcPct val="150000"/>
              </a:lnSpc>
              <a:buFont typeface="Arial" panose="020B0604020202020204" pitchFamily="34" charset="0"/>
              <a:buChar char="•"/>
            </a:pPr>
            <a:r>
              <a:rPr lang="en-US" dirty="0"/>
              <a:t>(c) The use of loudspeakers restricted to the </a:t>
            </a:r>
            <a:r>
              <a:rPr lang="en-US" dirty="0" err="1"/>
              <a:t>Azaan</a:t>
            </a:r>
            <a:r>
              <a:rPr lang="en-US" dirty="0"/>
              <a:t> (the call to prayer).</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6146" name="Ink 2"/>
              <p14:cNvContentPartPr>
                <a14:cpLocks xmlns:a14="http://schemas.microsoft.com/office/drawing/2010/main" noRot="1" noChangeAspect="1" noEditPoints="1" noChangeArrowheads="1" noChangeShapeType="1"/>
              </p14:cNvContentPartPr>
              <p14:nvPr/>
            </p14:nvContentPartPr>
            <p14:xfrm>
              <a:off x="39471600" y="15597188"/>
              <a:ext cx="0" cy="0"/>
            </p14:xfrm>
          </p:contentPart>
        </mc:Choice>
        <mc:Fallback xmlns="">
          <p:pic>
            <p:nvPicPr>
              <p:cNvPr id="6146" name="Ink 2"/>
              <p:cNvPicPr>
                <a:picLocks noRot="1" noChangeAspect="1" noEditPoints="1" noChangeArrowheads="1" noChangeShapeType="1"/>
              </p:cNvPicPr>
              <p:nvPr/>
            </p:nvPicPr>
            <p:blipFill>
              <a:blip r:embed="rId4"/>
              <a:stretch>
                <a:fillRect/>
              </a:stretch>
            </p:blipFill>
            <p:spPr>
              <a:xfrm>
                <a:off x="39471600" y="15597188"/>
                <a:ext cx="0" cy="0"/>
              </a:xfrm>
              <a:prstGeom prst="rect">
                <a:avLst/>
              </a:prstGeom>
            </p:spPr>
          </p:pic>
        </mc:Fallback>
      </mc:AlternateContent>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0" end="0"/>
                                            </p:txEl>
                                          </p:spTgt>
                                        </p:tgtEl>
                                        <p:attrNameLst>
                                          <p:attrName>style.color</p:attrName>
                                        </p:attrNameLst>
                                      </p:cBhvr>
                                      <p:to>
                                        <a:srgbClr val="000000"/>
                                      </p:to>
                                    </p:animClr>
                                    <p:animClr clrSpc="rgb" dir="cw">
                                      <p:cBhvr>
                                        <p:cTn id="14" dur="500" fill="hold"/>
                                        <p:tgtEl>
                                          <p:spTgt spid="6">
                                            <p:txEl>
                                              <p:pRg st="0" end="0"/>
                                            </p:txEl>
                                          </p:spTgt>
                                        </p:tgtEl>
                                        <p:attrNameLst>
                                          <p:attrName>fillcolor</p:attrName>
                                        </p:attrNameLst>
                                      </p:cBhvr>
                                      <p:to>
                                        <a:srgbClr val="000000"/>
                                      </p:to>
                                    </p:animClr>
                                    <p:set>
                                      <p:cBhvr>
                                        <p:cTn id="15" dur="500" fill="hold"/>
                                        <p:tgtEl>
                                          <p:spTgt spid="6">
                                            <p:txEl>
                                              <p:pRg st="0" end="0"/>
                                            </p:txEl>
                                          </p:spTgt>
                                        </p:tgtEl>
                                        <p:attrNameLst>
                                          <p:attrName>fill.type</p:attrName>
                                        </p:attrNameLst>
                                      </p:cBhvr>
                                      <p:to>
                                        <p:strVal val="solid"/>
                                      </p:to>
                                    </p:set>
                                    <p:set>
                                      <p:cBhvr>
                                        <p:cTn id="16" dur="500" fill="hold"/>
                                        <p:tgtEl>
                                          <p:spTgt spid="6">
                                            <p:txEl>
                                              <p:pRg st="0" end="0"/>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6">
                                            <p:txEl>
                                              <p:pRg st="8" end="8"/>
                                            </p:txEl>
                                          </p:spTgt>
                                        </p:tgtEl>
                                        <p:attrNameLst>
                                          <p:attrName>style.color</p:attrName>
                                        </p:attrNameLst>
                                      </p:cBhvr>
                                      <p:to>
                                        <a:srgbClr val="000000"/>
                                      </p:to>
                                    </p:animClr>
                                    <p:animClr clrSpc="rgb" dir="cw">
                                      <p:cBhvr>
                                        <p:cTn id="63" dur="500" fill="hold"/>
                                        <p:tgtEl>
                                          <p:spTgt spid="6">
                                            <p:txEl>
                                              <p:pRg st="8" end="8"/>
                                            </p:txEl>
                                          </p:spTgt>
                                        </p:tgtEl>
                                        <p:attrNameLst>
                                          <p:attrName>fillcolor</p:attrName>
                                        </p:attrNameLst>
                                      </p:cBhvr>
                                      <p:to>
                                        <a:srgbClr val="000000"/>
                                      </p:to>
                                    </p:animClr>
                                    <p:set>
                                      <p:cBhvr>
                                        <p:cTn id="64" dur="500" fill="hold"/>
                                        <p:tgtEl>
                                          <p:spTgt spid="6">
                                            <p:txEl>
                                              <p:pRg st="8" end="8"/>
                                            </p:txEl>
                                          </p:spTgt>
                                        </p:tgtEl>
                                        <p:attrNameLst>
                                          <p:attrName>fill.type</p:attrName>
                                        </p:attrNameLst>
                                      </p:cBhvr>
                                      <p:to>
                                        <p:strVal val="solid"/>
                                      </p:to>
                                    </p:set>
                                    <p:set>
                                      <p:cBhvr>
                                        <p:cTn id="65" dur="500" fill="hold"/>
                                        <p:tgtEl>
                                          <p:spTgt spid="6">
                                            <p:txEl>
                                              <p:pRg st="8" end="8"/>
                                            </p:txEl>
                                          </p:spTgt>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6">
                                            <p:txEl>
                                              <p:pRg st="9" end="9"/>
                                            </p:txEl>
                                          </p:spTgt>
                                        </p:tgtEl>
                                        <p:attrNameLst>
                                          <p:attrName>style.color</p:attrName>
                                        </p:attrNameLst>
                                      </p:cBhvr>
                                      <p:to>
                                        <a:srgbClr val="000000"/>
                                      </p:to>
                                    </p:animClr>
                                    <p:animClr clrSpc="rgb" dir="cw">
                                      <p:cBhvr>
                                        <p:cTn id="70" dur="500" fill="hold"/>
                                        <p:tgtEl>
                                          <p:spTgt spid="6">
                                            <p:txEl>
                                              <p:pRg st="9" end="9"/>
                                            </p:txEl>
                                          </p:spTgt>
                                        </p:tgtEl>
                                        <p:attrNameLst>
                                          <p:attrName>fillcolor</p:attrName>
                                        </p:attrNameLst>
                                      </p:cBhvr>
                                      <p:to>
                                        <a:srgbClr val="000000"/>
                                      </p:to>
                                    </p:animClr>
                                    <p:set>
                                      <p:cBhvr>
                                        <p:cTn id="71" dur="500" fill="hold"/>
                                        <p:tgtEl>
                                          <p:spTgt spid="6">
                                            <p:txEl>
                                              <p:pRg st="9" end="9"/>
                                            </p:txEl>
                                          </p:spTgt>
                                        </p:tgtEl>
                                        <p:attrNameLst>
                                          <p:attrName>fill.type</p:attrName>
                                        </p:attrNameLst>
                                      </p:cBhvr>
                                      <p:to>
                                        <p:strVal val="solid"/>
                                      </p:to>
                                    </p:set>
                                    <p:set>
                                      <p:cBhvr>
                                        <p:cTn id="72" dur="500" fill="hold"/>
                                        <p:tgtEl>
                                          <p:spTgt spid="6">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latin typeface="Candara" pitchFamily="34" charset="0"/>
              <a:cs typeface="Arial" pitchFamily="34" charset="0"/>
            </a:endParaRPr>
          </a:p>
        </p:txBody>
      </p:sp>
      <p:sp>
        <p:nvSpPr>
          <p:cNvPr id="6" name="TextBox 5"/>
          <p:cNvSpPr txBox="1"/>
          <p:nvPr/>
        </p:nvSpPr>
        <p:spPr>
          <a:xfrm>
            <a:off x="603279" y="1759066"/>
            <a:ext cx="8020022" cy="258532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Provision of Air Bases</a:t>
            </a:r>
          </a:p>
          <a:p>
            <a:pPr marL="457200" indent="-457200">
              <a:lnSpc>
                <a:spcPct val="150000"/>
              </a:lnSpc>
              <a:buFont typeface="Arial" panose="020B0604020202020204" pitchFamily="34" charset="0"/>
              <a:buChar char="•"/>
            </a:pPr>
            <a:r>
              <a:rPr lang="en-US" dirty="0"/>
              <a:t>It allowed the US and its coalition forces to use its air bases/airfields in </a:t>
            </a:r>
            <a:r>
              <a:rPr lang="en-US" b="1" dirty="0" err="1"/>
              <a:t>Pasni</a:t>
            </a:r>
            <a:r>
              <a:rPr lang="en-US" b="1" dirty="0"/>
              <a:t>, Jacobabad, </a:t>
            </a:r>
            <a:r>
              <a:rPr lang="en-US" b="1" dirty="0" err="1"/>
              <a:t>Shamsi</a:t>
            </a:r>
            <a:r>
              <a:rPr lang="en-US" b="1" dirty="0"/>
              <a:t> and </a:t>
            </a:r>
            <a:r>
              <a:rPr lang="en-US" b="1" dirty="0" err="1"/>
              <a:t>Dalbadin</a:t>
            </a:r>
            <a:r>
              <a:rPr lang="en-US" dirty="0"/>
              <a:t>. </a:t>
            </a:r>
          </a:p>
          <a:p>
            <a:pPr marL="457200" indent="-457200">
              <a:lnSpc>
                <a:spcPct val="150000"/>
              </a:lnSpc>
              <a:buFont typeface="Arial" panose="020B0604020202020204" pitchFamily="34" charset="0"/>
              <a:buChar char="•"/>
            </a:pPr>
            <a:r>
              <a:rPr lang="en-US" dirty="0"/>
              <a:t>It also permitted the US to land planes anywhere in Pakistan in the case of an emergency and access to </a:t>
            </a:r>
            <a:r>
              <a:rPr lang="en-US" b="1" dirty="0" err="1"/>
              <a:t>Kohat</a:t>
            </a:r>
            <a:r>
              <a:rPr lang="en-US" b="1" dirty="0"/>
              <a:t> and </a:t>
            </a:r>
            <a:r>
              <a:rPr lang="en-US" b="1" dirty="0" err="1"/>
              <a:t>Zhob</a:t>
            </a:r>
            <a:r>
              <a:rPr lang="en-US" b="1" dirty="0"/>
              <a:t> </a:t>
            </a:r>
            <a:r>
              <a:rPr lang="en-US" dirty="0"/>
              <a:t>air bases was also provided.</a:t>
            </a:r>
          </a:p>
        </p:txBody>
      </p:sp>
      <p:sp>
        <p:nvSpPr>
          <p:cNvPr id="2" name="Slide Number Placeholder 1"/>
          <p:cNvSpPr>
            <a:spLocks noGrp="1"/>
          </p:cNvSpPr>
          <p:nvPr>
            <p:ph type="sldNum" sz="quarter" idx="12"/>
          </p:nvPr>
        </p:nvSpPr>
        <p:spPr/>
        <p:txBody>
          <a:bodyPr/>
          <a:lstStyle/>
          <a:p>
            <a:fld id="{08A8661F-1CDE-4F7E-AE93-7F9785FD6839}" type="slidenum">
              <a:rPr lang="en-US" smtClean="0">
                <a:solidFill>
                  <a:schemeClr val="tx1"/>
                </a:solidFill>
              </a:rPr>
              <a:pPr/>
              <a:t>9</a:t>
            </a:fld>
            <a:endParaRPr lang="en-US">
              <a:solidFill>
                <a:schemeClr val="tx1"/>
              </a:solidFill>
            </a:endParaRPr>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mc:AlternateContent xmlns:mc="http://schemas.openxmlformats.org/markup-compatibility/2006" xmlns:p14="http://schemas.microsoft.com/office/powerpoint/2010/main">
        <mc:Choice Requires="p14">
          <p:contentPart p14:bwMode="auto" r:id="rId3">
            <p14:nvContentPartPr>
              <p14:cNvPr id="7173" name="Ink 5"/>
              <p14:cNvContentPartPr>
                <a14:cpLocks xmlns:a14="http://schemas.microsoft.com/office/drawing/2010/main" noRot="1" noChangeAspect="1" noEditPoints="1" noChangeArrowheads="1" noChangeShapeType="1"/>
              </p14:cNvContentPartPr>
              <p14:nvPr/>
            </p14:nvContentPartPr>
            <p14:xfrm>
              <a:off x="3795713" y="4133850"/>
              <a:ext cx="4005262" cy="223838"/>
            </p14:xfrm>
          </p:contentPart>
        </mc:Choice>
        <mc:Fallback xmlns="">
          <p:pic>
            <p:nvPicPr>
              <p:cNvPr id="7173" name="Ink 5"/>
              <p:cNvPicPr>
                <a:picLocks noRot="1" noChangeAspect="1" noEditPoints="1" noChangeArrowheads="1" noChangeShapeType="1"/>
              </p:cNvPicPr>
              <p:nvPr/>
            </p:nvPicPr>
            <p:blipFill>
              <a:blip r:embed="rId10"/>
              <a:stretch>
                <a:fillRect/>
              </a:stretch>
            </p:blipFill>
            <p:spPr>
              <a:xfrm>
                <a:off x="3786354" y="4124448"/>
                <a:ext cx="4023980" cy="242642"/>
              </a:xfrm>
              <a:prstGeom prst="rect">
                <a:avLst/>
              </a:prstGeom>
            </p:spPr>
          </p:pic>
        </mc:Fallback>
      </mc:AlternateContent>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7218</TotalTime>
  <Words>1056</Words>
  <Application>Microsoft Office PowerPoint</Application>
  <PresentationFormat>On-screen Show (4:3)</PresentationFormat>
  <Paragraphs>92</Paragraphs>
  <Slides>13</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892</cp:revision>
  <dcterms:created xsi:type="dcterms:W3CDTF">2015-07-28T10:20:14Z</dcterms:created>
  <dcterms:modified xsi:type="dcterms:W3CDTF">2018-12-10T06:38:58Z</dcterms:modified>
</cp:coreProperties>
</file>