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3.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4.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3"/>
  </p:notesMasterIdLst>
  <p:sldIdLst>
    <p:sldId id="289" r:id="rId3"/>
    <p:sldId id="28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03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20T06:18:34.85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20T07:01:24.9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0,14 247,-14-124</inkml:trace>
  <inkml:trace contextRef="#ctx0" brushRef="#br0" timeOffset="1582">475 5118,'0'0,"0"0,0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0,0 248,13-107</inkml:trace>
</inkml:ink>
</file>

<file path=ppt/ink/ink3.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20T07:04:18.40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0,39 229,-39-176,0-53,0 0,0 0,-13 53,13-53,0 17,0-17,0 0,0 0,0 0,0 0,13-17,-13-1,13-17,-13 35,26-35,1 17,-14 1,-13 17,39-18,-13 18,13 0,-13 0,1 0,-27 0,26 35,0-17,-26 17,0 0,-26 0,-14 1,-12 16,-13-16,-1-19</inkml:trace>
</inkml:ink>
</file>

<file path=ppt/ink/ink4.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20T07:08:21.36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0,132 266,-145-213,0 0,-1 0,1-17,13 17,-13 0,0-17,13-36,0 35,0-35,-13 53,13-53,0 53,13-17,0-18,0 17,-13-35,27 18,-1-1,0-34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92CD73-B5BF-49E1-9DD8-6D2344BA0787}" type="datetimeFigureOut">
              <a:rPr lang="en-US" smtClean="0"/>
              <a:pPr/>
              <a:t>12/19/2018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50B497-C97E-4939-A0F1-29A409CC9201}" type="slidenum">
              <a:rPr lang="en-US" smtClean="0"/>
              <a:pPr/>
              <a:t>‹#›</a:t>
            </a:fld>
            <a:endParaRPr lang="en-US"/>
          </a:p>
        </p:txBody>
      </p:sp>
    </p:spTree>
    <p:extLst>
      <p:ext uri="{BB962C8B-B14F-4D97-AF65-F5344CB8AC3E}">
        <p14:creationId xmlns:p14="http://schemas.microsoft.com/office/powerpoint/2010/main" val="7262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12</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13</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14</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15</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16</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17</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18</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19</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20</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6</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7</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8</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9</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10</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11</a:t>
            </a:fld>
            <a:endParaRPr lang="en-US"/>
          </a:p>
        </p:txBody>
      </p:sp>
    </p:spTree>
    <p:extLst>
      <p:ext uri="{BB962C8B-B14F-4D97-AF65-F5344CB8AC3E}">
        <p14:creationId xmlns:p14="http://schemas.microsoft.com/office/powerpoint/2010/main" val="3576782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8548C2B-ACB3-442F-A029-B79150ADC754}" type="datetime1">
              <a:rPr lang="en-US" smtClean="0"/>
              <a:pPr/>
              <a:t>12/19/2018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7"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9A4F8-7B51-4A28-946B-C3E258076A13}" type="datetime1">
              <a:rPr lang="en-US" smtClean="0"/>
              <a:pPr/>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48C2B-ACB3-442F-A029-B79150ADC754}" type="datetime1">
              <a:rPr lang="en-US" smtClean="0"/>
              <a:pPr/>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097386994"/>
      </p:ext>
    </p:extLst>
  </p:cSld>
  <p:clrMapOvr>
    <a:masterClrMapping/>
  </p:clrMapOvr>
  <p:transition>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5D96CC-9CE3-43E7-80B4-21BCEE326505}" type="datetime1">
              <a:rPr lang="en-US" smtClean="0"/>
              <a:pPr/>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27E44A-B1AE-4E2F-8339-C1021A0F8B05}" type="datetime1">
              <a:rPr lang="en-US" smtClean="0"/>
              <a:pPr/>
              <a:t>12/19/2018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71DD5F-4A30-4F52-BC8A-574742379858}" type="datetime1">
              <a:rPr lang="en-US" smtClean="0"/>
              <a:pPr/>
              <a:t>12/19/2018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12/19/2018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DF2A6119-C069-4608-8801-B3D4B37EE510}" type="datetime1">
              <a:rPr lang="en-US" smtClean="0"/>
              <a:pPr/>
              <a:t>12/19/2018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3301B6-4D24-4523-AFBC-0826CF7B069D}" type="datetime1">
              <a:rPr lang="en-US" smtClean="0"/>
              <a:pPr/>
              <a:t>12/19/2018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9A4F8-7B51-4A28-946B-C3E258076A13}" type="datetime1">
              <a:rPr lang="en-US" smtClean="0"/>
              <a:pPr/>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95D96CC-9CE3-43E7-80B4-21BCEE326505}" type="datetime1">
              <a:rPr lang="en-US" smtClean="0"/>
              <a:pPr/>
              <a:t>12/19/2018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7E44A-B1AE-4E2F-8339-C1021A0F8B05}" type="datetime1">
              <a:rPr lang="en-US" smtClean="0"/>
              <a:pPr/>
              <a:t>12/19/2018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1DD5F-4A30-4F52-BC8A-574742379858}" type="datetime1">
              <a:rPr lang="en-US" smtClean="0"/>
              <a:pPr/>
              <a:t>12/19/2018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12/19/2018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F2A6119-C069-4608-8801-B3D4B37EE510}" type="datetime1">
              <a:rPr lang="en-US" smtClean="0"/>
              <a:pPr/>
              <a:t>12/19/2018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3301B6-4D24-4523-AFBC-0826CF7B069D}" type="datetime1">
              <a:rPr lang="en-US" smtClean="0"/>
              <a:pPr/>
              <a:t>12/19/2018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EA1DC456-93E0-4306-BADA-05703028A6E1}" type="datetime1">
              <a:rPr lang="en-US" smtClean="0"/>
              <a:pPr/>
              <a:t>12/19/2018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push/>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A1DC456-93E0-4306-BADA-05703028A6E1}" type="datetime1">
              <a:rPr lang="en-US" smtClean="0"/>
              <a:pPr/>
              <a:t>12/19/2018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push/>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customXml" Target="../ink/ink2.xml"/><Relationship Id="rId12" Type="http://schemas.openxmlformats.org/officeDocument/2006/relationships/image" Target="../media/image30.e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34.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customXml" Target="../ink/ink4.xm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Candara" panose="020E0502030303020204" pitchFamily="34" charset="0"/>
              </a:rPr>
              <a:t>HUM111 </a:t>
            </a:r>
            <a:br>
              <a:rPr lang="en-US" sz="4800" dirty="0">
                <a:latin typeface="Candara" panose="020E0502030303020204" pitchFamily="34" charset="0"/>
              </a:rPr>
            </a:br>
            <a:r>
              <a:rPr lang="en-US" sz="4800" dirty="0">
                <a:latin typeface="Candara" panose="020E0502030303020204" pitchFamily="34" charset="0"/>
              </a:rPr>
              <a:t>Pakistan Studies</a:t>
            </a:r>
          </a:p>
        </p:txBody>
      </p:sp>
      <p:sp>
        <p:nvSpPr>
          <p:cNvPr id="4" name="Slide Number Placeholder 3"/>
          <p:cNvSpPr>
            <a:spLocks noGrp="1"/>
          </p:cNvSpPr>
          <p:nvPr>
            <p:ph type="sldNum" sz="quarter" idx="12"/>
          </p:nvPr>
        </p:nvSpPr>
        <p:spPr/>
        <p:txBody>
          <a:bodyPr/>
          <a:lstStyle/>
          <a:p>
            <a:fld id="{08A8661F-1CDE-4F7E-AE93-7F9785FD6839}" type="slidenum">
              <a:rPr lang="en-US" smtClean="0">
                <a:solidFill>
                  <a:srgbClr val="1F497D"/>
                </a:solidFill>
              </a:rPr>
              <a:pPr/>
              <a:t>1</a:t>
            </a:fld>
            <a:endParaRPr lang="en-US">
              <a:solidFill>
                <a:srgbClr val="1F497D"/>
              </a:solidFill>
            </a:endParaRPr>
          </a:p>
        </p:txBody>
      </p:sp>
      <p:sp>
        <p:nvSpPr>
          <p:cNvPr id="6" name="Subtitle 5"/>
          <p:cNvSpPr txBox="1">
            <a:spLocks/>
          </p:cNvSpPr>
          <p:nvPr/>
        </p:nvSpPr>
        <p:spPr>
          <a:xfrm>
            <a:off x="6096000" y="838200"/>
            <a:ext cx="2232195" cy="609600"/>
          </a:xfrm>
          <a:prstGeom prst="rect">
            <a:avLst/>
          </a:prstGeom>
        </p:spPr>
        <p:txBody>
          <a:bodyPr vert="horz" lIns="91440" tIns="45720" rIns="91440" bIns="45720" rtlCol="0">
            <a:normAutofit lnSpcReduction="10000"/>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200" b="1" dirty="0">
                <a:solidFill>
                  <a:prstClr val="black"/>
                </a:solidFill>
                <a:latin typeface="Candara" panose="020E0502030303020204" pitchFamily="34" charset="0"/>
              </a:rPr>
              <a:t>Lecture 31</a:t>
            </a:r>
          </a:p>
        </p:txBody>
      </p:sp>
      <p:pic>
        <p:nvPicPr>
          <p:cNvPr id="5" name="Picture 4" descr="A close up of a logo&#10;&#10;Description generated with very high confid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328856"/>
            <a:ext cx="3153030" cy="924688"/>
          </a:xfrm>
          <a:prstGeom prst="rect">
            <a:avLst/>
          </a:prstGeom>
        </p:spPr>
      </p:pic>
    </p:spTree>
    <p:extLst>
      <p:ext uri="{BB962C8B-B14F-4D97-AF65-F5344CB8AC3E}">
        <p14:creationId xmlns:p14="http://schemas.microsoft.com/office/powerpoint/2010/main" val="3004643856"/>
      </p:ext>
    </p:extLst>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38318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Steps by Pakistan (Contd..)</a:t>
            </a:r>
          </a:p>
          <a:p>
            <a:pPr marL="457200" indent="-457200">
              <a:lnSpc>
                <a:spcPct val="150000"/>
              </a:lnSpc>
              <a:buFont typeface="Arial" panose="020B0604020202020204" pitchFamily="34" charset="0"/>
              <a:buChar char="•"/>
            </a:pPr>
            <a:r>
              <a:rPr lang="en-US" i="1" dirty="0"/>
              <a:t>Counter Militancy Efforts</a:t>
            </a:r>
          </a:p>
          <a:p>
            <a:pPr marL="457200" indent="-457200">
              <a:lnSpc>
                <a:spcPct val="150000"/>
              </a:lnSpc>
              <a:buFont typeface="Arial" panose="020B0604020202020204" pitchFamily="34" charset="0"/>
              <a:buChar char="•"/>
            </a:pPr>
            <a:r>
              <a:rPr lang="en-US" dirty="0"/>
              <a:t>Pakistan made peace agreements with the Taliban but when they violated the </a:t>
            </a:r>
            <a:r>
              <a:rPr lang="en-US" dirty="0" err="1"/>
              <a:t>Nizam</a:t>
            </a:r>
            <a:r>
              <a:rPr lang="en-US" dirty="0"/>
              <a:t>-e-</a:t>
            </a:r>
            <a:r>
              <a:rPr lang="en-US" dirty="0" err="1"/>
              <a:t>Adl</a:t>
            </a:r>
            <a:r>
              <a:rPr lang="en-US" dirty="0"/>
              <a:t> Regulation 2009 in the </a:t>
            </a:r>
            <a:r>
              <a:rPr lang="en-US" dirty="0" err="1"/>
              <a:t>Malakand</a:t>
            </a:r>
            <a:r>
              <a:rPr lang="en-US" dirty="0"/>
              <a:t> Division, Pakistan took the strategic decision to launch military operations aimed at </a:t>
            </a:r>
            <a:r>
              <a:rPr lang="en-US" dirty="0" err="1"/>
              <a:t>marginalising</a:t>
            </a:r>
            <a:r>
              <a:rPr lang="en-US" dirty="0"/>
              <a:t> and eliminating terrorist outfits from tribal areas.</a:t>
            </a:r>
          </a:p>
          <a:p>
            <a:pPr marL="457200" indent="-457200">
              <a:lnSpc>
                <a:spcPct val="150000"/>
              </a:lnSpc>
              <a:buFont typeface="Arial" panose="020B0604020202020204" pitchFamily="34" charset="0"/>
              <a:buChar char="•"/>
            </a:pPr>
            <a:r>
              <a:rPr lang="en-US" dirty="0"/>
              <a:t>The operations in South Waziristan were initially unsuccessful – many Pakistani soldiers lost their lives in search operations or surrendered to the militants.</a:t>
            </a:r>
          </a:p>
          <a:p>
            <a:pPr marL="457200" indent="-457200">
              <a:lnSpc>
                <a:spcPct val="150000"/>
              </a:lnSpc>
              <a:buFont typeface="Arial" panose="020B0604020202020204" pitchFamily="34" charset="0"/>
              <a:buChar char="•"/>
            </a:pPr>
            <a:endParaRPr lang="en-US"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507831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Steps by Pakistan (Contd..)</a:t>
            </a:r>
          </a:p>
          <a:p>
            <a:pPr marL="457200" indent="-457200">
              <a:lnSpc>
                <a:spcPct val="150000"/>
              </a:lnSpc>
              <a:buFont typeface="Arial" panose="020B0604020202020204" pitchFamily="34" charset="0"/>
              <a:buChar char="•"/>
            </a:pPr>
            <a:r>
              <a:rPr lang="en-US" i="1" dirty="0"/>
              <a:t>Major Military Operations</a:t>
            </a:r>
          </a:p>
          <a:p>
            <a:pPr marL="457200" indent="-457200">
              <a:lnSpc>
                <a:spcPct val="150000"/>
              </a:lnSpc>
              <a:buFont typeface="Arial" panose="020B0604020202020204" pitchFamily="34" charset="0"/>
              <a:buChar char="•"/>
            </a:pPr>
            <a:r>
              <a:rPr lang="en-US" dirty="0"/>
              <a:t>Al-</a:t>
            </a:r>
            <a:r>
              <a:rPr lang="en-US" dirty="0" err="1"/>
              <a:t>Mizan</a:t>
            </a:r>
            <a:r>
              <a:rPr lang="en-US" dirty="0"/>
              <a:t> Operation (The Balance) was conducted in South Waziristan in 2001-02.</a:t>
            </a:r>
          </a:p>
          <a:p>
            <a:pPr marL="457200" indent="-457200">
              <a:lnSpc>
                <a:spcPct val="150000"/>
              </a:lnSpc>
              <a:buFont typeface="Arial" panose="020B0604020202020204" pitchFamily="34" charset="0"/>
              <a:buChar char="•"/>
            </a:pPr>
            <a:r>
              <a:rPr lang="en-US" dirty="0" err="1"/>
              <a:t>Sherdil</a:t>
            </a:r>
            <a:r>
              <a:rPr lang="en-US" dirty="0"/>
              <a:t> Operation (Lion-heart) was launched in </a:t>
            </a:r>
            <a:r>
              <a:rPr lang="en-US" dirty="0" err="1"/>
              <a:t>Bajaur</a:t>
            </a:r>
            <a:r>
              <a:rPr lang="en-US" dirty="0"/>
              <a:t> in 2007.</a:t>
            </a:r>
          </a:p>
          <a:p>
            <a:pPr marL="457200" indent="-457200">
              <a:lnSpc>
                <a:spcPct val="150000"/>
              </a:lnSpc>
              <a:buFont typeface="Arial" panose="020B0604020202020204" pitchFamily="34" charset="0"/>
              <a:buChar char="•"/>
            </a:pPr>
            <a:r>
              <a:rPr lang="en-US" dirty="0"/>
              <a:t> </a:t>
            </a:r>
            <a:r>
              <a:rPr lang="en-US" dirty="0" err="1"/>
              <a:t>Zalzala</a:t>
            </a:r>
            <a:r>
              <a:rPr lang="en-US" dirty="0"/>
              <a:t> Operation (Earthquake) was conducted in South Waziristan in 2008.</a:t>
            </a:r>
          </a:p>
          <a:p>
            <a:pPr marL="457200" indent="-457200">
              <a:lnSpc>
                <a:spcPct val="150000"/>
              </a:lnSpc>
              <a:buFont typeface="Arial" panose="020B0604020202020204" pitchFamily="34" charset="0"/>
              <a:buChar char="•"/>
            </a:pPr>
            <a:r>
              <a:rPr lang="en-US" dirty="0"/>
              <a:t>Rah-e-</a:t>
            </a:r>
            <a:r>
              <a:rPr lang="en-US" dirty="0" err="1"/>
              <a:t>Haq</a:t>
            </a:r>
            <a:r>
              <a:rPr lang="en-US" dirty="0"/>
              <a:t> Operation (The True Path) was launched in </a:t>
            </a:r>
            <a:r>
              <a:rPr lang="en-US" dirty="0" err="1"/>
              <a:t>Malakand</a:t>
            </a:r>
            <a:r>
              <a:rPr lang="en-US" dirty="0"/>
              <a:t> and Swat in 2008.</a:t>
            </a:r>
          </a:p>
          <a:p>
            <a:pPr marL="457200" indent="-457200">
              <a:lnSpc>
                <a:spcPct val="150000"/>
              </a:lnSpc>
              <a:buFont typeface="Arial" panose="020B0604020202020204" pitchFamily="34" charset="0"/>
              <a:buChar char="•"/>
            </a:pPr>
            <a:r>
              <a:rPr lang="en-US" dirty="0"/>
              <a:t>Rah-e-</a:t>
            </a:r>
            <a:r>
              <a:rPr lang="en-US" dirty="0" err="1"/>
              <a:t>Rast</a:t>
            </a:r>
            <a:r>
              <a:rPr lang="en-US" dirty="0"/>
              <a:t> Operation (The Correct Path) was launched in </a:t>
            </a:r>
            <a:r>
              <a:rPr lang="en-US" dirty="0" err="1"/>
              <a:t>Malakand</a:t>
            </a:r>
            <a:r>
              <a:rPr lang="en-US" dirty="0"/>
              <a:t> and Swat in 2009.</a:t>
            </a:r>
          </a:p>
          <a:p>
            <a:pPr marL="457200" indent="-457200">
              <a:lnSpc>
                <a:spcPct val="150000"/>
              </a:lnSpc>
              <a:buFont typeface="Arial" panose="020B0604020202020204" pitchFamily="34" charset="0"/>
              <a:buChar char="•"/>
            </a:pPr>
            <a:r>
              <a:rPr lang="en-US" dirty="0"/>
              <a:t>Rah-e-</a:t>
            </a:r>
            <a:r>
              <a:rPr lang="en-US" dirty="0" err="1"/>
              <a:t>Nejaat</a:t>
            </a:r>
            <a:r>
              <a:rPr lang="en-US" dirty="0"/>
              <a:t> (The Path to Salvation) was conducted in South Waziristan in 2010</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11</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3">
            <p14:nvContentPartPr>
              <p14:cNvPr id="58374" name="Ink 6"/>
              <p14:cNvContentPartPr>
                <a14:cpLocks xmlns:a14="http://schemas.microsoft.com/office/drawing/2010/main" noRot="1" noChangeAspect="1" noEditPoints="1" noChangeArrowheads="1" noChangeShapeType="1"/>
              </p14:cNvContentPartPr>
              <p14:nvPr/>
            </p14:nvContentPartPr>
            <p14:xfrm>
              <a:off x="6643688" y="3892550"/>
              <a:ext cx="176212" cy="1982788"/>
            </p14:xfrm>
          </p:contentPart>
        </mc:Choice>
        <mc:Fallback xmlns="">
          <p:pic>
            <p:nvPicPr>
              <p:cNvPr id="58374" name="Ink 6"/>
              <p:cNvPicPr>
                <a:picLocks noRot="1" noChangeAspect="1" noEditPoints="1" noChangeArrowheads="1" noChangeShapeType="1"/>
              </p:cNvPicPr>
              <p:nvPr/>
            </p:nvPicPr>
            <p:blipFill>
              <a:blip r:embed="rId12"/>
              <a:stretch>
                <a:fillRect/>
              </a:stretch>
            </p:blipFill>
            <p:spPr>
              <a:xfrm>
                <a:off x="6634319" y="3883190"/>
                <a:ext cx="194950" cy="2001507"/>
              </a:xfrm>
              <a:prstGeom prst="rect">
                <a:avLst/>
              </a:prstGeom>
            </p:spPr>
          </p:pic>
        </mc:Fallback>
      </mc:AlternateContent>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6">
                                            <p:txEl>
                                              <p:pRg st="7" end="7"/>
                                            </p:txEl>
                                          </p:spTgt>
                                        </p:tgtEl>
                                        <p:attrNameLst>
                                          <p:attrName>style.color</p:attrName>
                                        </p:attrNameLst>
                                      </p:cBhvr>
                                      <p:to>
                                        <a:srgbClr val="000000"/>
                                      </p:to>
                                    </p:animClr>
                                    <p:animClr clrSpc="rgb" dir="cw">
                                      <p:cBhvr>
                                        <p:cTn id="56" dur="500" fill="hold"/>
                                        <p:tgtEl>
                                          <p:spTgt spid="6">
                                            <p:txEl>
                                              <p:pRg st="7" end="7"/>
                                            </p:txEl>
                                          </p:spTgt>
                                        </p:tgtEl>
                                        <p:attrNameLst>
                                          <p:attrName>fillcolor</p:attrName>
                                        </p:attrNameLst>
                                      </p:cBhvr>
                                      <p:to>
                                        <a:srgbClr val="000000"/>
                                      </p:to>
                                    </p:animClr>
                                    <p:set>
                                      <p:cBhvr>
                                        <p:cTn id="57" dur="500" fill="hold"/>
                                        <p:tgtEl>
                                          <p:spTgt spid="6">
                                            <p:txEl>
                                              <p:pRg st="7" end="7"/>
                                            </p:txEl>
                                          </p:spTgt>
                                        </p:tgtEl>
                                        <p:attrNameLst>
                                          <p:attrName>fill.type</p:attrName>
                                        </p:attrNameLst>
                                      </p:cBhvr>
                                      <p:to>
                                        <p:strVal val="solid"/>
                                      </p:to>
                                    </p:set>
                                    <p:set>
                                      <p:cBhvr>
                                        <p:cTn id="58" dur="500" fill="hold"/>
                                        <p:tgtEl>
                                          <p:spTgt spid="6">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175432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Steps by Pakistan (Contd..)</a:t>
            </a:r>
          </a:p>
          <a:p>
            <a:pPr marL="457200" indent="-457200">
              <a:lnSpc>
                <a:spcPct val="150000"/>
              </a:lnSpc>
              <a:buFont typeface="Arial" panose="020B0604020202020204" pitchFamily="34" charset="0"/>
              <a:buChar char="•"/>
            </a:pPr>
            <a:r>
              <a:rPr lang="en-US" i="1" dirty="0"/>
              <a:t>Major Military Operations</a:t>
            </a:r>
          </a:p>
          <a:p>
            <a:pPr marL="457200" indent="-457200">
              <a:lnSpc>
                <a:spcPct val="150000"/>
              </a:lnSpc>
              <a:buFont typeface="Arial" panose="020B0604020202020204" pitchFamily="34" charset="0"/>
              <a:buChar char="•"/>
            </a:pPr>
            <a:r>
              <a:rPr lang="en-US" dirty="0"/>
              <a:t>Operation </a:t>
            </a:r>
            <a:r>
              <a:rPr lang="en-US" dirty="0" err="1"/>
              <a:t>Zarb</a:t>
            </a:r>
            <a:r>
              <a:rPr lang="en-US" dirty="0"/>
              <a:t> </a:t>
            </a:r>
            <a:r>
              <a:rPr lang="en-US" dirty="0" err="1"/>
              <a:t>Azb</a:t>
            </a:r>
            <a:r>
              <a:rPr lang="en-US" dirty="0"/>
              <a:t> (Name of a holy sword) was launched in NWA 2014.</a:t>
            </a:r>
          </a:p>
          <a:p>
            <a:pPr marL="457200" indent="-457200">
              <a:lnSpc>
                <a:spcPct val="150000"/>
              </a:lnSpc>
            </a:pPr>
            <a:endParaRPr lang="en-US"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12</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300082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Steps by Pakistan (Contd..)</a:t>
            </a:r>
          </a:p>
          <a:p>
            <a:pPr marL="457200" indent="-457200">
              <a:lnSpc>
                <a:spcPct val="150000"/>
              </a:lnSpc>
              <a:buFont typeface="Arial" panose="020B0604020202020204" pitchFamily="34" charset="0"/>
              <a:buChar char="•"/>
            </a:pPr>
            <a:r>
              <a:rPr lang="en-US" i="1" dirty="0"/>
              <a:t>Other Military Operations</a:t>
            </a:r>
          </a:p>
          <a:p>
            <a:pPr marL="457200" indent="-457200">
              <a:lnSpc>
                <a:spcPct val="150000"/>
              </a:lnSpc>
              <a:buFont typeface="Arial" panose="020B0604020202020204" pitchFamily="34" charset="0"/>
              <a:buChar char="•"/>
            </a:pPr>
            <a:r>
              <a:rPr lang="en-US" dirty="0"/>
              <a:t>A number of minor operations were also carried out against militant groups i.e. </a:t>
            </a:r>
            <a:r>
              <a:rPr lang="en-US" b="1" dirty="0" err="1"/>
              <a:t>Sirat</a:t>
            </a:r>
            <a:r>
              <a:rPr lang="en-US" b="1" dirty="0"/>
              <a:t>-e-</a:t>
            </a:r>
            <a:r>
              <a:rPr lang="en-US" b="1" dirty="0" err="1"/>
              <a:t>Mustaqeem</a:t>
            </a:r>
            <a:r>
              <a:rPr lang="en-US" b="1" dirty="0"/>
              <a:t>, </a:t>
            </a:r>
            <a:r>
              <a:rPr lang="en-US" b="1" dirty="0" err="1"/>
              <a:t>Darghalam</a:t>
            </a:r>
            <a:r>
              <a:rPr lang="en-US" b="1" dirty="0"/>
              <a:t>, </a:t>
            </a:r>
            <a:r>
              <a:rPr lang="en-US" b="1" dirty="0" err="1"/>
              <a:t>Bia-Darghalam</a:t>
            </a:r>
            <a:r>
              <a:rPr lang="en-US" b="1" dirty="0"/>
              <a:t> and </a:t>
            </a:r>
            <a:r>
              <a:rPr lang="en-US" b="1" dirty="0" err="1"/>
              <a:t>Kwakhbadesham</a:t>
            </a:r>
            <a:r>
              <a:rPr lang="en-US" b="1" dirty="0"/>
              <a:t> in the Khyber Agency</a:t>
            </a:r>
            <a:r>
              <a:rPr lang="en-US" dirty="0"/>
              <a:t>. </a:t>
            </a:r>
          </a:p>
          <a:p>
            <a:pPr marL="457200" indent="-457200">
              <a:lnSpc>
                <a:spcPct val="150000"/>
              </a:lnSpc>
              <a:buFont typeface="Arial" panose="020B0604020202020204" pitchFamily="34" charset="0"/>
              <a:buChar char="•"/>
            </a:pPr>
            <a:r>
              <a:rPr lang="en-US" b="1" dirty="0"/>
              <a:t>Rah-e-</a:t>
            </a:r>
            <a:r>
              <a:rPr lang="en-US" b="1" dirty="0" err="1"/>
              <a:t>Rast</a:t>
            </a:r>
            <a:r>
              <a:rPr lang="en-US" b="1" dirty="0"/>
              <a:t> and </a:t>
            </a:r>
            <a:r>
              <a:rPr lang="en-US" b="1" dirty="0" err="1"/>
              <a:t>Zarb</a:t>
            </a:r>
            <a:r>
              <a:rPr lang="en-US" b="1" dirty="0"/>
              <a:t> </a:t>
            </a:r>
            <a:r>
              <a:rPr lang="en-US" b="1" dirty="0" err="1"/>
              <a:t>Azb</a:t>
            </a:r>
            <a:r>
              <a:rPr lang="en-US" b="1" dirty="0"/>
              <a:t> </a:t>
            </a:r>
            <a:r>
              <a:rPr lang="en-US" dirty="0"/>
              <a:t>were the most successful ones in restoring the writ of the government in the </a:t>
            </a:r>
            <a:r>
              <a:rPr lang="en-US" dirty="0" err="1"/>
              <a:t>Malakand</a:t>
            </a:r>
            <a:r>
              <a:rPr lang="en-US" dirty="0"/>
              <a:t> Division and curing Taliban in NWA.</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13</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3">
            <p14:nvContentPartPr>
              <p14:cNvPr id="60419" name="Ink 3"/>
              <p14:cNvContentPartPr>
                <a14:cpLocks xmlns:a14="http://schemas.microsoft.com/office/drawing/2010/main" noRot="1" noChangeAspect="1" noEditPoints="1" noChangeArrowheads="1" noChangeShapeType="1"/>
              </p14:cNvContentPartPr>
              <p14:nvPr/>
            </p14:nvContentPartPr>
            <p14:xfrm>
              <a:off x="5619750" y="4273550"/>
              <a:ext cx="119063" cy="177800"/>
            </p14:xfrm>
          </p:contentPart>
        </mc:Choice>
        <mc:Fallback xmlns="">
          <p:pic>
            <p:nvPicPr>
              <p:cNvPr id="60419" name="Ink 3"/>
              <p:cNvPicPr>
                <a:picLocks noRot="1" noChangeAspect="1" noEditPoints="1" noChangeArrowheads="1" noChangeShapeType="1"/>
              </p:cNvPicPr>
              <p:nvPr/>
            </p:nvPicPr>
            <p:blipFill>
              <a:blip r:embed="rId6"/>
              <a:stretch>
                <a:fillRect/>
              </a:stretch>
            </p:blipFill>
            <p:spPr>
              <a:xfrm>
                <a:off x="5610398" y="4264192"/>
                <a:ext cx="137768" cy="196516"/>
              </a:xfrm>
              <a:prstGeom prst="rect">
                <a:avLst/>
              </a:prstGeom>
            </p:spPr>
          </p:pic>
        </mc:Fallback>
      </mc:AlternateContent>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216982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Steps by Pakistan (Contd..)</a:t>
            </a:r>
          </a:p>
          <a:p>
            <a:pPr marL="457200" indent="-457200">
              <a:lnSpc>
                <a:spcPct val="150000"/>
              </a:lnSpc>
              <a:buFont typeface="Arial" panose="020B0604020202020204" pitchFamily="34" charset="0"/>
              <a:buChar char="•"/>
            </a:pPr>
            <a:r>
              <a:rPr lang="en-US" i="1" dirty="0"/>
              <a:t>Agreement with Local Tribes</a:t>
            </a:r>
          </a:p>
          <a:p>
            <a:pPr marL="457200" indent="-457200">
              <a:lnSpc>
                <a:spcPct val="150000"/>
              </a:lnSpc>
              <a:buFont typeface="Arial" panose="020B0604020202020204" pitchFamily="34" charset="0"/>
              <a:buChar char="•"/>
            </a:pPr>
            <a:r>
              <a:rPr lang="en-US" dirty="0"/>
              <a:t>On June 27, 2002 the Pakistani Army entered into an agreement with the local tribes of South Waziristan. It agreed that the house and property of any person found </a:t>
            </a:r>
            <a:r>
              <a:rPr lang="en-US" dirty="0" err="1"/>
              <a:t>harbouring</a:t>
            </a:r>
            <a:r>
              <a:rPr lang="en-US" dirty="0"/>
              <a:t> a foreigner would be destroyed</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14</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503535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Steps by Pakistan (Contd..) </a:t>
            </a:r>
          </a:p>
          <a:p>
            <a:pPr marL="457200" indent="-457200">
              <a:lnSpc>
                <a:spcPct val="150000"/>
              </a:lnSpc>
              <a:buFont typeface="Arial" panose="020B0604020202020204" pitchFamily="34" charset="0"/>
              <a:buChar char="•"/>
            </a:pPr>
            <a:r>
              <a:rPr lang="en-US" i="1" dirty="0" err="1"/>
              <a:t>Shakai</a:t>
            </a:r>
            <a:r>
              <a:rPr lang="en-US" i="1" dirty="0"/>
              <a:t> Agreement</a:t>
            </a:r>
          </a:p>
          <a:p>
            <a:pPr marL="457200" indent="-457200">
              <a:lnSpc>
                <a:spcPct val="150000"/>
              </a:lnSpc>
              <a:buFont typeface="Arial" panose="020B0604020202020204" pitchFamily="34" charset="0"/>
              <a:buChar char="•"/>
            </a:pPr>
            <a:r>
              <a:rPr lang="en-US" dirty="0"/>
              <a:t>Pakistan signed agreement with Nek Muhammad in 2004 at </a:t>
            </a:r>
            <a:r>
              <a:rPr lang="en-US" dirty="0" err="1"/>
              <a:t>Shakai</a:t>
            </a:r>
            <a:r>
              <a:rPr lang="en-US" dirty="0"/>
              <a:t> in Waziristan Agency. </a:t>
            </a:r>
          </a:p>
          <a:p>
            <a:pPr marL="457200" indent="-457200">
              <a:lnSpc>
                <a:spcPct val="150000"/>
              </a:lnSpc>
              <a:buFont typeface="Arial" panose="020B0604020202020204" pitchFamily="34" charset="0"/>
              <a:buChar char="•"/>
            </a:pPr>
            <a:r>
              <a:rPr lang="en-US" dirty="0"/>
              <a:t>The terms of the agreement: </a:t>
            </a:r>
          </a:p>
          <a:p>
            <a:pPr marL="457200" indent="-457200">
              <a:lnSpc>
                <a:spcPct val="150000"/>
              </a:lnSpc>
              <a:buFont typeface="Arial" panose="020B0604020202020204" pitchFamily="34" charset="0"/>
              <a:buChar char="•"/>
            </a:pPr>
            <a:r>
              <a:rPr lang="en-US" dirty="0"/>
              <a:t>security forces would leave the area immediately.</a:t>
            </a:r>
          </a:p>
          <a:p>
            <a:pPr marL="457200" indent="-457200">
              <a:lnSpc>
                <a:spcPct val="150000"/>
              </a:lnSpc>
              <a:buFont typeface="Arial" panose="020B0604020202020204" pitchFamily="34" charset="0"/>
              <a:buChar char="•"/>
            </a:pPr>
            <a:r>
              <a:rPr lang="en-US" dirty="0"/>
              <a:t>compensation for the deaths and loss of the property suffered by the tribes. release all the innocent people it had arrested </a:t>
            </a:r>
          </a:p>
          <a:p>
            <a:pPr marL="457200" indent="-457200">
              <a:lnSpc>
                <a:spcPct val="150000"/>
              </a:lnSpc>
              <a:buFont typeface="Arial" panose="020B0604020202020204" pitchFamily="34" charset="0"/>
              <a:buChar char="•"/>
            </a:pPr>
            <a:r>
              <a:rPr lang="en-US" dirty="0"/>
              <a:t>minimize its interference in tribal affairs. </a:t>
            </a:r>
          </a:p>
          <a:p>
            <a:pPr marL="457200" indent="-457200">
              <a:lnSpc>
                <a:spcPct val="150000"/>
              </a:lnSpc>
              <a:buFont typeface="Arial" panose="020B0604020202020204" pitchFamily="34" charset="0"/>
              <a:buChar char="•"/>
            </a:pPr>
            <a:r>
              <a:rPr lang="en-US" dirty="0"/>
              <a:t>one month deadline to foreign elements to voluntarily surrender </a:t>
            </a:r>
          </a:p>
          <a:p>
            <a:pPr marL="457200" indent="-457200">
              <a:lnSpc>
                <a:spcPct val="150000"/>
              </a:lnSpc>
              <a:buFont typeface="Arial" panose="020B0604020202020204" pitchFamily="34" charset="0"/>
              <a:buChar char="•"/>
            </a:pPr>
            <a:r>
              <a:rPr lang="en-US" dirty="0"/>
              <a:t>But Pakistan’s peace efforts were sabotaged by the US missile strike from a drone that killed Nek Muhammad.</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15</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3">
            <p14:nvContentPartPr>
              <p14:cNvPr id="62468" name="Ink 4"/>
              <p14:cNvContentPartPr>
                <a14:cpLocks xmlns:a14="http://schemas.microsoft.com/office/drawing/2010/main" noRot="1" noChangeAspect="1" noEditPoints="1" noChangeArrowheads="1" noChangeShapeType="1"/>
              </p14:cNvContentPartPr>
              <p14:nvPr/>
            </p14:nvContentPartPr>
            <p14:xfrm>
              <a:off x="4424363" y="6381750"/>
              <a:ext cx="57150" cy="312738"/>
            </p14:xfrm>
          </p:contentPart>
        </mc:Choice>
        <mc:Fallback xmlns="">
          <p:pic>
            <p:nvPicPr>
              <p:cNvPr id="62468" name="Ink 4"/>
              <p:cNvPicPr>
                <a:picLocks noRot="1" noChangeAspect="1" noEditPoints="1" noChangeArrowheads="1" noChangeShapeType="1"/>
              </p:cNvPicPr>
              <p:nvPr/>
            </p:nvPicPr>
            <p:blipFill>
              <a:blip r:embed="rId8"/>
              <a:stretch>
                <a:fillRect/>
              </a:stretch>
            </p:blipFill>
            <p:spPr>
              <a:xfrm>
                <a:off x="4415018" y="6372393"/>
                <a:ext cx="75841" cy="331452"/>
              </a:xfrm>
              <a:prstGeom prst="rect">
                <a:avLst/>
              </a:prstGeom>
            </p:spPr>
          </p:pic>
        </mc:Fallback>
      </mc:AlternateContent>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6">
                                            <p:txEl>
                                              <p:pRg st="7" end="7"/>
                                            </p:txEl>
                                          </p:spTgt>
                                        </p:tgtEl>
                                        <p:attrNameLst>
                                          <p:attrName>style.color</p:attrName>
                                        </p:attrNameLst>
                                      </p:cBhvr>
                                      <p:to>
                                        <a:srgbClr val="000000"/>
                                      </p:to>
                                    </p:animClr>
                                    <p:animClr clrSpc="rgb" dir="cw">
                                      <p:cBhvr>
                                        <p:cTn id="56" dur="500" fill="hold"/>
                                        <p:tgtEl>
                                          <p:spTgt spid="6">
                                            <p:txEl>
                                              <p:pRg st="7" end="7"/>
                                            </p:txEl>
                                          </p:spTgt>
                                        </p:tgtEl>
                                        <p:attrNameLst>
                                          <p:attrName>fillcolor</p:attrName>
                                        </p:attrNameLst>
                                      </p:cBhvr>
                                      <p:to>
                                        <a:srgbClr val="000000"/>
                                      </p:to>
                                    </p:animClr>
                                    <p:set>
                                      <p:cBhvr>
                                        <p:cTn id="57" dur="500" fill="hold"/>
                                        <p:tgtEl>
                                          <p:spTgt spid="6">
                                            <p:txEl>
                                              <p:pRg st="7" end="7"/>
                                            </p:txEl>
                                          </p:spTgt>
                                        </p:tgtEl>
                                        <p:attrNameLst>
                                          <p:attrName>fill.type</p:attrName>
                                        </p:attrNameLst>
                                      </p:cBhvr>
                                      <p:to>
                                        <p:strVal val="solid"/>
                                      </p:to>
                                    </p:set>
                                    <p:set>
                                      <p:cBhvr>
                                        <p:cTn id="58" dur="500" fill="hold"/>
                                        <p:tgtEl>
                                          <p:spTgt spid="6">
                                            <p:txEl>
                                              <p:pRg st="7" end="7"/>
                                            </p:txEl>
                                          </p:spTgt>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9" presetClass="emph" presetSubtype="0" fill="hold" nodeType="clickEffect">
                                  <p:stCondLst>
                                    <p:cond delay="0"/>
                                  </p:stCondLst>
                                  <p:childTnLst>
                                    <p:animClr clrSpc="rgb" dir="cw">
                                      <p:cBhvr override="childStyle">
                                        <p:cTn id="62" dur="500" fill="hold"/>
                                        <p:tgtEl>
                                          <p:spTgt spid="6">
                                            <p:txEl>
                                              <p:pRg st="8" end="8"/>
                                            </p:txEl>
                                          </p:spTgt>
                                        </p:tgtEl>
                                        <p:attrNameLst>
                                          <p:attrName>style.color</p:attrName>
                                        </p:attrNameLst>
                                      </p:cBhvr>
                                      <p:to>
                                        <a:srgbClr val="000000"/>
                                      </p:to>
                                    </p:animClr>
                                    <p:animClr clrSpc="rgb" dir="cw">
                                      <p:cBhvr>
                                        <p:cTn id="63" dur="500" fill="hold"/>
                                        <p:tgtEl>
                                          <p:spTgt spid="6">
                                            <p:txEl>
                                              <p:pRg st="8" end="8"/>
                                            </p:txEl>
                                          </p:spTgt>
                                        </p:tgtEl>
                                        <p:attrNameLst>
                                          <p:attrName>fillcolor</p:attrName>
                                        </p:attrNameLst>
                                      </p:cBhvr>
                                      <p:to>
                                        <a:srgbClr val="000000"/>
                                      </p:to>
                                    </p:animClr>
                                    <p:set>
                                      <p:cBhvr>
                                        <p:cTn id="64" dur="500" fill="hold"/>
                                        <p:tgtEl>
                                          <p:spTgt spid="6">
                                            <p:txEl>
                                              <p:pRg st="8" end="8"/>
                                            </p:txEl>
                                          </p:spTgt>
                                        </p:tgtEl>
                                        <p:attrNameLst>
                                          <p:attrName>fill.type</p:attrName>
                                        </p:attrNameLst>
                                      </p:cBhvr>
                                      <p:to>
                                        <p:strVal val="solid"/>
                                      </p:to>
                                    </p:set>
                                    <p:set>
                                      <p:cBhvr>
                                        <p:cTn id="65" dur="500" fill="hold"/>
                                        <p:tgtEl>
                                          <p:spTgt spid="6">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466281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Steps by Pakistan (Contd..)</a:t>
            </a:r>
          </a:p>
          <a:p>
            <a:pPr marL="457200" indent="-457200">
              <a:lnSpc>
                <a:spcPct val="150000"/>
              </a:lnSpc>
              <a:buFont typeface="Arial" panose="020B0604020202020204" pitchFamily="34" charset="0"/>
              <a:buChar char="•"/>
            </a:pPr>
            <a:r>
              <a:rPr lang="en-US" i="1" dirty="0"/>
              <a:t>Agreements with </a:t>
            </a:r>
            <a:r>
              <a:rPr lang="en-US" i="1" dirty="0" err="1"/>
              <a:t>Ahmedzai</a:t>
            </a:r>
            <a:r>
              <a:rPr lang="en-US" i="1" dirty="0"/>
              <a:t> Tribes</a:t>
            </a:r>
          </a:p>
          <a:p>
            <a:pPr marL="457200" indent="-457200">
              <a:lnSpc>
                <a:spcPct val="150000"/>
              </a:lnSpc>
              <a:buFont typeface="Arial" panose="020B0604020202020204" pitchFamily="34" charset="0"/>
              <a:buChar char="•"/>
            </a:pPr>
            <a:r>
              <a:rPr lang="en-US" dirty="0"/>
              <a:t>The Government of Pakistan made two peace agreements with </a:t>
            </a:r>
            <a:r>
              <a:rPr lang="en-US" dirty="0" err="1"/>
              <a:t>Ahmedzai</a:t>
            </a:r>
            <a:r>
              <a:rPr lang="en-US" dirty="0"/>
              <a:t> </a:t>
            </a:r>
            <a:r>
              <a:rPr lang="en-US" dirty="0" err="1"/>
              <a:t>Wazir</a:t>
            </a:r>
            <a:r>
              <a:rPr lang="en-US" dirty="0"/>
              <a:t> militants and </a:t>
            </a:r>
            <a:r>
              <a:rPr lang="en-US" dirty="0" err="1"/>
              <a:t>Ahmedzai</a:t>
            </a:r>
            <a:r>
              <a:rPr lang="en-US" dirty="0"/>
              <a:t> tribes in South Waziristan in October and November 2004. </a:t>
            </a:r>
          </a:p>
          <a:p>
            <a:pPr marL="457200" indent="-457200">
              <a:lnSpc>
                <a:spcPct val="150000"/>
              </a:lnSpc>
              <a:buFont typeface="Arial" panose="020B0604020202020204" pitchFamily="34" charset="0"/>
              <a:buChar char="•"/>
            </a:pPr>
            <a:r>
              <a:rPr lang="en-US" dirty="0"/>
              <a:t>The terms of the agreement:</a:t>
            </a:r>
          </a:p>
          <a:p>
            <a:pPr marL="457200" indent="-457200">
              <a:lnSpc>
                <a:spcPct val="150000"/>
              </a:lnSpc>
              <a:buFont typeface="Arial" panose="020B0604020202020204" pitchFamily="34" charset="0"/>
              <a:buChar char="•"/>
            </a:pPr>
            <a:r>
              <a:rPr lang="en-US" dirty="0"/>
              <a:t>Economic sanctions imposed on Waziristan were lifted and all detained tribesmen released in return for the cessation of attacks on Pakistan’s forces. The </a:t>
            </a:r>
            <a:r>
              <a:rPr lang="en-US" dirty="0" err="1"/>
              <a:t>Ahmedzai</a:t>
            </a:r>
            <a:r>
              <a:rPr lang="en-US" dirty="0"/>
              <a:t> </a:t>
            </a:r>
            <a:r>
              <a:rPr lang="en-US" dirty="0" err="1"/>
              <a:t>Wazirs</a:t>
            </a:r>
            <a:r>
              <a:rPr lang="en-US" dirty="0"/>
              <a:t> also agreed to cooperate in tracking down militants. </a:t>
            </a:r>
          </a:p>
          <a:p>
            <a:pPr marL="457200" indent="-457200">
              <a:lnSpc>
                <a:spcPct val="150000"/>
              </a:lnSpc>
              <a:buFont typeface="Arial" panose="020B0604020202020204" pitchFamily="34" charset="0"/>
              <a:buChar char="•"/>
            </a:pPr>
            <a:r>
              <a:rPr lang="en-US" dirty="0"/>
              <a:t>The government ended the check post at </a:t>
            </a:r>
            <a:r>
              <a:rPr lang="en-US" dirty="0" err="1"/>
              <a:t>Angor</a:t>
            </a:r>
            <a:r>
              <a:rPr lang="en-US" dirty="0"/>
              <a:t> </a:t>
            </a:r>
            <a:r>
              <a:rPr lang="en-US" dirty="0" err="1"/>
              <a:t>Adda</a:t>
            </a:r>
            <a:r>
              <a:rPr lang="en-US" dirty="0"/>
              <a:t>. </a:t>
            </a:r>
          </a:p>
          <a:p>
            <a:pPr marL="457200" indent="-457200">
              <a:lnSpc>
                <a:spcPct val="150000"/>
              </a:lnSpc>
              <a:buFont typeface="Arial" panose="020B0604020202020204" pitchFamily="34" charset="0"/>
              <a:buChar char="•"/>
            </a:pPr>
            <a:r>
              <a:rPr lang="en-US" dirty="0"/>
              <a:t>The situation changed when the militants resumed attacks on army camps.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16</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549381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Steps by Pakistan (Contd..)</a:t>
            </a:r>
          </a:p>
          <a:p>
            <a:pPr marL="457200" indent="-457200">
              <a:lnSpc>
                <a:spcPct val="150000"/>
              </a:lnSpc>
              <a:buFont typeface="Arial" panose="020B0604020202020204" pitchFamily="34" charset="0"/>
              <a:buChar char="•"/>
            </a:pPr>
            <a:r>
              <a:rPr lang="en-US" i="1" dirty="0" err="1"/>
              <a:t>Sararogha</a:t>
            </a:r>
            <a:r>
              <a:rPr lang="en-US" i="1" dirty="0"/>
              <a:t> Peace Agreement</a:t>
            </a:r>
          </a:p>
          <a:p>
            <a:pPr marL="457200" indent="-457200">
              <a:lnSpc>
                <a:spcPct val="150000"/>
              </a:lnSpc>
              <a:buFont typeface="Arial" panose="020B0604020202020204" pitchFamily="34" charset="0"/>
              <a:buChar char="•"/>
            </a:pPr>
            <a:r>
              <a:rPr lang="en-US" dirty="0"/>
              <a:t>In February 2005 Pakistan reached a peace agreement with </a:t>
            </a:r>
            <a:r>
              <a:rPr lang="en-US" dirty="0" err="1"/>
              <a:t>Baitullah</a:t>
            </a:r>
            <a:r>
              <a:rPr lang="en-US" dirty="0"/>
              <a:t> </a:t>
            </a:r>
            <a:r>
              <a:rPr lang="en-US" dirty="0" err="1"/>
              <a:t>Mehsud</a:t>
            </a:r>
            <a:r>
              <a:rPr lang="en-US" dirty="0"/>
              <a:t> at </a:t>
            </a:r>
            <a:r>
              <a:rPr lang="en-US" dirty="0" err="1"/>
              <a:t>Sararogha</a:t>
            </a:r>
            <a:r>
              <a:rPr lang="en-US" dirty="0"/>
              <a:t> in Waziristan. This agreement came into existence after severe conflicts with tribes in Waziristan. </a:t>
            </a:r>
            <a:r>
              <a:rPr lang="en-US" b="1" dirty="0" err="1"/>
              <a:t>Maulana</a:t>
            </a:r>
            <a:r>
              <a:rPr lang="en-US" b="1" dirty="0"/>
              <a:t> </a:t>
            </a:r>
            <a:r>
              <a:rPr lang="en-US" b="1" dirty="0" err="1"/>
              <a:t>Fazlur</a:t>
            </a:r>
            <a:r>
              <a:rPr lang="en-US" b="1" dirty="0"/>
              <a:t> </a:t>
            </a:r>
            <a:r>
              <a:rPr lang="en-US" b="1" dirty="0" err="1"/>
              <a:t>Rehman</a:t>
            </a:r>
            <a:r>
              <a:rPr lang="en-US" b="1" dirty="0"/>
              <a:t>, leader of </a:t>
            </a:r>
            <a:r>
              <a:rPr lang="en-US" b="1" dirty="0" err="1"/>
              <a:t>Jamiat</a:t>
            </a:r>
            <a:r>
              <a:rPr lang="en-US" b="1" dirty="0"/>
              <a:t> </a:t>
            </a:r>
            <a:r>
              <a:rPr lang="en-US" b="1" dirty="0" err="1"/>
              <a:t>Ulema</a:t>
            </a:r>
            <a:r>
              <a:rPr lang="en-US" b="1" dirty="0"/>
              <a:t>-e-Islam (JUI), played his role in mediating the agreement. </a:t>
            </a:r>
            <a:r>
              <a:rPr lang="en-US" dirty="0"/>
              <a:t>Due to the high number of civilian and armed forces’ casualties, </a:t>
            </a:r>
            <a:r>
              <a:rPr lang="en-US" b="1" dirty="0"/>
              <a:t>the government was forced to bring these warring groups to a peace agreement</a:t>
            </a:r>
            <a:r>
              <a:rPr lang="en-US" dirty="0"/>
              <a:t>. </a:t>
            </a:r>
          </a:p>
          <a:p>
            <a:pPr marL="457200" indent="-457200">
              <a:lnSpc>
                <a:spcPct val="150000"/>
              </a:lnSpc>
              <a:buFont typeface="Arial" panose="020B0604020202020204" pitchFamily="34" charset="0"/>
              <a:buChar char="•"/>
            </a:pPr>
            <a:r>
              <a:rPr lang="en-US" b="1" dirty="0" err="1"/>
              <a:t>Baitullah</a:t>
            </a:r>
            <a:r>
              <a:rPr lang="en-US" b="1" dirty="0"/>
              <a:t> </a:t>
            </a:r>
            <a:r>
              <a:rPr lang="en-US" b="1" dirty="0" err="1"/>
              <a:t>Mehsud</a:t>
            </a:r>
            <a:r>
              <a:rPr lang="en-US" b="1" dirty="0"/>
              <a:t> the  foreign militants </a:t>
            </a:r>
            <a:r>
              <a:rPr lang="en-US" dirty="0"/>
              <a:t>would live peacefully. </a:t>
            </a:r>
            <a:r>
              <a:rPr lang="en-US" b="1" dirty="0"/>
              <a:t>The government offered that it would not hand over them to any other country</a:t>
            </a:r>
            <a:r>
              <a:rPr lang="en-US" dirty="0"/>
              <a:t>. This agreement also failed when </a:t>
            </a:r>
            <a:r>
              <a:rPr lang="en-US" dirty="0" err="1"/>
              <a:t>Baitullah’s</a:t>
            </a:r>
            <a:r>
              <a:rPr lang="en-US" dirty="0"/>
              <a:t> tribe broke the conditions of the agreement resulting in clashes with the army and FC.</a:t>
            </a:r>
            <a:endParaRPr lang="en-US" b="1" dirty="0"/>
          </a:p>
          <a:p>
            <a:pPr marL="457200" indent="-457200">
              <a:lnSpc>
                <a:spcPct val="150000"/>
              </a:lnSpc>
              <a:buFont typeface="Arial" panose="020B0604020202020204" pitchFamily="34" charset="0"/>
              <a:buChar char="•"/>
            </a:pPr>
            <a:endParaRPr lang="en-US"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17</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466281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Steps by Pakistan (Contd..)</a:t>
            </a:r>
          </a:p>
          <a:p>
            <a:pPr marL="457200" indent="-457200">
              <a:lnSpc>
                <a:spcPct val="150000"/>
              </a:lnSpc>
              <a:buFont typeface="Arial" panose="020B0604020202020204" pitchFamily="34" charset="0"/>
              <a:buChar char="•"/>
            </a:pPr>
            <a:r>
              <a:rPr lang="en-US" i="1" dirty="0" err="1"/>
              <a:t>Miramshah</a:t>
            </a:r>
            <a:r>
              <a:rPr lang="en-US" i="1" dirty="0"/>
              <a:t> Agreement</a:t>
            </a:r>
          </a:p>
          <a:p>
            <a:pPr marL="457200" indent="-457200">
              <a:lnSpc>
                <a:spcPct val="150000"/>
              </a:lnSpc>
              <a:buFont typeface="Arial" panose="020B0604020202020204" pitchFamily="34" charset="0"/>
              <a:buChar char="•"/>
            </a:pPr>
            <a:r>
              <a:rPr lang="en-US" b="1" dirty="0"/>
              <a:t>In 2006, </a:t>
            </a:r>
            <a:r>
              <a:rPr lang="en-US" dirty="0"/>
              <a:t>the government of Pakistan entered into an agreement with local commanders of the Taliban to withdraw troops from the region, release 165 detainees, return their weapons and abolish twelve check points. According to a Taliban statement they had also been assured by the </a:t>
            </a:r>
            <a:r>
              <a:rPr lang="en-US" dirty="0" err="1"/>
              <a:t>Jirga</a:t>
            </a:r>
            <a:r>
              <a:rPr lang="en-US" dirty="0"/>
              <a:t> that the government would compensate them for losses suffered during military operations. </a:t>
            </a:r>
          </a:p>
          <a:p>
            <a:pPr marL="457200" indent="-457200">
              <a:lnSpc>
                <a:spcPct val="150000"/>
              </a:lnSpc>
              <a:buFont typeface="Arial" panose="020B0604020202020204" pitchFamily="34" charset="0"/>
              <a:buChar char="•"/>
            </a:pPr>
            <a:r>
              <a:rPr lang="en-US" b="1" dirty="0"/>
              <a:t>In February 2008,</a:t>
            </a:r>
            <a:r>
              <a:rPr lang="en-US" dirty="0"/>
              <a:t> the government revived the same agreement with the </a:t>
            </a:r>
            <a:r>
              <a:rPr lang="en-US" dirty="0" err="1"/>
              <a:t>Dawar</a:t>
            </a:r>
            <a:r>
              <a:rPr lang="en-US" dirty="0"/>
              <a:t> and </a:t>
            </a:r>
            <a:r>
              <a:rPr lang="en-US" dirty="0" err="1"/>
              <a:t>Wazir</a:t>
            </a:r>
            <a:r>
              <a:rPr lang="en-US" dirty="0"/>
              <a:t> sub-tribes of the </a:t>
            </a:r>
            <a:r>
              <a:rPr lang="en-US" dirty="0" err="1"/>
              <a:t>Utmanzai</a:t>
            </a:r>
            <a:r>
              <a:rPr lang="en-US" dirty="0"/>
              <a:t> tribe, which applied to the whole of North Waziristan, </a:t>
            </a:r>
            <a:r>
              <a:rPr lang="en-US" dirty="0" err="1"/>
              <a:t>Miranshah</a:t>
            </a:r>
            <a:r>
              <a:rPr lang="en-US" dirty="0"/>
              <a:t> and </a:t>
            </a:r>
            <a:r>
              <a:rPr lang="en-US" dirty="0" err="1"/>
              <a:t>Mirali</a:t>
            </a:r>
            <a:endParaRPr lang="en-US"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18</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466281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Steps by Pakistan (Contd..)</a:t>
            </a:r>
          </a:p>
          <a:p>
            <a:pPr marL="457200" indent="-457200">
              <a:lnSpc>
                <a:spcPct val="150000"/>
              </a:lnSpc>
              <a:buFont typeface="Arial" panose="020B0604020202020204" pitchFamily="34" charset="0"/>
              <a:buChar char="•"/>
            </a:pPr>
            <a:r>
              <a:rPr lang="en-US" i="1" dirty="0" err="1"/>
              <a:t>Bajaur</a:t>
            </a:r>
            <a:r>
              <a:rPr lang="en-US" i="1" dirty="0"/>
              <a:t> Agreement</a:t>
            </a:r>
          </a:p>
          <a:p>
            <a:pPr marL="457200" indent="-457200">
              <a:lnSpc>
                <a:spcPct val="150000"/>
              </a:lnSpc>
              <a:buFont typeface="Arial" panose="020B0604020202020204" pitchFamily="34" charset="0"/>
              <a:buChar char="•"/>
            </a:pPr>
            <a:r>
              <a:rPr lang="en-US" dirty="0"/>
              <a:t>On February 23, 2009, Pakistan made an agreement with Taliban militants in the </a:t>
            </a:r>
            <a:r>
              <a:rPr lang="en-US" dirty="0" err="1"/>
              <a:t>Bajaur</a:t>
            </a:r>
            <a:r>
              <a:rPr lang="en-US" dirty="0"/>
              <a:t> Agency in an attempt to bring peace to this troubled area. The government promised to compensate militants and tribesmen for the loss of life and property during military operations. All government employees dismissed on suspicion of having links with the Taliban were reinstated in their roles. The Taliban also agreed to back down on their demands for the army to be pulled out of the </a:t>
            </a:r>
            <a:r>
              <a:rPr lang="en-US" dirty="0" err="1"/>
              <a:t>Bajaur</a:t>
            </a:r>
            <a:r>
              <a:rPr lang="en-US" dirty="0"/>
              <a:t> and agreed not to hinder troop movements in the area</a:t>
            </a:r>
            <a:endParaRPr lang="en-US" i="1" dirty="0"/>
          </a:p>
          <a:p>
            <a:pPr marL="457200" indent="-457200">
              <a:lnSpc>
                <a:spcPct val="150000"/>
              </a:lnSpc>
              <a:buFont typeface="Arial" panose="020B0604020202020204" pitchFamily="34" charset="0"/>
              <a:buChar char="•"/>
            </a:pPr>
            <a:endParaRPr lang="en-US"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19</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440578" y="990600"/>
            <a:ext cx="6270922" cy="1817914"/>
          </a:xfrm>
        </p:spPr>
        <p:txBody>
          <a:bodyPr/>
          <a:lstStyle/>
          <a:p>
            <a:r>
              <a:rPr lang="en-US" sz="4000" dirty="0">
                <a:latin typeface="Candara" panose="020E0502030303020204" pitchFamily="34" charset="0"/>
              </a:rPr>
              <a:t>HUM 111</a:t>
            </a:r>
            <a:br>
              <a:rPr lang="en-US" sz="4000" dirty="0">
                <a:latin typeface="Candara" panose="020E0502030303020204" pitchFamily="34" charset="0"/>
              </a:rPr>
            </a:br>
            <a:r>
              <a:rPr lang="en-US" sz="4000" dirty="0">
                <a:latin typeface="Candara" panose="020E0502030303020204" pitchFamily="34" charset="0"/>
              </a:rPr>
              <a:t>Pakistan Studies</a:t>
            </a:r>
          </a:p>
        </p:txBody>
      </p:sp>
      <p:sp>
        <p:nvSpPr>
          <p:cNvPr id="6" name="Subtitle 5"/>
          <p:cNvSpPr>
            <a:spLocks noGrp="1"/>
          </p:cNvSpPr>
          <p:nvPr>
            <p:ph type="subTitle" idx="1"/>
          </p:nvPr>
        </p:nvSpPr>
        <p:spPr>
          <a:xfrm>
            <a:off x="838200" y="3210290"/>
            <a:ext cx="7391400" cy="1716465"/>
          </a:xfrm>
        </p:spPr>
        <p:txBody>
          <a:bodyPr>
            <a:noAutofit/>
          </a:bodyPr>
          <a:lstStyle/>
          <a:p>
            <a:r>
              <a:rPr lang="en-US" sz="2800" b="1" dirty="0"/>
              <a:t>The Role of Pakistan in the War Against Terrorism (C)</a:t>
            </a:r>
            <a:endParaRPr lang="en-US" sz="3200" b="1"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2</a:t>
            </a:fld>
            <a:endParaRPr lang="en-US" dirty="0">
              <a:latin typeface="Candara" panose="020E0502030303020204" pitchFamily="34" charset="0"/>
            </a:endParaRPr>
          </a:p>
        </p:txBody>
      </p:sp>
      <p:sp>
        <p:nvSpPr>
          <p:cNvPr id="26" name="Subtitle 5"/>
          <p:cNvSpPr txBox="1">
            <a:spLocks/>
          </p:cNvSpPr>
          <p:nvPr/>
        </p:nvSpPr>
        <p:spPr>
          <a:xfrm>
            <a:off x="4092405" y="5181600"/>
            <a:ext cx="5432595" cy="1016941"/>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000" b="1" dirty="0">
                <a:latin typeface="Candara" panose="020E0502030303020204" pitchFamily="34" charset="0"/>
              </a:rPr>
              <a:t>Dr. Sohail Ahmad</a:t>
            </a:r>
          </a:p>
        </p:txBody>
      </p:sp>
      <mc:AlternateContent xmlns:mc="http://schemas.openxmlformats.org/markup-compatibility/2006" xmlns:p14="http://schemas.microsoft.com/office/powerpoint/2010/main">
        <mc:Choice Requires="p14">
          <p:contentPart p14:bwMode="auto" r:id="rId2">
            <p14:nvContentPartPr>
              <p14:cNvPr id="23554" name="Ink 2"/>
              <p14:cNvContentPartPr>
                <a14:cpLocks xmlns:a14="http://schemas.microsoft.com/office/drawing/2010/main" noRot="1" noChangeAspect="1" noEditPoints="1" noChangeArrowheads="1" noChangeShapeType="1"/>
              </p14:cNvContentPartPr>
              <p14:nvPr/>
            </p14:nvContentPartPr>
            <p14:xfrm>
              <a:off x="60682188" y="34290000"/>
              <a:ext cx="0" cy="0"/>
            </p14:xfrm>
          </p:contentPart>
        </mc:Choice>
        <mc:Fallback xmlns="">
          <p:pic>
            <p:nvPicPr>
              <p:cNvPr id="23554" name="Ink 2"/>
              <p:cNvPicPr>
                <a:picLocks noRot="1" noChangeAspect="1" noEditPoints="1" noChangeArrowheads="1" noChangeShapeType="1"/>
              </p:cNvPicPr>
              <p:nvPr/>
            </p:nvPicPr>
            <p:blipFill>
              <a:blip r:embed="rId3"/>
              <a:stretch>
                <a:fillRect/>
              </a:stretch>
            </p:blipFill>
            <p:spPr>
              <a:xfrm>
                <a:off x="60682188" y="34290000"/>
                <a:ext cx="0" cy="0"/>
              </a:xfrm>
              <a:prstGeom prst="rect">
                <a:avLst/>
              </a:prstGeom>
            </p:spPr>
          </p:pic>
        </mc:Fallback>
      </mc:AlternateContent>
    </p:spTree>
    <p:extLst>
      <p:ext uri="{BB962C8B-B14F-4D97-AF65-F5344CB8AC3E}">
        <p14:creationId xmlns:p14="http://schemas.microsoft.com/office/powerpoint/2010/main" val="3751644094"/>
      </p:ext>
    </p:extLst>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1338828"/>
          </a:xfrm>
          <a:prstGeom prst="rect">
            <a:avLst/>
          </a:prstGeom>
          <a:noFill/>
        </p:spPr>
        <p:txBody>
          <a:bodyPr wrap="square" rtlCol="0">
            <a:spAutoFit/>
          </a:bodyPr>
          <a:lstStyle/>
          <a:p>
            <a:pPr marL="457200" indent="-457200">
              <a:lnSpc>
                <a:spcPct val="150000"/>
              </a:lnSpc>
            </a:pPr>
            <a:endParaRPr lang="en-US" b="1" dirty="0"/>
          </a:p>
          <a:p>
            <a:pPr marL="457200" indent="-457200">
              <a:lnSpc>
                <a:spcPct val="150000"/>
              </a:lnSpc>
              <a:buFont typeface="Arial" panose="020B0604020202020204" pitchFamily="34" charset="0"/>
              <a:buChar char="•"/>
            </a:pPr>
            <a:r>
              <a:rPr lang="en-US" b="1" dirty="0"/>
              <a:t>Conclusion/Analysis</a:t>
            </a:r>
          </a:p>
          <a:p>
            <a:pPr marL="457200" indent="-457200">
              <a:lnSpc>
                <a:spcPct val="150000"/>
              </a:lnSpc>
              <a:buFont typeface="Arial" panose="020B0604020202020204" pitchFamily="34" charset="0"/>
              <a:buChar char="•"/>
            </a:pPr>
            <a:endParaRPr lang="en-US"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20</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424731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Steps by Pakistan (Contd..) </a:t>
            </a:r>
          </a:p>
          <a:p>
            <a:pPr marL="457200" indent="-457200">
              <a:lnSpc>
                <a:spcPct val="150000"/>
              </a:lnSpc>
              <a:buFont typeface="Arial" panose="020B0604020202020204" pitchFamily="34" charset="0"/>
              <a:buChar char="•"/>
            </a:pPr>
            <a:r>
              <a:rPr lang="en-US" i="1" dirty="0"/>
              <a:t>Support in Operation Enduring Freedom</a:t>
            </a:r>
          </a:p>
          <a:p>
            <a:pPr marL="457200" indent="-457200">
              <a:lnSpc>
                <a:spcPct val="150000"/>
              </a:lnSpc>
              <a:buFont typeface="Arial" panose="020B0604020202020204" pitchFamily="34" charset="0"/>
              <a:buChar char="•"/>
            </a:pPr>
            <a:r>
              <a:rPr lang="en-US" dirty="0"/>
              <a:t>The air bases </a:t>
            </a:r>
            <a:r>
              <a:rPr lang="en-US" b="1" dirty="0"/>
              <a:t>of </a:t>
            </a:r>
            <a:r>
              <a:rPr lang="en-US" b="1" dirty="0" err="1"/>
              <a:t>Dalbandin</a:t>
            </a:r>
            <a:r>
              <a:rPr lang="en-US" b="1" dirty="0"/>
              <a:t> and Jacobabad </a:t>
            </a:r>
            <a:r>
              <a:rPr lang="en-US" dirty="0"/>
              <a:t>were very close to Afghanistan and proved vital when the US launched its major military operations, of which there were more than </a:t>
            </a:r>
            <a:r>
              <a:rPr lang="en-US" b="1" dirty="0"/>
              <a:t>57,000 attacks from these bases</a:t>
            </a:r>
            <a:r>
              <a:rPr lang="en-US" dirty="0"/>
              <a:t>. Pakistan allowed the US military to </a:t>
            </a:r>
            <a:r>
              <a:rPr lang="en-US" b="1" dirty="0" err="1"/>
              <a:t>instal</a:t>
            </a:r>
            <a:r>
              <a:rPr lang="en-US" b="1" dirty="0"/>
              <a:t> radar at three of its airfields</a:t>
            </a:r>
            <a:r>
              <a:rPr lang="en-US" dirty="0"/>
              <a:t>, enabling the latter to cover Pakistan’s whole airspace. Additionally, </a:t>
            </a:r>
            <a:r>
              <a:rPr lang="en-US" b="1" dirty="0"/>
              <a:t>Pakistan deployed more than 115,000 army and paramilitary forces along the Afghan and Iranian borders </a:t>
            </a:r>
            <a:r>
              <a:rPr lang="en-US" dirty="0"/>
              <a:t>to arrest al Qaeda and Taliban militants trying to cross over. As a result of the US OEF, more than 3500 members of al Qaeda were caught trying to escape in to Pakistan.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34163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Steps by Pakistan (Contd..)</a:t>
            </a:r>
          </a:p>
          <a:p>
            <a:pPr marL="457200" indent="-457200">
              <a:lnSpc>
                <a:spcPct val="150000"/>
              </a:lnSpc>
              <a:buFont typeface="Arial" panose="020B0604020202020204" pitchFamily="34" charset="0"/>
              <a:buChar char="•"/>
            </a:pPr>
            <a:r>
              <a:rPr lang="en-US" i="1" dirty="0"/>
              <a:t>Banning of Militant Organizations</a:t>
            </a:r>
          </a:p>
          <a:p>
            <a:pPr marL="457200" indent="-457200">
              <a:lnSpc>
                <a:spcPct val="150000"/>
              </a:lnSpc>
              <a:buFont typeface="Arial" panose="020B0604020202020204" pitchFamily="34" charset="0"/>
              <a:buChar char="•"/>
            </a:pPr>
            <a:r>
              <a:rPr lang="en-US" dirty="0"/>
              <a:t>On January 12</a:t>
            </a:r>
            <a:r>
              <a:rPr lang="en-US" b="1" dirty="0"/>
              <a:t>, 2002 Pakistan banned religious militant organizations </a:t>
            </a:r>
            <a:r>
              <a:rPr lang="en-US" dirty="0"/>
              <a:t>and took measures to prevent their formation under other names and collecting open donations for their activities. </a:t>
            </a:r>
          </a:p>
          <a:p>
            <a:pPr marL="457200" indent="-457200">
              <a:lnSpc>
                <a:spcPct val="150000"/>
              </a:lnSpc>
              <a:buFont typeface="Arial" panose="020B0604020202020204" pitchFamily="34" charset="0"/>
              <a:buChar char="•"/>
            </a:pPr>
            <a:r>
              <a:rPr lang="en-US" b="1" dirty="0" err="1"/>
              <a:t>Lashka</a:t>
            </a:r>
            <a:r>
              <a:rPr lang="en-US" b="1" dirty="0"/>
              <a:t>-e-</a:t>
            </a:r>
            <a:r>
              <a:rPr lang="en-US" b="1" dirty="0" err="1"/>
              <a:t>Jhangvi</a:t>
            </a:r>
            <a:r>
              <a:rPr lang="en-US" b="1" dirty="0"/>
              <a:t>, </a:t>
            </a:r>
            <a:r>
              <a:rPr lang="en-US" b="1" dirty="0" err="1"/>
              <a:t>Sipah</a:t>
            </a:r>
            <a:r>
              <a:rPr lang="en-US" b="1" dirty="0"/>
              <a:t>-e-Muhammad, </a:t>
            </a:r>
            <a:r>
              <a:rPr lang="en-US" b="1" dirty="0" err="1"/>
              <a:t>Sipah</a:t>
            </a:r>
            <a:r>
              <a:rPr lang="en-US" b="1" dirty="0"/>
              <a:t>-e- </a:t>
            </a:r>
            <a:r>
              <a:rPr lang="en-US" b="1" dirty="0" err="1"/>
              <a:t>Sahaba</a:t>
            </a:r>
            <a:r>
              <a:rPr lang="en-US" b="1" dirty="0"/>
              <a:t>, TJP, </a:t>
            </a:r>
            <a:r>
              <a:rPr lang="en-US" b="1" dirty="0" err="1"/>
              <a:t>Tehrik</a:t>
            </a:r>
            <a:r>
              <a:rPr lang="en-US" b="1" dirty="0"/>
              <a:t>-e-</a:t>
            </a:r>
            <a:r>
              <a:rPr lang="en-US" b="1" dirty="0" err="1"/>
              <a:t>Nifaz</a:t>
            </a:r>
            <a:r>
              <a:rPr lang="en-US" b="1" dirty="0"/>
              <a:t>-e-</a:t>
            </a:r>
            <a:r>
              <a:rPr lang="en-US" b="1" dirty="0" err="1"/>
              <a:t>Shariat</a:t>
            </a:r>
            <a:r>
              <a:rPr lang="en-US" b="1" dirty="0"/>
              <a:t> </a:t>
            </a:r>
            <a:r>
              <a:rPr lang="en-US" b="1" dirty="0" err="1"/>
              <a:t>Muhammadi</a:t>
            </a:r>
            <a:r>
              <a:rPr lang="en-US" b="1" dirty="0"/>
              <a:t> (TNSM), </a:t>
            </a:r>
            <a:r>
              <a:rPr lang="en-US" b="1" dirty="0" err="1"/>
              <a:t>Jaish</a:t>
            </a:r>
            <a:r>
              <a:rPr lang="en-US" b="1" dirty="0"/>
              <a:t>-e-Muhammad, and </a:t>
            </a:r>
            <a:r>
              <a:rPr lang="en-US" b="1" dirty="0" err="1"/>
              <a:t>Lashkar</a:t>
            </a:r>
            <a:r>
              <a:rPr lang="en-US" b="1" dirty="0"/>
              <a:t>-e-</a:t>
            </a:r>
            <a:r>
              <a:rPr lang="en-US" b="1" dirty="0" err="1"/>
              <a:t>Taiba</a:t>
            </a:r>
            <a:r>
              <a:rPr lang="en-US" b="1" dirty="0"/>
              <a:t> </a:t>
            </a:r>
            <a:r>
              <a:rPr lang="en-US" dirty="0"/>
              <a:t>had all been banned by the government of Pakistan.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34163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Steps by Pakistan (Contd..)</a:t>
            </a:r>
          </a:p>
          <a:p>
            <a:pPr marL="457200" indent="-457200">
              <a:lnSpc>
                <a:spcPct val="150000"/>
              </a:lnSpc>
              <a:buFont typeface="Arial" panose="020B0604020202020204" pitchFamily="34" charset="0"/>
              <a:buChar char="•"/>
            </a:pPr>
            <a:r>
              <a:rPr lang="en-US" i="1" dirty="0"/>
              <a:t>Deployment of Army at Afghan Border</a:t>
            </a:r>
          </a:p>
          <a:p>
            <a:pPr marL="457200" indent="-457200">
              <a:lnSpc>
                <a:spcPct val="150000"/>
              </a:lnSpc>
              <a:buFont typeface="Arial" panose="020B0604020202020204" pitchFamily="34" charset="0"/>
              <a:buChar char="•"/>
            </a:pPr>
            <a:r>
              <a:rPr lang="en-US" dirty="0"/>
              <a:t>Pakistan has deployed more than </a:t>
            </a:r>
            <a:r>
              <a:rPr lang="en-US" b="1" dirty="0"/>
              <a:t>120,000 soldiers along the Pak-Afghan border. </a:t>
            </a:r>
            <a:r>
              <a:rPr lang="en-US" dirty="0"/>
              <a:t>Pakistan </a:t>
            </a:r>
            <a:r>
              <a:rPr lang="en-US" b="1" dirty="0"/>
              <a:t>had never had experience prior </a:t>
            </a:r>
            <a:r>
              <a:rPr lang="en-US" dirty="0"/>
              <a:t>to this of deploying of its troops to fight non state actors in mountainous tribal areas. It had to set up around </a:t>
            </a:r>
            <a:r>
              <a:rPr lang="en-US" b="1" dirty="0"/>
              <a:t>100 check posts </a:t>
            </a:r>
            <a:r>
              <a:rPr lang="en-US" dirty="0"/>
              <a:t>to monitor the movement of militants across the border — not an easy job in such inhospitable terrain with its inadequate infrastructures and the constant threat from seven major tribal agencies.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466281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Steps by Pakistan (Contd..)</a:t>
            </a:r>
          </a:p>
          <a:p>
            <a:pPr marL="457200" indent="-457200">
              <a:lnSpc>
                <a:spcPct val="150000"/>
              </a:lnSpc>
              <a:buFont typeface="Arial" panose="020B0604020202020204" pitchFamily="34" charset="0"/>
              <a:buChar char="•"/>
            </a:pPr>
            <a:r>
              <a:rPr lang="en-US" i="1" dirty="0"/>
              <a:t>Operations against al Qaeda and its Network </a:t>
            </a:r>
          </a:p>
          <a:p>
            <a:pPr marL="457200" indent="-457200">
              <a:lnSpc>
                <a:spcPct val="150000"/>
              </a:lnSpc>
              <a:buFont typeface="Arial" panose="020B0604020202020204" pitchFamily="34" charset="0"/>
              <a:buChar char="•"/>
            </a:pPr>
            <a:r>
              <a:rPr lang="en-US" dirty="0"/>
              <a:t>Pakistan has made a very important contribution in restraining and marginalizing al Qaeda whose leaders and operatives have been arrested or killed as a direct result of strong security and administrative actions.</a:t>
            </a:r>
          </a:p>
          <a:p>
            <a:pPr marL="457200" indent="-457200">
              <a:lnSpc>
                <a:spcPct val="150000"/>
              </a:lnSpc>
              <a:buFont typeface="Arial" panose="020B0604020202020204" pitchFamily="34" charset="0"/>
              <a:buChar char="•"/>
            </a:pPr>
            <a:r>
              <a:rPr lang="en-US" dirty="0"/>
              <a:t>People from Afghanistan, along with members of al Qaeda and other terrorists, were forced by the conflict to retreat to the more lawless regions of Pakistan and mixed with local tribes.</a:t>
            </a:r>
          </a:p>
          <a:p>
            <a:pPr marL="457200" indent="-457200">
              <a:lnSpc>
                <a:spcPct val="150000"/>
              </a:lnSpc>
              <a:buFont typeface="Arial" panose="020B0604020202020204" pitchFamily="34" charset="0"/>
              <a:buChar char="•"/>
            </a:pPr>
            <a:r>
              <a:rPr lang="en-US" dirty="0"/>
              <a:t>This situation created problems for Pakistan’s administration, and the US increased pressure on former President </a:t>
            </a:r>
            <a:r>
              <a:rPr lang="en-US" dirty="0" err="1"/>
              <a:t>Parvez</a:t>
            </a:r>
            <a:r>
              <a:rPr lang="en-US" dirty="0"/>
              <a:t> </a:t>
            </a:r>
            <a:r>
              <a:rPr lang="en-US" dirty="0" err="1"/>
              <a:t>Musharraf</a:t>
            </a:r>
            <a:r>
              <a:rPr lang="en-US" dirty="0"/>
              <a:t> to launch military operations in the tribal areas in 2002.</a:t>
            </a: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466281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Steps by Pakistan (Contd..)</a:t>
            </a:r>
          </a:p>
          <a:p>
            <a:pPr marL="457200" indent="-457200">
              <a:lnSpc>
                <a:spcPct val="150000"/>
              </a:lnSpc>
              <a:buFont typeface="Arial" panose="020B0604020202020204" pitchFamily="34" charset="0"/>
              <a:buChar char="•"/>
            </a:pPr>
            <a:r>
              <a:rPr lang="en-US" i="1" dirty="0"/>
              <a:t>Operations in the Tribal Areas </a:t>
            </a:r>
          </a:p>
          <a:p>
            <a:pPr marL="457200" indent="-457200">
              <a:lnSpc>
                <a:spcPct val="150000"/>
              </a:lnSpc>
              <a:buFont typeface="Arial" panose="020B0604020202020204" pitchFamily="34" charset="0"/>
              <a:buChar char="•"/>
            </a:pPr>
            <a:r>
              <a:rPr lang="en-US" dirty="0"/>
              <a:t>As a result of the US invasion of Afghanistan, al Qaeda and the Taliban entered the lawless tribal regions of Pakistan where no regular Pakistani armed forces had yet been deployed. Afghan leaders and fighters who had fought against the Red Army returned to fight against US and Coalition forces in Afghanistan. The tribal people welcomed them according to their traditional codes of </a:t>
            </a:r>
            <a:r>
              <a:rPr lang="en-US" dirty="0" err="1"/>
              <a:t>Pashtunwali</a:t>
            </a:r>
            <a:r>
              <a:rPr lang="en-US" dirty="0"/>
              <a:t> life. They consolidated their existing network of facilitators and </a:t>
            </a:r>
            <a:r>
              <a:rPr lang="en-US" dirty="0" err="1"/>
              <a:t>sympathisers</a:t>
            </a:r>
            <a:r>
              <a:rPr lang="en-US" dirty="0"/>
              <a:t> and when Pakistan deployed its regular army to clear the region of militants and al Qaeda’s members, </a:t>
            </a:r>
            <a:r>
              <a:rPr lang="en-US" dirty="0" err="1"/>
              <a:t>Tehreek</a:t>
            </a:r>
            <a:r>
              <a:rPr lang="en-US" dirty="0"/>
              <a:t>-e-Taliban Pakistan (TTP) emerged led by </a:t>
            </a:r>
            <a:r>
              <a:rPr lang="en-US" dirty="0" err="1"/>
              <a:t>Baitullah</a:t>
            </a:r>
            <a:r>
              <a:rPr lang="en-US" dirty="0"/>
              <a:t> </a:t>
            </a:r>
            <a:r>
              <a:rPr lang="en-US" dirty="0" err="1"/>
              <a:t>Mehsud</a:t>
            </a:r>
            <a:r>
              <a:rPr lang="en-US" dirty="0"/>
              <a:t> after Nek Muhammad was killed in action.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34163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Steps by Pakistan (Contd..)</a:t>
            </a:r>
          </a:p>
          <a:p>
            <a:pPr marL="457200" indent="-457200">
              <a:lnSpc>
                <a:spcPct val="150000"/>
              </a:lnSpc>
              <a:buFont typeface="Arial" panose="020B0604020202020204" pitchFamily="34" charset="0"/>
              <a:buChar char="•"/>
            </a:pPr>
            <a:r>
              <a:rPr lang="en-US" i="1" dirty="0"/>
              <a:t>TTP Retaliated</a:t>
            </a:r>
          </a:p>
          <a:p>
            <a:pPr marL="457200" indent="-457200">
              <a:lnSpc>
                <a:spcPct val="150000"/>
              </a:lnSpc>
              <a:buFont typeface="Arial" panose="020B0604020202020204" pitchFamily="34" charset="0"/>
              <a:buChar char="•"/>
            </a:pPr>
            <a:r>
              <a:rPr lang="en-US" dirty="0"/>
              <a:t>From 2006 the TTP started to attract militants and rebellious groups from Federally Administered Tribal Areas (FATA) and Khyber </a:t>
            </a:r>
            <a:r>
              <a:rPr lang="en-US" dirty="0" err="1"/>
              <a:t>Pakhtunkhwa</a:t>
            </a:r>
            <a:r>
              <a:rPr lang="en-US" dirty="0"/>
              <a:t> to fight against the Pakistani army and installations. </a:t>
            </a:r>
          </a:p>
          <a:p>
            <a:pPr marL="457200" indent="-457200">
              <a:lnSpc>
                <a:spcPct val="150000"/>
              </a:lnSpc>
              <a:buFont typeface="Arial" panose="020B0604020202020204" pitchFamily="34" charset="0"/>
              <a:buChar char="•"/>
            </a:pPr>
            <a:r>
              <a:rPr lang="en-US" dirty="0"/>
              <a:t>Thus, Pakistan had to fight against home-grown insurgents.</a:t>
            </a:r>
          </a:p>
          <a:p>
            <a:pPr marL="457200" indent="-457200">
              <a:lnSpc>
                <a:spcPct val="150000"/>
              </a:lnSpc>
              <a:buFont typeface="Arial" panose="020B0604020202020204" pitchFamily="34" charset="0"/>
              <a:buChar char="•"/>
            </a:pPr>
            <a:r>
              <a:rPr lang="en-US" dirty="0"/>
              <a:t>Pakistan initiated a peace dialogue with the </a:t>
            </a:r>
            <a:r>
              <a:rPr lang="en-US" dirty="0" err="1"/>
              <a:t>Baitullah</a:t>
            </a:r>
            <a:r>
              <a:rPr lang="en-US" dirty="0"/>
              <a:t> </a:t>
            </a:r>
            <a:r>
              <a:rPr lang="en-US" dirty="0" err="1"/>
              <a:t>Mehsud</a:t>
            </a:r>
            <a:r>
              <a:rPr lang="en-US" dirty="0"/>
              <a:t>-led </a:t>
            </a:r>
            <a:r>
              <a:rPr lang="en-US" dirty="0" err="1"/>
              <a:t>Tehrik</a:t>
            </a:r>
            <a:r>
              <a:rPr lang="en-US" dirty="0"/>
              <a:t>-</a:t>
            </a:r>
            <a:r>
              <a:rPr lang="en-US" dirty="0" err="1"/>
              <a:t>i</a:t>
            </a:r>
            <a:r>
              <a:rPr lang="en-US" dirty="0"/>
              <a:t>-Taliban Pakistan (TTP) but that was set aside under pressure from the US.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175432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Steps by Pakistan (Contd..)</a:t>
            </a:r>
          </a:p>
          <a:p>
            <a:pPr marL="457200" indent="-457200">
              <a:lnSpc>
                <a:spcPct val="150000"/>
              </a:lnSpc>
              <a:buFont typeface="Arial" panose="020B0604020202020204" pitchFamily="34" charset="0"/>
              <a:buChar char="•"/>
            </a:pPr>
            <a:r>
              <a:rPr lang="en-US" i="1" dirty="0"/>
              <a:t>Extremism on the Rise</a:t>
            </a:r>
          </a:p>
          <a:p>
            <a:pPr marL="457200" indent="-457200">
              <a:lnSpc>
                <a:spcPct val="150000"/>
              </a:lnSpc>
              <a:buFont typeface="Arial" panose="020B0604020202020204" pitchFamily="34" charset="0"/>
              <a:buChar char="•"/>
            </a:pPr>
            <a:r>
              <a:rPr lang="en-US" dirty="0" err="1"/>
              <a:t>Lal</a:t>
            </a:r>
            <a:r>
              <a:rPr lang="en-US" dirty="0"/>
              <a:t> </a:t>
            </a:r>
            <a:r>
              <a:rPr lang="en-US" dirty="0" err="1"/>
              <a:t>Masjid</a:t>
            </a:r>
            <a:r>
              <a:rPr lang="en-US" dirty="0"/>
              <a:t> Operation</a:t>
            </a:r>
          </a:p>
          <a:p>
            <a:pPr marL="457200" indent="-457200">
              <a:lnSpc>
                <a:spcPct val="150000"/>
              </a:lnSpc>
              <a:buFont typeface="Arial" panose="020B0604020202020204" pitchFamily="34" charset="0"/>
              <a:buChar char="•"/>
            </a:pPr>
            <a:r>
              <a:rPr lang="en-US" dirty="0"/>
              <a:t>Swat Taliban, Waziristan Taliban and other militants and Taliban joined hands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1556</Words>
  <Application>Microsoft Office PowerPoint</Application>
  <PresentationFormat>On-screen Show (4:3)</PresentationFormat>
  <Paragraphs>139</Paragraphs>
  <Slides>20</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Calibri Light</vt:lpstr>
      <vt:lpstr>Candara</vt:lpstr>
      <vt:lpstr>Franklin Gothic Book</vt:lpstr>
      <vt:lpstr>Wingdings 2</vt:lpstr>
      <vt:lpstr>Crop</vt:lpstr>
      <vt:lpstr>HDOfficeLightV0</vt:lpstr>
      <vt:lpstr>HUM111  Pakistan Studies</vt:lpstr>
      <vt:lpstr>HUM 111 Pakistan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NTS</dc:creator>
  <cp:lastModifiedBy>Windows User</cp:lastModifiedBy>
  <cp:revision>10</cp:revision>
  <dcterms:created xsi:type="dcterms:W3CDTF">2018-07-20T06:05:21Z</dcterms:created>
  <dcterms:modified xsi:type="dcterms:W3CDTF">2018-12-19T09:05:32Z</dcterms:modified>
</cp:coreProperties>
</file>