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341" r:id="rId6"/>
    <p:sldId id="278" r:id="rId7"/>
    <p:sldId id="279" r:id="rId8"/>
    <p:sldId id="280" r:id="rId9"/>
    <p:sldId id="338" r:id="rId10"/>
    <p:sldId id="273" r:id="rId11"/>
    <p:sldId id="275" r:id="rId12"/>
    <p:sldId id="277" r:id="rId13"/>
    <p:sldId id="270" r:id="rId14"/>
    <p:sldId id="339" r:id="rId15"/>
    <p:sldId id="34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94660"/>
  </p:normalViewPr>
  <p:slideViewPr>
    <p:cSldViewPr>
      <p:cViewPr varScale="1">
        <p:scale>
          <a:sx n="60" d="100"/>
          <a:sy n="60" d="100"/>
        </p:scale>
        <p:origin x="147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B346-4340-4D51-BA42-68F471A80EFB}" type="datetimeFigureOut">
              <a:rPr lang="en-US" smtClean="0"/>
              <a:t>5/29/2022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F4DC6-804E-4DCB-AA4D-C19D3D07E44B}" type="slidenum">
              <a:rPr lang="en-US" smtClean="0"/>
              <a:t>‹#›</a:t>
            </a:fld>
            <a:endParaRPr lang="en-US"/>
          </a:p>
        </p:txBody>
      </p:sp>
    </p:spTree>
    <p:extLst>
      <p:ext uri="{BB962C8B-B14F-4D97-AF65-F5344CB8AC3E}">
        <p14:creationId xmlns:p14="http://schemas.microsoft.com/office/powerpoint/2010/main" val="44184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7F3D8F-3735-4076-B2FB-E5BA9751801E}"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F3D8F-3735-4076-B2FB-E5BA9751801E}"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F3D8F-3735-4076-B2FB-E5BA9751801E}"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F3D8F-3735-4076-B2FB-E5BA9751801E}"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F3D8F-3735-4076-B2FB-E5BA9751801E}" type="datetimeFigureOut">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7F3D8F-3735-4076-B2FB-E5BA9751801E}"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7F3D8F-3735-4076-B2FB-E5BA9751801E}" type="datetimeFigureOut">
              <a:rPr lang="en-US" smtClean="0"/>
              <a:pPr/>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7F3D8F-3735-4076-B2FB-E5BA9751801E}" type="datetimeFigureOut">
              <a:rPr lang="en-US" smtClean="0"/>
              <a:pPr/>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F3D8F-3735-4076-B2FB-E5BA9751801E}" type="datetimeFigureOut">
              <a:rPr lang="en-US" smtClean="0"/>
              <a:pPr/>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F3D8F-3735-4076-B2FB-E5BA9751801E}"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F3D8F-3735-4076-B2FB-E5BA9751801E}" type="datetimeFigureOut">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31BA3-AF1D-4AF3-AE65-C0FA442C81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F3D8F-3735-4076-B2FB-E5BA9751801E}" type="datetimeFigureOut">
              <a:rPr lang="en-US" smtClean="0"/>
              <a:pPr/>
              <a:t>5/29/2022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31BA3-AF1D-4AF3-AE65-C0FA442C81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aravel.com/docs/8.x/configuration#environment-configu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Technologies</a:t>
            </a:r>
          </a:p>
        </p:txBody>
      </p:sp>
      <p:sp>
        <p:nvSpPr>
          <p:cNvPr id="3" name="Subtitle 2"/>
          <p:cNvSpPr>
            <a:spLocks noGrp="1"/>
          </p:cNvSpPr>
          <p:nvPr>
            <p:ph type="subTitle" idx="1"/>
          </p:nvPr>
        </p:nvSpPr>
        <p:spPr/>
        <p:txBody>
          <a:bodyPr/>
          <a:lstStyle/>
          <a:p>
            <a:r>
              <a:rPr lang="en-US" dirty="0"/>
              <a:t>Laravel Database Operations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sz="4000" dirty="0"/>
              <a:t>Laravel Database Operations</a:t>
            </a:r>
          </a:p>
        </p:txBody>
      </p:sp>
      <p:sp>
        <p:nvSpPr>
          <p:cNvPr id="3" name="Content Placeholder 2"/>
          <p:cNvSpPr>
            <a:spLocks noGrp="1"/>
          </p:cNvSpPr>
          <p:nvPr>
            <p:ph idx="1"/>
          </p:nvPr>
        </p:nvSpPr>
        <p:spPr>
          <a:xfrm>
            <a:off x="457200" y="487362"/>
            <a:ext cx="8382000" cy="5684838"/>
          </a:xfrm>
        </p:spPr>
        <p:txBody>
          <a:bodyPr>
            <a:noAutofit/>
          </a:bodyPr>
          <a:lstStyle/>
          <a:p>
            <a:r>
              <a:rPr lang="en-US" sz="2200" dirty="0"/>
              <a:t>In the simplest form, there are three steps for performing CRUD operations in Laravel.</a:t>
            </a:r>
          </a:p>
          <a:p>
            <a:pPr lvl="1"/>
            <a:r>
              <a:rPr lang="en-US" sz="2000" dirty="0"/>
              <a:t>Defining Routes</a:t>
            </a:r>
          </a:p>
          <a:p>
            <a:pPr lvl="2"/>
            <a:r>
              <a:rPr lang="en-US" sz="1800" dirty="0"/>
              <a:t>They will be used for defining routes corresponding to URLs specified by the user in the browser’s address bar or generated within the project. For Example, below is one such route;</a:t>
            </a:r>
          </a:p>
          <a:p>
            <a:pPr lvl="2"/>
            <a:r>
              <a:rPr lang="en-US" sz="1400" dirty="0">
                <a:latin typeface="Courier New" panose="02070309020205020404" pitchFamily="49" charset="0"/>
                <a:cs typeface="Courier New" panose="02070309020205020404" pitchFamily="49" charset="0"/>
              </a:rPr>
              <a:t>Route::get('/</a:t>
            </a:r>
            <a:r>
              <a:rPr lang="en-US" sz="1400" dirty="0" err="1">
                <a:latin typeface="Courier New" panose="02070309020205020404" pitchFamily="49" charset="0"/>
                <a:cs typeface="Courier New" panose="02070309020205020404" pitchFamily="49" charset="0"/>
              </a:rPr>
              <a:t>index','App</a:t>
            </a:r>
            <a:r>
              <a:rPr lang="en-US" sz="1400" dirty="0">
                <a:latin typeface="Courier New" panose="02070309020205020404" pitchFamily="49" charset="0"/>
                <a:cs typeface="Courier New" panose="02070309020205020404" pitchFamily="49" charset="0"/>
              </a:rPr>
              <a:t>\Http\Controllers\</a:t>
            </a:r>
            <a:r>
              <a:rPr lang="en-US" sz="1400" dirty="0" err="1">
                <a:latin typeface="Courier New" panose="02070309020205020404" pitchFamily="49" charset="0"/>
                <a:cs typeface="Courier New" panose="02070309020205020404" pitchFamily="49" charset="0"/>
              </a:rPr>
              <a:t>UserController@index</a:t>
            </a:r>
            <a:r>
              <a:rPr lang="en-US" sz="1400" dirty="0">
                <a:latin typeface="Courier New" panose="02070309020205020404" pitchFamily="49" charset="0"/>
                <a:cs typeface="Courier New" panose="02070309020205020404" pitchFamily="49" charset="0"/>
              </a:rPr>
              <a:t>');</a:t>
            </a:r>
            <a:endParaRPr lang="en-US" sz="1400" dirty="0"/>
          </a:p>
          <a:p>
            <a:pPr lvl="1"/>
            <a:r>
              <a:rPr lang="en-US" sz="2000" dirty="0"/>
              <a:t>Defining Controller</a:t>
            </a:r>
          </a:p>
          <a:p>
            <a:pPr lvl="2"/>
            <a:r>
              <a:rPr lang="en-US" sz="1800" dirty="0"/>
              <a:t>In the created controller class, we will write methods that will perform CRUD operations in the database. The data will be passed to views.</a:t>
            </a:r>
          </a:p>
          <a:p>
            <a:pPr lvl="2"/>
            <a:r>
              <a:rPr lang="en-US" sz="1400" dirty="0"/>
              <a:t>   </a:t>
            </a:r>
            <a:r>
              <a:rPr lang="en-US" sz="1400" dirty="0">
                <a:latin typeface="Courier New" panose="02070309020205020404" pitchFamily="49" charset="0"/>
                <a:cs typeface="Courier New" panose="02070309020205020404" pitchFamily="49" charset="0"/>
              </a:rPr>
              <a:t> function index() {</a:t>
            </a:r>
          </a:p>
          <a:p>
            <a:pPr lvl="2"/>
            <a:r>
              <a:rPr lang="en-US" sz="1400" dirty="0">
                <a:latin typeface="Courier New" panose="02070309020205020404" pitchFamily="49" charset="0"/>
                <a:cs typeface="Courier New" panose="02070309020205020404" pitchFamily="49" charset="0"/>
              </a:rPr>
              <a:t>        return view('index');</a:t>
            </a:r>
          </a:p>
          <a:p>
            <a:pPr lvl="2"/>
            <a:r>
              <a:rPr lang="en-US" sz="1400" dirty="0">
                <a:latin typeface="Courier New" panose="02070309020205020404" pitchFamily="49" charset="0"/>
                <a:cs typeface="Courier New" panose="02070309020205020404" pitchFamily="49" charset="0"/>
              </a:rPr>
              <a:t>    }</a:t>
            </a:r>
            <a:endParaRPr lang="en-US" sz="2200" dirty="0"/>
          </a:p>
          <a:p>
            <a:pPr lvl="1"/>
            <a:r>
              <a:rPr lang="en-US" sz="2000" dirty="0"/>
              <a:t>Defining Views</a:t>
            </a:r>
          </a:p>
          <a:p>
            <a:pPr lvl="2"/>
            <a:r>
              <a:rPr lang="en-US" sz="1400" dirty="0">
                <a:latin typeface="Courier New" panose="02070309020205020404" pitchFamily="49" charset="0"/>
                <a:cs typeface="Courier New" panose="02070309020205020404" pitchFamily="49" charset="0"/>
              </a:rPr>
              <a:t>&lt;html&gt;&lt;head&gt; &lt;title&gt;My first PHP Website&lt;/title&gt; &lt;/head&gt;</a:t>
            </a:r>
          </a:p>
          <a:p>
            <a:pPr lvl="2"/>
            <a:r>
              <a:rPr lang="en-US" sz="1400" dirty="0">
                <a:latin typeface="Courier New" panose="02070309020205020404" pitchFamily="49" charset="0"/>
                <a:cs typeface="Courier New" panose="02070309020205020404" pitchFamily="49" charset="0"/>
              </a:rPr>
              <a:t>    &lt;body&gt;</a:t>
            </a:r>
          </a:p>
          <a:p>
            <a:pPr lvl="2"/>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php</a:t>
            </a:r>
            <a:r>
              <a:rPr lang="en-US" sz="1400" dirty="0">
                <a:latin typeface="Courier New" panose="02070309020205020404" pitchFamily="49" charset="0"/>
                <a:cs typeface="Courier New" panose="02070309020205020404" pitchFamily="49" charset="0"/>
              </a:rPr>
              <a:t>   echo "&lt;p&gt;Hello World!&lt;/p&gt;"; ?&gt;</a:t>
            </a:r>
          </a:p>
          <a:p>
            <a:pPr lvl="2"/>
            <a:r>
              <a:rPr lang="en-US" sz="1400" dirty="0">
                <a:latin typeface="Courier New" panose="02070309020205020404" pitchFamily="49" charset="0"/>
                <a:cs typeface="Courier New" panose="02070309020205020404" pitchFamily="49" charset="0"/>
              </a:rPr>
              <a:t>        &lt;a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="/login"&gt; Click here to login&lt;/a&gt; &lt;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&gt;</a:t>
            </a:r>
          </a:p>
          <a:p>
            <a:pPr lvl="2"/>
            <a:r>
              <a:rPr lang="en-US" sz="1400" dirty="0">
                <a:latin typeface="Courier New" panose="02070309020205020404" pitchFamily="49" charset="0"/>
                <a:cs typeface="Courier New" panose="02070309020205020404" pitchFamily="49" charset="0"/>
              </a:rPr>
              <a:t>        &lt;a </a:t>
            </a:r>
            <a:r>
              <a:rPr lang="en-US" sz="1400" dirty="0" err="1">
                <a:latin typeface="Courier New" panose="02070309020205020404" pitchFamily="49" charset="0"/>
                <a:cs typeface="Courier New" panose="02070309020205020404" pitchFamily="49" charset="0"/>
              </a:rPr>
              <a:t>href</a:t>
            </a:r>
            <a:r>
              <a:rPr lang="en-US" sz="1400" dirty="0">
                <a:latin typeface="Courier New" panose="02070309020205020404" pitchFamily="49" charset="0"/>
                <a:cs typeface="Courier New" panose="02070309020205020404" pitchFamily="49" charset="0"/>
              </a:rPr>
              <a:t>="/register"&gt; Click here to register &lt;/a&gt;</a:t>
            </a:r>
          </a:p>
          <a:p>
            <a:pPr lvl="2"/>
            <a:r>
              <a:rPr lang="en-US" sz="1400" dirty="0">
                <a:latin typeface="Courier New" panose="02070309020205020404" pitchFamily="49" charset="0"/>
                <a:cs typeface="Courier New" panose="02070309020205020404" pitchFamily="49" charset="0"/>
              </a:rPr>
              <a:t>    &lt;/body&gt;</a:t>
            </a:r>
          </a:p>
          <a:p>
            <a:pPr lvl="2"/>
            <a:r>
              <a:rPr lang="en-US" sz="1400" dirty="0">
                <a:latin typeface="Courier New" panose="02070309020205020404" pitchFamily="49" charset="0"/>
                <a:cs typeface="Courier New" panose="02070309020205020404" pitchFamily="49" charset="0"/>
              </a:rPr>
              <a:t>&lt;/html&gt;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a:t>Laravel Project - </a:t>
            </a:r>
            <a:r>
              <a:rPr lang="en-US" sz="4000" dirty="0" err="1">
                <a:latin typeface="Courier New" panose="02070309020205020404" pitchFamily="49" charset="0"/>
                <a:cs typeface="Courier New" panose="02070309020205020404" pitchFamily="49" charset="0"/>
              </a:rPr>
              <a:t>onlinefishmarket</a:t>
            </a:r>
            <a:endParaRPr lang="en-US" sz="4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914400"/>
            <a:ext cx="8458200" cy="5410200"/>
          </a:xfrm>
        </p:spPr>
        <p:txBody>
          <a:bodyPr>
            <a:normAutofit fontScale="85000" lnSpcReduction="10000"/>
          </a:bodyPr>
          <a:lstStyle/>
          <a:p>
            <a:r>
              <a:rPr lang="en-US" sz="2200" dirty="0"/>
              <a:t>Views</a:t>
            </a:r>
          </a:p>
          <a:p>
            <a:pPr lvl="1"/>
            <a:r>
              <a:rPr lang="en-US" sz="1900" dirty="0" err="1"/>
              <a:t>index.blade.php</a:t>
            </a:r>
            <a:endParaRPr lang="en-US" sz="1900" dirty="0"/>
          </a:p>
          <a:p>
            <a:pPr lvl="2"/>
            <a:r>
              <a:rPr lang="en-US" sz="1500" dirty="0" err="1"/>
              <a:t>register.blade.php</a:t>
            </a:r>
            <a:endParaRPr lang="en-US" sz="1500" dirty="0"/>
          </a:p>
          <a:p>
            <a:pPr lvl="2"/>
            <a:r>
              <a:rPr lang="en-US" sz="1500" dirty="0" err="1"/>
              <a:t>login.blade.php</a:t>
            </a:r>
            <a:endParaRPr lang="en-US" sz="1500" dirty="0"/>
          </a:p>
          <a:p>
            <a:pPr lvl="1"/>
            <a:r>
              <a:rPr lang="en-US" sz="1900" dirty="0" err="1"/>
              <a:t>home.blade.php</a:t>
            </a:r>
            <a:endParaRPr lang="en-US" sz="1900" dirty="0"/>
          </a:p>
          <a:p>
            <a:pPr lvl="2"/>
            <a:r>
              <a:rPr lang="en-US" sz="1500" dirty="0" err="1"/>
              <a:t>edit.blade.php</a:t>
            </a:r>
            <a:endParaRPr lang="en-US" sz="1500" dirty="0"/>
          </a:p>
          <a:p>
            <a:pPr lvl="2"/>
            <a:r>
              <a:rPr lang="en-US" sz="1500" dirty="0" err="1"/>
              <a:t>delete.blade.php</a:t>
            </a:r>
            <a:endParaRPr lang="en-US" sz="1500" dirty="0"/>
          </a:p>
          <a:p>
            <a:pPr marL="342900" lvl="2" indent="-342900"/>
            <a:r>
              <a:rPr lang="en-US" sz="2200" dirty="0"/>
              <a:t>Routes</a:t>
            </a:r>
          </a:p>
          <a:p>
            <a:pPr lvl="1"/>
            <a:r>
              <a:rPr lang="en-US" sz="1900" dirty="0"/>
              <a:t>Route::get('/</a:t>
            </a:r>
            <a:r>
              <a:rPr lang="en-US" sz="1900" dirty="0" err="1"/>
              <a:t>index','App</a:t>
            </a:r>
            <a:r>
              <a:rPr lang="en-US" sz="1900" dirty="0"/>
              <a:t>\Http\Controllers\</a:t>
            </a:r>
            <a:r>
              <a:rPr lang="en-US" sz="1900" dirty="0" err="1"/>
              <a:t>UserController@index</a:t>
            </a:r>
            <a:r>
              <a:rPr lang="en-US" sz="1900" dirty="0"/>
              <a:t>');</a:t>
            </a:r>
          </a:p>
          <a:p>
            <a:pPr lvl="1"/>
            <a:r>
              <a:rPr lang="en-US" sz="1900" dirty="0"/>
              <a:t>Route::get('/register', 'App\Http\Controllers\</a:t>
            </a:r>
            <a:r>
              <a:rPr lang="en-US" sz="1900" dirty="0" err="1"/>
              <a:t>UserController@register</a:t>
            </a:r>
            <a:r>
              <a:rPr lang="en-US" sz="1900" dirty="0"/>
              <a:t>');</a:t>
            </a:r>
          </a:p>
          <a:p>
            <a:pPr lvl="1"/>
            <a:r>
              <a:rPr lang="en-US" sz="1900" dirty="0"/>
              <a:t>Route::post('/register', 'App\Http\Controllers\</a:t>
            </a:r>
            <a:r>
              <a:rPr lang="en-US" sz="1900" dirty="0" err="1"/>
              <a:t>UserController@store</a:t>
            </a:r>
            <a:r>
              <a:rPr lang="en-US" sz="1900" dirty="0"/>
              <a:t>');</a:t>
            </a:r>
          </a:p>
          <a:p>
            <a:pPr lvl="1"/>
            <a:r>
              <a:rPr lang="en-US" sz="1900" dirty="0"/>
              <a:t>Route::get('/login', 'App\Http\Controllers\</a:t>
            </a:r>
            <a:r>
              <a:rPr lang="en-US" sz="1900" dirty="0" err="1"/>
              <a:t>UserController@login</a:t>
            </a:r>
            <a:r>
              <a:rPr lang="en-US" sz="1900" dirty="0"/>
              <a:t>');</a:t>
            </a:r>
          </a:p>
          <a:p>
            <a:pPr lvl="1"/>
            <a:r>
              <a:rPr lang="en-US" sz="1900" dirty="0"/>
              <a:t>Route::post('/login', 'App\Http\Controllers\</a:t>
            </a:r>
            <a:r>
              <a:rPr lang="en-US" sz="1900" dirty="0" err="1"/>
              <a:t>UserController@match</a:t>
            </a:r>
            <a:r>
              <a:rPr lang="en-US" sz="1900" dirty="0"/>
              <a:t>');</a:t>
            </a:r>
          </a:p>
          <a:p>
            <a:pPr lvl="1"/>
            <a:r>
              <a:rPr lang="en-US" sz="1900" dirty="0"/>
              <a:t>Route::get('/home', 'App\Http\Controllers\</a:t>
            </a:r>
            <a:r>
              <a:rPr lang="en-US" sz="1900" dirty="0" err="1"/>
              <a:t>UserController@home</a:t>
            </a:r>
            <a:r>
              <a:rPr lang="en-US" sz="1900" dirty="0"/>
              <a:t>');</a:t>
            </a:r>
          </a:p>
          <a:p>
            <a:pPr lvl="1"/>
            <a:r>
              <a:rPr lang="en-US" sz="1900" dirty="0"/>
              <a:t>Route::post('/add', 'App\Http\Controllers\</a:t>
            </a:r>
            <a:r>
              <a:rPr lang="en-US" sz="1900" dirty="0" err="1"/>
              <a:t>UserController@storeFish</a:t>
            </a:r>
            <a:r>
              <a:rPr lang="en-US" sz="1900" dirty="0"/>
              <a:t>');</a:t>
            </a:r>
          </a:p>
          <a:p>
            <a:pPr lvl="1"/>
            <a:r>
              <a:rPr lang="en-US" sz="1900" dirty="0"/>
              <a:t>Route::get('/edit', 'App\Http\Controllers\</a:t>
            </a:r>
            <a:r>
              <a:rPr lang="en-US" sz="1900" dirty="0" err="1"/>
              <a:t>UserController@viewFish</a:t>
            </a:r>
            <a:r>
              <a:rPr lang="en-US" sz="1900" dirty="0"/>
              <a:t>');</a:t>
            </a:r>
          </a:p>
          <a:p>
            <a:pPr lvl="1"/>
            <a:r>
              <a:rPr lang="en-US" sz="1900" dirty="0"/>
              <a:t>Route::post('/update/{id}', 'App\Http\Controllers\</a:t>
            </a:r>
            <a:r>
              <a:rPr lang="en-US" sz="1900" dirty="0" err="1"/>
              <a:t>UserController@updateFish</a:t>
            </a:r>
            <a:r>
              <a:rPr lang="en-US" sz="1900" dirty="0"/>
              <a:t>');</a:t>
            </a:r>
          </a:p>
          <a:p>
            <a:pPr lvl="1"/>
            <a:r>
              <a:rPr lang="en-US" sz="1900" dirty="0"/>
              <a:t>Route::get('/delete', 'App\Http\Controllers\</a:t>
            </a:r>
            <a:r>
              <a:rPr lang="en-US" sz="1900" dirty="0" err="1"/>
              <a:t>UserController@deleteFish</a:t>
            </a:r>
            <a:r>
              <a:rPr lang="en-US" sz="1900" dirty="0"/>
              <a:t>')-&gt;name('delete');</a:t>
            </a:r>
          </a:p>
          <a:p>
            <a:pPr marL="342900" lvl="1" indent="-342900">
              <a:buFont typeface="Arial" pitchFamily="34" charset="0"/>
              <a:buChar char="•"/>
            </a:pPr>
            <a:r>
              <a:rPr lang="en-US" sz="2200" dirty="0"/>
              <a:t>Controllers</a:t>
            </a:r>
          </a:p>
          <a:p>
            <a:pPr marL="742950" lvl="2" indent="-342900"/>
            <a:r>
              <a:rPr lang="en-US" sz="1800" dirty="0"/>
              <a:t>Live in the Visual Studio along with their implementation.</a:t>
            </a:r>
          </a:p>
        </p:txBody>
      </p:sp>
    </p:spTree>
    <p:extLst>
      <p:ext uri="{BB962C8B-B14F-4D97-AF65-F5344CB8AC3E}">
        <p14:creationId xmlns:p14="http://schemas.microsoft.com/office/powerpoint/2010/main" val="291695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467-6DBE-4D60-BFBF-496509322D35}"/>
              </a:ext>
            </a:extLst>
          </p:cNvPr>
          <p:cNvSpPr>
            <a:spLocks noGrp="1"/>
          </p:cNvSpPr>
          <p:nvPr>
            <p:ph type="title"/>
          </p:nvPr>
        </p:nvSpPr>
        <p:spPr>
          <a:xfrm>
            <a:off x="457200" y="76200"/>
            <a:ext cx="8229600" cy="914400"/>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55493E03-D5C6-44E8-A294-B2BF9607846E}"/>
              </a:ext>
            </a:extLst>
          </p:cNvPr>
          <p:cNvSpPr>
            <a:spLocks noGrp="1"/>
          </p:cNvSpPr>
          <p:nvPr>
            <p:ph idx="1"/>
          </p:nvPr>
        </p:nvSpPr>
        <p:spPr>
          <a:xfrm>
            <a:off x="457200" y="1219200"/>
            <a:ext cx="8229600" cy="5257800"/>
          </a:xfrm>
        </p:spPr>
        <p:txBody>
          <a:bodyPr>
            <a:normAutofit/>
          </a:bodyPr>
          <a:lstStyle/>
          <a:p>
            <a:r>
              <a:rPr lang="en-US" sz="2200" dirty="0"/>
              <a:t>Laravel MySQL Database</a:t>
            </a:r>
          </a:p>
          <a:p>
            <a:r>
              <a:rPr lang="en-US" sz="2200" dirty="0"/>
              <a:t>CRUD Operations</a:t>
            </a:r>
          </a:p>
          <a:p>
            <a:r>
              <a:rPr lang="en-US" sz="2200" dirty="0"/>
              <a:t>Sample SQL Queries</a:t>
            </a:r>
          </a:p>
          <a:p>
            <a:r>
              <a:rPr lang="en-US" sz="2200" dirty="0"/>
              <a:t>Laravel Database operations</a:t>
            </a:r>
          </a:p>
          <a:p>
            <a:r>
              <a:rPr lang="en-US" sz="2200" dirty="0"/>
              <a:t>Laravel Project – </a:t>
            </a:r>
            <a:r>
              <a:rPr lang="en-US" sz="2200" dirty="0" err="1">
                <a:latin typeface="Courier New" panose="02070309020205020404" pitchFamily="49" charset="0"/>
                <a:cs typeface="Courier New" panose="02070309020205020404" pitchFamily="49" charset="0"/>
              </a:rPr>
              <a:t>onlinefishmarket</a:t>
            </a:r>
            <a:endParaRPr lang="en-US" sz="2200" dirty="0">
              <a:latin typeface="Courier New" panose="02070309020205020404" pitchFamily="49" charset="0"/>
              <a:cs typeface="Courier New" panose="02070309020205020404" pitchFamily="49" charset="0"/>
            </a:endParaRPr>
          </a:p>
          <a:p>
            <a:pPr lvl="1"/>
            <a:r>
              <a:rPr lang="en-US" sz="1800" dirty="0"/>
              <a:t>Views </a:t>
            </a:r>
          </a:p>
          <a:p>
            <a:pPr lvl="1"/>
            <a:r>
              <a:rPr lang="en-US" sz="1800" dirty="0"/>
              <a:t>Routes</a:t>
            </a:r>
          </a:p>
          <a:p>
            <a:pPr lvl="1"/>
            <a:r>
              <a:rPr lang="en-US" sz="1800" dirty="0"/>
              <a:t>Controllers</a:t>
            </a:r>
          </a:p>
          <a:p>
            <a:endParaRPr lang="en-US" sz="2200" dirty="0"/>
          </a:p>
          <a:p>
            <a:pPr marL="0" indent="0">
              <a:buNone/>
            </a:pPr>
            <a:endParaRPr lang="en-US" sz="2200" dirty="0"/>
          </a:p>
          <a:p>
            <a:endParaRPr lang="en-US" sz="2200" dirty="0"/>
          </a:p>
          <a:p>
            <a:pPr marL="0" indent="0">
              <a:buNone/>
            </a:pPr>
            <a:endParaRPr lang="en-US" dirty="0"/>
          </a:p>
        </p:txBody>
      </p:sp>
    </p:spTree>
    <p:extLst>
      <p:ext uri="{BB962C8B-B14F-4D97-AF65-F5344CB8AC3E}">
        <p14:creationId xmlns:p14="http://schemas.microsoft.com/office/powerpoint/2010/main" val="246015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467-6DBE-4D60-BFBF-496509322D35}"/>
              </a:ext>
            </a:extLst>
          </p:cNvPr>
          <p:cNvSpPr>
            <a:spLocks noGrp="1"/>
          </p:cNvSpPr>
          <p:nvPr>
            <p:ph type="title"/>
          </p:nvPr>
        </p:nvSpPr>
        <p:spPr>
          <a:xfrm>
            <a:off x="457200" y="76200"/>
            <a:ext cx="8229600" cy="914400"/>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55493E03-D5C6-44E8-A294-B2BF9607846E}"/>
              </a:ext>
            </a:extLst>
          </p:cNvPr>
          <p:cNvSpPr>
            <a:spLocks noGrp="1"/>
          </p:cNvSpPr>
          <p:nvPr>
            <p:ph idx="1"/>
          </p:nvPr>
        </p:nvSpPr>
        <p:spPr>
          <a:xfrm>
            <a:off x="457200" y="1219200"/>
            <a:ext cx="8229600" cy="5257800"/>
          </a:xfrm>
        </p:spPr>
        <p:txBody>
          <a:bodyPr>
            <a:normAutofit/>
          </a:bodyPr>
          <a:lstStyle/>
          <a:p>
            <a:r>
              <a:rPr lang="en-US" sz="2200" dirty="0"/>
              <a:t>Laravel MySQL Database</a:t>
            </a:r>
          </a:p>
          <a:p>
            <a:r>
              <a:rPr lang="en-US" sz="2200" dirty="0"/>
              <a:t>SQL CRUD Operations</a:t>
            </a:r>
          </a:p>
          <a:p>
            <a:r>
              <a:rPr lang="en-US" sz="2200" dirty="0"/>
              <a:t>Sample SQL Queries</a:t>
            </a:r>
          </a:p>
          <a:p>
            <a:r>
              <a:rPr lang="en-US" sz="2200" dirty="0"/>
              <a:t>Laravel Database operations</a:t>
            </a:r>
          </a:p>
          <a:p>
            <a:r>
              <a:rPr lang="en-US" sz="2200" dirty="0"/>
              <a:t>Laravel Project – </a:t>
            </a:r>
            <a:r>
              <a:rPr lang="en-US" sz="2200" dirty="0" err="1">
                <a:latin typeface="Courier New" panose="02070309020205020404" pitchFamily="49" charset="0"/>
                <a:cs typeface="Courier New" panose="02070309020205020404" pitchFamily="49" charset="0"/>
              </a:rPr>
              <a:t>onlinefishmarket</a:t>
            </a:r>
            <a:endParaRPr lang="en-US" sz="2200" dirty="0">
              <a:latin typeface="Courier New" panose="02070309020205020404" pitchFamily="49" charset="0"/>
              <a:cs typeface="Courier New" panose="02070309020205020404" pitchFamily="49" charset="0"/>
            </a:endParaRPr>
          </a:p>
          <a:p>
            <a:pPr lvl="1"/>
            <a:r>
              <a:rPr lang="en-US" sz="1800" dirty="0"/>
              <a:t>Views </a:t>
            </a:r>
          </a:p>
          <a:p>
            <a:pPr lvl="1"/>
            <a:r>
              <a:rPr lang="en-US" sz="1800" dirty="0"/>
              <a:t>Routes</a:t>
            </a:r>
          </a:p>
          <a:p>
            <a:pPr lvl="1"/>
            <a:r>
              <a:rPr lang="en-US" sz="1800" dirty="0"/>
              <a:t>Controllers</a:t>
            </a:r>
          </a:p>
          <a:p>
            <a:endParaRPr lang="en-US" sz="2200" dirty="0"/>
          </a:p>
          <a:p>
            <a:pPr marL="0" indent="0">
              <a:buNone/>
            </a:pPr>
            <a:endParaRPr lang="en-US" sz="2200" dirty="0"/>
          </a:p>
          <a:p>
            <a:endParaRPr lang="en-US" sz="2200" dirty="0"/>
          </a:p>
          <a:p>
            <a:pPr marL="0" indent="0">
              <a:buNone/>
            </a:pPr>
            <a:endParaRPr lang="en-US" dirty="0"/>
          </a:p>
        </p:txBody>
      </p:sp>
    </p:spTree>
    <p:extLst>
      <p:ext uri="{BB962C8B-B14F-4D97-AF65-F5344CB8AC3E}">
        <p14:creationId xmlns:p14="http://schemas.microsoft.com/office/powerpoint/2010/main" val="145275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F29A-B56D-4F7A-B828-0DE6CB6016D3}"/>
              </a:ext>
            </a:extLst>
          </p:cNvPr>
          <p:cNvSpPr>
            <a:spLocks noGrp="1"/>
          </p:cNvSpPr>
          <p:nvPr>
            <p:ph type="title"/>
          </p:nvPr>
        </p:nvSpPr>
        <p:spPr>
          <a:xfrm>
            <a:off x="457200" y="76200"/>
            <a:ext cx="8229600" cy="762000"/>
          </a:xfrm>
        </p:spPr>
        <p:txBody>
          <a:bodyPr>
            <a:normAutofit/>
          </a:bodyPr>
          <a:lstStyle/>
          <a:p>
            <a:r>
              <a:rPr lang="en-US" sz="4000" dirty="0">
                <a:hlinkClick r:id="rId2"/>
              </a:rPr>
              <a:t>Laravel MySQL Database</a:t>
            </a:r>
            <a:endParaRPr lang="en-US" sz="4000" dirty="0"/>
          </a:p>
        </p:txBody>
      </p:sp>
      <p:sp>
        <p:nvSpPr>
          <p:cNvPr id="3" name="Content Placeholder 2">
            <a:extLst>
              <a:ext uri="{FF2B5EF4-FFF2-40B4-BE49-F238E27FC236}">
                <a16:creationId xmlns:a16="http://schemas.microsoft.com/office/drawing/2014/main" id="{0D7D0F65-55AF-4921-AD67-0C56E6039F8F}"/>
              </a:ext>
            </a:extLst>
          </p:cNvPr>
          <p:cNvSpPr>
            <a:spLocks noGrp="1"/>
          </p:cNvSpPr>
          <p:nvPr>
            <p:ph idx="1"/>
          </p:nvPr>
        </p:nvSpPr>
        <p:spPr>
          <a:xfrm>
            <a:off x="304800" y="990600"/>
            <a:ext cx="8610600" cy="5532438"/>
          </a:xfrm>
        </p:spPr>
        <p:txBody>
          <a:bodyPr>
            <a:normAutofit/>
          </a:bodyPr>
          <a:lstStyle/>
          <a:p>
            <a:r>
              <a:rPr lang="en-US" sz="2200" dirty="0"/>
              <a:t>With Laravel, we can connect to and manipulate databases. Whenever we create a project in the Laravel, Laravel automatically makes an entry in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env</a:t>
            </a:r>
            <a:r>
              <a:rPr lang="en-US" sz="2200" dirty="0">
                <a:latin typeface="Courier New" panose="02070309020205020404" pitchFamily="49" charset="0"/>
                <a:cs typeface="Courier New" panose="02070309020205020404" pitchFamily="49" charset="0"/>
              </a:rPr>
              <a:t> </a:t>
            </a:r>
            <a:r>
              <a:rPr lang="en-US" sz="2200" dirty="0"/>
              <a:t>file. </a:t>
            </a:r>
          </a:p>
          <a:p>
            <a:r>
              <a:rPr lang="en-US" sz="2200" dirty="0"/>
              <a:t>The default connection is with the </a:t>
            </a:r>
            <a:r>
              <a:rPr lang="en-US" sz="2200" dirty="0" err="1"/>
              <a:t>mysql</a:t>
            </a:r>
            <a:r>
              <a:rPr lang="en-US" sz="2200" dirty="0"/>
              <a:t> database with the database exactly similar to the </a:t>
            </a:r>
            <a:r>
              <a:rPr lang="en-US" sz="2200" dirty="0">
                <a:latin typeface="Courier New" panose="02070309020205020404" pitchFamily="49" charset="0"/>
                <a:cs typeface="Courier New" panose="02070309020205020404" pitchFamily="49" charset="0"/>
              </a:rPr>
              <a:t>&lt;</a:t>
            </a:r>
            <a:r>
              <a:rPr lang="en-US" sz="2200" dirty="0" err="1">
                <a:latin typeface="Courier New" panose="02070309020205020404" pitchFamily="49" charset="0"/>
                <a:cs typeface="Courier New" panose="02070309020205020404" pitchFamily="49" charset="0"/>
              </a:rPr>
              <a:t>projectname</a:t>
            </a:r>
            <a:r>
              <a:rPr lang="en-US" sz="2200" dirty="0">
                <a:latin typeface="Courier New" panose="02070309020205020404" pitchFamily="49" charset="0"/>
                <a:cs typeface="Courier New" panose="02070309020205020404" pitchFamily="49" charset="0"/>
              </a:rPr>
              <a:t>&gt;. </a:t>
            </a:r>
          </a:p>
          <a:p>
            <a:r>
              <a:rPr lang="en-US" sz="2200" dirty="0"/>
              <a:t>The </a:t>
            </a:r>
            <a:r>
              <a:rPr lang="en-US" sz="2200" dirty="0" err="1">
                <a:latin typeface="Courier New" panose="02070309020205020404" pitchFamily="49" charset="0"/>
                <a:cs typeface="Courier New" panose="02070309020205020404" pitchFamily="49" charset="0"/>
              </a:rPr>
              <a:t>LogIn</a:t>
            </a:r>
            <a:r>
              <a:rPr lang="en-US" sz="2200" dirty="0"/>
              <a:t> credentials of the database are also the default values used in the </a:t>
            </a:r>
            <a:r>
              <a:rPr lang="en-US" sz="2200" dirty="0" err="1">
                <a:latin typeface="Courier New" panose="02070309020205020404" pitchFamily="49" charset="0"/>
                <a:cs typeface="Courier New" panose="02070309020205020404" pitchFamily="49" charset="0"/>
              </a:rPr>
              <a:t>phpMyAdmin</a:t>
            </a:r>
            <a:r>
              <a:rPr lang="en-US" sz="2200" dirty="0">
                <a:latin typeface="Courier New" panose="02070309020205020404" pitchFamily="49" charset="0"/>
                <a:cs typeface="Courier New" panose="02070309020205020404" pitchFamily="49" charset="0"/>
              </a:rPr>
              <a:t> </a:t>
            </a:r>
            <a:r>
              <a:rPr lang="en-US" sz="2200" dirty="0"/>
              <a:t>interface.</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rotWithShape="1">
          <a:blip r:embed="rId3"/>
          <a:srcRect l="15417" t="23333" r="55000" b="64075"/>
          <a:stretch/>
        </p:blipFill>
        <p:spPr>
          <a:xfrm>
            <a:off x="685799" y="3886200"/>
            <a:ext cx="7956179" cy="1905000"/>
          </a:xfrm>
          <a:prstGeom prst="rect">
            <a:avLst/>
          </a:prstGeom>
        </p:spPr>
      </p:pic>
    </p:spTree>
    <p:extLst>
      <p:ext uri="{BB962C8B-B14F-4D97-AF65-F5344CB8AC3E}">
        <p14:creationId xmlns:p14="http://schemas.microsoft.com/office/powerpoint/2010/main" val="73255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FD2-691B-4381-A1CD-14E7CCE257C8}"/>
              </a:ext>
            </a:extLst>
          </p:cNvPr>
          <p:cNvSpPr>
            <a:spLocks noGrp="1"/>
          </p:cNvSpPr>
          <p:nvPr>
            <p:ph type="title"/>
          </p:nvPr>
        </p:nvSpPr>
        <p:spPr>
          <a:xfrm>
            <a:off x="457200" y="198438"/>
            <a:ext cx="8229600" cy="715962"/>
          </a:xfrm>
        </p:spPr>
        <p:txBody>
          <a:bodyPr>
            <a:normAutofit fontScale="90000"/>
          </a:bodyPr>
          <a:lstStyle/>
          <a:p>
            <a:r>
              <a:rPr lang="en-US" dirty="0"/>
              <a:t>MySQL Database</a:t>
            </a:r>
          </a:p>
        </p:txBody>
      </p:sp>
      <p:sp>
        <p:nvSpPr>
          <p:cNvPr id="3" name="Content Placeholder 2">
            <a:extLst>
              <a:ext uri="{FF2B5EF4-FFF2-40B4-BE49-F238E27FC236}">
                <a16:creationId xmlns:a16="http://schemas.microsoft.com/office/drawing/2014/main" id="{B828F467-F52D-49CA-B5E9-A0B94DCF720C}"/>
              </a:ext>
            </a:extLst>
          </p:cNvPr>
          <p:cNvSpPr>
            <a:spLocks noGrp="1"/>
          </p:cNvSpPr>
          <p:nvPr>
            <p:ph idx="1"/>
          </p:nvPr>
        </p:nvSpPr>
        <p:spPr>
          <a:xfrm>
            <a:off x="381000" y="990600"/>
            <a:ext cx="8305800" cy="3009167"/>
          </a:xfrm>
        </p:spPr>
        <p:txBody>
          <a:bodyPr>
            <a:normAutofit fontScale="55000" lnSpcReduction="20000"/>
          </a:bodyPr>
          <a:lstStyle/>
          <a:p>
            <a:r>
              <a:rPr lang="en-US" dirty="0"/>
              <a:t>MySQL is one of the most popular relational database system being used on the Web today. </a:t>
            </a:r>
          </a:p>
          <a:p>
            <a:r>
              <a:rPr lang="en-US" dirty="0"/>
              <a:t>It is freely available and easy to install, however if you have installed </a:t>
            </a:r>
            <a:r>
              <a:rPr lang="en-US" dirty="0" err="1">
                <a:latin typeface="Courier New" panose="02070309020205020404" pitchFamily="49" charset="0"/>
                <a:cs typeface="Courier New" panose="02070309020205020404" pitchFamily="49" charset="0"/>
              </a:rPr>
              <a:t>Wampserver</a:t>
            </a:r>
            <a:r>
              <a:rPr lang="en-US" dirty="0">
                <a:latin typeface="Courier New" panose="02070309020205020404" pitchFamily="49" charset="0"/>
                <a:cs typeface="Courier New" panose="02070309020205020404" pitchFamily="49" charset="0"/>
              </a:rPr>
              <a:t> </a:t>
            </a:r>
            <a:r>
              <a:rPr lang="en-US" dirty="0"/>
              <a:t>it is already there on your machine. </a:t>
            </a:r>
          </a:p>
          <a:p>
            <a:pPr fontAlgn="base"/>
            <a:r>
              <a:rPr lang="en-US" dirty="0"/>
              <a:t>MySQL database stores data into tables like other relational database. A table is a collection of related data, and it is divided into rows and columns.</a:t>
            </a:r>
          </a:p>
          <a:p>
            <a:pPr fontAlgn="base"/>
            <a:r>
              <a:rPr lang="en-US" dirty="0"/>
              <a:t>Each row in a table represents a data record that are inherently connected to each other such as information related to a particular person, whereas each column represents a specific field such as </a:t>
            </a:r>
            <a:r>
              <a:rPr lang="en-US" i="1" dirty="0"/>
              <a:t>id</a:t>
            </a:r>
            <a:r>
              <a:rPr lang="en-US" dirty="0"/>
              <a:t>, </a:t>
            </a:r>
            <a:r>
              <a:rPr lang="en-US" i="1" dirty="0" err="1"/>
              <a:t>first_name</a:t>
            </a:r>
            <a:r>
              <a:rPr lang="en-US" dirty="0"/>
              <a:t>, </a:t>
            </a:r>
            <a:r>
              <a:rPr lang="en-US" i="1" dirty="0" err="1"/>
              <a:t>last_name</a:t>
            </a:r>
            <a:r>
              <a:rPr lang="en-US" dirty="0"/>
              <a:t>, </a:t>
            </a:r>
            <a:r>
              <a:rPr lang="en-US" i="1" dirty="0"/>
              <a:t>email</a:t>
            </a:r>
            <a:r>
              <a:rPr lang="en-US" dirty="0"/>
              <a:t>, etc. </a:t>
            </a:r>
          </a:p>
          <a:p>
            <a:pPr fontAlgn="base"/>
            <a:r>
              <a:rPr lang="en-US" dirty="0"/>
              <a:t>The structure of a simple MySQL table that contains person's general information may look something like this:</a:t>
            </a:r>
          </a:p>
          <a:p>
            <a:endParaRPr lang="en-US" dirty="0"/>
          </a:p>
        </p:txBody>
      </p:sp>
      <p:pic>
        <p:nvPicPr>
          <p:cNvPr id="5" name="Picture 4">
            <a:extLst>
              <a:ext uri="{FF2B5EF4-FFF2-40B4-BE49-F238E27FC236}">
                <a16:creationId xmlns:a16="http://schemas.microsoft.com/office/drawing/2014/main" id="{700AF0A6-F613-404C-8A31-349512BF78E7}"/>
              </a:ext>
            </a:extLst>
          </p:cNvPr>
          <p:cNvPicPr>
            <a:picLocks noChangeAspect="1"/>
          </p:cNvPicPr>
          <p:nvPr/>
        </p:nvPicPr>
        <p:blipFill rotWithShape="1">
          <a:blip r:embed="rId2"/>
          <a:srcRect l="35261" t="39630" r="40833" b="38148"/>
          <a:stretch/>
        </p:blipFill>
        <p:spPr>
          <a:xfrm>
            <a:off x="2057400" y="3886200"/>
            <a:ext cx="4721126" cy="2468562"/>
          </a:xfrm>
          <a:prstGeom prst="rect">
            <a:avLst/>
          </a:prstGeom>
        </p:spPr>
      </p:pic>
    </p:spTree>
    <p:extLst>
      <p:ext uri="{BB962C8B-B14F-4D97-AF65-F5344CB8AC3E}">
        <p14:creationId xmlns:p14="http://schemas.microsoft.com/office/powerpoint/2010/main" val="261908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8BDE-44A6-4760-9B01-262DE669CE0B}"/>
              </a:ext>
            </a:extLst>
          </p:cNvPr>
          <p:cNvSpPr>
            <a:spLocks noGrp="1"/>
          </p:cNvSpPr>
          <p:nvPr>
            <p:ph type="title"/>
          </p:nvPr>
        </p:nvSpPr>
        <p:spPr>
          <a:xfrm>
            <a:off x="457200" y="228600"/>
            <a:ext cx="8229600" cy="639762"/>
          </a:xfrm>
        </p:spPr>
        <p:txBody>
          <a:bodyPr>
            <a:normAutofit fontScale="90000"/>
          </a:bodyPr>
          <a:lstStyle/>
          <a:p>
            <a:r>
              <a:rPr lang="en-US" dirty="0"/>
              <a:t>CRUD Operations</a:t>
            </a:r>
          </a:p>
        </p:txBody>
      </p:sp>
      <p:sp>
        <p:nvSpPr>
          <p:cNvPr id="3" name="Content Placeholder 2">
            <a:extLst>
              <a:ext uri="{FF2B5EF4-FFF2-40B4-BE49-F238E27FC236}">
                <a16:creationId xmlns:a16="http://schemas.microsoft.com/office/drawing/2014/main" id="{F86B4C36-E261-4DCB-B874-FE2814436D4A}"/>
              </a:ext>
            </a:extLst>
          </p:cNvPr>
          <p:cNvSpPr>
            <a:spLocks noGrp="1"/>
          </p:cNvSpPr>
          <p:nvPr>
            <p:ph idx="1"/>
          </p:nvPr>
        </p:nvSpPr>
        <p:spPr>
          <a:xfrm>
            <a:off x="457200" y="914400"/>
            <a:ext cx="8229600" cy="3276599"/>
          </a:xfrm>
        </p:spPr>
        <p:txBody>
          <a:bodyPr>
            <a:normAutofit fontScale="70000" lnSpcReduction="20000"/>
          </a:bodyPr>
          <a:lstStyle/>
          <a:p>
            <a:r>
              <a:rPr lang="en-US" dirty="0"/>
              <a:t>SQL, the Structured Query Language, is a simple, standardized language for communicating with relational databases like MySQL. </a:t>
            </a:r>
          </a:p>
          <a:p>
            <a:r>
              <a:rPr lang="en-US" dirty="0"/>
              <a:t>With SQL you can perform any database-related task, such as creating databases and tables, saving data in database tables, query a database for specific records, deleting and updating data in databases.</a:t>
            </a:r>
          </a:p>
          <a:p>
            <a:r>
              <a:rPr lang="en-US" dirty="0"/>
              <a:t>The acronym CRUD refers to creating, reading, updating and deleting records in the database. It corresponds to INSERT, SELECT, UPDATE and DELETE queries of the SQL respectively.</a:t>
            </a:r>
          </a:p>
          <a:p>
            <a:endParaRPr lang="en-US" dirty="0"/>
          </a:p>
        </p:txBody>
      </p:sp>
      <p:graphicFrame>
        <p:nvGraphicFramePr>
          <p:cNvPr id="4" name="Group 3">
            <a:extLst>
              <a:ext uri="{FF2B5EF4-FFF2-40B4-BE49-F238E27FC236}">
                <a16:creationId xmlns:a16="http://schemas.microsoft.com/office/drawing/2014/main" id="{1AE70D05-6E32-4BBD-98EC-363D8F5FA47C}"/>
              </a:ext>
            </a:extLst>
          </p:cNvPr>
          <p:cNvGraphicFramePr>
            <a:graphicFrameLocks noGrp="1"/>
          </p:cNvGraphicFramePr>
          <p:nvPr>
            <p:extLst>
              <p:ext uri="{D42A27DB-BD31-4B8C-83A1-F6EECF244321}">
                <p14:modId xmlns:p14="http://schemas.microsoft.com/office/powerpoint/2010/main" val="3375318890"/>
              </p:ext>
            </p:extLst>
          </p:nvPr>
        </p:nvGraphicFramePr>
        <p:xfrm>
          <a:off x="1295400" y="3886200"/>
          <a:ext cx="6705600" cy="2697163"/>
        </p:xfrm>
        <a:graphic>
          <a:graphicData uri="http://schemas.openxmlformats.org/drawingml/2006/table">
            <a:tbl>
              <a:tblPr/>
              <a:tblGrid>
                <a:gridCol w="1677076">
                  <a:extLst>
                    <a:ext uri="{9D8B030D-6E8A-4147-A177-3AD203B41FA5}">
                      <a16:colId xmlns:a16="http://schemas.microsoft.com/office/drawing/2014/main" val="20000"/>
                    </a:ext>
                  </a:extLst>
                </a:gridCol>
                <a:gridCol w="2493943">
                  <a:extLst>
                    <a:ext uri="{9D8B030D-6E8A-4147-A177-3AD203B41FA5}">
                      <a16:colId xmlns:a16="http://schemas.microsoft.com/office/drawing/2014/main" val="20001"/>
                    </a:ext>
                  </a:extLst>
                </a:gridCol>
                <a:gridCol w="2534581">
                  <a:extLst>
                    <a:ext uri="{9D8B030D-6E8A-4147-A177-3AD203B41FA5}">
                      <a16:colId xmlns:a16="http://schemas.microsoft.com/office/drawing/2014/main" val="20002"/>
                    </a:ext>
                  </a:extLst>
                </a:gridCol>
              </a:tblGrid>
              <a:tr h="685083">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FFFFFF"/>
                          </a:solidFill>
                          <a:effectLst>
                            <a:outerShdw blurRad="38100" dist="38100" dir="2700000" algn="tl">
                              <a:srgbClr val="000000"/>
                            </a:outerShdw>
                          </a:effectLst>
                          <a:latin typeface="Arial Narrow" pitchFamily="32" charset="0"/>
                          <a:ea typeface="MS Gothic" pitchFamily="49" charset="-128"/>
                        </a:rPr>
                        <a:t>Letter</a:t>
                      </a:r>
                    </a:p>
                  </a:txBody>
                  <a:tcPr marL="90000" marR="90000" marT="76607"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FFFFFF"/>
                          </a:solidFill>
                          <a:effectLst>
                            <a:outerShdw blurRad="38100" dist="38100" dir="2700000" algn="tl">
                              <a:srgbClr val="000000"/>
                            </a:outerShdw>
                          </a:effectLst>
                          <a:latin typeface="Arial Narrow" pitchFamily="32" charset="0"/>
                          <a:ea typeface="MS Gothic" pitchFamily="49" charset="-128"/>
                        </a:rPr>
                        <a:t>Operation</a:t>
                      </a:r>
                    </a:p>
                  </a:txBody>
                  <a:tcPr marL="90000" marR="90000" marT="76607"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err="1">
                          <a:ln>
                            <a:noFill/>
                          </a:ln>
                          <a:solidFill>
                            <a:srgbClr val="FFFFFF"/>
                          </a:solidFill>
                          <a:effectLst>
                            <a:outerShdw blurRad="38100" dist="38100" dir="2700000" algn="tl">
                              <a:srgbClr val="000000"/>
                            </a:outerShdw>
                          </a:effectLst>
                          <a:latin typeface="Arial Narrow" pitchFamily="32" charset="0"/>
                          <a:ea typeface="MS Gothic" pitchFamily="49" charset="-128"/>
                        </a:rPr>
                        <a:t>MySQL</a:t>
                      </a:r>
                      <a:r>
                        <a:rPr kumimoji="0" lang="en-US" sz="2200" b="1" i="0" u="none" strike="noStrike" cap="none" normalizeH="0" baseline="0" dirty="0">
                          <a:ln>
                            <a:noFill/>
                          </a:ln>
                          <a:solidFill>
                            <a:srgbClr val="FFFFFF"/>
                          </a:solidFill>
                          <a:effectLst>
                            <a:outerShdw blurRad="38100" dist="38100" dir="2700000" algn="tl">
                              <a:srgbClr val="000000"/>
                            </a:outerShdw>
                          </a:effectLst>
                          <a:latin typeface="Arial Narrow" pitchFamily="32" charset="0"/>
                          <a:ea typeface="MS Gothic" pitchFamily="49" charset="-128"/>
                        </a:rPr>
                        <a:t> Statement</a:t>
                      </a:r>
                    </a:p>
                  </a:txBody>
                  <a:tcPr marL="90000" marR="90000" marT="76607"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503020">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Rockwell Extra Bold" pitchFamily="18" charset="0"/>
                          <a:ea typeface="MS Gothic" pitchFamily="49" charset="-128"/>
                        </a:rPr>
                        <a:t>C</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Arial Narrow" pitchFamily="32" charset="0"/>
                          <a:ea typeface="MS Gothic" pitchFamily="49" charset="-128"/>
                        </a:rPr>
                        <a:t>Create</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89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Courier New" pitchFamily="49" charset="0"/>
                          <a:ea typeface="MS Gothic" pitchFamily="49" charset="-128"/>
                          <a:cs typeface="Courier New" pitchFamily="49" charset="0"/>
                        </a:rPr>
                        <a:t>INSERT</a:t>
                      </a:r>
                    </a:p>
                  </a:txBody>
                  <a:tcPr marL="90000" marR="90000" marT="118512"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503020">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Rockwell Extra Bold" pitchFamily="18" charset="0"/>
                          <a:ea typeface="MS Gothic" pitchFamily="49" charset="-128"/>
                        </a:rPr>
                        <a:t>R</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Arial Narrow" pitchFamily="32" charset="0"/>
                          <a:ea typeface="MS Gothic" pitchFamily="49" charset="-128"/>
                        </a:rPr>
                        <a:t>Retrieve</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89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Courier New" pitchFamily="49" charset="0"/>
                          <a:ea typeface="MS Gothic" pitchFamily="49" charset="-128"/>
                          <a:cs typeface="Courier New" pitchFamily="49" charset="0"/>
                        </a:rPr>
                        <a:t>SELECT</a:t>
                      </a:r>
                    </a:p>
                  </a:txBody>
                  <a:tcPr marL="90000" marR="90000" marT="118512"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503020">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Rockwell Extra Bold" pitchFamily="18" charset="0"/>
                          <a:ea typeface="MS Gothic" pitchFamily="49" charset="-128"/>
                        </a:rPr>
                        <a:t>U</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a:ln>
                            <a:noFill/>
                          </a:ln>
                          <a:solidFill>
                            <a:srgbClr val="000000"/>
                          </a:solidFill>
                          <a:effectLst/>
                          <a:latin typeface="Arial Narrow" pitchFamily="32" charset="0"/>
                          <a:ea typeface="MS Gothic" pitchFamily="49" charset="-128"/>
                        </a:rPr>
                        <a:t>Update</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89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Courier New" pitchFamily="49" charset="0"/>
                          <a:ea typeface="MS Gothic" pitchFamily="49" charset="-128"/>
                          <a:cs typeface="Courier New" pitchFamily="49" charset="0"/>
                        </a:rPr>
                        <a:t>UPDATE</a:t>
                      </a:r>
                    </a:p>
                  </a:txBody>
                  <a:tcPr marL="90000" marR="90000" marT="118512"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503020">
                <a:tc>
                  <a:txBody>
                    <a:bodyPr/>
                    <a:lstStyle/>
                    <a:p>
                      <a:pPr marL="0" marR="0" lvl="0" indent="0" algn="ctr"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Rockwell Extra Bold" pitchFamily="18" charset="0"/>
                          <a:ea typeface="MS Gothic" pitchFamily="49" charset="-128"/>
                        </a:rPr>
                        <a:t>D</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Arial Narrow" pitchFamily="32" charset="0"/>
                          <a:ea typeface="MS Gothic" pitchFamily="49" charset="-128"/>
                        </a:rPr>
                        <a:t>Destroy</a:t>
                      </a:r>
                    </a:p>
                  </a:txBody>
                  <a:tcPr marL="90000" marR="90000" marT="76607"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89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200" b="1" i="0" u="none" strike="noStrike" cap="none" normalizeH="0" baseline="0" dirty="0">
                          <a:ln>
                            <a:noFill/>
                          </a:ln>
                          <a:solidFill>
                            <a:srgbClr val="000000"/>
                          </a:solidFill>
                          <a:effectLst/>
                          <a:latin typeface="Courier New" pitchFamily="49" charset="0"/>
                          <a:ea typeface="MS Gothic" pitchFamily="49" charset="-128"/>
                          <a:cs typeface="Courier New" pitchFamily="49" charset="0"/>
                        </a:rPr>
                        <a:t>DELETE</a:t>
                      </a:r>
                    </a:p>
                  </a:txBody>
                  <a:tcPr marL="90000" marR="90000" marT="118512"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6032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INSERT </a:t>
            </a:r>
            <a:r>
              <a:rPr lang="en-US" sz="4000" dirty="0"/>
              <a:t>Query</a:t>
            </a:r>
            <a:r>
              <a:rPr lang="en-US" dirty="0"/>
              <a:t> Examples</a:t>
            </a:r>
          </a:p>
        </p:txBody>
      </p:sp>
      <p:sp>
        <p:nvSpPr>
          <p:cNvPr id="3" name="Content Placeholder 2"/>
          <p:cNvSpPr>
            <a:spLocks noGrp="1"/>
          </p:cNvSpPr>
          <p:nvPr>
            <p:ph idx="1"/>
          </p:nvPr>
        </p:nvSpPr>
        <p:spPr>
          <a:xfrm>
            <a:off x="457200" y="1371600"/>
            <a:ext cx="8229600" cy="5029200"/>
          </a:xfrm>
        </p:spPr>
        <p:txBody>
          <a:bodyPr>
            <a:normAutofit/>
          </a:bodyPr>
          <a:lstStyle/>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Inserts a row in Customer Table */</a:t>
            </a:r>
          </a:p>
          <a:p>
            <a:pPr marL="0" indent="0">
              <a:buNone/>
            </a:pPr>
            <a:r>
              <a:rPr lang="en-US" sz="2400" dirty="0"/>
              <a:t>INSERT INTO Customer (Name, Email, City)</a:t>
            </a:r>
            <a:br>
              <a:rPr lang="en-US" sz="2400" dirty="0"/>
            </a:br>
            <a:r>
              <a:rPr lang="en-US" sz="2400" dirty="0"/>
              <a:t>VALUES ('Ali', 'ali@comsats.edu.pk', 'Islamabad’);</a:t>
            </a:r>
          </a:p>
          <a:p>
            <a:pPr marL="0" indent="0">
              <a:buNone/>
            </a:pPr>
            <a:endParaRPr lang="en-US" sz="2400" dirty="0"/>
          </a:p>
          <a:p>
            <a:pPr marL="0" indent="0">
              <a:buNone/>
            </a:pPr>
            <a:r>
              <a:rPr lang="en-US" sz="2400" dirty="0">
                <a:latin typeface="Courier New" pitchFamily="49" charset="0"/>
              </a:rPr>
              <a:t>/* Inserts a row in Fee Table */</a:t>
            </a:r>
            <a:endParaRPr lang="en-US" sz="2400" dirty="0"/>
          </a:p>
          <a:p>
            <a:pPr marL="0" indent="0">
              <a:buNone/>
            </a:pPr>
            <a:r>
              <a:rPr lang="en-US" sz="2400" dirty="0"/>
              <a:t>INSERT INTO Fee (</a:t>
            </a:r>
            <a:r>
              <a:rPr lang="en-US" sz="2400" dirty="0" err="1"/>
              <a:t>RegNo</a:t>
            </a:r>
            <a:r>
              <a:rPr lang="en-US" sz="2400" dirty="0"/>
              <a:t>, </a:t>
            </a:r>
            <a:r>
              <a:rPr lang="en-US" sz="2400" dirty="0" err="1"/>
              <a:t>ReceiptDate</a:t>
            </a:r>
            <a:r>
              <a:rPr lang="en-US" sz="2400" dirty="0"/>
              <a:t>, Amount)</a:t>
            </a:r>
          </a:p>
          <a:p>
            <a:pPr marL="0" indent="0">
              <a:buNone/>
            </a:pPr>
            <a:r>
              <a:rPr lang="en-US" sz="2400" dirty="0"/>
              <a:t>VALUES ('CIIT/FA19BCS/001/ISB', '2020-07-15', 80000);</a:t>
            </a:r>
          </a:p>
        </p:txBody>
      </p:sp>
    </p:spTree>
    <p:extLst>
      <p:ext uri="{BB962C8B-B14F-4D97-AF65-F5344CB8AC3E}">
        <p14:creationId xmlns:p14="http://schemas.microsoft.com/office/powerpoint/2010/main" val="311759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sz="4000" dirty="0"/>
              <a:t>Query</a:t>
            </a:r>
            <a:r>
              <a:rPr lang="en-US" dirty="0"/>
              <a:t> Examples</a:t>
            </a: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display all columns and all rows */</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SELECT * FROM recipe;</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600" dirty="0">
              <a:latin typeface="Courier New" pitchFamily="49" charset="0"/>
            </a:endParaRP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column names specified */</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SELECT name, content</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FROM recipe;</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600" dirty="0">
              <a:latin typeface="Courier New" pitchFamily="49" charset="0"/>
            </a:endParaRP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specify matching row(s) */</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SELECT * FROM recipe</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WHERE name = "</a:t>
            </a:r>
            <a:r>
              <a:rPr lang="en-US" sz="2600" dirty="0" err="1">
                <a:latin typeface="Courier New" pitchFamily="49" charset="0"/>
              </a:rPr>
              <a:t>Jello</a:t>
            </a:r>
            <a:r>
              <a:rPr lang="en-US" sz="2600" dirty="0">
                <a:latin typeface="Courier New" pitchFamily="49" charset="0"/>
              </a:rPr>
              <a:t>";</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600" dirty="0">
              <a:latin typeface="Courier New" pitchFamily="49" charset="0"/>
            </a:endParaRP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sort according to name */</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SELECT * FROM recipe ORDER BY name;</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600" dirty="0">
              <a:latin typeface="Courier New" pitchFamily="49" charset="0"/>
            </a:endParaRP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obtain most recent recipe */</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SELECT id FROM recipe ORDER BY creation</a:t>
            </a:r>
          </a:p>
          <a:p>
            <a:pPr marL="0" indent="0">
              <a:lnSpc>
                <a:spcPct val="7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latin typeface="Courier New" pitchFamily="49" charset="0"/>
              </a:rPr>
              <a:t>   DESC LIMIT 1;</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4000" dirty="0"/>
              <a:t>UPDATE</a:t>
            </a:r>
            <a:r>
              <a:rPr lang="en-US" dirty="0"/>
              <a:t> Query Examples</a:t>
            </a:r>
          </a:p>
        </p:txBody>
      </p:sp>
      <p:sp>
        <p:nvSpPr>
          <p:cNvPr id="3" name="Content Placeholder 2"/>
          <p:cNvSpPr>
            <a:spLocks noGrp="1"/>
          </p:cNvSpPr>
          <p:nvPr>
            <p:ph idx="1"/>
          </p:nvPr>
        </p:nvSpPr>
        <p:spPr>
          <a:xfrm>
            <a:off x="457200" y="685800"/>
            <a:ext cx="8229600" cy="5410200"/>
          </a:xfrm>
        </p:spPr>
        <p:txBody>
          <a:bodyPr>
            <a:noAutofit/>
          </a:bodyPr>
          <a:lstStyle/>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modify column 'content' on all rows */</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UPDATE recipe</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SET content = "Mix ingredients";</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2200" dirty="0">
              <a:latin typeface="Courier New" pitchFamily="49" charset="0"/>
            </a:endParaRP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replace "Drink" with "Beverage" (1st match) */</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UPDATE category</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SET name = "Beverage" WHERE name = "Drink“</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LIMIT 1;</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2200" dirty="0">
              <a:latin typeface="Courier New" pitchFamily="49" charset="0"/>
            </a:endParaRP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modify via unique id (most common) */</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UPDATE recipe</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SET content = "Stir ingredients";</a:t>
            </a:r>
          </a:p>
          <a:p>
            <a:pPr marL="120650" indent="0">
              <a:lnSpc>
                <a:spcPct val="9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WHERE id =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DELETE</a:t>
            </a:r>
            <a:r>
              <a:rPr lang="en-US" dirty="0"/>
              <a:t> Query Examples</a:t>
            </a:r>
          </a:p>
        </p:txBody>
      </p:sp>
      <p:sp>
        <p:nvSpPr>
          <p:cNvPr id="3" name="Content Placeholder 2"/>
          <p:cNvSpPr>
            <a:spLocks noGrp="1"/>
          </p:cNvSpPr>
          <p:nvPr>
            <p:ph idx="1"/>
          </p:nvPr>
        </p:nvSpPr>
        <p:spPr/>
        <p:txBody>
          <a:bodyPr>
            <a:normAutofit/>
          </a:bodyPr>
          <a:lstStyle/>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delete all rows (you sure?) */</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DELETE FROM book;</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2200" dirty="0">
              <a:latin typeface="Courier New" pitchFamily="49" charset="0"/>
            </a:endParaRP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delete the first match */</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DELETE FROM book</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WHERE </a:t>
            </a:r>
            <a:r>
              <a:rPr lang="en-US" sz="2200" dirty="0" err="1">
                <a:latin typeface="Courier New" pitchFamily="49" charset="0"/>
              </a:rPr>
              <a:t>lastName</a:t>
            </a:r>
            <a:r>
              <a:rPr lang="en-US" sz="2200" dirty="0">
                <a:latin typeface="Courier New" pitchFamily="49" charset="0"/>
              </a:rPr>
              <a:t> = "Wesley"</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LIMIT 1;</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2200" dirty="0">
              <a:latin typeface="Courier New" pitchFamily="49" charset="0"/>
            </a:endParaRP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delete via id (most common) */</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DELETE FROM book</a:t>
            </a:r>
          </a:p>
          <a:p>
            <a:pPr marL="120650" indent="0">
              <a:lnSpc>
                <a:spcPct val="81000"/>
              </a:lnSpc>
              <a:spcBef>
                <a:spcPts val="70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dirty="0">
                <a:latin typeface="Courier New" pitchFamily="49" charset="0"/>
              </a:rPr>
              <a:t>   WHERE id = 1;</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502C0210FCF44F9A5F36EEFABFC163" ma:contentTypeVersion="5" ma:contentTypeDescription="Create a new document." ma:contentTypeScope="" ma:versionID="0049b163cc646425425c95f04d9145d8">
  <xsd:schema xmlns:xsd="http://www.w3.org/2001/XMLSchema" xmlns:xs="http://www.w3.org/2001/XMLSchema" xmlns:p="http://schemas.microsoft.com/office/2006/metadata/properties" xmlns:ns2="961318bf-575a-4a61-939a-52c925f6bd11" targetNamespace="http://schemas.microsoft.com/office/2006/metadata/properties" ma:root="true" ma:fieldsID="e1aa4601aa7d81c0b39379270f04da17" ns2:_="">
    <xsd:import namespace="961318bf-575a-4a61-939a-52c925f6bd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318bf-575a-4a61-939a-52c925f6b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7D1D84-9E8D-4B18-AF81-517E0C97D9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A1D675-F9B8-4CBF-99B1-2C9E3FD9CEDB}">
  <ds:schemaRefs>
    <ds:schemaRef ds:uri="http://schemas.microsoft.com/sharepoint/v3/contenttype/forms"/>
  </ds:schemaRefs>
</ds:datastoreItem>
</file>

<file path=customXml/itemProps3.xml><?xml version="1.0" encoding="utf-8"?>
<ds:datastoreItem xmlns:ds="http://schemas.openxmlformats.org/officeDocument/2006/customXml" ds:itemID="{6641AE22-2DF6-4DDF-A507-535F182A39FC}"/>
</file>

<file path=docProps/app.xml><?xml version="1.0" encoding="utf-8"?>
<Properties xmlns="http://schemas.openxmlformats.org/officeDocument/2006/extended-properties" xmlns:vt="http://schemas.openxmlformats.org/officeDocument/2006/docPropsVTypes">
  <TotalTime>8234</TotalTime>
  <Words>1048</Words>
  <Application>Microsoft Office PowerPoint</Application>
  <PresentationFormat>On-screen Show (4:3)</PresentationFormat>
  <Paragraphs>147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Narrow</vt:lpstr>
      <vt:lpstr>Calibri</vt:lpstr>
      <vt:lpstr>Courier New</vt:lpstr>
      <vt:lpstr>Rockwell Extra Bold</vt:lpstr>
      <vt:lpstr>Times New Roman</vt:lpstr>
      <vt:lpstr>Office Theme</vt:lpstr>
      <vt:lpstr>Web Technologies</vt:lpstr>
      <vt:lpstr>Summary of Today’s Lecture</vt:lpstr>
      <vt:lpstr>Laravel MySQL Database</vt:lpstr>
      <vt:lpstr>MySQL Database</vt:lpstr>
      <vt:lpstr>CRUD Operations</vt:lpstr>
      <vt:lpstr>INSERT Query Examples</vt:lpstr>
      <vt:lpstr>SELECT Query Examples</vt:lpstr>
      <vt:lpstr>UPDATE Query Examples</vt:lpstr>
      <vt:lpstr>DELETE Query Examples</vt:lpstr>
      <vt:lpstr>Laravel Database Operations</vt:lpstr>
      <vt:lpstr>Laravel Project - onlinefishmarket</vt:lpstr>
      <vt:lpstr>Summary of Today’s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Muhammad-Imran</cp:lastModifiedBy>
  <cp:revision>207</cp:revision>
  <dcterms:created xsi:type="dcterms:W3CDTF">2016-12-04T15:01:46Z</dcterms:created>
  <dcterms:modified xsi:type="dcterms:W3CDTF">2022-05-30T07:17:58Z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0x0101002C502C0210FCF44F9A5F36EEFABFC163</vt:lpwstr>
  </property>
</Properties>
</file>