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99" r:id="rId6"/>
    <p:sldId id="273" r:id="rId7"/>
    <p:sldId id="298" r:id="rId8"/>
    <p:sldId id="275" r:id="rId9"/>
    <p:sldId id="276" r:id="rId10"/>
    <p:sldId id="278" r:id="rId11"/>
    <p:sldId id="280" r:id="rId12"/>
    <p:sldId id="281" r:id="rId13"/>
    <p:sldId id="286" r:id="rId14"/>
    <p:sldId id="282" r:id="rId15"/>
    <p:sldId id="287" r:id="rId16"/>
    <p:sldId id="289" r:id="rId17"/>
    <p:sldId id="288" r:id="rId18"/>
    <p:sldId id="297" r:id="rId19"/>
    <p:sldId id="266" r:id="rId20"/>
    <p:sldId id="265" r:id="rId21"/>
    <p:sldId id="284" r:id="rId22"/>
    <p:sldId id="269" r:id="rId23"/>
    <p:sldId id="267" r:id="rId24"/>
    <p:sldId id="268" r:id="rId25"/>
    <p:sldId id="271" r:id="rId26"/>
    <p:sldId id="277" r:id="rId27"/>
    <p:sldId id="30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46CF6-6537-4095-BD9E-2A695354EFE7}" type="datetimeFigureOut">
              <a:rPr lang="en-US" smtClean="0"/>
              <a:t>2/15/2022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5997B-BEBE-4167-9DC2-B12B1DF1D80A}" type="slidenum">
              <a:rPr lang="en-US" smtClean="0"/>
              <a:t>‹#›</a:t>
            </a:fld>
            <a:endParaRPr lang="en-US"/>
          </a:p>
        </p:txBody>
      </p:sp>
    </p:spTree>
    <p:extLst>
      <p:ext uri="{BB962C8B-B14F-4D97-AF65-F5344CB8AC3E}">
        <p14:creationId xmlns:p14="http://schemas.microsoft.com/office/powerpoint/2010/main" val="303643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F5997B-BEBE-4167-9DC2-B12B1DF1D80A}" type="slidenum">
              <a:rPr lang="en-US" smtClean="0"/>
              <a:t>3</a:t>
            </a:fld>
            <a:endParaRPr lang="en-US"/>
          </a:p>
        </p:txBody>
      </p:sp>
    </p:spTree>
    <p:extLst>
      <p:ext uri="{BB962C8B-B14F-4D97-AF65-F5344CB8AC3E}">
        <p14:creationId xmlns:p14="http://schemas.microsoft.com/office/powerpoint/2010/main" val="378397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F5997B-BEBE-4167-9DC2-B12B1DF1D80A}" type="slidenum">
              <a:rPr lang="en-US" smtClean="0"/>
              <a:t>4</a:t>
            </a:fld>
            <a:endParaRPr lang="en-US"/>
          </a:p>
        </p:txBody>
      </p:sp>
    </p:spTree>
    <p:extLst>
      <p:ext uri="{BB962C8B-B14F-4D97-AF65-F5344CB8AC3E}">
        <p14:creationId xmlns:p14="http://schemas.microsoft.com/office/powerpoint/2010/main" val="2508474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D19DE2-6C30-4932-8CB9-FDCF98A75DFD}"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D19DE2-6C30-4932-8CB9-FDCF98A75DFD}"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D19DE2-6C30-4932-8CB9-FDCF98A75DFD}"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D19DE2-6C30-4932-8CB9-FDCF98A75DFD}"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19DE2-6C30-4932-8CB9-FDCF98A75DFD}"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D19DE2-6C30-4932-8CB9-FDCF98A75DFD}"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D19DE2-6C30-4932-8CB9-FDCF98A75DFD}" type="datetimeFigureOut">
              <a:rPr lang="en-US" smtClean="0"/>
              <a:pPr/>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D19DE2-6C30-4932-8CB9-FDCF98A75DFD}" type="datetimeFigureOut">
              <a:rPr lang="en-US" smtClean="0"/>
              <a:pPr/>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19DE2-6C30-4932-8CB9-FDCF98A75DFD}" type="datetimeFigureOut">
              <a:rPr lang="en-US" smtClean="0"/>
              <a:pPr/>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19DE2-6C30-4932-8CB9-FDCF98A75DFD}"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19DE2-6C30-4932-8CB9-FDCF98A75DFD}"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19DE2-6C30-4932-8CB9-FDCF98A75DFD}" type="datetimeFigureOut">
              <a:rPr lang="en-US" smtClean="0"/>
              <a:pPr/>
              <a:t>2/15/2022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7FC71-15B0-49F0-8DD0-03EAD7ADDF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Tim_Berners-Lee" TargetMode="External"/><Relationship Id="rId2" Type="http://schemas.openxmlformats.org/officeDocument/2006/relationships/hyperlink" Target="https://en.wikipedia.org/wiki/World_Wide_We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org/WAI/EO/Drafts/WAI-access-profil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business2community.com/tech-gadgets/eras-of-the-web-web-0-0-through-web-5-0-02239654" TargetMode="External"/><Relationship Id="rId2" Type="http://schemas.openxmlformats.org/officeDocument/2006/relationships/hyperlink" Target="https://flatworldbusiness.wordpress.com/flat-education/previously/web-1-0-vs-web-2-0-vs-web-3-0-a-bird-eye-on-the-definition/" TargetMode="External"/><Relationship Id="rId1" Type="http://schemas.openxmlformats.org/officeDocument/2006/relationships/slideLayout" Target="../slideLayouts/slideLayout2.xml"/><Relationship Id="rId6" Type="http://schemas.openxmlformats.org/officeDocument/2006/relationships/hyperlink" Target="https://www.w3.org/WAI/fundamentals/accessibility-intro/" TargetMode="External"/><Relationship Id="rId5" Type="http://schemas.openxmlformats.org/officeDocument/2006/relationships/hyperlink" Target="https://www.w3.org/" TargetMode="External"/><Relationship Id="rId4" Type="http://schemas.openxmlformats.org/officeDocument/2006/relationships/hyperlink" Target="https://www.researchgate.net/publication/321366810_Concept_and_Dimensions_of_Web_4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Inter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en.wikipedia.org/wiki/Hypertext" TargetMode="External"/><Relationship Id="rId5" Type="http://schemas.openxmlformats.org/officeDocument/2006/relationships/hyperlink" Target="https://en.wikipedia.org/wiki/World_Wide_Web" TargetMode="External"/><Relationship Id="rId4" Type="http://schemas.openxmlformats.org/officeDocument/2006/relationships/hyperlink" Target="https://en.wikipedia.org/wiki/Hyperlink"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en.wikipedia.org/wiki/Uniform_Resource_Name" TargetMode="External"/><Relationship Id="rId7"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prateekvjoshi.com/2014/02/22/url-vs-uri-vs-urn/" TargetMode="External"/><Relationship Id="rId5" Type="http://schemas.openxmlformats.org/officeDocument/2006/relationships/hyperlink" Target="https://en.wikipedia.org/wiki/Uniform_Resource_Identifier" TargetMode="External"/><Relationship Id="rId4" Type="http://schemas.openxmlformats.org/officeDocument/2006/relationships/hyperlink" Target="https://en.wikipedia.org/wiki/UR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HTML" TargetMode="External"/><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 Id="rId4" Type="http://schemas.openxmlformats.org/officeDocument/2006/relationships/hyperlink" Target="https://en.wikipedia.org/wiki/Web_pag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Home_page" TargetMode="External"/><Relationship Id="rId2" Type="http://schemas.openxmlformats.org/officeDocument/2006/relationships/hyperlink" Target="https://en.wikipedia.org/wiki/Website" TargetMode="External"/><Relationship Id="rId1" Type="http://schemas.openxmlformats.org/officeDocument/2006/relationships/slideLayout" Target="../slideLayouts/slideLayout2.xml"/><Relationship Id="rId4" Type="http://schemas.openxmlformats.org/officeDocument/2006/relationships/hyperlink" Target="https://en.wikipedia.org/wiki/Web_browse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3.ntu.edu.sg/home/ehchua/programming/webprogramming/HTTP_Basic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Technologies</a:t>
            </a:r>
          </a:p>
        </p:txBody>
      </p:sp>
      <p:sp>
        <p:nvSpPr>
          <p:cNvPr id="3" name="Subtitle 2"/>
          <p:cNvSpPr>
            <a:spLocks noGrp="1"/>
          </p:cNvSpPr>
          <p:nvPr>
            <p:ph type="subTitle" idx="1"/>
          </p:nvPr>
        </p:nvSpPr>
        <p:spPr/>
        <p:txBody>
          <a:bodyPr/>
          <a:lstStyle/>
          <a:p>
            <a:r>
              <a:rPr lang="en-US" dirty="0"/>
              <a:t>Web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Message</a:t>
            </a:r>
          </a:p>
        </p:txBody>
      </p:sp>
      <p:sp>
        <p:nvSpPr>
          <p:cNvPr id="3" name="Content Placeholder 2"/>
          <p:cNvSpPr>
            <a:spLocks noGrp="1"/>
          </p:cNvSpPr>
          <p:nvPr>
            <p:ph idx="1"/>
          </p:nvPr>
        </p:nvSpPr>
        <p:spPr/>
        <p:txBody>
          <a:bodyPr>
            <a:normAutofit/>
          </a:bodyPr>
          <a:lstStyle/>
          <a:p>
            <a:r>
              <a:rPr lang="en-US" sz="2200" dirty="0"/>
              <a:t>HTTP request to fetch </a:t>
            </a:r>
            <a:r>
              <a:rPr lang="en-US" sz="2200" b="1" dirty="0"/>
              <a:t>hello.htm</a:t>
            </a:r>
            <a:r>
              <a:rPr lang="en-US" sz="2200" dirty="0"/>
              <a:t> page from the web server running on </a:t>
            </a:r>
            <a:r>
              <a:rPr lang="en-US" sz="2200" i="1" dirty="0"/>
              <a:t>tutorialspoint.com</a:t>
            </a:r>
            <a:r>
              <a:rPr lang="en-US" sz="2200" dirty="0"/>
              <a:t>.</a:t>
            </a:r>
          </a:p>
          <a:p>
            <a:pPr lvl="1"/>
            <a:r>
              <a:rPr lang="en-US" sz="2200" dirty="0"/>
              <a:t>GET /hello.htm HTTP/1.1 </a:t>
            </a:r>
          </a:p>
          <a:p>
            <a:pPr lvl="1"/>
            <a:r>
              <a:rPr lang="en-US" sz="2200" dirty="0"/>
              <a:t>User-Agent: Mozilla/4.0 (compatible; MSIE5.01; Windows NT) </a:t>
            </a:r>
          </a:p>
          <a:p>
            <a:pPr lvl="1"/>
            <a:r>
              <a:rPr lang="en-US" sz="2200" dirty="0"/>
              <a:t>Host: www.tutorialspoint.com </a:t>
            </a:r>
          </a:p>
          <a:p>
            <a:pPr lvl="1"/>
            <a:r>
              <a:rPr lang="en-US" sz="2200" dirty="0"/>
              <a:t>Accept-Language: en-us </a:t>
            </a:r>
          </a:p>
          <a:p>
            <a:pPr lvl="1"/>
            <a:r>
              <a:rPr lang="en-US" sz="2200" dirty="0"/>
              <a:t>(blank line)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Message</a:t>
            </a:r>
          </a:p>
        </p:txBody>
      </p:sp>
      <p:pic>
        <p:nvPicPr>
          <p:cNvPr id="8194" name="Picture 2"/>
          <p:cNvPicPr>
            <a:picLocks noGrp="1" noChangeAspect="1" noChangeArrowheads="1"/>
          </p:cNvPicPr>
          <p:nvPr>
            <p:ph idx="1"/>
          </p:nvPr>
        </p:nvPicPr>
        <p:blipFill>
          <a:blip r:embed="rId2"/>
          <a:srcRect/>
          <a:stretch>
            <a:fillRect/>
          </a:stretch>
        </p:blipFill>
        <p:spPr bwMode="auto">
          <a:xfrm>
            <a:off x="1862137" y="1934369"/>
            <a:ext cx="5419725" cy="38576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Message</a:t>
            </a:r>
          </a:p>
        </p:txBody>
      </p:sp>
      <p:sp>
        <p:nvSpPr>
          <p:cNvPr id="3" name="Content Placeholder 2"/>
          <p:cNvSpPr>
            <a:spLocks noGrp="1"/>
          </p:cNvSpPr>
          <p:nvPr>
            <p:ph idx="1"/>
          </p:nvPr>
        </p:nvSpPr>
        <p:spPr/>
        <p:txBody>
          <a:bodyPr>
            <a:noAutofit/>
          </a:bodyPr>
          <a:lstStyle/>
          <a:p>
            <a:r>
              <a:rPr lang="en-US" sz="2200" dirty="0"/>
              <a:t>HTTP/1.1 200 OK </a:t>
            </a:r>
          </a:p>
          <a:p>
            <a:r>
              <a:rPr lang="en-US" sz="2200" dirty="0"/>
              <a:t>Date: Mon, 27 Jul 2009 12:28:53 GMT </a:t>
            </a:r>
          </a:p>
          <a:p>
            <a:r>
              <a:rPr lang="en-US" sz="2200" dirty="0"/>
              <a:t>Server: Apache/2.2.14 (Win32) </a:t>
            </a:r>
          </a:p>
          <a:p>
            <a:r>
              <a:rPr lang="en-US" sz="2200" dirty="0"/>
              <a:t>Content-Type: text/html </a:t>
            </a:r>
          </a:p>
          <a:p>
            <a:r>
              <a:rPr lang="en-US" sz="2200" dirty="0"/>
              <a:t>Connection: Closed </a:t>
            </a:r>
          </a:p>
          <a:p>
            <a:r>
              <a:rPr lang="en-US" sz="2200" dirty="0"/>
              <a:t>(blank line)</a:t>
            </a:r>
          </a:p>
          <a:p>
            <a:r>
              <a:rPr lang="en-US" sz="2200" dirty="0"/>
              <a:t>&lt;html&gt; </a:t>
            </a:r>
          </a:p>
          <a:p>
            <a:pPr lvl="1"/>
            <a:r>
              <a:rPr lang="en-US" sz="2200" dirty="0"/>
              <a:t>&lt;body&gt; </a:t>
            </a:r>
          </a:p>
          <a:p>
            <a:pPr lvl="2"/>
            <a:r>
              <a:rPr lang="en-US" sz="2200" dirty="0"/>
              <a:t>&lt;h1&gt;Hello, World!&lt;/h1&gt;</a:t>
            </a:r>
          </a:p>
          <a:p>
            <a:pPr lvl="1"/>
            <a:r>
              <a:rPr lang="en-US" sz="2200" dirty="0"/>
              <a:t> &lt;/body&gt;</a:t>
            </a:r>
          </a:p>
          <a:p>
            <a:pPr marL="342900" lvl="2" indent="-342900"/>
            <a:r>
              <a:rPr lang="en-US" sz="2200" dirty="0"/>
              <a:t> &lt;/html&gt;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Response Message</a:t>
            </a:r>
          </a:p>
        </p:txBody>
      </p:sp>
      <p:sp>
        <p:nvSpPr>
          <p:cNvPr id="3" name="Content Placeholder 2"/>
          <p:cNvSpPr>
            <a:spLocks noGrp="1"/>
          </p:cNvSpPr>
          <p:nvPr>
            <p:ph idx="1"/>
          </p:nvPr>
        </p:nvSpPr>
        <p:spPr>
          <a:xfrm>
            <a:off x="457200" y="1600201"/>
            <a:ext cx="8229600" cy="1523999"/>
          </a:xfrm>
        </p:spPr>
        <p:txBody>
          <a:bodyPr>
            <a:normAutofit fontScale="55000" lnSpcReduction="20000"/>
          </a:bodyPr>
          <a:lstStyle/>
          <a:p>
            <a:pPr lvl="1">
              <a:buNone/>
            </a:pPr>
            <a:r>
              <a:rPr lang="en-US" b="1" dirty="0"/>
              <a:t>Request Message</a:t>
            </a:r>
          </a:p>
          <a:p>
            <a:pPr lvl="1">
              <a:buNone/>
            </a:pPr>
            <a:r>
              <a:rPr lang="en-US" dirty="0"/>
              <a:t>GET /hello.htm HTTP/1.1 </a:t>
            </a:r>
          </a:p>
          <a:p>
            <a:pPr lvl="1">
              <a:buNone/>
            </a:pPr>
            <a:r>
              <a:rPr lang="en-US" dirty="0"/>
              <a:t>User-Agent: Mozilla/4.0 (compatible; MSIE5.01; Windows NT) </a:t>
            </a:r>
          </a:p>
          <a:p>
            <a:pPr lvl="1">
              <a:buNone/>
            </a:pPr>
            <a:r>
              <a:rPr lang="en-US" dirty="0"/>
              <a:t>Host: www.tutorialspoint.com </a:t>
            </a:r>
          </a:p>
          <a:p>
            <a:pPr lvl="1">
              <a:buNone/>
            </a:pPr>
            <a:r>
              <a:rPr lang="en-US" dirty="0"/>
              <a:t>Accept-Language: en-us </a:t>
            </a:r>
          </a:p>
          <a:p>
            <a:pPr>
              <a:buNone/>
            </a:pPr>
            <a:r>
              <a:rPr lang="en-US" dirty="0"/>
              <a:t>	  </a:t>
            </a:r>
            <a:r>
              <a:rPr lang="en-US" sz="2700" dirty="0"/>
              <a:t>(blank line)</a:t>
            </a:r>
          </a:p>
          <a:p>
            <a:endParaRPr lang="en-US" dirty="0"/>
          </a:p>
        </p:txBody>
      </p:sp>
      <p:sp>
        <p:nvSpPr>
          <p:cNvPr id="4" name="Content Placeholder 2"/>
          <p:cNvSpPr txBox="1">
            <a:spLocks/>
          </p:cNvSpPr>
          <p:nvPr/>
        </p:nvSpPr>
        <p:spPr>
          <a:xfrm>
            <a:off x="457200" y="3276600"/>
            <a:ext cx="8382000" cy="3124200"/>
          </a:xfrm>
          <a:prstGeom prst="rect">
            <a:avLst/>
          </a:prstGeom>
        </p:spPr>
        <p:txBody>
          <a:bodyPr vert="horz" lIns="91440" tIns="45720" rIns="91440" bIns="45720" rtlCol="0">
            <a:normAutofit fontScale="92500" lnSpcReduction="10000"/>
          </a:bodyPr>
          <a:lstStyle/>
          <a:p>
            <a:pPr lvl="1"/>
            <a:r>
              <a:rPr lang="en-US" sz="1600" b="1" dirty="0"/>
              <a:t>Response Message</a:t>
            </a:r>
          </a:p>
          <a:p>
            <a:pPr lvl="1"/>
            <a:r>
              <a:rPr lang="en-US" sz="1600" dirty="0"/>
              <a:t>HTTP/1.1 200 OK </a:t>
            </a:r>
          </a:p>
          <a:p>
            <a:pPr lvl="1"/>
            <a:r>
              <a:rPr lang="en-US" sz="1600" dirty="0"/>
              <a:t>Date: Mon, 27 Jul 2009 12:28:53 GMT </a:t>
            </a:r>
          </a:p>
          <a:p>
            <a:pPr lvl="1"/>
            <a:r>
              <a:rPr lang="en-US" sz="1600" dirty="0"/>
              <a:t>Server: Apache/2.2.14 (Win32) </a:t>
            </a:r>
          </a:p>
          <a:p>
            <a:pPr lvl="1"/>
            <a:r>
              <a:rPr lang="en-US" sz="1600" dirty="0"/>
              <a:t>Last-Modified: Wed, 22 Jul 2009 19:15:56 GMT </a:t>
            </a:r>
          </a:p>
          <a:p>
            <a:pPr lvl="1"/>
            <a:r>
              <a:rPr lang="en-US" sz="1600" dirty="0"/>
              <a:t>Content-Length: 88 </a:t>
            </a:r>
          </a:p>
          <a:p>
            <a:pPr lvl="1"/>
            <a:r>
              <a:rPr lang="en-US" sz="1600" dirty="0"/>
              <a:t>Content-Type: text/html </a:t>
            </a:r>
          </a:p>
          <a:p>
            <a:pPr lvl="1"/>
            <a:r>
              <a:rPr lang="en-US" sz="1600" dirty="0"/>
              <a:t>Connection: Closed </a:t>
            </a:r>
          </a:p>
          <a:p>
            <a:pPr lvl="1"/>
            <a:r>
              <a:rPr lang="en-US" sz="1600" dirty="0"/>
              <a:t> (blank line)</a:t>
            </a:r>
          </a:p>
          <a:p>
            <a:pPr lvl="1"/>
            <a:r>
              <a:rPr lang="en-US" sz="1600" dirty="0"/>
              <a:t>&lt;html&gt; </a:t>
            </a:r>
          </a:p>
          <a:p>
            <a:pPr lvl="2"/>
            <a:r>
              <a:rPr lang="en-US" sz="1600" dirty="0"/>
              <a:t>&lt;body&gt; </a:t>
            </a:r>
          </a:p>
          <a:p>
            <a:pPr lvl="3"/>
            <a:r>
              <a:rPr lang="en-US" sz="1600" dirty="0"/>
              <a:t>&lt;h1&gt;Hello, World!&lt;/h1&gt;</a:t>
            </a:r>
          </a:p>
          <a:p>
            <a:pPr lvl="2"/>
            <a:r>
              <a:rPr lang="en-US" sz="1600" dirty="0"/>
              <a:t> &lt;/body&gt;</a:t>
            </a:r>
          </a:p>
          <a:p>
            <a:pPr marL="800100" lvl="3" indent="-342900"/>
            <a:r>
              <a:rPr lang="en-US" sz="1600" dirty="0"/>
              <a:t> &lt;/html&gt;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Response Example</a:t>
            </a:r>
          </a:p>
        </p:txBody>
      </p:sp>
      <p:sp>
        <p:nvSpPr>
          <p:cNvPr id="3" name="Content Placeholder 2"/>
          <p:cNvSpPr>
            <a:spLocks noGrp="1"/>
          </p:cNvSpPr>
          <p:nvPr>
            <p:ph idx="1"/>
          </p:nvPr>
        </p:nvSpPr>
        <p:spPr/>
        <p:txBody>
          <a:bodyPr>
            <a:normAutofit fontScale="47500" lnSpcReduction="20000"/>
          </a:bodyPr>
          <a:lstStyle/>
          <a:p>
            <a:r>
              <a:rPr lang="en-US" dirty="0"/>
              <a:t>HTTP request to fetch </a:t>
            </a:r>
            <a:r>
              <a:rPr lang="en-US" b="1" dirty="0"/>
              <a:t>t.html</a:t>
            </a:r>
            <a:r>
              <a:rPr lang="en-US" dirty="0"/>
              <a:t> page that does not exist on the web server running on </a:t>
            </a:r>
            <a:r>
              <a:rPr lang="en-US" i="1" dirty="0"/>
              <a:t>tutorialspoint.com</a:t>
            </a:r>
            <a:r>
              <a:rPr lang="en-US" dirty="0"/>
              <a:t>.</a:t>
            </a:r>
          </a:p>
          <a:p>
            <a:r>
              <a:rPr lang="en-US" b="1" dirty="0"/>
              <a:t>Request Message</a:t>
            </a:r>
          </a:p>
          <a:p>
            <a:pPr lvl="2"/>
            <a:r>
              <a:rPr lang="en-US" dirty="0"/>
              <a:t>GET /</a:t>
            </a:r>
            <a:r>
              <a:rPr lang="en-US" b="1" dirty="0"/>
              <a:t>t.html</a:t>
            </a:r>
            <a:r>
              <a:rPr lang="en-US" dirty="0"/>
              <a:t> HTTP/1.1 </a:t>
            </a:r>
          </a:p>
          <a:p>
            <a:pPr lvl="2"/>
            <a:r>
              <a:rPr lang="en-US" dirty="0"/>
              <a:t>User-Agent: Mozilla/4.0 (compatible; MSIE5.01; Windows NT) </a:t>
            </a:r>
          </a:p>
          <a:p>
            <a:pPr lvl="2"/>
            <a:r>
              <a:rPr lang="en-US" dirty="0"/>
              <a:t>Host: www.tutorialspoint.com </a:t>
            </a:r>
          </a:p>
          <a:p>
            <a:pPr lvl="2"/>
            <a:r>
              <a:rPr lang="en-US" dirty="0"/>
              <a:t>Accept-Language: en-us </a:t>
            </a:r>
          </a:p>
          <a:p>
            <a:pPr lvl="2"/>
            <a:r>
              <a:rPr lang="en-US" dirty="0"/>
              <a:t>Accept-Encoding: </a:t>
            </a:r>
            <a:r>
              <a:rPr lang="en-US" dirty="0" err="1"/>
              <a:t>gzip</a:t>
            </a:r>
            <a:r>
              <a:rPr lang="en-US" dirty="0"/>
              <a:t>, deflate </a:t>
            </a:r>
          </a:p>
          <a:p>
            <a:pPr marL="342900" lvl="2" indent="-342900"/>
            <a:r>
              <a:rPr lang="en-US" sz="3200" b="1" dirty="0"/>
              <a:t>Response Message</a:t>
            </a:r>
          </a:p>
          <a:p>
            <a:pPr marL="800100" lvl="3" indent="-342900"/>
            <a:r>
              <a:rPr lang="en-US" sz="2800" dirty="0"/>
              <a:t>HTTP/1.1 404 Not Found </a:t>
            </a:r>
          </a:p>
          <a:p>
            <a:pPr marL="800100" lvl="3" indent="-342900"/>
            <a:r>
              <a:rPr lang="en-US" sz="2800" dirty="0"/>
              <a:t>Date: Sun, 18 Oct 2012 10:36:20 GMT </a:t>
            </a:r>
          </a:p>
          <a:p>
            <a:pPr marL="800100" lvl="3" indent="-342900"/>
            <a:r>
              <a:rPr lang="en-US" sz="2800" dirty="0"/>
              <a:t>Server: Apache/2.2.14 (Win32) </a:t>
            </a:r>
          </a:p>
          <a:p>
            <a:pPr marL="800100" lvl="3" indent="-342900"/>
            <a:r>
              <a:rPr lang="en-US" sz="2800" dirty="0"/>
              <a:t>Content-Length: 230 </a:t>
            </a:r>
          </a:p>
          <a:p>
            <a:pPr marL="800100" lvl="3" indent="-342900"/>
            <a:r>
              <a:rPr lang="en-US" sz="2800" dirty="0"/>
              <a:t>Content-Type: text/html; </a:t>
            </a:r>
          </a:p>
          <a:p>
            <a:pPr marL="800100" lvl="3" indent="-342900"/>
            <a:r>
              <a:rPr lang="en-US" sz="2800" dirty="0"/>
              <a:t>Connection: Closed</a:t>
            </a:r>
          </a:p>
          <a:p>
            <a:pPr marL="800100" lvl="3" indent="-342900"/>
            <a:endParaRPr lang="en-US" sz="2800" dirty="0"/>
          </a:p>
          <a:p>
            <a:pPr marL="800100" lvl="3" indent="-342900"/>
            <a:r>
              <a:rPr lang="en-US" sz="1800" dirty="0"/>
              <a:t>&lt;html&gt;</a:t>
            </a:r>
          </a:p>
          <a:p>
            <a:pPr marL="800100" lvl="3" indent="-342900"/>
            <a:r>
              <a:rPr lang="en-US" sz="1800" dirty="0"/>
              <a:t>&lt;head&gt; </a:t>
            </a:r>
          </a:p>
          <a:p>
            <a:pPr marL="800100" lvl="3" indent="-342900"/>
            <a:r>
              <a:rPr lang="en-US" sz="1800" dirty="0"/>
              <a:t>&lt;title&gt;404 Not Found&lt;/title&gt; </a:t>
            </a:r>
          </a:p>
          <a:p>
            <a:pPr marL="800100" lvl="3" indent="-342900"/>
            <a:r>
              <a:rPr lang="en-US" sz="1800" dirty="0"/>
              <a:t>&lt;/head&gt; </a:t>
            </a:r>
          </a:p>
          <a:p>
            <a:pPr marL="800100" lvl="3" indent="-342900"/>
            <a:r>
              <a:rPr lang="en-US" sz="1800" dirty="0"/>
              <a:t>&lt;body&gt; </a:t>
            </a:r>
          </a:p>
          <a:p>
            <a:pPr marL="800100" lvl="3" indent="-342900"/>
            <a:r>
              <a:rPr lang="en-US" sz="1800" dirty="0"/>
              <a:t>&lt;h1&gt;Not Found&lt;/h1&gt; </a:t>
            </a:r>
          </a:p>
          <a:p>
            <a:pPr marL="800100" lvl="3" indent="-342900"/>
            <a:r>
              <a:rPr lang="en-US" sz="1800" dirty="0"/>
              <a:t>&lt;p&gt;The requested URL /t.html was not found on this server.&lt;/p&gt; </a:t>
            </a:r>
          </a:p>
          <a:p>
            <a:pPr marL="800100" lvl="3" indent="-342900"/>
            <a:r>
              <a:rPr lang="en-US" sz="1800" dirty="0"/>
              <a:t>&lt;/body&gt; &lt;/html&gt;</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8600"/>
            <a:ext cx="8229600" cy="2209800"/>
          </a:xfrm>
        </p:spPr>
        <p:txBody>
          <a:bodyPr>
            <a:normAutofit fontScale="90000"/>
          </a:bodyPr>
          <a:lstStyle/>
          <a:p>
            <a:pPr algn="l"/>
            <a:r>
              <a:rPr lang="en-US" sz="2000" b="1" i="1" dirty="0"/>
              <a:t>Method</a:t>
            </a:r>
            <a:r>
              <a:rPr lang="en-US" sz="2000" b="1" dirty="0"/>
              <a:t>: </a:t>
            </a:r>
            <a:r>
              <a:rPr lang="en-US" sz="2000" dirty="0"/>
              <a:t>The application-level protocol used by the client and server, e.g., HTTP, FTP, </a:t>
            </a:r>
            <a:r>
              <a:rPr lang="en-US" sz="1800" dirty="0"/>
              <a:t>and telnet.</a:t>
            </a:r>
            <a:br>
              <a:rPr lang="en-US" sz="1800" dirty="0"/>
            </a:br>
            <a:r>
              <a:rPr lang="en-US" sz="2000" b="1" i="1" dirty="0"/>
              <a:t>Host: </a:t>
            </a:r>
            <a:r>
              <a:rPr lang="en-US" sz="2000" dirty="0"/>
              <a:t>The DNS domain name (e.g., www.nowhere123.com) or IP address (e.g., 192.128.1.2) of the server.</a:t>
            </a:r>
            <a:br>
              <a:rPr lang="en-US" sz="2000" dirty="0"/>
            </a:br>
            <a:r>
              <a:rPr lang="en-US" sz="2000" b="1" i="1" dirty="0"/>
              <a:t>Port: </a:t>
            </a:r>
            <a:r>
              <a:rPr lang="en-US" sz="2000" dirty="0"/>
              <a:t>The TCP port number that the server is listening for incoming requests from </a:t>
            </a:r>
            <a:r>
              <a:rPr lang="en-US" sz="2000"/>
              <a:t>the clients.</a:t>
            </a:r>
            <a:br>
              <a:rPr lang="en-US" sz="2000" dirty="0"/>
            </a:br>
            <a:r>
              <a:rPr lang="en-US" sz="2000" b="1" i="1" dirty="0"/>
              <a:t>Path: </a:t>
            </a:r>
            <a:r>
              <a:rPr lang="en-US" sz="2000" dirty="0"/>
              <a:t>The name and location of the requested resource, under the server document base directory.</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457200" y="1600200"/>
            <a:ext cx="8229599" cy="2286000"/>
          </a:xfrm>
          <a:prstGeom prst="rect">
            <a:avLst/>
          </a:prstGeom>
          <a:noFill/>
          <a:ln w="9525">
            <a:noFill/>
            <a:miter lim="800000"/>
            <a:headEnd/>
            <a:tailEnd/>
          </a:ln>
          <a:effectLst/>
        </p:spPr>
      </p:pic>
      <p:sp>
        <p:nvSpPr>
          <p:cNvPr id="6"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Uniform Resource Locator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World Wide Web</a:t>
            </a:r>
            <a:endParaRPr lang="en-US" dirty="0"/>
          </a:p>
        </p:txBody>
      </p:sp>
      <p:sp>
        <p:nvSpPr>
          <p:cNvPr id="3" name="Content Placeholder 2"/>
          <p:cNvSpPr>
            <a:spLocks noGrp="1"/>
          </p:cNvSpPr>
          <p:nvPr>
            <p:ph idx="1"/>
          </p:nvPr>
        </p:nvSpPr>
        <p:spPr/>
        <p:txBody>
          <a:bodyPr>
            <a:normAutofit/>
          </a:bodyPr>
          <a:lstStyle/>
          <a:p>
            <a:r>
              <a:rPr lang="en-US" sz="2200" dirty="0"/>
              <a:t>The World Wide Web (abbreviated as WWW or W3 and commonly known as the Web) is a system of interlinked hypertext documents accessed via the Internet. </a:t>
            </a:r>
          </a:p>
          <a:p>
            <a:r>
              <a:rPr lang="en-US" sz="2200" dirty="0"/>
              <a:t>With a web browser, one can view web pages that may contain text, images, videos, and other multimedia and navigate between them via hyperlinks. </a:t>
            </a:r>
          </a:p>
          <a:p>
            <a:r>
              <a:rPr lang="en-US" sz="2200" dirty="0"/>
              <a:t>Using concepts from earlier hypertext systems, British engineer and computer scientist Sir </a:t>
            </a:r>
            <a:r>
              <a:rPr lang="en-US" sz="2200" dirty="0">
                <a:hlinkClick r:id="rId3"/>
              </a:rPr>
              <a:t>Tim Berners-Lee</a:t>
            </a:r>
            <a:r>
              <a:rPr lang="en-US" sz="2200" dirty="0"/>
              <a:t>, now Director of the W3C has invented WWW.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Wide Web</a:t>
            </a:r>
          </a:p>
        </p:txBody>
      </p:sp>
      <p:sp>
        <p:nvSpPr>
          <p:cNvPr id="3" name="Content Placeholder 2"/>
          <p:cNvSpPr>
            <a:spLocks noGrp="1"/>
          </p:cNvSpPr>
          <p:nvPr>
            <p:ph idx="1"/>
          </p:nvPr>
        </p:nvSpPr>
        <p:spPr/>
        <p:txBody>
          <a:bodyPr>
            <a:normAutofit/>
          </a:bodyPr>
          <a:lstStyle/>
          <a:p>
            <a:r>
              <a:rPr lang="en-US" sz="2400" dirty="0"/>
              <a:t>The key feature of this was Tim Berners-Lee’s invention of the hypertext link, an embedded one-way pointer to another location </a:t>
            </a:r>
          </a:p>
          <a:p>
            <a:pPr lvl="1"/>
            <a:r>
              <a:rPr lang="en-US" sz="2400" dirty="0"/>
              <a:t>This location could be another point within the same document, another document, a different resource such as an image or sound file, </a:t>
            </a:r>
          </a:p>
          <a:p>
            <a:pPr lvl="1"/>
            <a:r>
              <a:rPr lang="en-US" sz="2400" dirty="0"/>
              <a:t>these could be on the local server, or some server anywhere in the world. </a:t>
            </a:r>
          </a:p>
          <a:p>
            <a:pPr lvl="1"/>
            <a:r>
              <a:rPr lang="en-US" sz="2400" dirty="0"/>
              <a:t>These documents are viewed with a browser such as Firefox, Opera, Microsoft Internet Explorer, and Google Chrome.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hypertext (Web)</a:t>
            </a:r>
          </a:p>
        </p:txBody>
      </p:sp>
      <p:pic>
        <p:nvPicPr>
          <p:cNvPr id="10242" name="Picture 2"/>
          <p:cNvPicPr>
            <a:picLocks noChangeAspect="1" noChangeArrowheads="1"/>
          </p:cNvPicPr>
          <p:nvPr/>
        </p:nvPicPr>
        <p:blipFill>
          <a:blip r:embed="rId2"/>
          <a:srcRect/>
          <a:stretch>
            <a:fillRect/>
          </a:stretch>
        </p:blipFill>
        <p:spPr bwMode="auto">
          <a:xfrm>
            <a:off x="609600" y="1600200"/>
            <a:ext cx="8042563" cy="4243387"/>
          </a:xfrm>
          <a:prstGeom prst="rect">
            <a:avLst/>
          </a:prstGeom>
          <a:noFill/>
          <a:ln w="9525">
            <a:noFill/>
            <a:miter lim="800000"/>
            <a:headEnd/>
            <a:tailEnd/>
          </a:ln>
          <a:effectLst/>
        </p:spPr>
      </p:pic>
      <p:sp>
        <p:nvSpPr>
          <p:cNvPr id="5" name="Rectangle 4"/>
          <p:cNvSpPr/>
          <p:nvPr/>
        </p:nvSpPr>
        <p:spPr>
          <a:xfrm>
            <a:off x="1447800" y="5715000"/>
            <a:ext cx="6324600" cy="646331"/>
          </a:xfrm>
          <a:prstGeom prst="rect">
            <a:avLst/>
          </a:prstGeom>
        </p:spPr>
        <p:txBody>
          <a:bodyPr wrap="square">
            <a:spAutoFit/>
          </a:bodyPr>
          <a:lstStyle/>
          <a:p>
            <a:pPr algn="ctr"/>
            <a:endParaRPr lang="en-US" dirty="0"/>
          </a:p>
          <a:p>
            <a:pPr algn="ctr"/>
            <a:r>
              <a:rPr lang="en-US" b="1" dirty="0"/>
              <a:t>Diagram shows how linked hypertext documents may reside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Web</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Web 1.0 – That era was all about read-only content and static HTML websites. </a:t>
            </a:r>
          </a:p>
          <a:p>
            <a:endParaRPr lang="en-US" dirty="0"/>
          </a:p>
          <a:p>
            <a:r>
              <a:rPr lang="en-US" dirty="0"/>
              <a:t>Web 2.0 – This is about user-generated content and the read-write web. People are consuming as well as contributing information through blogs or sites like </a:t>
            </a:r>
            <a:r>
              <a:rPr lang="en-US" dirty="0" err="1"/>
              <a:t>Flickr</a:t>
            </a:r>
            <a:r>
              <a:rPr lang="en-US" dirty="0"/>
              <a:t>, YouTube, </a:t>
            </a:r>
            <a:r>
              <a:rPr lang="en-US" dirty="0" err="1"/>
              <a:t>Digg</a:t>
            </a:r>
            <a:r>
              <a:rPr lang="en-US" dirty="0"/>
              <a:t>, etc. The line dividing a consumer and content publisher is increasingly getting blurred in the Web 2.0 era. </a:t>
            </a:r>
          </a:p>
          <a:p>
            <a:endParaRPr lang="en-US" dirty="0"/>
          </a:p>
          <a:p>
            <a:r>
              <a:rPr lang="en-US" dirty="0"/>
              <a:t>Web 3.0 – This is about semantic web (or the meaning of data), intelligent search and behavioral advertising among other things &amp; most of all collective intelligence.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9A17-9C86-42BC-A290-B5A5E5EF823C}"/>
              </a:ext>
            </a:extLst>
          </p:cNvPr>
          <p:cNvSpPr>
            <a:spLocks noGrp="1"/>
          </p:cNvSpPr>
          <p:nvPr>
            <p:ph type="title"/>
          </p:nvPr>
        </p:nvSpPr>
        <p:spPr/>
        <p:txBody>
          <a:bodyPr>
            <a:normAutofit/>
          </a:bodyPr>
          <a:lstStyle/>
          <a:p>
            <a:r>
              <a:rPr lang="en-US" sz="4000" dirty="0"/>
              <a:t>Summary of Today’s Lecture</a:t>
            </a:r>
          </a:p>
        </p:txBody>
      </p:sp>
      <p:sp>
        <p:nvSpPr>
          <p:cNvPr id="3" name="Content Placeholder 2">
            <a:extLst>
              <a:ext uri="{FF2B5EF4-FFF2-40B4-BE49-F238E27FC236}">
                <a16:creationId xmlns:a16="http://schemas.microsoft.com/office/drawing/2014/main" id="{239145F7-6322-4572-9FE8-1D85BAFB3830}"/>
              </a:ext>
            </a:extLst>
          </p:cNvPr>
          <p:cNvSpPr>
            <a:spLocks noGrp="1"/>
          </p:cNvSpPr>
          <p:nvPr>
            <p:ph idx="1"/>
          </p:nvPr>
        </p:nvSpPr>
        <p:spPr/>
        <p:txBody>
          <a:bodyPr/>
          <a:lstStyle/>
          <a:p>
            <a:r>
              <a:rPr lang="en-US" sz="2200" dirty="0"/>
              <a:t>Web Terminologies</a:t>
            </a:r>
          </a:p>
          <a:p>
            <a:r>
              <a:rPr lang="en-US" sz="2200" dirty="0"/>
              <a:t>Hypertext Transfer Protocol (HTTP)</a:t>
            </a:r>
          </a:p>
          <a:p>
            <a:r>
              <a:rPr lang="en-US" sz="2200" dirty="0"/>
              <a:t>Uniform Resource Locator (URL)</a:t>
            </a:r>
          </a:p>
          <a:p>
            <a:r>
              <a:rPr lang="en-US" sz="2200" dirty="0"/>
              <a:t>World Wide Web (WWW)</a:t>
            </a:r>
          </a:p>
          <a:p>
            <a:r>
              <a:rPr lang="en-US" sz="2200" dirty="0"/>
              <a:t>Evolution of Web</a:t>
            </a:r>
          </a:p>
          <a:p>
            <a:r>
              <a:rPr lang="en-US" sz="2200" dirty="0"/>
              <a:t>World Wide Web (W3C) Consortium</a:t>
            </a:r>
          </a:p>
          <a:p>
            <a:endParaRPr lang="en-US" dirty="0"/>
          </a:p>
          <a:p>
            <a:endParaRPr lang="en-US" dirty="0"/>
          </a:p>
        </p:txBody>
      </p:sp>
    </p:spTree>
    <p:extLst>
      <p:ext uri="{BB962C8B-B14F-4D97-AF65-F5344CB8AC3E}">
        <p14:creationId xmlns:p14="http://schemas.microsoft.com/office/powerpoint/2010/main" val="319588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Web</a:t>
            </a:r>
          </a:p>
        </p:txBody>
      </p:sp>
      <p:pic>
        <p:nvPicPr>
          <p:cNvPr id="1030" name="Picture 6" descr="Image result for evolution of web"/>
          <p:cNvPicPr>
            <a:picLocks noChangeAspect="1" noChangeArrowheads="1"/>
          </p:cNvPicPr>
          <p:nvPr/>
        </p:nvPicPr>
        <p:blipFill>
          <a:blip r:embed="rId2"/>
          <a:srcRect t="12708"/>
          <a:stretch>
            <a:fillRect/>
          </a:stretch>
        </p:blipFill>
        <p:spPr bwMode="auto">
          <a:xfrm>
            <a:off x="685800" y="1676400"/>
            <a:ext cx="7772400" cy="471067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Web</a:t>
            </a:r>
          </a:p>
        </p:txBody>
      </p:sp>
      <p:pic>
        <p:nvPicPr>
          <p:cNvPr id="25602" name="Picture 2" descr="Image result for evolution of web"/>
          <p:cNvPicPr>
            <a:picLocks noChangeAspect="1" noChangeArrowheads="1"/>
          </p:cNvPicPr>
          <p:nvPr/>
        </p:nvPicPr>
        <p:blipFill>
          <a:blip r:embed="rId2"/>
          <a:srcRect t="13368"/>
          <a:stretch>
            <a:fillRect/>
          </a:stretch>
        </p:blipFill>
        <p:spPr bwMode="auto">
          <a:xfrm>
            <a:off x="-609600" y="1270665"/>
            <a:ext cx="10228792" cy="589213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Standards</a:t>
            </a:r>
          </a:p>
        </p:txBody>
      </p:sp>
      <p:sp>
        <p:nvSpPr>
          <p:cNvPr id="3" name="Content Placeholder 2"/>
          <p:cNvSpPr>
            <a:spLocks noGrp="1"/>
          </p:cNvSpPr>
          <p:nvPr>
            <p:ph idx="1"/>
          </p:nvPr>
        </p:nvSpPr>
        <p:spPr/>
        <p:txBody>
          <a:bodyPr>
            <a:normAutofit/>
          </a:bodyPr>
          <a:lstStyle/>
          <a:p>
            <a:r>
              <a:rPr lang="en-US" sz="2200" dirty="0"/>
              <a:t>The World Wide Web Consortium (</a:t>
            </a:r>
            <a:r>
              <a:rPr lang="en-US" sz="2200" dirty="0">
                <a:hlinkClick r:id="rId2"/>
              </a:rPr>
              <a:t>W3C</a:t>
            </a:r>
            <a:r>
              <a:rPr lang="en-US" sz="2200" dirty="0"/>
              <a:t>) is an international community that develops open standards to ensure the long-term growth of the Web.</a:t>
            </a:r>
          </a:p>
          <a:p>
            <a:r>
              <a:rPr lang="en-US" sz="2200" dirty="0"/>
              <a:t>Founded in 1994 by Sir Tim Berners-Lee (inventor of the Web) </a:t>
            </a:r>
          </a:p>
          <a:p>
            <a:r>
              <a:rPr lang="en-US" sz="2200" dirty="0"/>
              <a:t>W3C is the home of the Web and Semantic Web (http://www.w3.org) </a:t>
            </a:r>
          </a:p>
          <a:p>
            <a:r>
              <a:rPr lang="en-US" sz="2200" dirty="0"/>
              <a:t>400+ members (the usual suspects, SMEs, users,...) (http://www.w3.org/Consortium/Member/List) </a:t>
            </a:r>
          </a:p>
          <a:p>
            <a:r>
              <a:rPr lang="en-US" sz="2200" dirty="0"/>
              <a:t>Invited experts and volunteers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normAutofit/>
          </a:bodyPr>
          <a:lstStyle/>
          <a:p>
            <a:r>
              <a:rPr lang="en-US" sz="2200" dirty="0"/>
              <a:t>Web for Everyone </a:t>
            </a:r>
          </a:p>
          <a:p>
            <a:pPr lvl="1"/>
            <a:r>
              <a:rPr lang="en-US" sz="2200" dirty="0"/>
              <a:t>One of W3C's primary goals is to make these benefits available to all people, whatever their native language, culture, geographical location, or </a:t>
            </a:r>
            <a:r>
              <a:rPr lang="en-US" sz="2200" dirty="0">
                <a:hlinkClick r:id="rId2"/>
              </a:rPr>
              <a:t>physical or mental ability</a:t>
            </a:r>
            <a:r>
              <a:rPr lang="en-US" sz="2200" dirty="0"/>
              <a:t>. </a:t>
            </a:r>
          </a:p>
          <a:p>
            <a:pPr marL="342900" lvl="1" indent="-342900">
              <a:buFont typeface="Arial" pitchFamily="34" charset="0"/>
              <a:buChar char="•"/>
            </a:pPr>
            <a:r>
              <a:rPr lang="en-US" sz="2200" dirty="0"/>
              <a:t>Web on Everything</a:t>
            </a:r>
          </a:p>
          <a:p>
            <a:pPr lvl="1"/>
            <a:r>
              <a:rPr lang="en-US" sz="2200" dirty="0"/>
              <a:t>The number of different kinds of devices that can access the Web has grown immensely. Mobile phones, smart phones, personal digital assistants, interactive television systems, voice response systems, kiosks and even certain domestic appliances can all access the Web.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0CB0-0168-4BA0-BC4A-EA84CCB9C41D}"/>
              </a:ext>
            </a:extLst>
          </p:cNvPr>
          <p:cNvSpPr>
            <a:spLocks noGrp="1"/>
          </p:cNvSpPr>
          <p:nvPr>
            <p:ph type="title"/>
          </p:nvPr>
        </p:nvSpPr>
        <p:spPr/>
        <p:txBody>
          <a:bodyPr>
            <a:normAutofit/>
          </a:bodyPr>
          <a:lstStyle/>
          <a:p>
            <a:r>
              <a:rPr lang="en-US" sz="4000" dirty="0"/>
              <a:t>References</a:t>
            </a:r>
          </a:p>
        </p:txBody>
      </p:sp>
      <p:sp>
        <p:nvSpPr>
          <p:cNvPr id="3" name="Content Placeholder 2">
            <a:extLst>
              <a:ext uri="{FF2B5EF4-FFF2-40B4-BE49-F238E27FC236}">
                <a16:creationId xmlns:a16="http://schemas.microsoft.com/office/drawing/2014/main" id="{B7241D16-2931-4681-AF9C-26DA72962944}"/>
              </a:ext>
            </a:extLst>
          </p:cNvPr>
          <p:cNvSpPr>
            <a:spLocks noGrp="1"/>
          </p:cNvSpPr>
          <p:nvPr>
            <p:ph idx="1"/>
          </p:nvPr>
        </p:nvSpPr>
        <p:spPr/>
        <p:txBody>
          <a:bodyPr>
            <a:normAutofit/>
          </a:bodyPr>
          <a:lstStyle/>
          <a:p>
            <a:r>
              <a:rPr lang="en-US" sz="2200" dirty="0">
                <a:hlinkClick r:id="rId2"/>
              </a:rPr>
              <a:t>https://flatworldbusiness.wordpress.com/flat-education/previously/web-1-0-vs-web-2-0-vs-web-3-0-a-bird-eye-on-the-definition/</a:t>
            </a:r>
            <a:endParaRPr lang="en-US" sz="2200" dirty="0">
              <a:hlinkClick r:id="rId3"/>
            </a:endParaRPr>
          </a:p>
          <a:p>
            <a:r>
              <a:rPr lang="en-US" sz="2200" dirty="0">
                <a:hlinkClick r:id="rId3"/>
              </a:rPr>
              <a:t>https://www.business2community.com/tech-gadgets/eras-of-the-web-web-0-0-through-web-5-0-02239654</a:t>
            </a:r>
            <a:endParaRPr lang="en-US" sz="2200" dirty="0"/>
          </a:p>
          <a:p>
            <a:r>
              <a:rPr lang="en-US" sz="2200" dirty="0">
                <a:hlinkClick r:id="rId4"/>
              </a:rPr>
              <a:t>https://www.researchgate.net/publication/321366810_Concept_and_Dimensions_of_Web_40</a:t>
            </a:r>
            <a:endParaRPr lang="en-US" sz="2200" dirty="0"/>
          </a:p>
          <a:p>
            <a:r>
              <a:rPr lang="en-US" sz="2200" dirty="0">
                <a:hlinkClick r:id="rId5"/>
              </a:rPr>
              <a:t>https://www.w3.org/</a:t>
            </a:r>
            <a:endParaRPr lang="en-US" sz="2200" dirty="0"/>
          </a:p>
          <a:p>
            <a:r>
              <a:rPr lang="en-US" sz="2200" dirty="0">
                <a:hlinkClick r:id="rId6"/>
              </a:rPr>
              <a:t>https://www.w3.org/WAI/fundamentals/accessibility-intro/</a:t>
            </a:r>
            <a:endParaRPr lang="en-US" sz="2200" dirty="0"/>
          </a:p>
          <a:p>
            <a:endParaRPr lang="en-US" sz="2200" dirty="0"/>
          </a:p>
        </p:txBody>
      </p:sp>
    </p:spTree>
    <p:extLst>
      <p:ext uri="{BB962C8B-B14F-4D97-AF65-F5344CB8AC3E}">
        <p14:creationId xmlns:p14="http://schemas.microsoft.com/office/powerpoint/2010/main" val="154060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Terminologies</a:t>
            </a:r>
          </a:p>
        </p:txBody>
      </p:sp>
      <p:sp>
        <p:nvSpPr>
          <p:cNvPr id="3" name="Content Placeholder 2"/>
          <p:cNvSpPr>
            <a:spLocks noGrp="1"/>
          </p:cNvSpPr>
          <p:nvPr>
            <p:ph idx="1"/>
          </p:nvPr>
        </p:nvSpPr>
        <p:spPr/>
        <p:txBody>
          <a:bodyPr>
            <a:normAutofit/>
          </a:bodyPr>
          <a:lstStyle/>
          <a:p>
            <a:r>
              <a:rPr lang="en-US" sz="2200" dirty="0">
                <a:hlinkClick r:id="rId3"/>
              </a:rPr>
              <a:t>Internet</a:t>
            </a:r>
            <a:endParaRPr lang="en-US" sz="2200" dirty="0"/>
          </a:p>
          <a:p>
            <a:pPr lvl="1"/>
            <a:r>
              <a:rPr lang="en-US" sz="2200" dirty="0"/>
              <a:t>A global computer network, consisting of interconnected networks using standardized communication protocols.</a:t>
            </a:r>
          </a:p>
          <a:p>
            <a:pPr marL="342900" lvl="1" indent="-342900">
              <a:buFont typeface="Arial" pitchFamily="34" charset="0"/>
              <a:buChar char="•"/>
            </a:pPr>
            <a:r>
              <a:rPr lang="en-US" sz="2200" dirty="0">
                <a:hlinkClick r:id="rId4"/>
              </a:rPr>
              <a:t>Hyperlink</a:t>
            </a:r>
            <a:endParaRPr lang="en-US" sz="2200" dirty="0"/>
          </a:p>
          <a:p>
            <a:pPr lvl="1"/>
            <a:r>
              <a:rPr lang="en-US" sz="2200" dirty="0"/>
              <a:t>In computing, a hyperlink, or simply a link, is a reference to data that the reader can directly follow by clicking.</a:t>
            </a:r>
          </a:p>
          <a:p>
            <a:r>
              <a:rPr lang="en-US" sz="2200" dirty="0">
                <a:hlinkClick r:id="rId5"/>
              </a:rPr>
              <a:t>World Wide Web</a:t>
            </a:r>
            <a:endParaRPr lang="en-US" sz="2200" dirty="0"/>
          </a:p>
          <a:p>
            <a:pPr lvl="1"/>
            <a:r>
              <a:rPr lang="en-US" sz="2200" dirty="0"/>
              <a:t>The World Wide Web (WWW) is a system of interlinked </a:t>
            </a:r>
            <a:r>
              <a:rPr lang="en-US" sz="2200" dirty="0">
                <a:hlinkClick r:id="rId6"/>
              </a:rPr>
              <a:t>hypertext</a:t>
            </a:r>
            <a:r>
              <a:rPr lang="en-US" sz="2200" dirty="0"/>
              <a:t> documents accessed via the Internet. It is an information space where documents and other web resources are identified by Uniform Resource Locators (URLs).</a:t>
            </a:r>
          </a:p>
          <a:p>
            <a:pPr lvl="1"/>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Web Terminologies</a:t>
            </a:r>
          </a:p>
        </p:txBody>
      </p:sp>
      <p:sp>
        <p:nvSpPr>
          <p:cNvPr id="3" name="Content Placeholder 2"/>
          <p:cNvSpPr>
            <a:spLocks noGrp="1"/>
          </p:cNvSpPr>
          <p:nvPr>
            <p:ph idx="1"/>
          </p:nvPr>
        </p:nvSpPr>
        <p:spPr>
          <a:xfrm>
            <a:off x="457200" y="1066800"/>
            <a:ext cx="8229600" cy="4830763"/>
          </a:xfrm>
        </p:spPr>
        <p:txBody>
          <a:bodyPr>
            <a:normAutofit/>
          </a:bodyPr>
          <a:lstStyle/>
          <a:p>
            <a:pPr marL="342900" lvl="1" indent="-342900">
              <a:buFont typeface="Arial" pitchFamily="34" charset="0"/>
              <a:buChar char="•"/>
            </a:pPr>
            <a:r>
              <a:rPr lang="en-US" sz="2200" dirty="0">
                <a:hlinkClick r:id="rId3"/>
              </a:rPr>
              <a:t>URN</a:t>
            </a:r>
            <a:r>
              <a:rPr lang="en-US" sz="2200" dirty="0"/>
              <a:t>:</a:t>
            </a:r>
          </a:p>
          <a:p>
            <a:pPr lvl="1"/>
            <a:r>
              <a:rPr lang="en-US" sz="1800" dirty="0"/>
              <a:t>URN stands for Uniform Resource Name and it identifies a resource by name in a given namespace. A namespace refers a group of names or identifiers.</a:t>
            </a:r>
          </a:p>
          <a:p>
            <a:pPr marL="342900" lvl="1" indent="-342900">
              <a:buFont typeface="Arial" pitchFamily="34" charset="0"/>
              <a:buChar char="•"/>
            </a:pPr>
            <a:r>
              <a:rPr lang="en-US" sz="2200" dirty="0">
                <a:hlinkClick r:id="rId4"/>
              </a:rPr>
              <a:t>URL:</a:t>
            </a:r>
            <a:endParaRPr lang="en-US" sz="2200" dirty="0"/>
          </a:p>
          <a:p>
            <a:pPr lvl="1"/>
            <a:r>
              <a:rPr lang="en-US" sz="1800" dirty="0"/>
              <a:t>URL stands for Uniform Resource Locator and it defines the network location of a specific resource. A resource, or a web resource refers to anything ranging from documents, files, images, web pages, etc that can be part of the web architecture.</a:t>
            </a:r>
          </a:p>
          <a:p>
            <a:pPr marL="342900" lvl="1" indent="-342900">
              <a:buFont typeface="Arial" pitchFamily="34" charset="0"/>
              <a:buChar char="•"/>
            </a:pPr>
            <a:r>
              <a:rPr lang="en-US" sz="2200" dirty="0">
                <a:hlinkClick r:id="rId5"/>
              </a:rPr>
              <a:t>URI:</a:t>
            </a:r>
            <a:r>
              <a:rPr lang="en-US" sz="2200" dirty="0"/>
              <a:t> </a:t>
            </a:r>
            <a:endParaRPr lang="en-US" sz="1800" dirty="0"/>
          </a:p>
          <a:p>
            <a:pPr lvl="1"/>
            <a:r>
              <a:rPr lang="en-US" sz="1800" dirty="0"/>
              <a:t>URI stands for Uniform Resource Identifier and it uniquely identifies a resource over the Web. </a:t>
            </a:r>
          </a:p>
          <a:p>
            <a:pPr lvl="1"/>
            <a:r>
              <a:rPr lang="en-US" sz="1800" dirty="0">
                <a:hlinkClick r:id="rId6"/>
              </a:rPr>
              <a:t>https://prateekvjoshi.com/2014/02/22/url-vs-uri-vs-urn/</a:t>
            </a:r>
            <a:r>
              <a:rPr lang="en-US" sz="1800" dirty="0"/>
              <a:t> </a:t>
            </a:r>
          </a:p>
          <a:p>
            <a:pPr lvl="1">
              <a:buNone/>
            </a:pPr>
            <a:endParaRPr lang="en-US" sz="1800" dirty="0"/>
          </a:p>
        </p:txBody>
      </p:sp>
      <p:pic>
        <p:nvPicPr>
          <p:cNvPr id="40962" name="Picture 2" descr="uri vs url vs urn"/>
          <p:cNvPicPr>
            <a:picLocks noChangeAspect="1" noChangeArrowheads="1"/>
          </p:cNvPicPr>
          <p:nvPr/>
        </p:nvPicPr>
        <p:blipFill>
          <a:blip r:embed="rId7"/>
          <a:srcRect/>
          <a:stretch>
            <a:fillRect/>
          </a:stretch>
        </p:blipFill>
        <p:spPr bwMode="auto">
          <a:xfrm>
            <a:off x="3200400" y="4953000"/>
            <a:ext cx="5867400" cy="1936244"/>
          </a:xfrm>
          <a:prstGeom prst="rect">
            <a:avLst/>
          </a:prstGeom>
          <a:noFill/>
        </p:spPr>
      </p:pic>
      <p:pic>
        <p:nvPicPr>
          <p:cNvPr id="40964" name="Picture 4" descr="uri-url-urn-relationship-venn-diagram"/>
          <p:cNvPicPr>
            <a:picLocks noChangeAspect="1" noChangeArrowheads="1"/>
          </p:cNvPicPr>
          <p:nvPr/>
        </p:nvPicPr>
        <p:blipFill>
          <a:blip r:embed="rId8"/>
          <a:srcRect/>
          <a:stretch>
            <a:fillRect/>
          </a:stretch>
        </p:blipFill>
        <p:spPr bwMode="auto">
          <a:xfrm>
            <a:off x="381000" y="5257800"/>
            <a:ext cx="2498361" cy="1524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Terminologies</a:t>
            </a:r>
          </a:p>
        </p:txBody>
      </p:sp>
      <p:sp>
        <p:nvSpPr>
          <p:cNvPr id="3" name="Content Placeholder 2"/>
          <p:cNvSpPr>
            <a:spLocks noGrp="1"/>
          </p:cNvSpPr>
          <p:nvPr>
            <p:ph idx="1"/>
          </p:nvPr>
        </p:nvSpPr>
        <p:spPr/>
        <p:txBody>
          <a:bodyPr>
            <a:normAutofit fontScale="92500" lnSpcReduction="10000"/>
          </a:bodyPr>
          <a:lstStyle/>
          <a:p>
            <a:pPr marL="342900" lvl="1" indent="-342900">
              <a:buFont typeface="Arial" pitchFamily="34" charset="0"/>
              <a:buChar char="•"/>
            </a:pPr>
            <a:r>
              <a:rPr lang="en-US" sz="2200" dirty="0">
                <a:hlinkClick r:id="rId2"/>
              </a:rPr>
              <a:t>HTTP</a:t>
            </a:r>
            <a:endParaRPr lang="en-US" sz="2200" dirty="0"/>
          </a:p>
          <a:p>
            <a:pPr lvl="1"/>
            <a:r>
              <a:rPr lang="en-US" sz="2200" dirty="0"/>
              <a:t>Short for Hyper Text Transfer Protocol, the underlying protocol used by the World Wide Web. HTTP defines how messages are formatted and transmitted, and what actions Web servers and browsers should take in response to various commands.</a:t>
            </a:r>
          </a:p>
          <a:p>
            <a:pPr marL="342900" lvl="1" indent="-342900">
              <a:buFont typeface="Arial" pitchFamily="34" charset="0"/>
              <a:buChar char="•"/>
            </a:pPr>
            <a:r>
              <a:rPr lang="en-US" sz="2200" dirty="0">
                <a:hlinkClick r:id="rId3"/>
              </a:rPr>
              <a:t>HTML</a:t>
            </a:r>
            <a:endParaRPr lang="en-US" sz="2200" dirty="0"/>
          </a:p>
          <a:p>
            <a:pPr lvl="1"/>
            <a:r>
              <a:rPr lang="en-US" sz="2200" dirty="0"/>
              <a:t>Short for </a:t>
            </a:r>
            <a:r>
              <a:rPr lang="en-US" sz="2200" dirty="0" err="1"/>
              <a:t>HyperText</a:t>
            </a:r>
            <a:r>
              <a:rPr lang="en-US" sz="2200" dirty="0"/>
              <a:t> Markup Language, the authoring language used to create documents on the World Wide Web. </a:t>
            </a:r>
          </a:p>
          <a:p>
            <a:pPr lvl="1"/>
            <a:r>
              <a:rPr lang="en-US" sz="2200" dirty="0"/>
              <a:t>Markup Language is like a blueprint or layout for the processing and appearance of text  documents.   In HTML, tags are used to specify the layout or the way to subsequent line must appear.</a:t>
            </a:r>
          </a:p>
          <a:p>
            <a:r>
              <a:rPr lang="en-US" sz="2200" dirty="0">
                <a:hlinkClick r:id="rId4"/>
              </a:rPr>
              <a:t>Web page</a:t>
            </a:r>
            <a:endParaRPr lang="en-US" sz="2200" dirty="0"/>
          </a:p>
          <a:p>
            <a:pPr lvl="1"/>
            <a:r>
              <a:rPr lang="en-US" sz="2200" dirty="0"/>
              <a:t>A document on the WWW. Every web page is identified by a unique URL.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Terminologies</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2200" dirty="0">
                <a:hlinkClick r:id="rId2"/>
              </a:rPr>
              <a:t>Website</a:t>
            </a:r>
            <a:endParaRPr lang="en-US" sz="2200" dirty="0"/>
          </a:p>
          <a:p>
            <a:pPr lvl="1"/>
            <a:r>
              <a:rPr lang="en-US" sz="2200" dirty="0"/>
              <a:t>A website is a collection of related web pages, including multimedia content, typically identified with a common domain name. Each site is owned and managed by an individual, company or organization.</a:t>
            </a:r>
          </a:p>
          <a:p>
            <a:pPr marL="342900" lvl="1" indent="-342900">
              <a:buFont typeface="Arial" pitchFamily="34" charset="0"/>
              <a:buChar char="•"/>
            </a:pPr>
            <a:r>
              <a:rPr lang="en-US" sz="2200" dirty="0">
                <a:hlinkClick r:id="rId3"/>
              </a:rPr>
              <a:t>Home page</a:t>
            </a:r>
            <a:endParaRPr lang="en-US" sz="2200" dirty="0"/>
          </a:p>
          <a:p>
            <a:pPr lvl="1"/>
            <a:r>
              <a:rPr lang="en-US" sz="2200" dirty="0"/>
              <a:t>The main page of a Web site. Typically, the home page serves as an index or table of contents to other documents stored at the site.</a:t>
            </a:r>
          </a:p>
          <a:p>
            <a:r>
              <a:rPr lang="en-US" sz="2200" dirty="0">
                <a:hlinkClick r:id="rId4"/>
              </a:rPr>
              <a:t>Browser</a:t>
            </a:r>
            <a:endParaRPr lang="en-US" sz="2200" dirty="0"/>
          </a:p>
          <a:p>
            <a:pPr lvl="1"/>
            <a:r>
              <a:rPr lang="en-US" sz="2200" dirty="0"/>
              <a:t>Short for Web browser, a software application used to locate and display Web sites.</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Hypertext Transfer Protocol</a:t>
            </a:r>
          </a:p>
        </p:txBody>
      </p:sp>
      <p:sp>
        <p:nvSpPr>
          <p:cNvPr id="3" name="Content Placeholder 2"/>
          <p:cNvSpPr>
            <a:spLocks noGrp="1"/>
          </p:cNvSpPr>
          <p:nvPr>
            <p:ph idx="1"/>
          </p:nvPr>
        </p:nvSpPr>
        <p:spPr>
          <a:xfrm>
            <a:off x="457200" y="1295400"/>
            <a:ext cx="8229600" cy="5105400"/>
          </a:xfrm>
        </p:spPr>
        <p:txBody>
          <a:bodyPr>
            <a:normAutofit fontScale="70000" lnSpcReduction="20000"/>
          </a:bodyPr>
          <a:lstStyle/>
          <a:p>
            <a:r>
              <a:rPr lang="en-US" sz="3100" dirty="0"/>
              <a:t>HTTP is a transaction-oriented client/server protocol</a:t>
            </a:r>
            <a:r>
              <a:rPr lang="en-US" b="1" i="1" dirty="0"/>
              <a:t>. </a:t>
            </a:r>
          </a:p>
          <a:p>
            <a:r>
              <a:rPr lang="en-US" sz="3100" dirty="0"/>
              <a:t>HTTP is a stateless protocol and creates a TCP connection for each transaction (e.g. download a page). </a:t>
            </a:r>
          </a:p>
          <a:p>
            <a:r>
              <a:rPr lang="en-US" sz="3100" dirty="0"/>
              <a:t>A stateless protocol is a communications protocol that treats each request as an independent transaction that is unrelated to any previous request. </a:t>
            </a:r>
          </a:p>
          <a:p>
            <a:r>
              <a:rPr lang="en-US" sz="3100" dirty="0"/>
              <a:t>Each transaction is treated separately so that the communication consists of independent pairs of requests and responses. </a:t>
            </a:r>
          </a:p>
          <a:p>
            <a:r>
              <a:rPr lang="en-US" sz="3100" dirty="0"/>
              <a:t>An HTTP server has no knowledge of which web pages (if any) a client has accessed previously. </a:t>
            </a:r>
          </a:p>
          <a:p>
            <a:r>
              <a:rPr lang="en-US" sz="3100" dirty="0"/>
              <a:t>If a web server needs to store a client's state, it can store cookies in the client’s web browser (cookies are not part of http). </a:t>
            </a:r>
          </a:p>
          <a:p>
            <a:r>
              <a:rPr lang="en-US" sz="3100" dirty="0"/>
              <a:t>For more information, visit </a:t>
            </a:r>
            <a:r>
              <a:rPr lang="en-US" sz="3100" dirty="0">
                <a:hlinkClick r:id="rId2"/>
              </a:rPr>
              <a:t>https://www3.ntu.edu.sg/home/ehchua/programming/webprogramming/HTTP_Basics.html</a:t>
            </a:r>
            <a:endParaRPr lang="en-US" sz="3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Transaction</a:t>
            </a:r>
          </a:p>
        </p:txBody>
      </p:sp>
      <p:pic>
        <p:nvPicPr>
          <p:cNvPr id="6149" name="Picture 5"/>
          <p:cNvPicPr>
            <a:picLocks noChangeAspect="1" noChangeArrowheads="1"/>
          </p:cNvPicPr>
          <p:nvPr/>
        </p:nvPicPr>
        <p:blipFill>
          <a:blip r:embed="rId2"/>
          <a:srcRect/>
          <a:stretch>
            <a:fillRect/>
          </a:stretch>
        </p:blipFill>
        <p:spPr bwMode="auto">
          <a:xfrm>
            <a:off x="1219200" y="1828800"/>
            <a:ext cx="7005447" cy="4114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Message</a:t>
            </a:r>
          </a:p>
        </p:txBody>
      </p:sp>
      <p:pic>
        <p:nvPicPr>
          <p:cNvPr id="7170" name="Picture 2"/>
          <p:cNvPicPr>
            <a:picLocks noGrp="1" noChangeAspect="1" noChangeArrowheads="1"/>
          </p:cNvPicPr>
          <p:nvPr>
            <p:ph idx="1"/>
          </p:nvPr>
        </p:nvPicPr>
        <p:blipFill>
          <a:blip r:embed="rId2"/>
          <a:srcRect/>
          <a:stretch>
            <a:fillRect/>
          </a:stretch>
        </p:blipFill>
        <p:spPr bwMode="auto">
          <a:xfrm>
            <a:off x="1881187" y="1815306"/>
            <a:ext cx="5381625" cy="40957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C502C0210FCF44F9A5F36EEFABFC163" ma:contentTypeVersion="0" ma:contentTypeDescription="Create a new document." ma:contentTypeScope="" ma:versionID="2ab39a56340326a95b675a5b66ae9b3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113EB2-C9DE-41C2-8DB7-1EA13ECE04DE}">
  <ds:schemaRefs>
    <ds:schemaRef ds:uri="http://schemas.microsoft.com/sharepoint/v3/contenttype/forms"/>
  </ds:schemaRefs>
</ds:datastoreItem>
</file>

<file path=customXml/itemProps2.xml><?xml version="1.0" encoding="utf-8"?>
<ds:datastoreItem xmlns:ds="http://schemas.openxmlformats.org/officeDocument/2006/customXml" ds:itemID="{510B2244-09E5-4147-ABC2-063C3B7DE8E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FB78C07-8455-43B1-9369-6096EF0606AA}"/>
</file>

<file path=docProps/app.xml><?xml version="1.0" encoding="utf-8"?>
<Properties xmlns="http://schemas.openxmlformats.org/officeDocument/2006/extended-properties" xmlns:vt="http://schemas.openxmlformats.org/officeDocument/2006/docPropsVTypes">
  <TotalTime>35419</TotalTime>
  <Words>1621</Words>
  <Application>Microsoft Office PowerPoint</Application>
  <PresentationFormat>On-screen Show (4:3)</PresentationFormat>
  <Paragraphs>156</Paragraphs>
  <Slides>24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Web Technologies</vt:lpstr>
      <vt:lpstr>Summary of Today’s Lecture</vt:lpstr>
      <vt:lpstr>Web Terminologies</vt:lpstr>
      <vt:lpstr>Web Terminologies</vt:lpstr>
      <vt:lpstr>Web Terminologies</vt:lpstr>
      <vt:lpstr>Web Terminologies</vt:lpstr>
      <vt:lpstr>Hypertext Transfer Protocol</vt:lpstr>
      <vt:lpstr>HTTP Transaction</vt:lpstr>
      <vt:lpstr>Http Request Message</vt:lpstr>
      <vt:lpstr>Http Request Message</vt:lpstr>
      <vt:lpstr>Http Response Message</vt:lpstr>
      <vt:lpstr>Http Response Message</vt:lpstr>
      <vt:lpstr>Http Request/ Response Message</vt:lpstr>
      <vt:lpstr>Request/ Response Example</vt:lpstr>
      <vt:lpstr>Method: The application-level protocol used by the client and server, e.g., HTTP, FTP, and telnet. Host: The DNS domain name (e.g., www.nowhere123.com) or IP address (e.g., 192.128.1.2) of the server. Port: The TCP port number that the server is listening for incoming requests from the clients. Path: The name and location of the requested resource, under the server document base directory.</vt:lpstr>
      <vt:lpstr>World Wide Web</vt:lpstr>
      <vt:lpstr>World Wide Web</vt:lpstr>
      <vt:lpstr>Distributed hypertext (Web)</vt:lpstr>
      <vt:lpstr>Evolution of Web</vt:lpstr>
      <vt:lpstr>Evolution of the Web</vt:lpstr>
      <vt:lpstr>Evolution of the Web</vt:lpstr>
      <vt:lpstr>Web Standards</vt:lpstr>
      <vt:lpstr>Design Principles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Muhammad-Imran</cp:lastModifiedBy>
  <cp:revision>229</cp:revision>
  <dcterms:created xsi:type="dcterms:W3CDTF">2016-09-01T05:15:32Z</dcterms:created>
  <dcterms:modified xsi:type="dcterms:W3CDTF">2022-02-22T09:04:24Z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0x0101002C502C0210FCF44F9A5F36EEFABFC163</vt:lpwstr>
  </property>
</Properties>
</file>