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9" r:id="rId6"/>
    <p:sldId id="331" r:id="rId7"/>
    <p:sldId id="329" r:id="rId8"/>
    <p:sldId id="339" r:id="rId9"/>
    <p:sldId id="332" r:id="rId10"/>
    <p:sldId id="333" r:id="rId11"/>
    <p:sldId id="328" r:id="rId12"/>
    <p:sldId id="334" r:id="rId13"/>
    <p:sldId id="346" r:id="rId14"/>
    <p:sldId id="336" r:id="rId15"/>
    <p:sldId id="338" r:id="rId16"/>
    <p:sldId id="337" r:id="rId17"/>
    <p:sldId id="340" r:id="rId18"/>
    <p:sldId id="341" r:id="rId19"/>
    <p:sldId id="342" r:id="rId20"/>
    <p:sldId id="344" r:id="rId21"/>
    <p:sldId id="345" r:id="rId22"/>
    <p:sldId id="32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A0AAB7-9A47-423C-B41E-8151427C8F31}" v="1" dt="2021-03-02T17:33:41.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660"/>
  </p:normalViewPr>
  <p:slideViewPr>
    <p:cSldViewPr>
      <p:cViewPr varScale="1">
        <p:scale>
          <a:sx n="62" d="100"/>
          <a:sy n="62" d="100"/>
        </p:scale>
        <p:origin x="125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Imran" userId="S::mimran@comsats.edu.pk::0da427db-9f92-4b31-9c70-8e8ebabf2c48" providerId="AD" clId="Web-{F7A0AAB7-9A47-423C-B41E-8151427C8F31}"/>
    <pc:docChg chg="modSld">
      <pc:chgData name="Muhammad-Imran" userId="S::mimran@comsats.edu.pk::0da427db-9f92-4b31-9c70-8e8ebabf2c48" providerId="AD" clId="Web-{F7A0AAB7-9A47-423C-B41E-8151427C8F31}" dt="2021-03-02T17:33:41.382" v="0"/>
      <pc:docMkLst>
        <pc:docMk/>
      </pc:docMkLst>
      <pc:sldChg chg="delSp">
        <pc:chgData name="Muhammad-Imran" userId="S::mimran@comsats.edu.pk::0da427db-9f92-4b31-9c70-8e8ebabf2c48" providerId="AD" clId="Web-{F7A0AAB7-9A47-423C-B41E-8151427C8F31}" dt="2021-03-02T17:33:41.382" v="0"/>
        <pc:sldMkLst>
          <pc:docMk/>
          <pc:sldMk cId="502859944" sldId="339"/>
        </pc:sldMkLst>
        <pc:inkChg chg="del">
          <ac:chgData name="Muhammad-Imran" userId="S::mimran@comsats.edu.pk::0da427db-9f92-4b31-9c70-8e8ebabf2c48" providerId="AD" clId="Web-{F7A0AAB7-9A47-423C-B41E-8151427C8F31}" dt="2021-03-02T17:33:41.382" v="0"/>
          <ac:inkMkLst>
            <pc:docMk/>
            <pc:sldMk cId="502859944" sldId="339"/>
            <ac:inkMk id="4" creationId="{00000000-0000-0000-0000-000000000000}"/>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A1706-CFC9-4E0B-9019-AEE2FD6F5A25}" type="datetimeFigureOut">
              <a:rPr lang="en-US" smtClean="0"/>
              <a:t>3/2/2021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93CEF-AB2D-4B79-8237-092F530680F8}" type="slidenum">
              <a:rPr lang="en-US" smtClean="0"/>
              <a:t>‹#›</a:t>
            </a:fld>
            <a:endParaRPr lang="en-US"/>
          </a:p>
        </p:txBody>
      </p:sp>
    </p:spTree>
    <p:extLst>
      <p:ext uri="{BB962C8B-B14F-4D97-AF65-F5344CB8AC3E}">
        <p14:creationId xmlns:p14="http://schemas.microsoft.com/office/powerpoint/2010/main" val="201091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493CEF-AB2D-4B79-8237-092F530680F8}" type="slidenum">
              <a:rPr lang="en-US" smtClean="0"/>
              <a:t>3</a:t>
            </a:fld>
            <a:endParaRPr lang="en-US"/>
          </a:p>
        </p:txBody>
      </p:sp>
    </p:spTree>
    <p:extLst>
      <p:ext uri="{BB962C8B-B14F-4D97-AF65-F5344CB8AC3E}">
        <p14:creationId xmlns:p14="http://schemas.microsoft.com/office/powerpoint/2010/main" val="372511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493CEF-AB2D-4B79-8237-092F530680F8}" type="slidenum">
              <a:rPr lang="en-US" smtClean="0"/>
              <a:t>12</a:t>
            </a:fld>
            <a:endParaRPr lang="en-US"/>
          </a:p>
        </p:txBody>
      </p:sp>
    </p:spTree>
    <p:extLst>
      <p:ext uri="{BB962C8B-B14F-4D97-AF65-F5344CB8AC3E}">
        <p14:creationId xmlns:p14="http://schemas.microsoft.com/office/powerpoint/2010/main" val="56070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schools.com/tags/att_input_type_radio.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3schools.com/tags/att_input_type_checkbox.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tags/att_input_type_file.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3schools.com/tags/att_input_type_button.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w3schools.com/tags/tag_selec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tags/tag_textarea.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tags/tag_legend.asp" TargetMode="External"/><Relationship Id="rId2" Type="http://schemas.openxmlformats.org/officeDocument/2006/relationships/hyperlink" Target="https://www.w3schools.com/tags/tag_fieldset.asp"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w3schools.com/tags/tag_datalist.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w3schools.com/tags/tag_optgroup.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schools.com/tags/tag_inpu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tags/tag_label.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tags/att_input_type_tex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tags/att_input_type_password.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schools.com/tags/att_input_type_submi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tags/att_input_type_rese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Technologies</a:t>
            </a:r>
          </a:p>
        </p:txBody>
      </p:sp>
      <p:sp>
        <p:nvSpPr>
          <p:cNvPr id="3" name="Subtitle 2"/>
          <p:cNvSpPr>
            <a:spLocks noGrp="1"/>
          </p:cNvSpPr>
          <p:nvPr>
            <p:ph type="subTitle" idx="1"/>
          </p:nvPr>
        </p:nvSpPr>
        <p:spPr/>
        <p:txBody>
          <a:bodyPr/>
          <a:lstStyle/>
          <a:p>
            <a:r>
              <a:rPr lang="en-US" dirty="0"/>
              <a:t>HTML Forms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05E8-A527-4D19-84D8-92F48ECFF124}"/>
              </a:ext>
            </a:extLst>
          </p:cNvPr>
          <p:cNvSpPr>
            <a:spLocks noGrp="1"/>
          </p:cNvSpPr>
          <p:nvPr>
            <p:ph type="title"/>
          </p:nvPr>
        </p:nvSpPr>
        <p:spPr>
          <a:xfrm>
            <a:off x="457200" y="0"/>
            <a:ext cx="8229600" cy="487362"/>
          </a:xfrm>
        </p:spPr>
        <p:txBody>
          <a:bodyPr>
            <a:normAutofit fontScale="90000"/>
          </a:bodyPr>
          <a:lstStyle/>
          <a:p>
            <a:r>
              <a:rPr lang="en-US" sz="4400" b="0" i="0" dirty="0">
                <a:solidFill>
                  <a:srgbClr val="000000"/>
                </a:solidFill>
                <a:effectLst/>
                <a:latin typeface="Segoe UI" panose="020B0502040204020203" pitchFamily="34" charset="0"/>
                <a:hlinkClick r:id="rId2"/>
              </a:rPr>
              <a:t>Input Type Radio</a:t>
            </a:r>
            <a:endParaRPr lang="en-US" dirty="0"/>
          </a:p>
        </p:txBody>
      </p:sp>
      <p:sp>
        <p:nvSpPr>
          <p:cNvPr id="3" name="Content Placeholder 2">
            <a:extLst>
              <a:ext uri="{FF2B5EF4-FFF2-40B4-BE49-F238E27FC236}">
                <a16:creationId xmlns:a16="http://schemas.microsoft.com/office/drawing/2014/main" id="{E29AF7EC-6180-45F8-9591-3C9EF328A557}"/>
              </a:ext>
            </a:extLst>
          </p:cNvPr>
          <p:cNvSpPr>
            <a:spLocks noGrp="1"/>
          </p:cNvSpPr>
          <p:nvPr>
            <p:ph idx="1"/>
          </p:nvPr>
        </p:nvSpPr>
        <p:spPr>
          <a:xfrm>
            <a:off x="457200" y="628165"/>
            <a:ext cx="8229600" cy="3258035"/>
          </a:xfrm>
        </p:spPr>
        <p:txBody>
          <a:bodyPr>
            <a:normAutofit fontScale="62500" lnSpcReduction="20000"/>
          </a:bodyPr>
          <a:lstStyle/>
          <a:p>
            <a:r>
              <a:rPr lang="en-US" sz="3200" dirty="0">
                <a:latin typeface="+mj-lt"/>
                <a:cs typeface="Courier New" panose="02070309020205020404" pitchFamily="49" charset="0"/>
              </a:rPr>
              <a:t>&lt;input type="radio"&gt; </a:t>
            </a:r>
            <a:r>
              <a:rPr lang="en-US" sz="3200" dirty="0">
                <a:latin typeface="+mj-lt"/>
              </a:rPr>
              <a:t>defines a radio button.</a:t>
            </a:r>
          </a:p>
          <a:p>
            <a:r>
              <a:rPr lang="en-US" sz="3200" dirty="0">
                <a:latin typeface="+mj-lt"/>
              </a:rPr>
              <a:t>Radio buttons are normally presented in radio groups (a collection of radio buttons describing a set of related options). Only one radio button in a group can be selected at the same time.</a:t>
            </a:r>
          </a:p>
          <a:p>
            <a:r>
              <a:rPr lang="en-US" sz="3200" dirty="0">
                <a:latin typeface="+mj-lt"/>
              </a:rPr>
              <a:t>The radio group must share the same name (the value of the name attribute) to be treated as a group. Once the radio group is created, selecting any radio button in that group automatically deselects any other selected radio button in the same group. You can have as many radio groups on a page as you want, as long as each group has its own name.</a:t>
            </a:r>
          </a:p>
          <a:p>
            <a:r>
              <a:rPr lang="en-US" sz="3200" dirty="0">
                <a:latin typeface="+mj-lt"/>
              </a:rPr>
              <a:t>The value attribute defines the unique value associated with each radio button. The value is not shown to the user but is the value that is sent to the server on "submit" to identify which radio button that was selected.</a:t>
            </a:r>
          </a:p>
          <a:p>
            <a:endParaRPr lang="en-US" dirty="0"/>
          </a:p>
        </p:txBody>
      </p:sp>
      <p:pic>
        <p:nvPicPr>
          <p:cNvPr id="5" name="Picture 4">
            <a:extLst>
              <a:ext uri="{FF2B5EF4-FFF2-40B4-BE49-F238E27FC236}">
                <a16:creationId xmlns:a16="http://schemas.microsoft.com/office/drawing/2014/main" id="{837B217C-F2C7-45D8-82A3-F704F9615C6B}"/>
              </a:ext>
            </a:extLst>
          </p:cNvPr>
          <p:cNvPicPr>
            <a:picLocks noChangeAspect="1"/>
          </p:cNvPicPr>
          <p:nvPr/>
        </p:nvPicPr>
        <p:blipFill rotWithShape="1">
          <a:blip r:embed="rId3"/>
          <a:srcRect l="832" t="27778" r="33334" b="26296"/>
          <a:stretch/>
        </p:blipFill>
        <p:spPr>
          <a:xfrm>
            <a:off x="838200" y="3905892"/>
            <a:ext cx="7289087" cy="2860275"/>
          </a:xfrm>
          <a:prstGeom prst="rect">
            <a:avLst/>
          </a:prstGeom>
        </p:spPr>
      </p:pic>
    </p:spTree>
    <p:extLst>
      <p:ext uri="{BB962C8B-B14F-4D97-AF65-F5344CB8AC3E}">
        <p14:creationId xmlns:p14="http://schemas.microsoft.com/office/powerpoint/2010/main" val="356639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3BE1-3C99-4744-BFD2-2F53DC037CBC}"/>
              </a:ext>
            </a:extLst>
          </p:cNvPr>
          <p:cNvSpPr>
            <a:spLocks noGrp="1"/>
          </p:cNvSpPr>
          <p:nvPr>
            <p:ph type="title"/>
          </p:nvPr>
        </p:nvSpPr>
        <p:spPr>
          <a:xfrm>
            <a:off x="457200" y="76200"/>
            <a:ext cx="8229600" cy="628760"/>
          </a:xfrm>
        </p:spPr>
        <p:txBody>
          <a:bodyPr>
            <a:normAutofit fontScale="90000"/>
          </a:bodyPr>
          <a:lstStyle/>
          <a:p>
            <a:r>
              <a:rPr lang="en-US" sz="4000" b="0" i="0" dirty="0">
                <a:solidFill>
                  <a:srgbClr val="000000"/>
                </a:solidFill>
                <a:effectLst/>
                <a:latin typeface="Segoe UI" panose="020B0502040204020203" pitchFamily="34" charset="0"/>
                <a:hlinkClick r:id="rId2"/>
              </a:rPr>
              <a:t>Input Type Checkbox</a:t>
            </a:r>
            <a:endParaRPr lang="en-US" sz="4000" dirty="0"/>
          </a:p>
        </p:txBody>
      </p:sp>
      <p:sp>
        <p:nvSpPr>
          <p:cNvPr id="3" name="Content Placeholder 2">
            <a:extLst>
              <a:ext uri="{FF2B5EF4-FFF2-40B4-BE49-F238E27FC236}">
                <a16:creationId xmlns:a16="http://schemas.microsoft.com/office/drawing/2014/main" id="{E70FB2D0-F77D-41AE-BAB7-B6F0ED71BAAC}"/>
              </a:ext>
            </a:extLst>
          </p:cNvPr>
          <p:cNvSpPr>
            <a:spLocks noGrp="1"/>
          </p:cNvSpPr>
          <p:nvPr>
            <p:ph idx="1"/>
          </p:nvPr>
        </p:nvSpPr>
        <p:spPr>
          <a:xfrm>
            <a:off x="457200" y="781160"/>
            <a:ext cx="8229600" cy="2343040"/>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&lt;input type="checkbox"&gt; </a:t>
            </a:r>
            <a:r>
              <a:rPr lang="en-US" dirty="0">
                <a:latin typeface="+mj-lt"/>
              </a:rPr>
              <a:t>defines a checkbox.</a:t>
            </a:r>
          </a:p>
          <a:p>
            <a:r>
              <a:rPr lang="en-US" dirty="0">
                <a:latin typeface="+mj-lt"/>
              </a:rPr>
              <a:t>Checkboxes let a user select ZERO or MORE options of a limited number of choices.</a:t>
            </a:r>
          </a:p>
          <a:p>
            <a:pPr algn="l"/>
            <a:r>
              <a:rPr lang="en-US" b="0" i="0" dirty="0">
                <a:solidFill>
                  <a:srgbClr val="000000"/>
                </a:solidFill>
                <a:effectLst/>
                <a:latin typeface="+mj-lt"/>
              </a:rPr>
              <a:t>The checkbox is shown as a square box that is ticked (checked) when activated.</a:t>
            </a:r>
          </a:p>
          <a:p>
            <a:pPr algn="l"/>
            <a:r>
              <a:rPr lang="en-US" b="0" i="0" dirty="0">
                <a:solidFill>
                  <a:srgbClr val="000000"/>
                </a:solidFill>
                <a:effectLst/>
                <a:latin typeface="+mj-lt"/>
              </a:rPr>
              <a:t>Checkboxes are used to let a user select one or more options of a limited number of choices.</a:t>
            </a:r>
          </a:p>
          <a:p>
            <a:endParaRPr lang="en-US" dirty="0"/>
          </a:p>
        </p:txBody>
      </p:sp>
      <p:pic>
        <p:nvPicPr>
          <p:cNvPr id="5" name="Picture 4">
            <a:extLst>
              <a:ext uri="{FF2B5EF4-FFF2-40B4-BE49-F238E27FC236}">
                <a16:creationId xmlns:a16="http://schemas.microsoft.com/office/drawing/2014/main" id="{12CE6FAD-E09B-4B95-8C02-CD59826350F5}"/>
              </a:ext>
            </a:extLst>
          </p:cNvPr>
          <p:cNvPicPr>
            <a:picLocks noChangeAspect="1"/>
          </p:cNvPicPr>
          <p:nvPr/>
        </p:nvPicPr>
        <p:blipFill rotWithShape="1">
          <a:blip r:embed="rId3"/>
          <a:srcRect l="832" t="27778" r="33334" b="29259"/>
          <a:stretch/>
        </p:blipFill>
        <p:spPr>
          <a:xfrm>
            <a:off x="0" y="3200400"/>
            <a:ext cx="9144000" cy="3356658"/>
          </a:xfrm>
          <a:prstGeom prst="rect">
            <a:avLst/>
          </a:prstGeom>
        </p:spPr>
      </p:pic>
    </p:spTree>
    <p:extLst>
      <p:ext uri="{BB962C8B-B14F-4D97-AF65-F5344CB8AC3E}">
        <p14:creationId xmlns:p14="http://schemas.microsoft.com/office/powerpoint/2010/main" val="284288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276B-C2E0-4F12-9511-1B85D0E854D3}"/>
              </a:ext>
            </a:extLst>
          </p:cNvPr>
          <p:cNvSpPr>
            <a:spLocks noGrp="1"/>
          </p:cNvSpPr>
          <p:nvPr>
            <p:ph type="title"/>
          </p:nvPr>
        </p:nvSpPr>
        <p:spPr>
          <a:xfrm>
            <a:off x="457200" y="274638"/>
            <a:ext cx="8229600" cy="563562"/>
          </a:xfrm>
        </p:spPr>
        <p:txBody>
          <a:bodyPr>
            <a:normAutofit fontScale="90000"/>
          </a:bodyPr>
          <a:lstStyle/>
          <a:p>
            <a:r>
              <a:rPr lang="en-US" sz="4000" b="0" i="0" dirty="0">
                <a:solidFill>
                  <a:srgbClr val="000000"/>
                </a:solidFill>
                <a:effectLst/>
                <a:latin typeface="Segoe UI" panose="020B0502040204020203" pitchFamily="34" charset="0"/>
                <a:hlinkClick r:id="rId3"/>
              </a:rPr>
              <a:t>Input Type File</a:t>
            </a:r>
            <a:endParaRPr lang="en-US" sz="4000" dirty="0"/>
          </a:p>
        </p:txBody>
      </p:sp>
      <p:sp>
        <p:nvSpPr>
          <p:cNvPr id="3" name="Content Placeholder 2">
            <a:extLst>
              <a:ext uri="{FF2B5EF4-FFF2-40B4-BE49-F238E27FC236}">
                <a16:creationId xmlns:a16="http://schemas.microsoft.com/office/drawing/2014/main" id="{19681B92-46DD-4BC0-AB88-4CB92CDFBCB6}"/>
              </a:ext>
            </a:extLst>
          </p:cNvPr>
          <p:cNvSpPr>
            <a:spLocks noGrp="1"/>
          </p:cNvSpPr>
          <p:nvPr>
            <p:ph idx="1"/>
          </p:nvPr>
        </p:nvSpPr>
        <p:spPr>
          <a:xfrm>
            <a:off x="457200" y="1066801"/>
            <a:ext cx="8229600" cy="1371599"/>
          </a:xfrm>
        </p:spPr>
        <p:txBody>
          <a:bodyPr>
            <a:normAutofit fontScale="70000" lnSpcReduction="20000"/>
          </a:bodyPr>
          <a:lstStyle/>
          <a:p>
            <a:pPr algn="l"/>
            <a:r>
              <a:rPr lang="en-US" b="0" i="0" dirty="0">
                <a:solidFill>
                  <a:srgbClr val="000000"/>
                </a:solidFill>
                <a:effectLst/>
                <a:latin typeface="+mj-lt"/>
              </a:rPr>
              <a:t>The </a:t>
            </a:r>
            <a:r>
              <a:rPr lang="en-US" b="0" i="0" dirty="0">
                <a:solidFill>
                  <a:srgbClr val="000000"/>
                </a:solidFill>
                <a:effectLst/>
                <a:latin typeface="Courier New" panose="02070309020205020404" pitchFamily="49" charset="0"/>
                <a:cs typeface="Courier New" panose="02070309020205020404" pitchFamily="49" charset="0"/>
              </a:rPr>
              <a:t>&lt;input type="file"&gt; </a:t>
            </a:r>
            <a:r>
              <a:rPr lang="en-US" b="0" i="0" dirty="0">
                <a:solidFill>
                  <a:srgbClr val="000000"/>
                </a:solidFill>
                <a:effectLst/>
                <a:latin typeface="+mj-lt"/>
              </a:rPr>
              <a:t>defines a file-select field and a "Browse" button for file uploads.</a:t>
            </a:r>
          </a:p>
          <a:p>
            <a:pPr algn="l"/>
            <a:r>
              <a:rPr lang="en-US" b="0" i="0" dirty="0">
                <a:solidFill>
                  <a:srgbClr val="000000"/>
                </a:solidFill>
                <a:effectLst/>
                <a:latin typeface="+mj-lt"/>
              </a:rPr>
              <a:t>To define a file-select field that allows multiple files to be selected, add the "</a:t>
            </a:r>
            <a:r>
              <a:rPr lang="en-US" b="0" i="0" dirty="0">
                <a:solidFill>
                  <a:srgbClr val="000000"/>
                </a:solidFill>
                <a:effectLst/>
                <a:latin typeface="Courier New" panose="02070309020205020404" pitchFamily="49" charset="0"/>
                <a:cs typeface="Courier New" panose="02070309020205020404" pitchFamily="49" charset="0"/>
              </a:rPr>
              <a:t>multiple</a:t>
            </a:r>
            <a:r>
              <a:rPr lang="en-US" b="0" i="0" dirty="0">
                <a:solidFill>
                  <a:srgbClr val="000000"/>
                </a:solidFill>
                <a:effectLst/>
                <a:latin typeface="+mj-lt"/>
              </a:rPr>
              <a:t>" attribute.</a:t>
            </a:r>
          </a:p>
          <a:p>
            <a:endParaRPr lang="en-US" dirty="0"/>
          </a:p>
        </p:txBody>
      </p:sp>
      <p:pic>
        <p:nvPicPr>
          <p:cNvPr id="5" name="Picture 4">
            <a:extLst>
              <a:ext uri="{FF2B5EF4-FFF2-40B4-BE49-F238E27FC236}">
                <a16:creationId xmlns:a16="http://schemas.microsoft.com/office/drawing/2014/main" id="{2904303C-5DC9-4BB4-B575-E0CB9C11830F}"/>
              </a:ext>
            </a:extLst>
          </p:cNvPr>
          <p:cNvPicPr>
            <a:picLocks noChangeAspect="1"/>
          </p:cNvPicPr>
          <p:nvPr/>
        </p:nvPicPr>
        <p:blipFill rotWithShape="1">
          <a:blip r:embed="rId4"/>
          <a:srcRect l="834" t="28147" r="21667" b="39260"/>
          <a:stretch/>
        </p:blipFill>
        <p:spPr>
          <a:xfrm>
            <a:off x="30822" y="3352800"/>
            <a:ext cx="9113178" cy="2155806"/>
          </a:xfrm>
          <a:prstGeom prst="rect">
            <a:avLst/>
          </a:prstGeom>
        </p:spPr>
      </p:pic>
    </p:spTree>
    <p:extLst>
      <p:ext uri="{BB962C8B-B14F-4D97-AF65-F5344CB8AC3E}">
        <p14:creationId xmlns:p14="http://schemas.microsoft.com/office/powerpoint/2010/main" val="338690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295-4427-4437-9D27-CC327B25672E}"/>
              </a:ext>
            </a:extLst>
          </p:cNvPr>
          <p:cNvSpPr>
            <a:spLocks noGrp="1"/>
          </p:cNvSpPr>
          <p:nvPr>
            <p:ph type="title"/>
          </p:nvPr>
        </p:nvSpPr>
        <p:spPr>
          <a:xfrm>
            <a:off x="457200" y="274638"/>
            <a:ext cx="8229600" cy="792162"/>
          </a:xfrm>
        </p:spPr>
        <p:txBody>
          <a:bodyPr>
            <a:normAutofit/>
          </a:bodyPr>
          <a:lstStyle/>
          <a:p>
            <a:r>
              <a:rPr lang="en-US" sz="4000" b="0" i="0" dirty="0">
                <a:solidFill>
                  <a:srgbClr val="000000"/>
                </a:solidFill>
                <a:effectLst/>
                <a:latin typeface="Segoe UI" panose="020B0502040204020203" pitchFamily="34" charset="0"/>
                <a:hlinkClick r:id="rId2"/>
              </a:rPr>
              <a:t>Input Type Button</a:t>
            </a:r>
            <a:endParaRPr lang="en-US" sz="4000" dirty="0"/>
          </a:p>
        </p:txBody>
      </p:sp>
      <p:sp>
        <p:nvSpPr>
          <p:cNvPr id="3" name="Content Placeholder 2">
            <a:extLst>
              <a:ext uri="{FF2B5EF4-FFF2-40B4-BE49-F238E27FC236}">
                <a16:creationId xmlns:a16="http://schemas.microsoft.com/office/drawing/2014/main" id="{1E0066DF-984D-4222-90B6-CF100971CE2A}"/>
              </a:ext>
            </a:extLst>
          </p:cNvPr>
          <p:cNvSpPr>
            <a:spLocks noGrp="1"/>
          </p:cNvSpPr>
          <p:nvPr>
            <p:ph idx="1"/>
          </p:nvPr>
        </p:nvSpPr>
        <p:spPr>
          <a:xfrm>
            <a:off x="457200" y="1417639"/>
            <a:ext cx="8229600" cy="792162"/>
          </a:xfrm>
        </p:spPr>
        <p:txBody>
          <a:bodyPr>
            <a:normAutofit/>
          </a:bodyPr>
          <a:lstStyle/>
          <a:p>
            <a:r>
              <a:rPr lang="en-US" sz="2200" b="0" i="0" dirty="0">
                <a:solidFill>
                  <a:srgbClr val="000000"/>
                </a:solidFill>
                <a:effectLst/>
                <a:latin typeface="+mj-lt"/>
              </a:rPr>
              <a:t>The </a:t>
            </a:r>
            <a:r>
              <a:rPr lang="en-US" sz="2200" b="0" i="0" dirty="0">
                <a:solidFill>
                  <a:srgbClr val="000000"/>
                </a:solidFill>
                <a:effectLst/>
                <a:latin typeface="Courier New" panose="02070309020205020404" pitchFamily="49" charset="0"/>
                <a:cs typeface="Courier New" panose="02070309020205020404" pitchFamily="49" charset="0"/>
              </a:rPr>
              <a:t>&lt;input type="button"&gt; </a:t>
            </a:r>
            <a:r>
              <a:rPr lang="en-US" sz="2200" b="0" i="0" dirty="0">
                <a:solidFill>
                  <a:srgbClr val="000000"/>
                </a:solidFill>
                <a:effectLst/>
                <a:latin typeface="+mj-lt"/>
              </a:rPr>
              <a:t>defines a clickable button (mostly used with a JavaScript to activate a script).</a:t>
            </a:r>
            <a:endParaRPr lang="en-US" sz="2200" dirty="0">
              <a:latin typeface="+mj-lt"/>
            </a:endParaRPr>
          </a:p>
        </p:txBody>
      </p:sp>
      <p:pic>
        <p:nvPicPr>
          <p:cNvPr id="5" name="Picture 4">
            <a:extLst>
              <a:ext uri="{FF2B5EF4-FFF2-40B4-BE49-F238E27FC236}">
                <a16:creationId xmlns:a16="http://schemas.microsoft.com/office/drawing/2014/main" id="{245BE362-F8C2-4FB5-9B6F-D6AF94221053}"/>
              </a:ext>
            </a:extLst>
          </p:cNvPr>
          <p:cNvPicPr>
            <a:picLocks noChangeAspect="1"/>
          </p:cNvPicPr>
          <p:nvPr/>
        </p:nvPicPr>
        <p:blipFill rotWithShape="1">
          <a:blip r:embed="rId3"/>
          <a:srcRect l="833" t="27778" r="45833" b="50000"/>
          <a:stretch/>
        </p:blipFill>
        <p:spPr>
          <a:xfrm>
            <a:off x="76200" y="2845593"/>
            <a:ext cx="8991600" cy="2107407"/>
          </a:xfrm>
          <a:prstGeom prst="rect">
            <a:avLst/>
          </a:prstGeom>
        </p:spPr>
      </p:pic>
    </p:spTree>
    <p:extLst>
      <p:ext uri="{BB962C8B-B14F-4D97-AF65-F5344CB8AC3E}">
        <p14:creationId xmlns:p14="http://schemas.microsoft.com/office/powerpoint/2010/main" val="410007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B177-DA87-4D9D-9AA7-14D6B83D05C7}"/>
              </a:ext>
            </a:extLst>
          </p:cNvPr>
          <p:cNvSpPr>
            <a:spLocks noGrp="1"/>
          </p:cNvSpPr>
          <p:nvPr>
            <p:ph type="title"/>
          </p:nvPr>
        </p:nvSpPr>
        <p:spPr>
          <a:xfrm>
            <a:off x="457200" y="76200"/>
            <a:ext cx="8229600" cy="411162"/>
          </a:xfrm>
        </p:spPr>
        <p:txBody>
          <a:bodyPr>
            <a:normAutofit fontScale="90000"/>
          </a:bodyPr>
          <a:lstStyle/>
          <a:p>
            <a:r>
              <a:rPr lang="en-US" b="0" i="0" dirty="0">
                <a:solidFill>
                  <a:srgbClr val="000000"/>
                </a:solidFill>
                <a:effectLst/>
              </a:rPr>
              <a:t>The </a:t>
            </a:r>
            <a:r>
              <a:rPr lang="en-US" b="0" i="0" dirty="0">
                <a:solidFill>
                  <a:srgbClr val="000000"/>
                </a:solidFill>
                <a:effectLst/>
                <a:latin typeface="Courier New" panose="02070309020205020404" pitchFamily="49" charset="0"/>
                <a:cs typeface="Courier New" panose="02070309020205020404" pitchFamily="49" charset="0"/>
                <a:hlinkClick r:id="rId2"/>
              </a:rPr>
              <a:t>&lt;select&gt; </a:t>
            </a:r>
            <a:r>
              <a:rPr lang="en-US" b="0" i="0" dirty="0">
                <a:solidFill>
                  <a:srgbClr val="000000"/>
                </a:solidFill>
                <a:effectLst/>
              </a:rPr>
              <a:t>Element</a:t>
            </a:r>
            <a:endParaRPr lang="en-US" dirty="0"/>
          </a:p>
        </p:txBody>
      </p:sp>
      <p:sp>
        <p:nvSpPr>
          <p:cNvPr id="3" name="Content Placeholder 2">
            <a:extLst>
              <a:ext uri="{FF2B5EF4-FFF2-40B4-BE49-F238E27FC236}">
                <a16:creationId xmlns:a16="http://schemas.microsoft.com/office/drawing/2014/main" id="{FD70B9D7-FD0B-4D56-8C16-36D5921ADD49}"/>
              </a:ext>
            </a:extLst>
          </p:cNvPr>
          <p:cNvSpPr>
            <a:spLocks noGrp="1"/>
          </p:cNvSpPr>
          <p:nvPr>
            <p:ph idx="1"/>
          </p:nvPr>
        </p:nvSpPr>
        <p:spPr>
          <a:xfrm>
            <a:off x="457200" y="533400"/>
            <a:ext cx="8229600" cy="2590800"/>
          </a:xfrm>
        </p:spPr>
        <p:txBody>
          <a:bodyPr>
            <a:normAutofit fontScale="70000" lnSpcReduction="20000"/>
          </a:bodyPr>
          <a:lstStyle/>
          <a:p>
            <a:r>
              <a:rPr lang="en-US" dirty="0"/>
              <a:t>The </a:t>
            </a:r>
            <a:r>
              <a:rPr lang="en-US" dirty="0">
                <a:latin typeface="Courier New" panose="02070309020205020404" pitchFamily="49" charset="0"/>
                <a:cs typeface="Courier New" panose="02070309020205020404" pitchFamily="49" charset="0"/>
              </a:rPr>
              <a:t>&lt;select&gt;</a:t>
            </a:r>
            <a:r>
              <a:rPr lang="en-US" dirty="0"/>
              <a:t> element defines a drop-down list. The &lt;option&gt; elements defines an option that can be selected. By default, the first item in the drop-down list is selected.</a:t>
            </a:r>
          </a:p>
          <a:p>
            <a:r>
              <a:rPr lang="en-US" dirty="0"/>
              <a:t>Use the size attribute to specify the number of visible values.</a:t>
            </a:r>
          </a:p>
          <a:p>
            <a:r>
              <a:rPr lang="en-US" dirty="0"/>
              <a:t>To define a pre-selected option, add the selected attribute to the option.</a:t>
            </a:r>
          </a:p>
          <a:p>
            <a:r>
              <a:rPr lang="en-US" dirty="0"/>
              <a:t>Use the multiple attribute to allow the user to select more than one value:</a:t>
            </a:r>
          </a:p>
          <a:p>
            <a:endParaRPr lang="en-US" dirty="0"/>
          </a:p>
        </p:txBody>
      </p:sp>
      <p:pic>
        <p:nvPicPr>
          <p:cNvPr id="6" name="Picture 5">
            <a:extLst>
              <a:ext uri="{FF2B5EF4-FFF2-40B4-BE49-F238E27FC236}">
                <a16:creationId xmlns:a16="http://schemas.microsoft.com/office/drawing/2014/main" id="{733343DD-A838-408E-8C26-84C5E27EEAA9}"/>
              </a:ext>
            </a:extLst>
          </p:cNvPr>
          <p:cNvPicPr>
            <a:picLocks noChangeAspect="1"/>
          </p:cNvPicPr>
          <p:nvPr/>
        </p:nvPicPr>
        <p:blipFill rotWithShape="1">
          <a:blip r:embed="rId3"/>
          <a:srcRect l="833" t="27778" r="45833" b="24815"/>
          <a:stretch/>
        </p:blipFill>
        <p:spPr>
          <a:xfrm>
            <a:off x="762000" y="3124200"/>
            <a:ext cx="7315200" cy="3657600"/>
          </a:xfrm>
          <a:prstGeom prst="rect">
            <a:avLst/>
          </a:prstGeom>
        </p:spPr>
      </p:pic>
    </p:spTree>
    <p:extLst>
      <p:ext uri="{BB962C8B-B14F-4D97-AF65-F5344CB8AC3E}">
        <p14:creationId xmlns:p14="http://schemas.microsoft.com/office/powerpoint/2010/main" val="363149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0EA0-1887-4674-AA4F-78A7A0AAA698}"/>
              </a:ext>
            </a:extLst>
          </p:cNvPr>
          <p:cNvSpPr>
            <a:spLocks noGrp="1"/>
          </p:cNvSpPr>
          <p:nvPr>
            <p:ph type="title"/>
          </p:nvPr>
        </p:nvSpPr>
        <p:spPr>
          <a:xfrm>
            <a:off x="457200" y="274638"/>
            <a:ext cx="8229600" cy="457199"/>
          </a:xfrm>
        </p:spPr>
        <p:txBody>
          <a:bodyPr>
            <a:normAutofit fontScale="90000"/>
          </a:bodyPr>
          <a:lstStyle/>
          <a:p>
            <a:r>
              <a:rPr lang="en-US" b="0" i="0" dirty="0">
                <a:solidFill>
                  <a:srgbClr val="000000"/>
                </a:solidFill>
                <a:effectLst/>
              </a:rPr>
              <a:t>The </a:t>
            </a:r>
            <a:r>
              <a:rPr lang="en-US" b="0" i="0" dirty="0">
                <a:solidFill>
                  <a:srgbClr val="000000"/>
                </a:solidFill>
                <a:effectLst/>
                <a:latin typeface="Courier New" panose="02070309020205020404" pitchFamily="49" charset="0"/>
                <a:cs typeface="Courier New" panose="02070309020205020404" pitchFamily="49" charset="0"/>
                <a:hlinkClick r:id="rId2"/>
              </a:rPr>
              <a:t>&lt;</a:t>
            </a:r>
            <a:r>
              <a:rPr lang="en-US" b="0" i="0" dirty="0" err="1">
                <a:solidFill>
                  <a:srgbClr val="000000"/>
                </a:solidFill>
                <a:effectLst/>
                <a:latin typeface="Courier New" panose="02070309020205020404" pitchFamily="49" charset="0"/>
                <a:cs typeface="Courier New" panose="02070309020205020404" pitchFamily="49" charset="0"/>
                <a:hlinkClick r:id="rId2"/>
              </a:rPr>
              <a:t>textarea</a:t>
            </a:r>
            <a:r>
              <a:rPr lang="en-US" b="0" i="0" dirty="0">
                <a:solidFill>
                  <a:srgbClr val="000000"/>
                </a:solidFill>
                <a:effectLst/>
                <a:latin typeface="Courier New" panose="02070309020205020404" pitchFamily="49" charset="0"/>
                <a:cs typeface="Courier New" panose="02070309020205020404" pitchFamily="49" charset="0"/>
                <a:hlinkClick r:id="rId2"/>
              </a:rPr>
              <a:t>&gt;</a:t>
            </a:r>
            <a:r>
              <a:rPr lang="en-US" b="0" i="0" dirty="0">
                <a:solidFill>
                  <a:srgbClr val="000000"/>
                </a:solidFill>
                <a:effectLst/>
              </a:rPr>
              <a:t> Element</a:t>
            </a:r>
            <a:endParaRPr lang="en-US" dirty="0"/>
          </a:p>
        </p:txBody>
      </p:sp>
      <p:sp>
        <p:nvSpPr>
          <p:cNvPr id="3" name="Content Placeholder 2">
            <a:extLst>
              <a:ext uri="{FF2B5EF4-FFF2-40B4-BE49-F238E27FC236}">
                <a16:creationId xmlns:a16="http://schemas.microsoft.com/office/drawing/2014/main" id="{9AA94C86-BA97-4282-9A39-BEE57A993BF2}"/>
              </a:ext>
            </a:extLst>
          </p:cNvPr>
          <p:cNvSpPr>
            <a:spLocks noGrp="1"/>
          </p:cNvSpPr>
          <p:nvPr>
            <p:ph idx="1"/>
          </p:nvPr>
        </p:nvSpPr>
        <p:spPr>
          <a:xfrm>
            <a:off x="457200" y="838201"/>
            <a:ext cx="8229600" cy="2057399"/>
          </a:xfrm>
        </p:spPr>
        <p:txBody>
          <a:bodyPr>
            <a:normAutofit fontScale="70000" lnSpcReduction="20000"/>
          </a:bodyPr>
          <a:lstStyle/>
          <a:p>
            <a:r>
              <a:rPr lang="en-US" dirty="0"/>
              <a:t>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textarea</a:t>
            </a:r>
            <a:r>
              <a:rPr lang="en-US" dirty="0">
                <a:latin typeface="Courier New" panose="02070309020205020404" pitchFamily="49" charset="0"/>
                <a:cs typeface="Courier New" panose="02070309020205020404" pitchFamily="49" charset="0"/>
              </a:rPr>
              <a:t>&gt; </a:t>
            </a:r>
            <a:r>
              <a:rPr lang="en-US" dirty="0"/>
              <a:t>element defines a multi-line input field (a text area).</a:t>
            </a:r>
          </a:p>
          <a:p>
            <a:r>
              <a:rPr lang="en-US" dirty="0"/>
              <a:t>The </a:t>
            </a:r>
            <a:r>
              <a:rPr lang="en-US" dirty="0">
                <a:latin typeface="Courier New" panose="02070309020205020404" pitchFamily="49" charset="0"/>
                <a:cs typeface="Courier New" panose="02070309020205020404" pitchFamily="49" charset="0"/>
              </a:rPr>
              <a:t>rows</a:t>
            </a:r>
            <a:r>
              <a:rPr lang="en-US" dirty="0"/>
              <a:t> attribute specifies the visible number of lines in a text area.</a:t>
            </a:r>
          </a:p>
          <a:p>
            <a:r>
              <a:rPr lang="en-US" dirty="0"/>
              <a:t>The </a:t>
            </a:r>
            <a:r>
              <a:rPr lang="en-US" dirty="0">
                <a:latin typeface="Courier New" panose="02070309020205020404" pitchFamily="49" charset="0"/>
                <a:cs typeface="Courier New" panose="02070309020205020404" pitchFamily="49" charset="0"/>
              </a:rPr>
              <a:t>cols</a:t>
            </a:r>
            <a:r>
              <a:rPr lang="en-US" dirty="0"/>
              <a:t> attribute specifies the visible width of a text area.</a:t>
            </a:r>
          </a:p>
          <a:p>
            <a:r>
              <a:rPr lang="en-US" dirty="0"/>
              <a:t>You can also define the size of the text area by using CSS.</a:t>
            </a:r>
          </a:p>
        </p:txBody>
      </p:sp>
      <p:pic>
        <p:nvPicPr>
          <p:cNvPr id="5" name="Picture 4">
            <a:extLst>
              <a:ext uri="{FF2B5EF4-FFF2-40B4-BE49-F238E27FC236}">
                <a16:creationId xmlns:a16="http://schemas.microsoft.com/office/drawing/2014/main" id="{6AB8AB37-1E57-40BB-ABAF-9BE8199ED7D4}"/>
              </a:ext>
            </a:extLst>
          </p:cNvPr>
          <p:cNvPicPr>
            <a:picLocks noChangeAspect="1"/>
          </p:cNvPicPr>
          <p:nvPr/>
        </p:nvPicPr>
        <p:blipFill rotWithShape="1">
          <a:blip r:embed="rId3"/>
          <a:srcRect l="898" t="27778" r="25000" b="32222"/>
          <a:stretch/>
        </p:blipFill>
        <p:spPr>
          <a:xfrm>
            <a:off x="54795" y="3124201"/>
            <a:ext cx="9034409" cy="2743200"/>
          </a:xfrm>
          <a:prstGeom prst="rect">
            <a:avLst/>
          </a:prstGeom>
        </p:spPr>
      </p:pic>
    </p:spTree>
    <p:extLst>
      <p:ext uri="{BB962C8B-B14F-4D97-AF65-F5344CB8AC3E}">
        <p14:creationId xmlns:p14="http://schemas.microsoft.com/office/powerpoint/2010/main" val="15606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4F69-323C-41A2-BA75-CBEA516661EC}"/>
              </a:ext>
            </a:extLst>
          </p:cNvPr>
          <p:cNvSpPr>
            <a:spLocks noGrp="1"/>
          </p:cNvSpPr>
          <p:nvPr>
            <p:ph type="title"/>
          </p:nvPr>
        </p:nvSpPr>
        <p:spPr>
          <a:xfrm>
            <a:off x="457200" y="274638"/>
            <a:ext cx="8229600" cy="868362"/>
          </a:xfrm>
        </p:spPr>
        <p:txBody>
          <a:bodyPr>
            <a:normAutofit fontScale="90000"/>
          </a:bodyPr>
          <a:lstStyle/>
          <a:p>
            <a:r>
              <a:rPr lang="en-US" sz="3600" b="0" i="0" dirty="0">
                <a:solidFill>
                  <a:srgbClr val="000000"/>
                </a:solidFill>
                <a:effectLst/>
              </a:rPr>
              <a:t>The </a:t>
            </a:r>
            <a:r>
              <a:rPr lang="en-US" sz="3600" b="0" i="0" dirty="0">
                <a:solidFill>
                  <a:srgbClr val="000000"/>
                </a:solidFill>
                <a:effectLst/>
                <a:latin typeface="Courier New" panose="02070309020205020404" pitchFamily="49" charset="0"/>
                <a:cs typeface="Courier New" panose="02070309020205020404" pitchFamily="49" charset="0"/>
                <a:hlinkClick r:id="rId2"/>
              </a:rPr>
              <a:t>&lt;</a:t>
            </a:r>
            <a:r>
              <a:rPr lang="en-US" sz="3600" b="0" i="0" dirty="0" err="1">
                <a:solidFill>
                  <a:srgbClr val="000000"/>
                </a:solidFill>
                <a:effectLst/>
                <a:latin typeface="Courier New" panose="02070309020205020404" pitchFamily="49" charset="0"/>
                <a:cs typeface="Courier New" panose="02070309020205020404" pitchFamily="49" charset="0"/>
                <a:hlinkClick r:id="rId2"/>
              </a:rPr>
              <a:t>fieldset</a:t>
            </a:r>
            <a:r>
              <a:rPr lang="en-US" sz="3600" b="0" i="0" dirty="0">
                <a:solidFill>
                  <a:srgbClr val="000000"/>
                </a:solidFill>
                <a:effectLst/>
                <a:latin typeface="Courier New" panose="02070309020205020404" pitchFamily="49" charset="0"/>
                <a:cs typeface="Courier New" panose="02070309020205020404" pitchFamily="49" charset="0"/>
                <a:hlinkClick r:id="rId2"/>
              </a:rPr>
              <a:t>&gt;</a:t>
            </a:r>
            <a:r>
              <a:rPr lang="en-US" sz="3600" b="0" i="0" dirty="0">
                <a:solidFill>
                  <a:srgbClr val="000000"/>
                </a:solidFill>
                <a:effectLst/>
                <a:latin typeface="Courier New" panose="02070309020205020404" pitchFamily="49" charset="0"/>
                <a:cs typeface="Courier New" panose="02070309020205020404" pitchFamily="49" charset="0"/>
              </a:rPr>
              <a:t> </a:t>
            </a:r>
            <a:r>
              <a:rPr lang="en-US" sz="3600" b="0" i="0" dirty="0">
                <a:solidFill>
                  <a:srgbClr val="000000"/>
                </a:solidFill>
                <a:effectLst/>
              </a:rPr>
              <a:t>and </a:t>
            </a:r>
            <a:r>
              <a:rPr lang="en-US" sz="3600" dirty="0">
                <a:solidFill>
                  <a:srgbClr val="000000"/>
                </a:solidFill>
                <a:latin typeface="Courier New" panose="02070309020205020404" pitchFamily="49" charset="0"/>
                <a:cs typeface="Courier New" panose="02070309020205020404" pitchFamily="49" charset="0"/>
                <a:hlinkClick r:id="rId3"/>
              </a:rPr>
              <a:t>&lt;legend&gt;</a:t>
            </a:r>
            <a:r>
              <a:rPr lang="en-US" sz="3600" dirty="0">
                <a:solidFill>
                  <a:srgbClr val="000000"/>
                </a:solidFill>
                <a:latin typeface="Courier New" panose="02070309020205020404" pitchFamily="49" charset="0"/>
                <a:cs typeface="Courier New" panose="02070309020205020404" pitchFamily="49" charset="0"/>
              </a:rPr>
              <a:t> </a:t>
            </a:r>
            <a:r>
              <a:rPr lang="en-US" sz="3600" b="0" i="0" dirty="0">
                <a:solidFill>
                  <a:srgbClr val="000000"/>
                </a:solidFill>
                <a:effectLst/>
              </a:rPr>
              <a:t>Elements</a:t>
            </a:r>
            <a:endParaRPr lang="en-US" sz="3600" dirty="0"/>
          </a:p>
        </p:txBody>
      </p:sp>
      <p:sp>
        <p:nvSpPr>
          <p:cNvPr id="3" name="Content Placeholder 2">
            <a:extLst>
              <a:ext uri="{FF2B5EF4-FFF2-40B4-BE49-F238E27FC236}">
                <a16:creationId xmlns:a16="http://schemas.microsoft.com/office/drawing/2014/main" id="{25813742-AF6F-4FEC-BB2F-0B803A067066}"/>
              </a:ext>
            </a:extLst>
          </p:cNvPr>
          <p:cNvSpPr>
            <a:spLocks noGrp="1"/>
          </p:cNvSpPr>
          <p:nvPr>
            <p:ph idx="1"/>
          </p:nvPr>
        </p:nvSpPr>
        <p:spPr>
          <a:xfrm>
            <a:off x="457200" y="1600201"/>
            <a:ext cx="8229600" cy="1295400"/>
          </a:xfrm>
        </p:spPr>
        <p:txBody>
          <a:bodyPr>
            <a:normAutofit fontScale="70000" lnSpcReduction="20000"/>
          </a:bodyPr>
          <a:lstStyle/>
          <a:p>
            <a:r>
              <a:rPr lang="en-US" dirty="0"/>
              <a:t>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fieldset</a:t>
            </a:r>
            <a:r>
              <a:rPr lang="en-US" dirty="0">
                <a:latin typeface="Courier New" panose="02070309020205020404" pitchFamily="49" charset="0"/>
                <a:cs typeface="Courier New" panose="02070309020205020404" pitchFamily="49" charset="0"/>
              </a:rPr>
              <a:t>&gt;</a:t>
            </a:r>
            <a:r>
              <a:rPr lang="en-US" dirty="0"/>
              <a:t> element is used to group related data in a form.</a:t>
            </a:r>
          </a:p>
          <a:p>
            <a:r>
              <a:rPr lang="en-US" dirty="0"/>
              <a:t>The </a:t>
            </a:r>
            <a:r>
              <a:rPr lang="en-US" sz="3100" dirty="0">
                <a:latin typeface="Courier New" panose="02070309020205020404" pitchFamily="49" charset="0"/>
                <a:cs typeface="Courier New" panose="02070309020205020404" pitchFamily="49" charset="0"/>
              </a:rPr>
              <a:t>&lt;legend&gt; </a:t>
            </a:r>
            <a:r>
              <a:rPr lang="en-US" dirty="0"/>
              <a:t>element defines a caption for the </a:t>
            </a:r>
            <a:r>
              <a:rPr lang="en-US" sz="3100" dirty="0">
                <a:latin typeface="Courier New" panose="02070309020205020404" pitchFamily="49" charset="0"/>
                <a:cs typeface="Courier New" panose="02070309020205020404" pitchFamily="49" charset="0"/>
              </a:rPr>
              <a:t>&lt;</a:t>
            </a:r>
            <a:r>
              <a:rPr lang="en-US" sz="3100" dirty="0" err="1">
                <a:latin typeface="Courier New" panose="02070309020205020404" pitchFamily="49" charset="0"/>
                <a:cs typeface="Courier New" panose="02070309020205020404" pitchFamily="49" charset="0"/>
              </a:rPr>
              <a:t>fieldset</a:t>
            </a:r>
            <a:r>
              <a:rPr lang="en-US" sz="3100" dirty="0">
                <a:latin typeface="Courier New" panose="02070309020205020404" pitchFamily="49" charset="0"/>
                <a:cs typeface="Courier New" panose="02070309020205020404" pitchFamily="49" charset="0"/>
              </a:rPr>
              <a:t>&gt;</a:t>
            </a:r>
            <a:r>
              <a:rPr lang="en-US" dirty="0"/>
              <a:t> element.</a:t>
            </a:r>
          </a:p>
        </p:txBody>
      </p:sp>
      <p:pic>
        <p:nvPicPr>
          <p:cNvPr id="6" name="Picture 5">
            <a:extLst>
              <a:ext uri="{FF2B5EF4-FFF2-40B4-BE49-F238E27FC236}">
                <a16:creationId xmlns:a16="http://schemas.microsoft.com/office/drawing/2014/main" id="{24DEAA07-287A-49D9-A50C-FB137C35BBE2}"/>
              </a:ext>
            </a:extLst>
          </p:cNvPr>
          <p:cNvPicPr>
            <a:picLocks noChangeAspect="1"/>
          </p:cNvPicPr>
          <p:nvPr/>
        </p:nvPicPr>
        <p:blipFill rotWithShape="1">
          <a:blip r:embed="rId4"/>
          <a:srcRect l="833" t="27778" r="900" b="21852"/>
          <a:stretch/>
        </p:blipFill>
        <p:spPr>
          <a:xfrm>
            <a:off x="79196" y="3276600"/>
            <a:ext cx="8985607" cy="2590800"/>
          </a:xfrm>
          <a:prstGeom prst="rect">
            <a:avLst/>
          </a:prstGeom>
        </p:spPr>
      </p:pic>
    </p:spTree>
    <p:extLst>
      <p:ext uri="{BB962C8B-B14F-4D97-AF65-F5344CB8AC3E}">
        <p14:creationId xmlns:p14="http://schemas.microsoft.com/office/powerpoint/2010/main" val="3028287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62EC-228E-42F7-85C8-023E8F3788FE}"/>
              </a:ext>
            </a:extLst>
          </p:cNvPr>
          <p:cNvSpPr>
            <a:spLocks noGrp="1"/>
          </p:cNvSpPr>
          <p:nvPr>
            <p:ph type="title"/>
          </p:nvPr>
        </p:nvSpPr>
        <p:spPr>
          <a:xfrm>
            <a:off x="457200" y="274638"/>
            <a:ext cx="8229600" cy="639762"/>
          </a:xfrm>
        </p:spPr>
        <p:txBody>
          <a:bodyPr>
            <a:normAutofit fontScale="90000"/>
          </a:bodyPr>
          <a:lstStyle/>
          <a:p>
            <a:r>
              <a:rPr lang="en-US" b="0" i="0" dirty="0">
                <a:solidFill>
                  <a:srgbClr val="000000"/>
                </a:solidFill>
                <a:effectLst/>
              </a:rPr>
              <a:t>The </a:t>
            </a:r>
            <a:r>
              <a:rPr lang="en-US" b="0" i="0" dirty="0">
                <a:solidFill>
                  <a:srgbClr val="000000"/>
                </a:solidFill>
                <a:effectLst/>
                <a:latin typeface="Courier New" panose="02070309020205020404" pitchFamily="49" charset="0"/>
                <a:cs typeface="Courier New" panose="02070309020205020404" pitchFamily="49" charset="0"/>
                <a:hlinkClick r:id="rId2"/>
              </a:rPr>
              <a:t>&lt;</a:t>
            </a:r>
            <a:r>
              <a:rPr lang="en-US" b="0" i="0" dirty="0" err="1">
                <a:solidFill>
                  <a:srgbClr val="000000"/>
                </a:solidFill>
                <a:effectLst/>
                <a:latin typeface="Courier New" panose="02070309020205020404" pitchFamily="49" charset="0"/>
                <a:cs typeface="Courier New" panose="02070309020205020404" pitchFamily="49" charset="0"/>
                <a:hlinkClick r:id="rId2"/>
              </a:rPr>
              <a:t>datalist</a:t>
            </a:r>
            <a:r>
              <a:rPr lang="en-US" b="0" i="0" dirty="0">
                <a:solidFill>
                  <a:srgbClr val="000000"/>
                </a:solidFill>
                <a:effectLst/>
                <a:latin typeface="Courier New" panose="02070309020205020404" pitchFamily="49" charset="0"/>
                <a:cs typeface="Courier New" panose="02070309020205020404" pitchFamily="49" charset="0"/>
                <a:hlinkClick r:id="rId2"/>
              </a:rPr>
              <a:t>&gt;</a:t>
            </a:r>
            <a:r>
              <a:rPr lang="en-US" b="0" i="0" dirty="0">
                <a:solidFill>
                  <a:srgbClr val="000000"/>
                </a:solidFill>
                <a:effectLst/>
              </a:rPr>
              <a:t> Element</a:t>
            </a:r>
            <a:endParaRPr lang="en-US" dirty="0"/>
          </a:p>
        </p:txBody>
      </p:sp>
      <p:sp>
        <p:nvSpPr>
          <p:cNvPr id="3" name="Content Placeholder 2">
            <a:extLst>
              <a:ext uri="{FF2B5EF4-FFF2-40B4-BE49-F238E27FC236}">
                <a16:creationId xmlns:a16="http://schemas.microsoft.com/office/drawing/2014/main" id="{00F15DCF-06EF-47DA-9152-4BD63340B066}"/>
              </a:ext>
            </a:extLst>
          </p:cNvPr>
          <p:cNvSpPr>
            <a:spLocks noGrp="1"/>
          </p:cNvSpPr>
          <p:nvPr>
            <p:ph idx="1"/>
          </p:nvPr>
        </p:nvSpPr>
        <p:spPr>
          <a:xfrm>
            <a:off x="457200" y="914401"/>
            <a:ext cx="8229600" cy="2057400"/>
          </a:xfrm>
        </p:spPr>
        <p:txBody>
          <a:bodyPr>
            <a:normAutofit fontScale="70000" lnSpcReduction="20000"/>
          </a:bodyPr>
          <a:lstStyle/>
          <a:p>
            <a:r>
              <a:rPr lang="en-US" dirty="0"/>
              <a:t>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datalist</a:t>
            </a:r>
            <a:r>
              <a:rPr lang="en-US" dirty="0">
                <a:latin typeface="Courier New" panose="02070309020205020404" pitchFamily="49" charset="0"/>
                <a:cs typeface="Courier New" panose="02070309020205020404" pitchFamily="49" charset="0"/>
              </a:rPr>
              <a:t>&gt; </a:t>
            </a:r>
            <a:r>
              <a:rPr lang="en-US" dirty="0"/>
              <a:t>element specifies a list of pre-defined options for an </a:t>
            </a:r>
            <a:r>
              <a:rPr lang="en-US" sz="3100" dirty="0">
                <a:latin typeface="Courier New" panose="02070309020205020404" pitchFamily="49" charset="0"/>
                <a:cs typeface="Courier New" panose="02070309020205020404" pitchFamily="49" charset="0"/>
              </a:rPr>
              <a:t>&lt;input&gt; </a:t>
            </a:r>
            <a:r>
              <a:rPr lang="en-US" dirty="0"/>
              <a:t>element.</a:t>
            </a:r>
          </a:p>
          <a:p>
            <a:r>
              <a:rPr lang="en-US" dirty="0"/>
              <a:t>Users will see a drop-down list of the pre-defined options as they input data.</a:t>
            </a:r>
          </a:p>
          <a:p>
            <a:r>
              <a:rPr lang="en-US" dirty="0"/>
              <a:t>The list attribute of the &lt;input&gt; element, must refer to the id attribute of the </a:t>
            </a:r>
            <a:r>
              <a:rPr lang="en-US" sz="3100" dirty="0">
                <a:latin typeface="Courier New" panose="02070309020205020404" pitchFamily="49" charset="0"/>
                <a:cs typeface="Courier New" panose="02070309020205020404" pitchFamily="49" charset="0"/>
              </a:rPr>
              <a:t>&lt;</a:t>
            </a:r>
            <a:r>
              <a:rPr lang="en-US" sz="3100" dirty="0" err="1">
                <a:latin typeface="Courier New" panose="02070309020205020404" pitchFamily="49" charset="0"/>
                <a:cs typeface="Courier New" panose="02070309020205020404" pitchFamily="49" charset="0"/>
              </a:rPr>
              <a:t>datalist</a:t>
            </a:r>
            <a:r>
              <a:rPr lang="en-US" sz="3100" dirty="0">
                <a:latin typeface="Courier New" panose="02070309020205020404" pitchFamily="49" charset="0"/>
                <a:cs typeface="Courier New" panose="02070309020205020404" pitchFamily="49" charset="0"/>
              </a:rPr>
              <a:t>&gt; </a:t>
            </a:r>
            <a:r>
              <a:rPr lang="en-US" dirty="0"/>
              <a:t>element.</a:t>
            </a:r>
          </a:p>
        </p:txBody>
      </p:sp>
      <p:pic>
        <p:nvPicPr>
          <p:cNvPr id="8" name="Picture 7">
            <a:extLst>
              <a:ext uri="{FF2B5EF4-FFF2-40B4-BE49-F238E27FC236}">
                <a16:creationId xmlns:a16="http://schemas.microsoft.com/office/drawing/2014/main" id="{1CDCA686-28F1-4138-829D-95D834C8131F}"/>
              </a:ext>
            </a:extLst>
          </p:cNvPr>
          <p:cNvPicPr>
            <a:picLocks noChangeAspect="1"/>
          </p:cNvPicPr>
          <p:nvPr/>
        </p:nvPicPr>
        <p:blipFill rotWithShape="1">
          <a:blip r:embed="rId3"/>
          <a:srcRect l="833" t="27778" r="25833" b="17407"/>
          <a:stretch/>
        </p:blipFill>
        <p:spPr>
          <a:xfrm>
            <a:off x="76200" y="2916343"/>
            <a:ext cx="9067800" cy="3812598"/>
          </a:xfrm>
          <a:prstGeom prst="rect">
            <a:avLst/>
          </a:prstGeom>
        </p:spPr>
      </p:pic>
    </p:spTree>
    <p:extLst>
      <p:ext uri="{BB962C8B-B14F-4D97-AF65-F5344CB8AC3E}">
        <p14:creationId xmlns:p14="http://schemas.microsoft.com/office/powerpoint/2010/main" val="164480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3425-C631-48B7-B122-EF9A4F05B77A}"/>
              </a:ext>
            </a:extLst>
          </p:cNvPr>
          <p:cNvSpPr>
            <a:spLocks noGrp="1"/>
          </p:cNvSpPr>
          <p:nvPr>
            <p:ph type="title"/>
          </p:nvPr>
        </p:nvSpPr>
        <p:spPr>
          <a:xfrm>
            <a:off x="457200" y="274638"/>
            <a:ext cx="8229600" cy="563562"/>
          </a:xfrm>
        </p:spPr>
        <p:txBody>
          <a:bodyPr>
            <a:normAutofit fontScale="90000"/>
          </a:bodyPr>
          <a:lstStyle/>
          <a:p>
            <a:r>
              <a:rPr lang="en-US" b="0" i="0" dirty="0">
                <a:solidFill>
                  <a:srgbClr val="000000"/>
                </a:solidFill>
                <a:effectLst/>
              </a:rPr>
              <a:t>HTML </a:t>
            </a:r>
            <a:r>
              <a:rPr lang="en-US" b="0" i="0" dirty="0">
                <a:solidFill>
                  <a:srgbClr val="000000"/>
                </a:solidFill>
                <a:effectLst/>
                <a:latin typeface="Courier New" panose="02070309020205020404" pitchFamily="49" charset="0"/>
                <a:cs typeface="Courier New" panose="02070309020205020404" pitchFamily="49" charset="0"/>
                <a:hlinkClick r:id="rId2"/>
              </a:rPr>
              <a:t>&lt;</a:t>
            </a:r>
            <a:r>
              <a:rPr lang="en-US" b="0" i="0" dirty="0" err="1">
                <a:solidFill>
                  <a:srgbClr val="000000"/>
                </a:solidFill>
                <a:effectLst/>
                <a:latin typeface="Courier New" panose="02070309020205020404" pitchFamily="49" charset="0"/>
                <a:cs typeface="Courier New" panose="02070309020205020404" pitchFamily="49" charset="0"/>
                <a:hlinkClick r:id="rId2"/>
              </a:rPr>
              <a:t>optgroup</a:t>
            </a:r>
            <a:r>
              <a:rPr lang="en-US" b="0" i="0" dirty="0">
                <a:solidFill>
                  <a:srgbClr val="000000"/>
                </a:solidFill>
                <a:effectLst/>
                <a:latin typeface="Courier New" panose="02070309020205020404" pitchFamily="49" charset="0"/>
                <a:cs typeface="Courier New" panose="02070309020205020404" pitchFamily="49" charset="0"/>
                <a:hlinkClick r:id="rId2"/>
              </a:rPr>
              <a:t>&gt;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0000"/>
                </a:solidFill>
                <a:effectLst/>
              </a:rPr>
              <a:t>Tag</a:t>
            </a:r>
            <a:endParaRPr lang="en-US" dirty="0"/>
          </a:p>
        </p:txBody>
      </p:sp>
      <p:sp>
        <p:nvSpPr>
          <p:cNvPr id="3" name="Content Placeholder 2">
            <a:extLst>
              <a:ext uri="{FF2B5EF4-FFF2-40B4-BE49-F238E27FC236}">
                <a16:creationId xmlns:a16="http://schemas.microsoft.com/office/drawing/2014/main" id="{2CB8B648-7F69-47F4-9290-48EAAF69EF86}"/>
              </a:ext>
            </a:extLst>
          </p:cNvPr>
          <p:cNvSpPr>
            <a:spLocks noGrp="1"/>
          </p:cNvSpPr>
          <p:nvPr>
            <p:ph idx="1"/>
          </p:nvPr>
        </p:nvSpPr>
        <p:spPr>
          <a:xfrm>
            <a:off x="457199" y="1066800"/>
            <a:ext cx="8229600" cy="1143001"/>
          </a:xfrm>
        </p:spPr>
        <p:txBody>
          <a:bodyPr>
            <a:normAutofit/>
          </a:bodyPr>
          <a:lstStyle/>
          <a:p>
            <a:r>
              <a:rPr lang="en-US" sz="2200" dirty="0"/>
              <a:t>The </a:t>
            </a:r>
            <a:r>
              <a:rPr lang="en-US" sz="2200" dirty="0">
                <a:latin typeface="Courier New" panose="02070309020205020404" pitchFamily="49" charset="0"/>
                <a:cs typeface="Courier New" panose="02070309020205020404" pitchFamily="49" charset="0"/>
              </a:rPr>
              <a:t>&lt;</a:t>
            </a:r>
            <a:r>
              <a:rPr lang="en-US" sz="2200" dirty="0" err="1">
                <a:latin typeface="Courier New" panose="02070309020205020404" pitchFamily="49" charset="0"/>
                <a:cs typeface="Courier New" panose="02070309020205020404" pitchFamily="49" charset="0"/>
              </a:rPr>
              <a:t>optgroup</a:t>
            </a:r>
            <a:r>
              <a:rPr lang="en-US" sz="2200" dirty="0">
                <a:latin typeface="Courier New" panose="02070309020205020404" pitchFamily="49" charset="0"/>
                <a:cs typeface="Courier New" panose="02070309020205020404" pitchFamily="49" charset="0"/>
              </a:rPr>
              <a:t>&gt; </a:t>
            </a:r>
            <a:r>
              <a:rPr lang="en-US" sz="2200" dirty="0"/>
              <a:t>tag is used to group related options in a &lt;select&gt; element (drop-down list).</a:t>
            </a:r>
          </a:p>
        </p:txBody>
      </p:sp>
      <p:pic>
        <p:nvPicPr>
          <p:cNvPr id="5" name="Picture 4">
            <a:extLst>
              <a:ext uri="{FF2B5EF4-FFF2-40B4-BE49-F238E27FC236}">
                <a16:creationId xmlns:a16="http://schemas.microsoft.com/office/drawing/2014/main" id="{D22CA453-3A51-4F67-AB09-69422236EC26}"/>
              </a:ext>
            </a:extLst>
          </p:cNvPr>
          <p:cNvPicPr>
            <a:picLocks noChangeAspect="1"/>
          </p:cNvPicPr>
          <p:nvPr/>
        </p:nvPicPr>
        <p:blipFill rotWithShape="1">
          <a:blip r:embed="rId3"/>
          <a:srcRect l="834" t="27778" r="20000" b="12963"/>
          <a:stretch/>
        </p:blipFill>
        <p:spPr>
          <a:xfrm>
            <a:off x="76200" y="2133599"/>
            <a:ext cx="9067800" cy="3818021"/>
          </a:xfrm>
          <a:prstGeom prst="rect">
            <a:avLst/>
          </a:prstGeom>
        </p:spPr>
      </p:pic>
    </p:spTree>
    <p:extLst>
      <p:ext uri="{BB962C8B-B14F-4D97-AF65-F5344CB8AC3E}">
        <p14:creationId xmlns:p14="http://schemas.microsoft.com/office/powerpoint/2010/main" val="426687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Form</a:t>
            </a:r>
          </a:p>
        </p:txBody>
      </p:sp>
      <p:pic>
        <p:nvPicPr>
          <p:cNvPr id="4099" name="Picture 3"/>
          <p:cNvPicPr>
            <a:picLocks noChangeAspect="1" noChangeArrowheads="1"/>
          </p:cNvPicPr>
          <p:nvPr/>
        </p:nvPicPr>
        <p:blipFill>
          <a:blip r:embed="rId2"/>
          <a:srcRect l="110" t="45834" r="69327" b="27083"/>
          <a:stretch>
            <a:fillRect/>
          </a:stretch>
        </p:blipFill>
        <p:spPr bwMode="auto">
          <a:xfrm>
            <a:off x="381000" y="1676400"/>
            <a:ext cx="8106324" cy="4038600"/>
          </a:xfrm>
          <a:prstGeom prst="rect">
            <a:avLst/>
          </a:prstGeom>
          <a:noFill/>
          <a:ln w="9525">
            <a:noFill/>
            <a:miter lim="800000"/>
            <a:headEnd/>
            <a:tailEnd/>
          </a:ln>
          <a:effectLst/>
        </p:spPr>
      </p:pic>
    </p:spTree>
    <p:extLst>
      <p:ext uri="{BB962C8B-B14F-4D97-AF65-F5344CB8AC3E}">
        <p14:creationId xmlns:p14="http://schemas.microsoft.com/office/powerpoint/2010/main" val="398180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a:t>HTML Forms</a:t>
            </a:r>
          </a:p>
        </p:txBody>
      </p:sp>
      <p:sp>
        <p:nvSpPr>
          <p:cNvPr id="3" name="Content Placeholder 2"/>
          <p:cNvSpPr>
            <a:spLocks noGrp="1"/>
          </p:cNvSpPr>
          <p:nvPr>
            <p:ph idx="1"/>
          </p:nvPr>
        </p:nvSpPr>
        <p:spPr>
          <a:xfrm>
            <a:off x="381000" y="792162"/>
            <a:ext cx="8458200" cy="5989638"/>
          </a:xfrm>
        </p:spPr>
        <p:txBody>
          <a:bodyPr>
            <a:normAutofit lnSpcReduction="10000"/>
          </a:bodyPr>
          <a:lstStyle/>
          <a:p>
            <a:r>
              <a:rPr lang="en-US" sz="2200" dirty="0"/>
              <a:t>HTML Forms are required when you want to collect some data from the site visitor. For example, during user registration you would like to collect information such as name, email address, credit card, etc.</a:t>
            </a:r>
          </a:p>
          <a:p>
            <a:r>
              <a:rPr lang="en-US" sz="2200" dirty="0"/>
              <a:t>The HTML </a:t>
            </a:r>
            <a:r>
              <a:rPr lang="en-US" sz="2200" b="1" dirty="0"/>
              <a:t>&lt;form&gt;</a:t>
            </a:r>
            <a:r>
              <a:rPr lang="en-US" sz="2200" dirty="0"/>
              <a:t> element defines a form that is used to collect user input.</a:t>
            </a:r>
          </a:p>
          <a:p>
            <a:r>
              <a:rPr lang="en-US" sz="2200" dirty="0"/>
              <a:t>The &lt;form&gt; element is a container for different types of input elements, such as: text fields, checkboxes, radio buttons, submit buttons, etc.</a:t>
            </a:r>
          </a:p>
          <a:p>
            <a:pPr lvl="1"/>
            <a:r>
              <a:rPr lang="en-US" sz="1800" b="1" dirty="0">
                <a:latin typeface="Courier New" panose="02070309020205020404" pitchFamily="49" charset="0"/>
                <a:cs typeface="Courier New" panose="02070309020205020404" pitchFamily="49" charset="0"/>
              </a:rPr>
              <a:t>&lt;form action=“</a:t>
            </a:r>
            <a:r>
              <a:rPr lang="en-US" sz="1800" b="1" dirty="0" err="1">
                <a:latin typeface="Courier New" panose="02070309020205020404" pitchFamily="49" charset="0"/>
                <a:cs typeface="Courier New" panose="02070309020205020404" pitchFamily="49" charset="0"/>
              </a:rPr>
              <a:t>Home.php</a:t>
            </a:r>
            <a:r>
              <a:rPr lang="en-US" sz="1800" b="1" dirty="0">
                <a:latin typeface="Courier New" panose="02070309020205020404" pitchFamily="49" charset="0"/>
                <a:cs typeface="Courier New" panose="02070309020205020404" pitchFamily="49" charset="0"/>
              </a:rPr>
              <a:t>" method="post"&gt;</a:t>
            </a:r>
          </a:p>
          <a:p>
            <a:pPr lvl="1"/>
            <a:r>
              <a:rPr lang="en-US" sz="1800" b="1" dirty="0">
                <a:latin typeface="Courier New" panose="02070309020205020404" pitchFamily="49" charset="0"/>
                <a:cs typeface="Courier New" panose="02070309020205020404" pitchFamily="49" charset="0"/>
              </a:rPr>
              <a:t>  ...</a:t>
            </a:r>
          </a:p>
          <a:p>
            <a:pPr lvl="1"/>
            <a:r>
              <a:rPr lang="en-US" sz="1800" b="1" dirty="0">
                <a:latin typeface="Courier New" panose="02070309020205020404" pitchFamily="49" charset="0"/>
                <a:cs typeface="Courier New" panose="02070309020205020404" pitchFamily="49" charset="0"/>
              </a:rPr>
              <a:t>&lt;/form&gt;</a:t>
            </a:r>
          </a:p>
          <a:p>
            <a:pPr marL="342900" lvl="1" indent="-342900">
              <a:buFont typeface="Arial" pitchFamily="34" charset="0"/>
              <a:buChar char="•"/>
            </a:pPr>
            <a:r>
              <a:rPr lang="en-US" sz="2200" dirty="0"/>
              <a:t>The most common attribute of &lt;form&gt; are </a:t>
            </a:r>
            <a:r>
              <a:rPr lang="en-US" sz="2200" b="1" dirty="0"/>
              <a:t>action</a:t>
            </a:r>
            <a:r>
              <a:rPr lang="en-US" sz="2200" dirty="0"/>
              <a:t> and </a:t>
            </a:r>
            <a:r>
              <a:rPr lang="en-US" sz="2200" b="1" dirty="0"/>
              <a:t>method</a:t>
            </a:r>
            <a:r>
              <a:rPr lang="en-US" sz="2200" dirty="0"/>
              <a:t>. </a:t>
            </a:r>
          </a:p>
          <a:p>
            <a:pPr marL="342900" lvl="1" indent="-342900">
              <a:buFont typeface="Arial" pitchFamily="34" charset="0"/>
              <a:buChar char="•"/>
            </a:pPr>
            <a:r>
              <a:rPr lang="en-US" sz="2200" dirty="0"/>
              <a:t>The </a:t>
            </a:r>
            <a:r>
              <a:rPr lang="en-US" sz="2200" b="1" dirty="0"/>
              <a:t>action</a:t>
            </a:r>
            <a:r>
              <a:rPr lang="en-US" sz="2200" dirty="0"/>
              <a:t> attribute contains the URL to which information included within the form will be sent for processing by the server. </a:t>
            </a:r>
          </a:p>
          <a:p>
            <a:pPr marL="342900" lvl="1" indent="-342900">
              <a:buFont typeface="Arial" pitchFamily="34" charset="0"/>
              <a:buChar char="•"/>
            </a:pPr>
            <a:r>
              <a:rPr lang="en-US" sz="2200" dirty="0"/>
              <a:t>The </a:t>
            </a:r>
            <a:r>
              <a:rPr lang="en-US" sz="2200" b="1" dirty="0"/>
              <a:t>method</a:t>
            </a:r>
            <a:r>
              <a:rPr lang="en-US" sz="2200" dirty="0"/>
              <a:t> attribute is the HTTP method browsers should use to submit the form data. </a:t>
            </a:r>
          </a:p>
          <a:p>
            <a:pPr marL="342900" lvl="1" indent="-342900">
              <a:buFont typeface="Arial" pitchFamily="34" charset="0"/>
              <a:buChar char="•"/>
            </a:pPr>
            <a:r>
              <a:rPr lang="en-US" sz="2200" dirty="0"/>
              <a:t>Both </a:t>
            </a:r>
            <a:r>
              <a:rPr lang="en-US" sz="2200" b="1" dirty="0"/>
              <a:t>action</a:t>
            </a:r>
            <a:r>
              <a:rPr lang="en-US" sz="2200" dirty="0"/>
              <a:t> and </a:t>
            </a:r>
            <a:r>
              <a:rPr lang="en-US" sz="2200" b="1" dirty="0"/>
              <a:t>method</a:t>
            </a:r>
            <a:r>
              <a:rPr lang="en-US" sz="2200" dirty="0"/>
              <a:t> attributes are related to submitting and processing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7F5E-10EA-41BB-B047-ED6ADE04D4AC}"/>
              </a:ext>
            </a:extLst>
          </p:cNvPr>
          <p:cNvSpPr>
            <a:spLocks noGrp="1"/>
          </p:cNvSpPr>
          <p:nvPr>
            <p:ph type="title"/>
          </p:nvPr>
        </p:nvSpPr>
        <p:spPr>
          <a:xfrm>
            <a:off x="457200" y="274638"/>
            <a:ext cx="8229600" cy="563562"/>
          </a:xfrm>
        </p:spPr>
        <p:txBody>
          <a:bodyPr>
            <a:normAutofit fontScale="90000"/>
          </a:bodyPr>
          <a:lstStyle/>
          <a:p>
            <a:r>
              <a:rPr lang="en-US" dirty="0"/>
              <a:t>The HTML </a:t>
            </a:r>
            <a:r>
              <a:rPr lang="en-US" dirty="0">
                <a:latin typeface="Courier New" panose="02070309020205020404" pitchFamily="49" charset="0"/>
                <a:cs typeface="Courier New" panose="02070309020205020404" pitchFamily="49" charset="0"/>
              </a:rPr>
              <a:t>&lt;form&gt; </a:t>
            </a:r>
            <a:r>
              <a:rPr lang="en-US" dirty="0"/>
              <a:t>Elements</a:t>
            </a:r>
          </a:p>
        </p:txBody>
      </p:sp>
      <p:sp>
        <p:nvSpPr>
          <p:cNvPr id="3" name="Content Placeholder 2">
            <a:extLst>
              <a:ext uri="{FF2B5EF4-FFF2-40B4-BE49-F238E27FC236}">
                <a16:creationId xmlns:a16="http://schemas.microsoft.com/office/drawing/2014/main" id="{30742B9F-3EB4-422D-8019-A0134DB3D2BE}"/>
              </a:ext>
            </a:extLst>
          </p:cNvPr>
          <p:cNvSpPr>
            <a:spLocks noGrp="1"/>
          </p:cNvSpPr>
          <p:nvPr>
            <p:ph idx="1"/>
          </p:nvPr>
        </p:nvSpPr>
        <p:spPr>
          <a:xfrm>
            <a:off x="457200" y="990600"/>
            <a:ext cx="8229600" cy="838200"/>
          </a:xfrm>
        </p:spPr>
        <p:txBody>
          <a:bodyPr>
            <a:normAutofit/>
          </a:bodyPr>
          <a:lstStyle/>
          <a:p>
            <a:r>
              <a:rPr lang="en-US" sz="2200" dirty="0"/>
              <a:t>The HTML </a:t>
            </a:r>
            <a:r>
              <a:rPr lang="en-US" sz="2200" dirty="0">
                <a:latin typeface="Courier New" panose="02070309020205020404" pitchFamily="49" charset="0"/>
                <a:cs typeface="Courier New" panose="02070309020205020404" pitchFamily="49" charset="0"/>
              </a:rPr>
              <a:t>&lt;form&gt; </a:t>
            </a:r>
            <a:r>
              <a:rPr lang="en-US" sz="2200" dirty="0"/>
              <a:t>element can contain one or more of the following form elements:</a:t>
            </a:r>
          </a:p>
        </p:txBody>
      </p:sp>
      <p:pic>
        <p:nvPicPr>
          <p:cNvPr id="5" name="Content Placeholder 4">
            <a:extLst>
              <a:ext uri="{FF2B5EF4-FFF2-40B4-BE49-F238E27FC236}">
                <a16:creationId xmlns:a16="http://schemas.microsoft.com/office/drawing/2014/main" id="{243C88BB-78C1-4B8D-8A9B-8CA8E64F7259}"/>
              </a:ext>
            </a:extLst>
          </p:cNvPr>
          <p:cNvPicPr>
            <a:picLocks noChangeAspect="1"/>
          </p:cNvPicPr>
          <p:nvPr/>
        </p:nvPicPr>
        <p:blipFill rotWithShape="1">
          <a:blip r:embed="rId3"/>
          <a:srcRect l="16853" t="37040" r="71782" b="29288"/>
          <a:stretch/>
        </p:blipFill>
        <p:spPr>
          <a:xfrm>
            <a:off x="381000" y="1905000"/>
            <a:ext cx="2606040" cy="4343403"/>
          </a:xfrm>
          <a:prstGeom prst="rect">
            <a:avLst/>
          </a:prstGeom>
        </p:spPr>
      </p:pic>
    </p:spTree>
    <p:extLst>
      <p:ext uri="{BB962C8B-B14F-4D97-AF65-F5344CB8AC3E}">
        <p14:creationId xmlns:p14="http://schemas.microsoft.com/office/powerpoint/2010/main" val="103216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F9FB-CA4C-417C-B91A-2470E867900F}"/>
              </a:ext>
            </a:extLst>
          </p:cNvPr>
          <p:cNvSpPr>
            <a:spLocks noGrp="1"/>
          </p:cNvSpPr>
          <p:nvPr>
            <p:ph type="title"/>
          </p:nvPr>
        </p:nvSpPr>
        <p:spPr>
          <a:xfrm>
            <a:off x="457200" y="76200"/>
            <a:ext cx="8229600" cy="563562"/>
          </a:xfrm>
        </p:spPr>
        <p:txBody>
          <a:bodyPr>
            <a:normAutofit fontScale="90000"/>
          </a:bodyPr>
          <a:lstStyle/>
          <a:p>
            <a:r>
              <a:rPr lang="en-US" b="0" i="0" dirty="0">
                <a:solidFill>
                  <a:srgbClr val="000000"/>
                </a:solidFill>
                <a:effectLst/>
              </a:rPr>
              <a:t>The </a:t>
            </a:r>
            <a:r>
              <a:rPr lang="en-US" b="0" i="0" dirty="0">
                <a:solidFill>
                  <a:srgbClr val="000000"/>
                </a:solidFill>
                <a:effectLst/>
                <a:latin typeface="Courier New" panose="02070309020205020404" pitchFamily="49" charset="0"/>
                <a:cs typeface="Courier New" panose="02070309020205020404" pitchFamily="49" charset="0"/>
                <a:hlinkClick r:id="rId2"/>
              </a:rPr>
              <a:t>&lt;input&gt;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0000"/>
                </a:solidFill>
                <a:effectLst/>
              </a:rPr>
              <a:t>Element</a:t>
            </a:r>
            <a:endParaRPr lang="en-US" dirty="0"/>
          </a:p>
        </p:txBody>
      </p:sp>
      <p:sp>
        <p:nvSpPr>
          <p:cNvPr id="3" name="Content Placeholder 2">
            <a:extLst>
              <a:ext uri="{FF2B5EF4-FFF2-40B4-BE49-F238E27FC236}">
                <a16:creationId xmlns:a16="http://schemas.microsoft.com/office/drawing/2014/main" id="{F10CF78B-1842-488E-93CF-9205FBA19A2F}"/>
              </a:ext>
            </a:extLst>
          </p:cNvPr>
          <p:cNvSpPr>
            <a:spLocks noGrp="1"/>
          </p:cNvSpPr>
          <p:nvPr>
            <p:ph idx="1"/>
          </p:nvPr>
        </p:nvSpPr>
        <p:spPr>
          <a:xfrm>
            <a:off x="457200" y="639762"/>
            <a:ext cx="8229600" cy="1112837"/>
          </a:xfrm>
        </p:spPr>
        <p:txBody>
          <a:bodyPr>
            <a:noAutofit/>
          </a:bodyPr>
          <a:lstStyle/>
          <a:p>
            <a:r>
              <a:rPr lang="en-US" sz="2200" dirty="0"/>
              <a:t>The HTML </a:t>
            </a:r>
            <a:r>
              <a:rPr lang="en-US" sz="2200" dirty="0">
                <a:latin typeface="Courier New" panose="02070309020205020404" pitchFamily="49" charset="0"/>
                <a:cs typeface="Courier New" panose="02070309020205020404" pitchFamily="49" charset="0"/>
              </a:rPr>
              <a:t>&lt;input&gt; </a:t>
            </a:r>
            <a:r>
              <a:rPr lang="en-US" sz="2200" dirty="0"/>
              <a:t>element is the most used form element.</a:t>
            </a:r>
          </a:p>
          <a:p>
            <a:r>
              <a:rPr lang="en-US" sz="2200" dirty="0"/>
              <a:t>An </a:t>
            </a:r>
            <a:r>
              <a:rPr lang="en-US" sz="2200" dirty="0">
                <a:latin typeface="Courier New" panose="02070309020205020404" pitchFamily="49" charset="0"/>
                <a:cs typeface="Courier New" panose="02070309020205020404" pitchFamily="49" charset="0"/>
              </a:rPr>
              <a:t>&lt;input&gt; </a:t>
            </a:r>
            <a:r>
              <a:rPr lang="en-US" sz="2200" dirty="0"/>
              <a:t>element can be displayed in many ways, depending on the type attribute.</a:t>
            </a:r>
          </a:p>
        </p:txBody>
      </p:sp>
      <p:pic>
        <p:nvPicPr>
          <p:cNvPr id="6" name="Picture 5">
            <a:extLst>
              <a:ext uri="{FF2B5EF4-FFF2-40B4-BE49-F238E27FC236}">
                <a16:creationId xmlns:a16="http://schemas.microsoft.com/office/drawing/2014/main" id="{EB5CC704-4AB2-4200-B448-082315558A44}"/>
              </a:ext>
            </a:extLst>
          </p:cNvPr>
          <p:cNvPicPr>
            <a:picLocks noChangeAspect="1"/>
          </p:cNvPicPr>
          <p:nvPr/>
        </p:nvPicPr>
        <p:blipFill rotWithShape="1">
          <a:blip r:embed="rId3"/>
          <a:srcRect l="18333" t="23332" r="60834" b="12964"/>
          <a:stretch/>
        </p:blipFill>
        <p:spPr>
          <a:xfrm>
            <a:off x="838200" y="1752599"/>
            <a:ext cx="2895600" cy="4980433"/>
          </a:xfrm>
          <a:prstGeom prst="rect">
            <a:avLst/>
          </a:prstGeom>
        </p:spPr>
      </p:pic>
    </p:spTree>
    <p:extLst>
      <p:ext uri="{BB962C8B-B14F-4D97-AF65-F5344CB8AC3E}">
        <p14:creationId xmlns:p14="http://schemas.microsoft.com/office/powerpoint/2010/main" val="190397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B1AF-2E13-4F33-BA0A-6626D3ACE6B6}"/>
              </a:ext>
            </a:extLst>
          </p:cNvPr>
          <p:cNvSpPr>
            <a:spLocks noGrp="1"/>
          </p:cNvSpPr>
          <p:nvPr>
            <p:ph type="title"/>
          </p:nvPr>
        </p:nvSpPr>
        <p:spPr>
          <a:xfrm>
            <a:off x="457200" y="152400"/>
            <a:ext cx="8229600" cy="563562"/>
          </a:xfrm>
        </p:spPr>
        <p:txBody>
          <a:bodyPr>
            <a:normAutofit fontScale="90000"/>
          </a:bodyPr>
          <a:lstStyle/>
          <a:p>
            <a:r>
              <a:rPr lang="en-US" b="0" i="0" dirty="0">
                <a:solidFill>
                  <a:srgbClr val="000000"/>
                </a:solidFill>
                <a:effectLst/>
              </a:rPr>
              <a:t>The </a:t>
            </a:r>
            <a:r>
              <a:rPr lang="en-US" b="0" i="0" dirty="0">
                <a:solidFill>
                  <a:srgbClr val="000000"/>
                </a:solidFill>
                <a:effectLst/>
                <a:latin typeface="Courier New" panose="02070309020205020404" pitchFamily="49" charset="0"/>
                <a:cs typeface="Courier New" panose="02070309020205020404" pitchFamily="49" charset="0"/>
                <a:hlinkClick r:id="rId2"/>
              </a:rPr>
              <a:t>&lt;label&gt;</a:t>
            </a:r>
            <a:r>
              <a:rPr lang="en-US" dirty="0">
                <a:solidFill>
                  <a:srgbClr val="000000"/>
                </a:solidFill>
                <a:latin typeface="Courier New" panose="02070309020205020404" pitchFamily="49" charset="0"/>
                <a:cs typeface="Courier New" panose="02070309020205020404" pitchFamily="49" charset="0"/>
              </a:rPr>
              <a:t> </a:t>
            </a:r>
            <a:r>
              <a:rPr lang="en-US" b="0" i="0" dirty="0">
                <a:solidFill>
                  <a:srgbClr val="000000"/>
                </a:solidFill>
                <a:effectLst/>
              </a:rPr>
              <a:t>Element</a:t>
            </a:r>
            <a:endParaRPr lang="en-US" dirty="0"/>
          </a:p>
        </p:txBody>
      </p:sp>
      <p:sp>
        <p:nvSpPr>
          <p:cNvPr id="3" name="Content Placeholder 2">
            <a:extLst>
              <a:ext uri="{FF2B5EF4-FFF2-40B4-BE49-F238E27FC236}">
                <a16:creationId xmlns:a16="http://schemas.microsoft.com/office/drawing/2014/main" id="{C8F29540-10E5-4E2C-90D7-B5B0F6B96043}"/>
              </a:ext>
            </a:extLst>
          </p:cNvPr>
          <p:cNvSpPr>
            <a:spLocks noGrp="1"/>
          </p:cNvSpPr>
          <p:nvPr>
            <p:ph idx="1"/>
          </p:nvPr>
        </p:nvSpPr>
        <p:spPr>
          <a:xfrm>
            <a:off x="468330" y="838201"/>
            <a:ext cx="8229600" cy="914400"/>
          </a:xfrm>
        </p:spPr>
        <p:txBody>
          <a:bodyPr>
            <a:normAutofit/>
          </a:bodyPr>
          <a:lstStyle/>
          <a:p>
            <a:r>
              <a:rPr lang="en-US" sz="2200" dirty="0"/>
              <a:t>The </a:t>
            </a:r>
            <a:r>
              <a:rPr lang="en-US" sz="2200" dirty="0">
                <a:latin typeface="Courier New" panose="02070309020205020404" pitchFamily="49" charset="0"/>
                <a:cs typeface="Courier New" panose="02070309020205020404" pitchFamily="49" charset="0"/>
              </a:rPr>
              <a:t>&lt;label&gt; </a:t>
            </a:r>
            <a:r>
              <a:rPr lang="en-US" sz="2200" dirty="0"/>
              <a:t>tag defines a label for many form elements. Following is the list of elements that support label elements</a:t>
            </a:r>
          </a:p>
        </p:txBody>
      </p:sp>
      <p:pic>
        <p:nvPicPr>
          <p:cNvPr id="6" name="Picture 5">
            <a:extLst>
              <a:ext uri="{FF2B5EF4-FFF2-40B4-BE49-F238E27FC236}">
                <a16:creationId xmlns:a16="http://schemas.microsoft.com/office/drawing/2014/main" id="{D888682A-9811-41A5-B080-6324EAE2E2D9}"/>
              </a:ext>
            </a:extLst>
          </p:cNvPr>
          <p:cNvPicPr>
            <a:picLocks noChangeAspect="1"/>
          </p:cNvPicPr>
          <p:nvPr/>
        </p:nvPicPr>
        <p:blipFill rotWithShape="1">
          <a:blip r:embed="rId3"/>
          <a:srcRect l="18333" t="24815" r="61667" b="15925"/>
          <a:stretch/>
        </p:blipFill>
        <p:spPr>
          <a:xfrm>
            <a:off x="762000" y="1769725"/>
            <a:ext cx="2880360" cy="4800600"/>
          </a:xfrm>
          <a:prstGeom prst="rect">
            <a:avLst/>
          </a:prstGeom>
        </p:spPr>
      </p:pic>
      <p:sp>
        <p:nvSpPr>
          <p:cNvPr id="10" name="TextBox 9">
            <a:extLst>
              <a:ext uri="{FF2B5EF4-FFF2-40B4-BE49-F238E27FC236}">
                <a16:creationId xmlns:a16="http://schemas.microsoft.com/office/drawing/2014/main" id="{3A108E6F-6F14-441B-890A-4B5694D6733B}"/>
              </a:ext>
            </a:extLst>
          </p:cNvPr>
          <p:cNvSpPr txBox="1"/>
          <p:nvPr/>
        </p:nvSpPr>
        <p:spPr>
          <a:xfrm>
            <a:off x="3821131" y="1793698"/>
            <a:ext cx="4876799" cy="4247317"/>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&lt;label&gt; </a:t>
            </a:r>
            <a:r>
              <a:rPr lang="en-US" dirty="0"/>
              <a:t>element is useful for screen-reader users, because the screen-reader will read out loud the label when the user focus on the input element.</a:t>
            </a:r>
          </a:p>
          <a:p>
            <a:endParaRPr lang="en-US" dirty="0"/>
          </a:p>
          <a:p>
            <a:pPr marL="285750" indent="-28575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&lt;label&gt;</a:t>
            </a:r>
            <a:r>
              <a:rPr lang="en-US" dirty="0"/>
              <a:t> element also help users who have difficulty clicking on very small regions (such as radio buttons or checkboxes) - because when the user clicks the text within the </a:t>
            </a:r>
            <a:r>
              <a:rPr lang="en-US" dirty="0">
                <a:latin typeface="Courier New" panose="02070309020205020404" pitchFamily="49" charset="0"/>
                <a:cs typeface="Courier New" panose="02070309020205020404" pitchFamily="49" charset="0"/>
              </a:rPr>
              <a:t>&lt;label&gt;</a:t>
            </a:r>
            <a:r>
              <a:rPr lang="en-US" dirty="0"/>
              <a:t> element, it toggles the radio button/checkbox.</a:t>
            </a:r>
          </a:p>
          <a:p>
            <a:endParaRPr lang="en-US" dirty="0"/>
          </a:p>
          <a:p>
            <a:pPr marL="285750" indent="-285750">
              <a:buFont typeface="Arial" panose="020B0604020202020204" pitchFamily="34" charset="0"/>
              <a:buChar char="•"/>
            </a:pPr>
            <a:r>
              <a:rPr lang="en-US" dirty="0"/>
              <a:t>The for attribute of the </a:t>
            </a:r>
            <a:r>
              <a:rPr lang="en-US" dirty="0">
                <a:latin typeface="Courier New" panose="02070309020205020404" pitchFamily="49" charset="0"/>
                <a:cs typeface="Courier New" panose="02070309020205020404" pitchFamily="49" charset="0"/>
              </a:rPr>
              <a:t>&lt;label&gt;</a:t>
            </a:r>
            <a:r>
              <a:rPr lang="en-US" dirty="0"/>
              <a:t> tag should be equal to the id attribute of the </a:t>
            </a:r>
            <a:r>
              <a:rPr lang="en-US" dirty="0">
                <a:latin typeface="Courier New" panose="02070309020205020404" pitchFamily="49" charset="0"/>
                <a:cs typeface="Courier New" panose="02070309020205020404" pitchFamily="49" charset="0"/>
              </a:rPr>
              <a:t>&lt;input&gt;</a:t>
            </a:r>
            <a:r>
              <a:rPr lang="en-US" dirty="0"/>
              <a:t> element to bind them together.</a:t>
            </a:r>
          </a:p>
        </p:txBody>
      </p:sp>
    </p:spTree>
    <p:extLst>
      <p:ext uri="{BB962C8B-B14F-4D97-AF65-F5344CB8AC3E}">
        <p14:creationId xmlns:p14="http://schemas.microsoft.com/office/powerpoint/2010/main" val="50285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437F-0F9E-46F7-AE7A-93A1FDF909AA}"/>
              </a:ext>
            </a:extLst>
          </p:cNvPr>
          <p:cNvSpPr>
            <a:spLocks noGrp="1"/>
          </p:cNvSpPr>
          <p:nvPr>
            <p:ph type="title"/>
          </p:nvPr>
        </p:nvSpPr>
        <p:spPr/>
        <p:txBody>
          <a:bodyPr>
            <a:normAutofit/>
          </a:bodyPr>
          <a:lstStyle/>
          <a:p>
            <a:r>
              <a:rPr lang="en-US" sz="4000" b="0" i="0" dirty="0">
                <a:solidFill>
                  <a:srgbClr val="000000"/>
                </a:solidFill>
                <a:effectLst/>
                <a:latin typeface="Segoe UI" panose="020B0502040204020203" pitchFamily="34" charset="0"/>
                <a:hlinkClick r:id="rId2"/>
              </a:rPr>
              <a:t>Input Type Text</a:t>
            </a:r>
            <a:endParaRPr lang="en-US" sz="4000" dirty="0"/>
          </a:p>
        </p:txBody>
      </p:sp>
      <p:sp>
        <p:nvSpPr>
          <p:cNvPr id="3" name="Content Placeholder 2">
            <a:extLst>
              <a:ext uri="{FF2B5EF4-FFF2-40B4-BE49-F238E27FC236}">
                <a16:creationId xmlns:a16="http://schemas.microsoft.com/office/drawing/2014/main" id="{B1B2DCAE-C149-44B5-A36B-144980D5F9A4}"/>
              </a:ext>
            </a:extLst>
          </p:cNvPr>
          <p:cNvSpPr>
            <a:spLocks noGrp="1"/>
          </p:cNvSpPr>
          <p:nvPr>
            <p:ph idx="1"/>
          </p:nvPr>
        </p:nvSpPr>
        <p:spPr>
          <a:xfrm>
            <a:off x="457200" y="1600201"/>
            <a:ext cx="8229600" cy="914399"/>
          </a:xfrm>
        </p:spPr>
        <p:txBody>
          <a:bodyPr>
            <a:normAutofit/>
          </a:bodyPr>
          <a:lstStyle/>
          <a:p>
            <a:r>
              <a:rPr lang="en-US" sz="2200" dirty="0">
                <a:latin typeface="Courier New" panose="02070309020205020404" pitchFamily="49" charset="0"/>
                <a:cs typeface="Courier New" panose="02070309020205020404" pitchFamily="49" charset="0"/>
              </a:rPr>
              <a:t>&lt;input type="text"&gt; </a:t>
            </a:r>
            <a:r>
              <a:rPr lang="en-US" sz="2200" dirty="0"/>
              <a:t>defines a single-line text input field.</a:t>
            </a:r>
          </a:p>
          <a:p>
            <a:r>
              <a:rPr lang="en-US" sz="2200" b="0" i="0" dirty="0">
                <a:solidFill>
                  <a:srgbClr val="000000"/>
                </a:solidFill>
                <a:effectLst/>
                <a:latin typeface="+mj-lt"/>
              </a:rPr>
              <a:t>The default width of the text field is 20 characters.</a:t>
            </a:r>
            <a:endParaRPr lang="en-US" sz="2200" dirty="0">
              <a:latin typeface="+mj-lt"/>
            </a:endParaRPr>
          </a:p>
        </p:txBody>
      </p:sp>
      <p:pic>
        <p:nvPicPr>
          <p:cNvPr id="5" name="Picture 4">
            <a:extLst>
              <a:ext uri="{FF2B5EF4-FFF2-40B4-BE49-F238E27FC236}">
                <a16:creationId xmlns:a16="http://schemas.microsoft.com/office/drawing/2014/main" id="{420479E3-916A-442E-A214-AD4306C1A53B}"/>
              </a:ext>
            </a:extLst>
          </p:cNvPr>
          <p:cNvPicPr>
            <a:picLocks noChangeAspect="1"/>
          </p:cNvPicPr>
          <p:nvPr/>
        </p:nvPicPr>
        <p:blipFill rotWithShape="1">
          <a:blip r:embed="rId3"/>
          <a:srcRect l="833" t="27778" r="20833" b="27778"/>
          <a:stretch/>
        </p:blipFill>
        <p:spPr>
          <a:xfrm>
            <a:off x="0" y="3409308"/>
            <a:ext cx="9144000" cy="2918298"/>
          </a:xfrm>
          <a:prstGeom prst="rect">
            <a:avLst/>
          </a:prstGeom>
        </p:spPr>
      </p:pic>
    </p:spTree>
    <p:extLst>
      <p:ext uri="{BB962C8B-B14F-4D97-AF65-F5344CB8AC3E}">
        <p14:creationId xmlns:p14="http://schemas.microsoft.com/office/powerpoint/2010/main" val="298103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0B58-09A6-4D53-A4B4-986D393489CD}"/>
              </a:ext>
            </a:extLst>
          </p:cNvPr>
          <p:cNvSpPr>
            <a:spLocks noGrp="1"/>
          </p:cNvSpPr>
          <p:nvPr>
            <p:ph type="title"/>
          </p:nvPr>
        </p:nvSpPr>
        <p:spPr>
          <a:xfrm>
            <a:off x="457200" y="274638"/>
            <a:ext cx="8229600" cy="944562"/>
          </a:xfrm>
        </p:spPr>
        <p:txBody>
          <a:bodyPr>
            <a:normAutofit/>
          </a:bodyPr>
          <a:lstStyle/>
          <a:p>
            <a:r>
              <a:rPr lang="en-US" sz="4000" b="0" i="0" dirty="0">
                <a:solidFill>
                  <a:srgbClr val="000000"/>
                </a:solidFill>
                <a:effectLst/>
                <a:latin typeface="Segoe UI" panose="020B0502040204020203" pitchFamily="34" charset="0"/>
                <a:hlinkClick r:id="rId2"/>
              </a:rPr>
              <a:t>Input Type Password</a:t>
            </a:r>
            <a:endParaRPr lang="en-US" sz="4000" dirty="0"/>
          </a:p>
        </p:txBody>
      </p:sp>
      <p:sp>
        <p:nvSpPr>
          <p:cNvPr id="3" name="Content Placeholder 2">
            <a:extLst>
              <a:ext uri="{FF2B5EF4-FFF2-40B4-BE49-F238E27FC236}">
                <a16:creationId xmlns:a16="http://schemas.microsoft.com/office/drawing/2014/main" id="{1E6F17F6-871E-48EA-8102-6034C27F5186}"/>
              </a:ext>
            </a:extLst>
          </p:cNvPr>
          <p:cNvSpPr>
            <a:spLocks noGrp="1"/>
          </p:cNvSpPr>
          <p:nvPr>
            <p:ph idx="1"/>
          </p:nvPr>
        </p:nvSpPr>
        <p:spPr>
          <a:xfrm>
            <a:off x="457200" y="1371600"/>
            <a:ext cx="8229600" cy="685800"/>
          </a:xfrm>
        </p:spPr>
        <p:txBody>
          <a:bodyPr>
            <a:noAutofit/>
          </a:bodyPr>
          <a:lstStyle/>
          <a:p>
            <a:r>
              <a:rPr lang="en-US" sz="2200" b="0" i="0" dirty="0">
                <a:solidFill>
                  <a:srgbClr val="000000"/>
                </a:solidFill>
                <a:effectLst/>
                <a:latin typeface="+mj-lt"/>
              </a:rPr>
              <a:t>The </a:t>
            </a:r>
            <a:r>
              <a:rPr lang="en-US" sz="2200" b="0" i="0" dirty="0">
                <a:solidFill>
                  <a:srgbClr val="000000"/>
                </a:solidFill>
                <a:effectLst/>
                <a:latin typeface="Courier New" panose="02070309020205020404" pitchFamily="49" charset="0"/>
                <a:cs typeface="Courier New" panose="02070309020205020404" pitchFamily="49" charset="0"/>
              </a:rPr>
              <a:t>&lt;input type="password"&gt; </a:t>
            </a:r>
            <a:r>
              <a:rPr lang="en-US" sz="2200" b="0" i="0" dirty="0">
                <a:solidFill>
                  <a:srgbClr val="000000"/>
                </a:solidFill>
                <a:effectLst/>
                <a:latin typeface="+mj-lt"/>
              </a:rPr>
              <a:t>defines a password field (characters are masked).</a:t>
            </a:r>
            <a:endParaRPr lang="en-US" sz="2200" dirty="0">
              <a:latin typeface="+mj-lt"/>
            </a:endParaRPr>
          </a:p>
        </p:txBody>
      </p:sp>
      <p:pic>
        <p:nvPicPr>
          <p:cNvPr id="5" name="Picture 4">
            <a:extLst>
              <a:ext uri="{FF2B5EF4-FFF2-40B4-BE49-F238E27FC236}">
                <a16:creationId xmlns:a16="http://schemas.microsoft.com/office/drawing/2014/main" id="{C5896F10-89FC-4BCB-B4F5-1AE4DB7735F7}"/>
              </a:ext>
            </a:extLst>
          </p:cNvPr>
          <p:cNvPicPr>
            <a:picLocks noChangeAspect="1"/>
          </p:cNvPicPr>
          <p:nvPr/>
        </p:nvPicPr>
        <p:blipFill rotWithShape="1">
          <a:blip r:embed="rId3"/>
          <a:srcRect l="833" t="27778" r="14166" b="24815"/>
          <a:stretch/>
        </p:blipFill>
        <p:spPr>
          <a:xfrm>
            <a:off x="76200" y="2641600"/>
            <a:ext cx="9067800" cy="2844800"/>
          </a:xfrm>
          <a:prstGeom prst="rect">
            <a:avLst/>
          </a:prstGeom>
        </p:spPr>
      </p:pic>
    </p:spTree>
    <p:extLst>
      <p:ext uri="{BB962C8B-B14F-4D97-AF65-F5344CB8AC3E}">
        <p14:creationId xmlns:p14="http://schemas.microsoft.com/office/powerpoint/2010/main" val="116224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hlinkClick r:id="rId2"/>
              </a:rPr>
              <a:t>The Submit Button</a:t>
            </a:r>
            <a:endParaRPr lang="en-US" dirty="0"/>
          </a:p>
        </p:txBody>
      </p:sp>
      <p:sp>
        <p:nvSpPr>
          <p:cNvPr id="3" name="Content Placeholder 2"/>
          <p:cNvSpPr>
            <a:spLocks noGrp="1"/>
          </p:cNvSpPr>
          <p:nvPr>
            <p:ph idx="1"/>
          </p:nvPr>
        </p:nvSpPr>
        <p:spPr>
          <a:xfrm>
            <a:off x="457200" y="1177709"/>
            <a:ext cx="8229600" cy="1946491"/>
          </a:xfrm>
        </p:spPr>
        <p:txBody>
          <a:bodyPr>
            <a:normAutofit fontScale="70000" lnSpcReduction="20000"/>
          </a:bodyPr>
          <a:lstStyle/>
          <a:p>
            <a:r>
              <a:rPr lang="en-US" dirty="0"/>
              <a:t>The </a:t>
            </a:r>
            <a:r>
              <a:rPr lang="en-US" dirty="0">
                <a:latin typeface="Courier New" panose="02070309020205020404" pitchFamily="49" charset="0"/>
                <a:cs typeface="Courier New" panose="02070309020205020404" pitchFamily="49" charset="0"/>
              </a:rPr>
              <a:t>&lt;input type="submit"&gt; </a:t>
            </a:r>
            <a:r>
              <a:rPr lang="en-US" dirty="0"/>
              <a:t>defines a button for submitting the form data to a form-handler.</a:t>
            </a:r>
          </a:p>
          <a:p>
            <a:r>
              <a:rPr lang="en-US" dirty="0"/>
              <a:t>The form-handler is typically a file on the server with a script for processing input data.</a:t>
            </a:r>
          </a:p>
          <a:p>
            <a:r>
              <a:rPr lang="en-US" dirty="0"/>
              <a:t>The form-handler is specified in the form's </a:t>
            </a:r>
            <a:r>
              <a:rPr lang="en-US" dirty="0">
                <a:latin typeface="Courier New" panose="02070309020205020404" pitchFamily="49" charset="0"/>
                <a:cs typeface="Courier New" panose="02070309020205020404" pitchFamily="49" charset="0"/>
              </a:rPr>
              <a:t>action</a:t>
            </a:r>
            <a:r>
              <a:rPr lang="en-US" dirty="0"/>
              <a:t> attribute.</a:t>
            </a:r>
          </a:p>
        </p:txBody>
      </p:sp>
      <p:pic>
        <p:nvPicPr>
          <p:cNvPr id="5" name="Picture 4"/>
          <p:cNvPicPr>
            <a:picLocks noChangeAspect="1"/>
          </p:cNvPicPr>
          <p:nvPr/>
        </p:nvPicPr>
        <p:blipFill rotWithShape="1">
          <a:blip r:embed="rId3"/>
          <a:srcRect l="416" t="22963" r="20000" b="46666"/>
          <a:stretch/>
        </p:blipFill>
        <p:spPr>
          <a:xfrm>
            <a:off x="32238" y="3657600"/>
            <a:ext cx="9067800" cy="1946491"/>
          </a:xfrm>
          <a:prstGeom prst="rect">
            <a:avLst/>
          </a:prstGeom>
        </p:spPr>
      </p:pic>
    </p:spTree>
    <p:extLst>
      <p:ext uri="{BB962C8B-B14F-4D97-AF65-F5344CB8AC3E}">
        <p14:creationId xmlns:p14="http://schemas.microsoft.com/office/powerpoint/2010/main" val="36858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98F6-1280-48DE-9682-B13409E82817}"/>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hlinkClick r:id="rId2"/>
              </a:rPr>
              <a:t>Input Type Reset</a:t>
            </a:r>
            <a:endParaRPr lang="en-US" dirty="0"/>
          </a:p>
        </p:txBody>
      </p:sp>
      <p:sp>
        <p:nvSpPr>
          <p:cNvPr id="3" name="Content Placeholder 2">
            <a:extLst>
              <a:ext uri="{FF2B5EF4-FFF2-40B4-BE49-F238E27FC236}">
                <a16:creationId xmlns:a16="http://schemas.microsoft.com/office/drawing/2014/main" id="{F9332C6C-C159-4BD5-A5CE-04586DD7CEA6}"/>
              </a:ext>
            </a:extLst>
          </p:cNvPr>
          <p:cNvSpPr>
            <a:spLocks noGrp="1"/>
          </p:cNvSpPr>
          <p:nvPr>
            <p:ph idx="1"/>
          </p:nvPr>
        </p:nvSpPr>
        <p:spPr>
          <a:xfrm>
            <a:off x="457200" y="1600201"/>
            <a:ext cx="8229600" cy="990600"/>
          </a:xfrm>
        </p:spPr>
        <p:txBody>
          <a:bodyPr>
            <a:normAutofit/>
          </a:bodyPr>
          <a:lstStyle/>
          <a:p>
            <a:r>
              <a:rPr lang="en-US" sz="2200" dirty="0">
                <a:latin typeface="Courier New" panose="02070309020205020404" pitchFamily="49" charset="0"/>
                <a:cs typeface="Courier New" panose="02070309020205020404" pitchFamily="49" charset="0"/>
              </a:rPr>
              <a:t>&lt;input type="reset"&gt; </a:t>
            </a:r>
            <a:r>
              <a:rPr lang="en-US" sz="2200" dirty="0"/>
              <a:t>defines a reset button that will reset all form values to their default values:</a:t>
            </a:r>
          </a:p>
        </p:txBody>
      </p:sp>
      <p:pic>
        <p:nvPicPr>
          <p:cNvPr id="6" name="Picture 5">
            <a:extLst>
              <a:ext uri="{FF2B5EF4-FFF2-40B4-BE49-F238E27FC236}">
                <a16:creationId xmlns:a16="http://schemas.microsoft.com/office/drawing/2014/main" id="{D67E5169-981E-4EA1-A5F0-65F8CBDD7B19}"/>
              </a:ext>
            </a:extLst>
          </p:cNvPr>
          <p:cNvPicPr>
            <a:picLocks noChangeAspect="1"/>
          </p:cNvPicPr>
          <p:nvPr/>
        </p:nvPicPr>
        <p:blipFill rotWithShape="1">
          <a:blip r:embed="rId3"/>
          <a:srcRect l="833" t="27778" r="1667" b="20370"/>
          <a:stretch/>
        </p:blipFill>
        <p:spPr>
          <a:xfrm>
            <a:off x="85618" y="2614772"/>
            <a:ext cx="9058382" cy="2709772"/>
          </a:xfrm>
          <a:prstGeom prst="rect">
            <a:avLst/>
          </a:prstGeom>
        </p:spPr>
      </p:pic>
    </p:spTree>
    <p:extLst>
      <p:ext uri="{BB962C8B-B14F-4D97-AF65-F5344CB8AC3E}">
        <p14:creationId xmlns:p14="http://schemas.microsoft.com/office/powerpoint/2010/main" val="109183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C502C0210FCF44F9A5F36EEFABFC163" ma:contentTypeVersion="2" ma:contentTypeDescription="Create a new document." ma:contentTypeScope="" ma:versionID="09bd57b44319586f10cca3eda7fa9527">
  <xsd:schema xmlns:xsd="http://www.w3.org/2001/XMLSchema" xmlns:xs="http://www.w3.org/2001/XMLSchema" xmlns:p="http://schemas.microsoft.com/office/2006/metadata/properties" xmlns:ns2="961318bf-575a-4a61-939a-52c925f6bd11" targetNamespace="http://schemas.microsoft.com/office/2006/metadata/properties" ma:root="true" ma:fieldsID="25d317a62455691c4874c1a17d7a1964" ns2:_="">
    <xsd:import namespace="961318bf-575a-4a61-939a-52c925f6bd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318bf-575a-4a61-939a-52c925f6bd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D10285-5DDD-46EB-A9A5-5BAE6C5E8142}">
  <ds:schemaRefs>
    <ds:schemaRef ds:uri="http://schemas.microsoft.com/sharepoint/v3/contenttype/forms"/>
  </ds:schemaRefs>
</ds:datastoreItem>
</file>

<file path=customXml/itemProps2.xml><?xml version="1.0" encoding="utf-8"?>
<ds:datastoreItem xmlns:ds="http://schemas.openxmlformats.org/officeDocument/2006/customXml" ds:itemID="{7E47B025-3B43-45B7-AD4C-FEFE51321E3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292555D-DD0E-41E4-891B-EB23E3818D71}"/>
</file>

<file path=docProps/app.xml><?xml version="1.0" encoding="utf-8"?>
<Properties xmlns="http://schemas.openxmlformats.org/officeDocument/2006/extended-properties" xmlns:vt="http://schemas.openxmlformats.org/officeDocument/2006/docPropsVTypes">
  <Template/>
  <TotalTime>10126</TotalTime>
  <Words>1058</Words>
  <Application>Microsoft Office PowerPoint</Application>
  <PresentationFormat>On-screen Show (4:3)</PresentationFormat>
  <Paragraphs>73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 Technologies</vt:lpstr>
      <vt:lpstr>HTML Forms</vt:lpstr>
      <vt:lpstr>The HTML &lt;form&gt; Elements</vt:lpstr>
      <vt:lpstr>The &lt;input&gt; Element</vt:lpstr>
      <vt:lpstr>The &lt;label&gt; Element</vt:lpstr>
      <vt:lpstr>Input Type Text</vt:lpstr>
      <vt:lpstr>Input Type Password</vt:lpstr>
      <vt:lpstr>The Submit Button</vt:lpstr>
      <vt:lpstr>Input Type Reset</vt:lpstr>
      <vt:lpstr>Input Type Radio</vt:lpstr>
      <vt:lpstr>Input Type Checkbox</vt:lpstr>
      <vt:lpstr>Input Type File</vt:lpstr>
      <vt:lpstr>Input Type Button</vt:lpstr>
      <vt:lpstr>The &lt;select&gt; Element</vt:lpstr>
      <vt:lpstr>The &lt;textarea&gt; Element</vt:lpstr>
      <vt:lpstr>The &lt;fieldset&gt; and &lt;legend&gt; Elements</vt:lpstr>
      <vt:lpstr>The &lt;datalist&gt; Element</vt:lpstr>
      <vt:lpstr>HTML &lt;optgroup&gt; Tag</vt:lpstr>
      <vt:lpstr>A sample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Administrator</dc:creator>
  <cp:lastModifiedBy>Muhammad-Imran</cp:lastModifiedBy>
  <cp:revision>161</cp:revision>
  <dcterms:created xsi:type="dcterms:W3CDTF">2006-08-16T00:00:00Z</dcterms:created>
  <dcterms:modified xsi:type="dcterms:W3CDTF">2021-03-02T17:33:41Z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0x0101002C502C0210FCF44F9A5F36EEFABFC163</vt:lpwstr>
  </property>
</Properties>
</file>