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31" r:id="rId6"/>
    <p:sldId id="257" r:id="rId7"/>
    <p:sldId id="332" r:id="rId8"/>
    <p:sldId id="260" r:id="rId9"/>
    <p:sldId id="261" r:id="rId10"/>
    <p:sldId id="262" r:id="rId11"/>
    <p:sldId id="303" r:id="rId12"/>
    <p:sldId id="304" r:id="rId13"/>
    <p:sldId id="263" r:id="rId14"/>
    <p:sldId id="264" r:id="rId15"/>
    <p:sldId id="265" r:id="rId16"/>
    <p:sldId id="267" r:id="rId17"/>
    <p:sldId id="270" r:id="rId18"/>
    <p:sldId id="269" r:id="rId19"/>
    <p:sldId id="268" r:id="rId20"/>
    <p:sldId id="271" r:id="rId21"/>
    <p:sldId id="274" r:id="rId22"/>
    <p:sldId id="275" r:id="rId23"/>
    <p:sldId id="295" r:id="rId24"/>
    <p:sldId id="296" r:id="rId25"/>
    <p:sldId id="297" r:id="rId26"/>
    <p:sldId id="298" r:id="rId27"/>
    <p:sldId id="306" r:id="rId28"/>
    <p:sldId id="305" r:id="rId29"/>
    <p:sldId id="284" r:id="rId30"/>
    <p:sldId id="288" r:id="rId31"/>
    <p:sldId id="289" r:id="rId32"/>
    <p:sldId id="290" r:id="rId33"/>
    <p:sldId id="291" r:id="rId34"/>
    <p:sldId id="292" r:id="rId35"/>
    <p:sldId id="285" r:id="rId36"/>
    <p:sldId id="272" r:id="rId37"/>
    <p:sldId id="283" r:id="rId38"/>
    <p:sldId id="308" r:id="rId39"/>
    <p:sldId id="309" r:id="rId40"/>
    <p:sldId id="287" r:id="rId41"/>
    <p:sldId id="280" r:id="rId42"/>
    <p:sldId id="310" r:id="rId43"/>
    <p:sldId id="311" r:id="rId44"/>
    <p:sldId id="286" r:id="rId45"/>
    <p:sldId id="333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pseudo_classes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seudo_classes.as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attribute_selectors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%C3%A5kon_Wium_Lie" TargetMode="External"/><Relationship Id="rId2" Type="http://schemas.openxmlformats.org/officeDocument/2006/relationships/hyperlink" Target="https://en.wikipedia.org/wiki/CSS#:~:text=CSS%20was%20first%20proposed%20by,Tim%20Berners%2DLee%20at%20CERN.&amp;text=Style%20sheets%20have%20existed%20in,style%20sheets%20for%20the%20web.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ert_Bos" TargetMode="External"/><Relationship Id="rId5" Type="http://schemas.openxmlformats.org/officeDocument/2006/relationships/hyperlink" Target="https://en.wikipedia.org/wiki/CERN" TargetMode="External"/><Relationship Id="rId4" Type="http://schemas.openxmlformats.org/officeDocument/2006/relationships/hyperlink" Target="https://en.wikipedia.org/wiki/Tim_Berners-Lee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seudo_classes.asp" TargetMode="External"/><Relationship Id="rId2" Type="http://schemas.openxmlformats.org/officeDocument/2006/relationships/hyperlink" Target="https://www.w3.org/TR/css3-selectors/#check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earn.shayhowe.com/advanced-html-css/complex-selectors/" TargetMode="External"/><Relationship Id="rId4" Type="http://schemas.openxmlformats.org/officeDocument/2006/relationships/hyperlink" Target="https://www.w3schools.com/cssref/css_selectors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seudo_elements.asp" TargetMode="External"/><Relationship Id="rId2" Type="http://schemas.openxmlformats.org/officeDocument/2006/relationships/hyperlink" Target="https://www.w3schools.com/css/css_pseudo_classe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css_combinators.asp" TargetMode="External"/><Relationship Id="rId4" Type="http://schemas.openxmlformats.org/officeDocument/2006/relationships/hyperlink" Target="https://www.w3schools.com/css/css_attribute_selectors.as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CSS element Selector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The element selector selects HTML elements based on the element name.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en-US" sz="2200" b="1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/>
              <a:t>For example, if we want to target all division elements of type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sz="2200" dirty="0"/>
              <a:t>, we will use element selector of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2200" dirty="0"/>
              <a:t>. </a:t>
            </a:r>
          </a:p>
          <a:p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419600" y="1600200"/>
            <a:ext cx="46482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&lt;div&gt;...&lt;/div&gt;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&lt;p&gt;...&lt;/p&gt;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&lt;div&gt;...&lt;/div&gt;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&lt;p&gt;...&lt;/p&gt;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200" b="1" u="sng" dirty="0"/>
              <a:t>CSS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div { ... }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/>
              <a:t>CSS class Selector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3810000" cy="5105400"/>
          </a:xfrm>
        </p:spPr>
        <p:txBody>
          <a:bodyPr>
            <a:noAutofit/>
          </a:bodyPr>
          <a:lstStyle/>
          <a:p>
            <a:r>
              <a:rPr lang="en-US" sz="2200" i="1" dirty="0"/>
              <a:t>Class</a:t>
            </a:r>
            <a:r>
              <a:rPr lang="en-US" sz="2200" dirty="0"/>
              <a:t> selectors allow us to select an element based on the element’s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200" dirty="0"/>
              <a:t> attribute value.</a:t>
            </a:r>
          </a:p>
          <a:p>
            <a:r>
              <a:rPr lang="en-US" sz="2200" dirty="0"/>
              <a:t>Class selectors are a little more specific than type selectors, as they select a group of elements rather than all elements of one type.</a:t>
            </a:r>
          </a:p>
          <a:p>
            <a:r>
              <a:rPr lang="en-US" sz="2200" dirty="0"/>
              <a:t>Within CSS, classes are denoted by a leading period,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/>
              <a:t>, followed by the class attribute value. 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657600" y="1219200"/>
            <a:ext cx="5486400" cy="502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example below, the class selector will select any element containing the class attribute value of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awesome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including both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200" b="1" u="sng" dirty="0"/>
              <a:t>HTML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class="awesome"&gt;...&lt;/div&gt;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&lt;p&gt;...&lt;/p&gt;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&lt;div&gt;...&lt;/div&gt; 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class="awesome"&gt;...&lt;/p&gt;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.awesome { ... }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CSS id Selector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4038600" cy="4876801"/>
          </a:xfrm>
        </p:spPr>
        <p:txBody>
          <a:bodyPr>
            <a:noAutofit/>
          </a:bodyPr>
          <a:lstStyle/>
          <a:p>
            <a:r>
              <a:rPr lang="en-US" sz="2200" dirty="0"/>
              <a:t>ID selectors are even more precise than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200" dirty="0"/>
              <a:t> selectors, as they target only one unique element at a time. </a:t>
            </a:r>
          </a:p>
          <a:p>
            <a:r>
              <a:rPr lang="en-US" sz="2200" dirty="0"/>
              <a:t>ID selectors use an element’s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200" dirty="0"/>
              <a:t> attribute value as a selector.</a:t>
            </a:r>
          </a:p>
          <a:p>
            <a:r>
              <a:rPr lang="en-US" sz="2200" dirty="0"/>
              <a:t>ID attribute values can only be used once per page. </a:t>
            </a:r>
          </a:p>
          <a:p>
            <a:r>
              <a:rPr lang="en-US" sz="2200" dirty="0"/>
              <a:t>Within CSS, ID selectors are denoted by a leading hash sign,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200" dirty="0"/>
              <a:t>, followed by the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200" dirty="0"/>
              <a:t> attribute value.</a:t>
            </a:r>
          </a:p>
          <a:p>
            <a:endParaRPr lang="en-US" sz="22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886200" y="1447800"/>
            <a:ext cx="52578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example below, ID selector will only select the element containing the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attribute value of </a:t>
            </a:r>
            <a:r>
              <a:rPr kumimoji="0" lang="en-US" sz="2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shayhowe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shayhowe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"&gt;...&lt;/div&gt;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&lt;p&gt;...&lt;/p&gt;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&lt;div&gt;...&lt;/div&gt;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&lt;p id=“para"&gt;...&lt;/p&gt;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200" b="1" u="sng" dirty="0"/>
              <a:t>CSS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shayhowe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 ... }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#para{ ... }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200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Inserting a Stylesheet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199"/>
          </a:xfrm>
        </p:spPr>
        <p:txBody>
          <a:bodyPr>
            <a:noAutofit/>
          </a:bodyPr>
          <a:lstStyle/>
          <a:p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When a browser reads a style sheet, it will format the HTML document according to the information in the style sheet.</a:t>
            </a:r>
            <a:endParaRPr lang="en-US" sz="2200" dirty="0">
              <a:latin typeface="+mj-lt"/>
            </a:endParaRPr>
          </a:p>
          <a:p>
            <a:r>
              <a:rPr lang="en-US" sz="2200" dirty="0"/>
              <a:t>There are </a:t>
            </a:r>
            <a:r>
              <a:rPr lang="en-US" sz="2200" i="1" dirty="0"/>
              <a:t>three ways of inserting a style sheet: </a:t>
            </a:r>
          </a:p>
          <a:p>
            <a:pPr lvl="1"/>
            <a:r>
              <a:rPr lang="en-US" sz="2200" dirty="0"/>
              <a:t>Inline style </a:t>
            </a:r>
          </a:p>
          <a:p>
            <a:pPr lvl="1"/>
            <a:r>
              <a:rPr lang="en-US" sz="2200" dirty="0"/>
              <a:t>Internal style sheet </a:t>
            </a:r>
          </a:p>
          <a:p>
            <a:pPr lvl="1"/>
            <a:r>
              <a:rPr lang="en-US" sz="2200" dirty="0"/>
              <a:t>External style sheet 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Inline Styles- the </a:t>
            </a:r>
            <a:r>
              <a:rPr lang="en-US" sz="4000" i="1" dirty="0"/>
              <a:t>style</a:t>
            </a:r>
            <a:r>
              <a:rPr lang="en-US" sz="4000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52800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An inline style may be used to apply a unique style for a single element.</a:t>
            </a:r>
          </a:p>
          <a:p>
            <a:pPr algn="l"/>
            <a:r>
              <a:rPr lang="en-US" sz="2200" dirty="0"/>
              <a:t>To use inline styles, add the style attribute to the relevant element. The style attribute can contain any CSS property.</a:t>
            </a:r>
          </a:p>
          <a:p>
            <a:r>
              <a:rPr lang="en-US" sz="2200" dirty="0"/>
              <a:t>An Inline style sheet loses many of the advantages of a style sheet. This is done by mixing content with presentation. </a:t>
            </a:r>
          </a:p>
          <a:p>
            <a:r>
              <a:rPr lang="en-US" sz="2200" dirty="0"/>
              <a:t>Used for one-time overrides and styling a particular element.</a:t>
            </a:r>
          </a:p>
          <a:p>
            <a:r>
              <a:rPr lang="en-US" sz="2200" dirty="0"/>
              <a:t>This is </a:t>
            </a:r>
            <a:r>
              <a:rPr lang="en-US" sz="2200" i="1" dirty="0"/>
              <a:t>bad style and should be avoided when possible.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35512-61E4-4D25-B3C7-FDEFAE066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" t="27778" r="21667" b="51481"/>
          <a:stretch/>
        </p:blipFill>
        <p:spPr>
          <a:xfrm>
            <a:off x="38100" y="4883355"/>
            <a:ext cx="9067800" cy="13650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Internal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1828800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An internal style sheet may be used if one single HTML page has a unique style.</a:t>
            </a:r>
          </a:p>
          <a:p>
            <a:r>
              <a:rPr lang="en-US" sz="2200" dirty="0"/>
              <a:t>Internal styles are placed in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2200" dirty="0"/>
              <a:t> section of an HTML page. </a:t>
            </a:r>
          </a:p>
          <a:p>
            <a:r>
              <a:rPr lang="en-US" sz="2200" dirty="0"/>
              <a:t>Internal styles are inserted inside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 </a:t>
            </a:r>
            <a:r>
              <a:rPr lang="en-US" sz="2200" dirty="0"/>
              <a:t>tag.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86DEE-0DB7-41C3-AFF8-F7657BEBF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" t="27778" r="59999" b="33704"/>
          <a:stretch/>
        </p:blipFill>
        <p:spPr>
          <a:xfrm>
            <a:off x="914400" y="2667000"/>
            <a:ext cx="6938482" cy="383372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External Style sheet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733801"/>
            <a:ext cx="8534400" cy="304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D8217-C8F2-41C7-B1B3-9CEBFF25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9762"/>
            <a:ext cx="8229600" cy="3424236"/>
          </a:xfrm>
        </p:spPr>
        <p:txBody>
          <a:bodyPr>
            <a:normAutofit fontScale="925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200" dirty="0"/>
              <a:t>An external style sheet is ideal when the style is applied to many pages.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200" dirty="0"/>
              <a:t>With an external style sheet, you can change the </a:t>
            </a:r>
            <a:r>
              <a:rPr lang="en-US" sz="2200" i="1" dirty="0"/>
              <a:t>look of an entire Web site by changing just one file.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200" dirty="0"/>
              <a:t>Each page must include a </a:t>
            </a:r>
            <a:r>
              <a:rPr lang="en-US" sz="2200" i="1" dirty="0"/>
              <a:t>link to the style sheet with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&lt;link&gt; </a:t>
            </a:r>
            <a:r>
              <a:rPr lang="en-US" sz="2200" i="1" dirty="0"/>
              <a:t>tag.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An external style sheet can be written in any text editor and must be saved with a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extension.</a:t>
            </a:r>
            <a:r>
              <a:rPr lang="en-US" sz="2400" i="1" dirty="0">
                <a:latin typeface="+mj-lt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page can link to multiple style sheet files.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/>
              <a:t>In case of a conflict (two sheets define a style for the same HTML element), the later sheet's properties will be used.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FBA54-2549-4FDA-A9D7-1360F2B55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27778" r="54167" b="45555"/>
          <a:stretch/>
        </p:blipFill>
        <p:spPr>
          <a:xfrm>
            <a:off x="304800" y="3962400"/>
            <a:ext cx="8382000" cy="27940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CSS is called Cascading?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Multiple style sheets can be referenced inside the HTML document.</a:t>
            </a:r>
          </a:p>
          <a:p>
            <a:r>
              <a:rPr lang="en-US" sz="2200" dirty="0"/>
              <a:t>Which styles will be applicable when there is more than one style specified?</a:t>
            </a:r>
          </a:p>
          <a:p>
            <a:r>
              <a:rPr lang="en-US" sz="2200" dirty="0"/>
              <a:t>All styles cascade into a new virtual style sheet </a:t>
            </a:r>
            <a:r>
              <a:rPr lang="en-US" sz="2200" i="1" dirty="0"/>
              <a:t>in this </a:t>
            </a:r>
            <a:r>
              <a:rPr lang="en-US" sz="2200" dirty="0"/>
              <a:t>order (with lowest to highest priority in the sequence as described below):</a:t>
            </a:r>
          </a:p>
          <a:p>
            <a:pPr lvl="1"/>
            <a:r>
              <a:rPr lang="en-US" sz="2200" dirty="0"/>
              <a:t>Browser's default styles</a:t>
            </a:r>
          </a:p>
          <a:p>
            <a:pPr lvl="1"/>
            <a:r>
              <a:rPr lang="en-US" sz="2200" dirty="0"/>
              <a:t>External style sheet files (in 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&lt;link&gt; </a:t>
            </a:r>
            <a:r>
              <a:rPr lang="en-US" sz="2200" dirty="0"/>
              <a:t>tag)</a:t>
            </a:r>
          </a:p>
          <a:p>
            <a:pPr lvl="1"/>
            <a:r>
              <a:rPr lang="en-US" sz="2200" dirty="0"/>
              <a:t>Internal style sheets (inside 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 </a:t>
            </a:r>
            <a:r>
              <a:rPr lang="en-US" sz="2200" dirty="0"/>
              <a:t>tag in the page's header)</a:t>
            </a:r>
          </a:p>
          <a:p>
            <a:pPr lvl="1"/>
            <a:r>
              <a:rPr lang="en-US" sz="2200" dirty="0"/>
              <a:t>Inline style (the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2200" dirty="0"/>
              <a:t> attribute of the HTML element)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Why CSS is called Cascading?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112837"/>
            <a:ext cx="4419600" cy="5440363"/>
          </a:xfrm>
        </p:spPr>
        <p:txBody>
          <a:bodyPr>
            <a:noAutofit/>
          </a:bodyPr>
          <a:lstStyle/>
          <a:p>
            <a:r>
              <a:rPr lang="en-US" sz="2200" dirty="0"/>
              <a:t>In a single stylesheet, all styles cascade from the top of a style sheet to the bottom, allowing different styles to be added or overwritten as the style sheet progresses.</a:t>
            </a:r>
          </a:p>
          <a:p>
            <a:r>
              <a:rPr lang="en-US" sz="2200" dirty="0"/>
              <a:t>For example, we select all paragraph elements at the top of our style sheet and set their background color to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  <a:r>
              <a:rPr lang="en-US" sz="2200" dirty="0"/>
              <a:t> and their font size to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24 pixels.</a:t>
            </a:r>
          </a:p>
          <a:p>
            <a:r>
              <a:rPr lang="en-US" sz="2200" dirty="0"/>
              <a:t>Then towards the bottom of our style sheet, we select all paragraph elements again and set their background color to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green.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036637"/>
            <a:ext cx="4343400" cy="6049963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</a:p>
          <a:p>
            <a:pPr lvl="1"/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background: orange; </a:t>
            </a:r>
          </a:p>
          <a:p>
            <a:pPr lvl="1"/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 24px; } </a:t>
            </a:r>
          </a:p>
          <a:p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</a:p>
          <a:p>
            <a:pPr lvl="1"/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background: green;}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100" dirty="0"/>
              <a:t>Because the paragraph selector that sets the background color to green comes after the paragraph selector that sets the background color to orange, it will take precedence in the cascade.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100" dirty="0"/>
              <a:t>All of the paragraphs will appear with a green background.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100" dirty="0"/>
              <a:t>The font size will remain 24 pixels because the second paragraph selector didn’t identify a new font size.</a:t>
            </a:r>
            <a:endParaRPr lang="en-US" sz="2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Selector Specificity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59362"/>
          </a:xfrm>
        </p:spPr>
        <p:txBody>
          <a:bodyPr>
            <a:normAutofit/>
          </a:bodyPr>
          <a:lstStyle/>
          <a:p>
            <a:r>
              <a:rPr lang="en-US" sz="2200" dirty="0"/>
              <a:t>The higher the specificity weight of a selector, the more superiority the selector is given when a styling conflict occurs. </a:t>
            </a:r>
          </a:p>
          <a:p>
            <a:r>
              <a:rPr lang="en-US" sz="2200" dirty="0"/>
              <a:t>For example, if a paragraph element is selected using 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200" dirty="0"/>
              <a:t> selector in one place and an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200" dirty="0"/>
              <a:t> selector in another,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200" dirty="0"/>
              <a:t> selector will take precedence over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200" dirty="0"/>
              <a:t> selector regardless of where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200" dirty="0"/>
              <a:t> selector appears in the cascade.</a:t>
            </a:r>
          </a:p>
          <a:p>
            <a:r>
              <a:rPr lang="en-US" sz="2200" b="1" u="sng" dirty="0"/>
              <a:t>HTML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&lt;p id="food"&gt;...&lt;/p&gt; </a:t>
            </a:r>
          </a:p>
          <a:p>
            <a:r>
              <a:rPr lang="en-US" sz="2200" b="1" u="sng" dirty="0"/>
              <a:t>CSS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#food { background: green; } 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 { background: orange;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9A17-9C86-42BC-A290-B5A5E5EF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Summary of 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145F7-6322-4572-9FE8-1D85BAFB3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CSS Introduction</a:t>
            </a:r>
          </a:p>
          <a:p>
            <a:r>
              <a:rPr lang="en-US" sz="2200" dirty="0"/>
              <a:t>CSS Rules</a:t>
            </a:r>
          </a:p>
          <a:p>
            <a:r>
              <a:rPr lang="en-US" sz="2200" dirty="0"/>
              <a:t>CSS Selectors</a:t>
            </a:r>
          </a:p>
          <a:p>
            <a:pPr lvl="1"/>
            <a:r>
              <a:rPr lang="en-US" sz="1800" dirty="0"/>
              <a:t>Simple Selectors</a:t>
            </a:r>
          </a:p>
          <a:p>
            <a:pPr lvl="1"/>
            <a:r>
              <a:rPr lang="en-US" sz="1800" dirty="0"/>
              <a:t>Pseudo-class Selectors</a:t>
            </a:r>
          </a:p>
          <a:p>
            <a:pPr lvl="1"/>
            <a:r>
              <a:rPr lang="en-US" sz="1800" dirty="0"/>
              <a:t>Attribute Selectors</a:t>
            </a:r>
          </a:p>
          <a:p>
            <a:pPr lvl="1"/>
            <a:r>
              <a:rPr lang="en-US" sz="1800" dirty="0"/>
              <a:t>Combinator Selectors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/>
              <a:t>Inserting Style Sheet</a:t>
            </a:r>
          </a:p>
          <a:p>
            <a:pPr lvl="1"/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80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hlinkClick r:id="rId2"/>
              </a:rPr>
              <a:t>Pseudo-class</a:t>
            </a:r>
            <a:r>
              <a:rPr lang="en-US" sz="4000" dirty="0"/>
              <a:t>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45162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hlinkClick r:id="rId2"/>
              </a:rPr>
              <a:t>Pseudo-classes</a:t>
            </a:r>
            <a:r>
              <a:rPr lang="en-US" sz="2200" dirty="0"/>
              <a:t> are similar to regular classes in HTML however they are not directly stated within the HTML markup.</a:t>
            </a:r>
          </a:p>
          <a:p>
            <a:r>
              <a:rPr lang="en-US" sz="2200" dirty="0"/>
              <a:t>They are a dynamically populated as a result of user's actions or the document structure.</a:t>
            </a:r>
          </a:p>
          <a:p>
            <a:pPr algn="l"/>
            <a:r>
              <a:rPr lang="en-US" sz="2200" dirty="0"/>
              <a:t>They are used to define a special state of an element. For example, it can be used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Style an element when a user moves mouse over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Style visited and unvisited links differently.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Style an element when it gets focus.</a:t>
            </a:r>
          </a:p>
          <a:p>
            <a:r>
              <a:rPr lang="en-US" sz="2200" b="1" u="sng" dirty="0"/>
              <a:t>Syntax:</a:t>
            </a:r>
          </a:p>
          <a:p>
            <a:pPr lvl="1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selector:pseudo-class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 property: value; }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/>
              <a:t>Types:</a:t>
            </a:r>
            <a:endParaRPr lang="en-US" sz="1800" dirty="0"/>
          </a:p>
          <a:p>
            <a:pPr lvl="1"/>
            <a:r>
              <a:rPr lang="en-US" sz="2200" dirty="0"/>
              <a:t>Link Pseudo-classes</a:t>
            </a:r>
          </a:p>
          <a:p>
            <a:pPr lvl="1"/>
            <a:r>
              <a:rPr lang="en-US" sz="2200" dirty="0"/>
              <a:t>User Action Pseudo-classes</a:t>
            </a:r>
          </a:p>
          <a:p>
            <a:pPr lvl="1"/>
            <a:r>
              <a:rPr lang="en-US" sz="2200" dirty="0"/>
              <a:t>User Interface State Pseudo-classes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2847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/>
              <a:t>Link 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41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The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:link</a:t>
            </a:r>
            <a:r>
              <a:rPr lang="en-US" sz="2200" dirty="0"/>
              <a:t> and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:visited</a:t>
            </a:r>
            <a:r>
              <a:rPr lang="en-US" sz="2200" dirty="0"/>
              <a:t> pseudo-classes define if a link has or hasn’t been visited. </a:t>
            </a:r>
          </a:p>
          <a:p>
            <a:r>
              <a:rPr lang="en-US" sz="2200" dirty="0"/>
              <a:t>To style an anchor which has not been visited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:link </a:t>
            </a:r>
            <a:r>
              <a:rPr lang="en-US" sz="2200" dirty="0"/>
              <a:t>pseudo-class is used.</a:t>
            </a:r>
          </a:p>
          <a:p>
            <a:r>
              <a:rPr lang="en-US" sz="2200" dirty="0"/>
              <a:t>The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:visited</a:t>
            </a:r>
            <a:r>
              <a:rPr lang="en-US" sz="2200" dirty="0"/>
              <a:t> pseudo-class styles links that a user has already visited based on their browsing history.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57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u="sng" dirty="0"/>
              <a:t>Syntax: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a:link {...} 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a:visited {...}</a:t>
            </a:r>
          </a:p>
          <a:p>
            <a:pPr lvl="1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b="1" u="sng" dirty="0"/>
              <a:t>Example:</a:t>
            </a:r>
          </a:p>
          <a:p>
            <a:pPr lvl="1"/>
            <a:r>
              <a:rPr lang="en-US" sz="2200" dirty="0"/>
              <a:t>/* unvisited link */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a:link 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 color: #FF0000;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/>
              <a:t>/* visited link */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a:visited 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 color: #00FF00;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8328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/>
              <a:t>User Action 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91000" cy="5638800"/>
          </a:xfrm>
        </p:spPr>
        <p:txBody>
          <a:bodyPr>
            <a:noAutofit/>
          </a:bodyPr>
          <a:lstStyle/>
          <a:p>
            <a:r>
              <a:rPr lang="en-US" sz="2200" dirty="0"/>
              <a:t>The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:hover </a:t>
            </a:r>
            <a:r>
              <a:rPr lang="en-US" sz="2200" dirty="0"/>
              <a:t>pseudo-class is applied to an element when a user moves their cursor over the element, most commonly used with anchor elements. </a:t>
            </a:r>
          </a:p>
          <a:p>
            <a:r>
              <a:rPr lang="en-US" sz="2200" dirty="0"/>
              <a:t>The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:active</a:t>
            </a:r>
            <a:r>
              <a:rPr lang="en-US" sz="2200" dirty="0"/>
              <a:t> pseudo-class is applied to an element when a user engages an element, such as clicking on an element. </a:t>
            </a:r>
          </a:p>
          <a:p>
            <a:r>
              <a:rPr lang="en-US" sz="2200" dirty="0"/>
              <a:t>Lastly,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:focus</a:t>
            </a:r>
            <a:r>
              <a:rPr lang="en-US" sz="2200" dirty="0"/>
              <a:t> pseudo-class is applied to an element when a user has made an element the focus point of the page, often by using the keyboard to tab from one element to another.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u="sng" dirty="0"/>
              <a:t>Syntax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a:hover {...} 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a:active {...} 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a:focus {...}</a:t>
            </a:r>
          </a:p>
          <a:p>
            <a:pPr marL="457200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b="1" u="sng" dirty="0"/>
              <a:t>Example</a:t>
            </a:r>
          </a:p>
          <a:p>
            <a:pPr lvl="1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/* mouse over link */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a:hover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color: #FF00FF;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/* selected link */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a:active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color: #0000FF;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94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/>
              <a:t>User Interface State 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16506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8800" dirty="0"/>
              <a:t>These user interface element state pseudo-classes include</a:t>
            </a:r>
          </a:p>
          <a:p>
            <a:pPr lvl="1"/>
            <a:r>
              <a:rPr lang="en-US" sz="8400" dirty="0">
                <a:latin typeface="Courier New" panose="02070309020205020404" pitchFamily="49" charset="0"/>
                <a:cs typeface="Courier New" panose="02070309020205020404" pitchFamily="49" charset="0"/>
              </a:rPr>
              <a:t>:enabled</a:t>
            </a:r>
            <a:r>
              <a:rPr lang="en-US" sz="8400" dirty="0"/>
              <a:t>, </a:t>
            </a:r>
          </a:p>
          <a:p>
            <a:pPr lvl="1"/>
            <a:r>
              <a:rPr lang="en-US" sz="8400" dirty="0">
                <a:latin typeface="Courier New" panose="02070309020205020404" pitchFamily="49" charset="0"/>
                <a:cs typeface="Courier New" panose="02070309020205020404" pitchFamily="49" charset="0"/>
              </a:rPr>
              <a:t>:disabled</a:t>
            </a:r>
            <a:r>
              <a:rPr lang="en-US" sz="8400" dirty="0"/>
              <a:t>, </a:t>
            </a:r>
          </a:p>
          <a:p>
            <a:pPr lvl="1"/>
            <a:r>
              <a:rPr lang="en-US" sz="8400" dirty="0">
                <a:latin typeface="Courier New" panose="02070309020205020404" pitchFamily="49" charset="0"/>
                <a:cs typeface="Courier New" panose="02070309020205020404" pitchFamily="49" charset="0"/>
              </a:rPr>
              <a:t>:checked</a:t>
            </a:r>
            <a:r>
              <a:rPr lang="en-US" sz="8400" dirty="0"/>
              <a:t>.</a:t>
            </a:r>
          </a:p>
          <a:p>
            <a:r>
              <a:rPr lang="en-US" sz="8800" dirty="0"/>
              <a:t>The </a:t>
            </a:r>
            <a:r>
              <a:rPr lang="en-US" sz="8800" dirty="0">
                <a:latin typeface="Courier New" panose="02070309020205020404" pitchFamily="49" charset="0"/>
                <a:cs typeface="Courier New" panose="02070309020205020404" pitchFamily="49" charset="0"/>
              </a:rPr>
              <a:t>:enabled</a:t>
            </a:r>
            <a:r>
              <a:rPr lang="en-US" sz="8800" dirty="0"/>
              <a:t> pseudo-class selects an input that is in the default state of enabled and available for use. </a:t>
            </a:r>
          </a:p>
          <a:p>
            <a:r>
              <a:rPr lang="en-US" sz="8800" dirty="0">
                <a:latin typeface="Courier New" panose="02070309020205020404" pitchFamily="49" charset="0"/>
                <a:cs typeface="Courier New" panose="02070309020205020404" pitchFamily="49" charset="0"/>
              </a:rPr>
              <a:t>:disabled</a:t>
            </a:r>
            <a:r>
              <a:rPr lang="en-US" sz="8800" dirty="0"/>
              <a:t> pseudo-class selects an input that has the disabled attribute tied to it.</a:t>
            </a:r>
          </a:p>
          <a:p>
            <a:r>
              <a:rPr lang="en-US" sz="8800" dirty="0">
                <a:latin typeface="Courier New" panose="02070309020205020404" pitchFamily="49" charset="0"/>
                <a:cs typeface="Courier New" panose="02070309020205020404" pitchFamily="49" charset="0"/>
              </a:rPr>
              <a:t>:checked r</a:t>
            </a:r>
            <a:r>
              <a:rPr lang="en-US" sz="8800" dirty="0"/>
              <a:t>epresents the selected states of radio and checkbox elements.</a:t>
            </a:r>
          </a:p>
          <a:p>
            <a:endParaRPr lang="en-US" sz="88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49530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8800" b="1" u="sng" dirty="0"/>
              <a:t>Syntax:</a:t>
            </a:r>
          </a:p>
          <a:p>
            <a:pPr lvl="1"/>
            <a:r>
              <a:rPr lang="en-US" sz="8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input:enabled</a:t>
            </a:r>
            <a:r>
              <a:rPr lang="en-US" sz="8800" dirty="0">
                <a:latin typeface="Courier New" panose="02070309020205020404" pitchFamily="49" charset="0"/>
                <a:cs typeface="Courier New" panose="02070309020205020404" pitchFamily="49" charset="0"/>
              </a:rPr>
              <a:t> {...} </a:t>
            </a:r>
          </a:p>
          <a:p>
            <a:pPr lvl="1"/>
            <a:r>
              <a:rPr lang="en-US" sz="8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input:disabled</a:t>
            </a:r>
            <a:r>
              <a:rPr lang="en-US" sz="8800" dirty="0">
                <a:latin typeface="Courier New" panose="02070309020205020404" pitchFamily="49" charset="0"/>
                <a:cs typeface="Courier New" panose="02070309020205020404" pitchFamily="49" charset="0"/>
              </a:rPr>
              <a:t> {...} </a:t>
            </a:r>
          </a:p>
          <a:p>
            <a:pPr lvl="1"/>
            <a:endParaRPr lang="en-US" sz="8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8800" b="1" u="sng" dirty="0"/>
              <a:t>Example:</a:t>
            </a:r>
          </a:p>
          <a:p>
            <a:pPr lvl="1"/>
            <a:endParaRPr lang="en-US" sz="8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input[type="text"]:enabled { 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background-color:red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457200" lvl="1" indent="0">
              <a:buNone/>
            </a:pPr>
            <a:endParaRPr lang="en-US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input[type="text"]:disabled { 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background-color:blue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lvl="1"/>
            <a:endParaRPr lang="en-US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input:checked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{ border:1px solid pink;}</a:t>
            </a:r>
          </a:p>
          <a:p>
            <a:pPr lvl="1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27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A536-0998-4823-9FF2-A1EA2579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Pseudo-classes and CSS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14FC-6238-4636-8D64-49D90259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90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Pseudo-classes can be combined with CSS classes: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When you hover over the link in the example, it will change color: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EE212-FD19-45FD-ACD5-59DA260CE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27778" r="52500" b="36666"/>
          <a:stretch/>
        </p:blipFill>
        <p:spPr>
          <a:xfrm>
            <a:off x="38100" y="2286000"/>
            <a:ext cx="9067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31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699CD9-998D-42FC-83C0-3F0CECA08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15926" r="17500" b="18889"/>
          <a:stretch/>
        </p:blipFill>
        <p:spPr>
          <a:xfrm>
            <a:off x="446809" y="1295400"/>
            <a:ext cx="8239991" cy="46482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10FEF5A-D416-4F8D-BCBD-2B566DBB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9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3"/>
              </a:rPr>
              <a:t>Miscellaneous</a:t>
            </a:r>
            <a:r>
              <a:rPr lang="en-US" dirty="0"/>
              <a:t> Pseudo-classes</a:t>
            </a:r>
          </a:p>
        </p:txBody>
      </p:sp>
    </p:spTree>
    <p:extLst>
      <p:ext uri="{BB962C8B-B14F-4D97-AF65-F5344CB8AC3E}">
        <p14:creationId xmlns:p14="http://schemas.microsoft.com/office/powerpoint/2010/main" val="1936093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Attribute Selectors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l"/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It is possible to style HTML elements that have specific attributes or attribute values.</a:t>
            </a:r>
          </a:p>
          <a:p>
            <a:r>
              <a:rPr lang="en-US" sz="2200" dirty="0"/>
              <a:t>In CSS3, now elements can be selected based on whether an attribute is present and what its value may contain.</a:t>
            </a:r>
            <a:endParaRPr lang="en-US" sz="2200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2200" dirty="0"/>
              <a:t>Following are the list of attribute selectors available in CSS.</a:t>
            </a:r>
          </a:p>
          <a:p>
            <a:pPr lvl="1"/>
            <a:r>
              <a:rPr lang="en-US" sz="2200" dirty="0"/>
              <a:t>Attribute Present Selector</a:t>
            </a:r>
          </a:p>
          <a:p>
            <a:pPr lvl="1"/>
            <a:r>
              <a:rPr lang="en-US" sz="2200" dirty="0"/>
              <a:t>Attribute Equals Selector</a:t>
            </a:r>
          </a:p>
          <a:p>
            <a:pPr lvl="1"/>
            <a:r>
              <a:rPr lang="en-US" sz="2200" dirty="0"/>
              <a:t>Attribute Contains Selector</a:t>
            </a:r>
          </a:p>
          <a:p>
            <a:pPr lvl="1"/>
            <a:r>
              <a:rPr lang="en-US" sz="2200" dirty="0"/>
              <a:t>Attribute Begins With Selector</a:t>
            </a:r>
          </a:p>
          <a:p>
            <a:pPr lvl="1"/>
            <a:r>
              <a:rPr lang="en-US" sz="2200" dirty="0"/>
              <a:t>Attribute Ends With Selector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9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 Present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908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latin typeface="+mj-lt"/>
              </a:rPr>
              <a:t>The first attribute selector identifies an element based on whether it includes an attribute or not, regardless of any actual value. </a:t>
            </a:r>
          </a:p>
          <a:p>
            <a:r>
              <a:rPr lang="en-US" sz="2800" dirty="0">
                <a:latin typeface="+mj-lt"/>
              </a:rPr>
              <a:t>To select an element based on if an attribute is present or not simply include the attribute name in square brackets, [], within a selector. 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The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[attribute]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selector is used to select elements with a specified attribute.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The following example selects all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 elements with a target attribute: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A7969-A01A-438C-8688-AFA92D79B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27778" r="12500" b="29259"/>
          <a:stretch/>
        </p:blipFill>
        <p:spPr>
          <a:xfrm>
            <a:off x="49924" y="3429000"/>
            <a:ext cx="901787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30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Attribute</a:t>
            </a:r>
            <a:r>
              <a:rPr lang="en-US" dirty="0"/>
              <a:t> Equals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7432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To identify an element with a specific, and exact matching, attribute value the same selector from before may be used, however this time inside of the square brackets following the attribute name, include the desired matching value.</a:t>
            </a:r>
          </a:p>
          <a:p>
            <a:r>
              <a:rPr lang="en-US" sz="2200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[attribute="value"]</a:t>
            </a:r>
            <a:r>
              <a:rPr lang="en-US" sz="2200" dirty="0"/>
              <a:t> selector is used to select elements with a specified attribute and value.</a:t>
            </a:r>
          </a:p>
          <a:p>
            <a:r>
              <a:rPr lang="en-US" sz="2200" dirty="0"/>
              <a:t>The following example selects all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sz="2200" dirty="0"/>
              <a:t> elements with 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target="_blank" </a:t>
            </a:r>
            <a:r>
              <a:rPr lang="en-US" sz="2200" dirty="0"/>
              <a:t>attribute: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EB008A-72F3-47AA-81EC-AA385B8C0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" t="27778" r="21667" b="29259"/>
          <a:stretch/>
        </p:blipFill>
        <p:spPr>
          <a:xfrm>
            <a:off x="76200" y="3733800"/>
            <a:ext cx="8991600" cy="280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86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Attribute Contains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3429000"/>
          </a:xfrm>
        </p:spPr>
        <p:txBody>
          <a:bodyPr>
            <a:normAutofit/>
          </a:bodyPr>
          <a:lstStyle/>
          <a:p>
            <a:r>
              <a:rPr lang="en-US" sz="2200" dirty="0"/>
              <a:t>When looking to find an element based on part of an attribute value, but not an exact match, the asterisk character, *, may be used within the square brackets of a selector. </a:t>
            </a:r>
          </a:p>
          <a:p>
            <a:r>
              <a:rPr lang="en-US" sz="2200" dirty="0"/>
              <a:t>The asterisk should fall just after the attribute name, directly before the equals sign. </a:t>
            </a:r>
          </a:p>
          <a:p>
            <a:r>
              <a:rPr lang="en-US" sz="2200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[attribute*="value"]</a:t>
            </a:r>
            <a:r>
              <a:rPr lang="en-US" sz="2200" dirty="0"/>
              <a:t> selector is used to select elements whose attribute value contains a specified value.</a:t>
            </a:r>
          </a:p>
          <a:p>
            <a:r>
              <a:rPr lang="en-US" sz="2200" dirty="0"/>
              <a:t>The following example selects all elements with a class attribute value that contains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2200" dirty="0"/>
              <a:t>":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BEEDA-6E29-4991-B38E-692C8A79F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27778" r="49167" b="38148"/>
          <a:stretch/>
        </p:blipFill>
        <p:spPr>
          <a:xfrm>
            <a:off x="914400" y="4114800"/>
            <a:ext cx="6934200" cy="265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7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CSS stands for cascading style sheets.</a:t>
            </a:r>
          </a:p>
          <a:p>
            <a:r>
              <a:rPr lang="en-US" sz="2200" b="1" dirty="0"/>
              <a:t>Cascading: </a:t>
            </a:r>
            <a:r>
              <a:rPr lang="en-US" sz="2200" dirty="0"/>
              <a:t>refers to the procedure that determines which style will apply to a certain section, if you have more than one style rules.</a:t>
            </a:r>
          </a:p>
          <a:p>
            <a:r>
              <a:rPr lang="en-US" sz="2200" b="1" dirty="0"/>
              <a:t>Style: </a:t>
            </a:r>
            <a:r>
              <a:rPr lang="en-US" sz="2200" dirty="0"/>
              <a:t>how you want certain part of your page to look like. You can set things like color, margins, fonts etc, for things like tables, paragraphs, headings etc.</a:t>
            </a:r>
          </a:p>
          <a:p>
            <a:r>
              <a:rPr lang="en-US" sz="2200" b="1" dirty="0"/>
              <a:t>Sheets: </a:t>
            </a:r>
            <a:r>
              <a:rPr lang="en-US" sz="2200" dirty="0"/>
              <a:t>are like templates, or a set of rules, for determining how the webpage will look.</a:t>
            </a:r>
          </a:p>
          <a:p>
            <a:r>
              <a:rPr lang="en-US" sz="2200" dirty="0"/>
              <a:t>CSS is a stylesheet language used to describe the presentation of a document written in HTML.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Attribute Begins With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124200"/>
          </a:xfrm>
        </p:spPr>
        <p:txBody>
          <a:bodyPr>
            <a:normAutofit/>
          </a:bodyPr>
          <a:lstStyle/>
          <a:p>
            <a:r>
              <a:rPr lang="en-US" sz="2200" dirty="0"/>
              <a:t>It is also possible to select an element based on what an attribute value begins with. Using a circumflex accent, ^, within the square brackets of a selector between the attribute name and equals sign denotes that the attribute value should begin with the stated value.</a:t>
            </a:r>
          </a:p>
          <a:p>
            <a:r>
              <a:rPr lang="en-US" sz="2200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[attribute^="value"]</a:t>
            </a:r>
            <a:r>
              <a:rPr lang="en-US" sz="2200" dirty="0"/>
              <a:t> selector is used to select elements whose attribute value begins with a specified value.</a:t>
            </a:r>
          </a:p>
          <a:p>
            <a:r>
              <a:rPr lang="en-US" sz="2200" dirty="0"/>
              <a:t>The following example selects all elements with a class attribute value that begins with "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2200" dirty="0"/>
              <a:t>":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51C97-81A3-4D88-8117-A94EB367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" t="27778" r="28333" b="30741"/>
          <a:stretch/>
        </p:blipFill>
        <p:spPr>
          <a:xfrm>
            <a:off x="76200" y="3810000"/>
            <a:ext cx="879021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09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Attribute Ends With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3322638"/>
          </a:xfrm>
        </p:spPr>
        <p:txBody>
          <a:bodyPr>
            <a:normAutofit/>
          </a:bodyPr>
          <a:lstStyle/>
          <a:p>
            <a:r>
              <a:rPr lang="en-US" sz="2200" dirty="0"/>
              <a:t>There is also an ends with attribute selector. Instead of using the circumflex accent, the ends with attribute selector uses the dollar sign, $, within the square brackets of a selector between the attribute name and equals sign. Using the dollar sign denotes that the attribute value needs to end with the stated value.</a:t>
            </a:r>
          </a:p>
          <a:p>
            <a:r>
              <a:rPr lang="en-US" sz="2200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[attribute$="value"]</a:t>
            </a:r>
            <a:r>
              <a:rPr lang="en-US" sz="2200" dirty="0"/>
              <a:t> selector is used to select elements whose attribute value ends with a specified value.</a:t>
            </a:r>
          </a:p>
          <a:p>
            <a:r>
              <a:rPr lang="en-US" sz="2200" dirty="0"/>
              <a:t>The following example selects all elements with a class attribute value that ends with "test":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8FB58-6AA9-417A-8AF8-303686B8E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27778" r="48333" b="38148"/>
          <a:stretch/>
        </p:blipFill>
        <p:spPr>
          <a:xfrm>
            <a:off x="914400" y="3966148"/>
            <a:ext cx="7467600" cy="28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14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Attribute Selectors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F582F-3622-40E9-995D-F047D5D9A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23333" r="16667" b="24815"/>
          <a:stretch/>
        </p:blipFill>
        <p:spPr>
          <a:xfrm>
            <a:off x="457200" y="1752600"/>
            <a:ext cx="8428234" cy="37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26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Combining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86200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A CSS selector can contain more than one simple selector. Between the simple selectors, we can include a combinator.</a:t>
            </a:r>
          </a:p>
          <a:p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A combinator is something that explains the relationship between the selectors.</a:t>
            </a:r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By combining selectors we can be more specific about which element or group of elements we’d like to select.</a:t>
            </a:r>
          </a:p>
          <a:p>
            <a:pPr lvl="1"/>
            <a:r>
              <a:rPr lang="en-US" sz="2000" dirty="0"/>
              <a:t>Child Selectors</a:t>
            </a:r>
          </a:p>
          <a:p>
            <a:pPr lvl="1"/>
            <a:r>
              <a:rPr lang="en-US" sz="2000" dirty="0"/>
              <a:t>Sibling Selectors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Child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Child selectors provide a way to select elements that fall within one another, thus making them children of their parent element. </a:t>
            </a:r>
          </a:p>
          <a:p>
            <a:r>
              <a:rPr lang="en-US" sz="2200" dirty="0"/>
              <a:t>These selections can be made two different ways, </a:t>
            </a:r>
          </a:p>
          <a:p>
            <a:pPr lvl="1"/>
            <a:r>
              <a:rPr lang="en-US" sz="2000" dirty="0"/>
              <a:t>Descendant selector</a:t>
            </a:r>
          </a:p>
          <a:p>
            <a:pPr lvl="1"/>
            <a:r>
              <a:rPr lang="en-US" sz="2000" dirty="0"/>
              <a:t>Direct child selectors.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D6FE-389B-493C-AC44-5EE0D2B9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Descendant 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4107-A483-48C8-BB51-127CD8382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599"/>
            <a:ext cx="8229600" cy="202635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+mj-lt"/>
              </a:rPr>
              <a:t>The descendant selector matches all elements that are descendants of a specified element.</a:t>
            </a:r>
          </a:p>
          <a:p>
            <a:r>
              <a:rPr lang="en-US" sz="3200" dirty="0">
                <a:latin typeface="+mj-lt"/>
              </a:rPr>
              <a:t>Descendant selectors are created by spacing apart elements within a selector, creating a new level of hierarchy for each element list.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following example selects all &lt;p&gt; elements inside &lt;div&gt; elements: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F2CF-8849-47B7-9CA2-CAB2A8EF6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27778" r="54167" b="21852"/>
          <a:stretch/>
        </p:blipFill>
        <p:spPr>
          <a:xfrm>
            <a:off x="1066800" y="2635955"/>
            <a:ext cx="6705600" cy="422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08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A076-D677-4242-A649-6D4406EE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Direct Child 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DB60-287A-4D35-B95D-69DBFED51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23622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The child selector selects all elements that are the children of a specified element.</a:t>
            </a:r>
          </a:p>
          <a:p>
            <a:r>
              <a:rPr lang="en-US" sz="3200" dirty="0">
                <a:latin typeface="+mj-lt"/>
              </a:rPr>
              <a:t>The direct child selector may be used by placing a greater than sign, &gt;, between the parent element and child element within the selector.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The following example selects all &lt;p&gt; elements that are children of a &lt;div&gt; element: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B83EF-9F3F-49C8-80B5-7BAAFC0A6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" t="27778" r="33334" b="26296"/>
          <a:stretch/>
        </p:blipFill>
        <p:spPr>
          <a:xfrm>
            <a:off x="76200" y="2872450"/>
            <a:ext cx="8991600" cy="352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59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Selector Overview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1083" t="52083" r="34407" b="21875"/>
          <a:stretch>
            <a:fillRect/>
          </a:stretch>
        </p:blipFill>
        <p:spPr bwMode="auto">
          <a:xfrm>
            <a:off x="609600" y="1905000"/>
            <a:ext cx="810768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Sibling Selectors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Sibling elements are those elements that share a common parent, may also need to be selected. </a:t>
            </a:r>
          </a:p>
          <a:p>
            <a:r>
              <a:rPr lang="en-US" sz="2200" dirty="0"/>
              <a:t>These sibling selections can be made by two ways</a:t>
            </a:r>
          </a:p>
          <a:p>
            <a:pPr lvl="1"/>
            <a:r>
              <a:rPr lang="en-US" sz="2200" dirty="0"/>
              <a:t>General sibling  </a:t>
            </a:r>
          </a:p>
          <a:p>
            <a:pPr lvl="1"/>
            <a:r>
              <a:rPr lang="en-US" sz="2200" dirty="0"/>
              <a:t>Adjacent sibling selectors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29AB-904A-4997-ADFE-AD1E1AA6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General Sibling 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31DEF-CA09-4455-ADEC-EDC6D1877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2514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The general sibling selector selects all elements that are siblings of a specified element.</a:t>
            </a:r>
          </a:p>
          <a:p>
            <a:r>
              <a:rPr lang="en-US" sz="3200" dirty="0">
                <a:latin typeface="+mj-lt"/>
              </a:rPr>
              <a:t>They are created by using the tilde character, ~, between two elements within a selector. The first element identifies what the second element shall be a sibling with, and both of which must share the same parent.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The following example selects all &lt;p&gt; elements that are siblings of &lt;div&gt; elements: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0A1BD-D83A-43D9-965E-213895084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27778" r="71667" b="27324"/>
          <a:stretch/>
        </p:blipFill>
        <p:spPr>
          <a:xfrm>
            <a:off x="2362200" y="2939143"/>
            <a:ext cx="4267200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E5CF-CE31-4D00-8920-0990D2BD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CSS 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8890-DE50-43B8-8F61-82458E45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333999"/>
          </a:xfrm>
        </p:spPr>
        <p:txBody>
          <a:bodyPr>
            <a:noAutofit/>
          </a:bodyPr>
          <a:lstStyle/>
          <a:p>
            <a:r>
              <a:rPr lang="en-US" sz="2200" b="0" i="0" dirty="0">
                <a:solidFill>
                  <a:srgbClr val="202122"/>
                </a:solidFill>
                <a:effectLst/>
                <a:latin typeface="+mj-lt"/>
              </a:rPr>
              <a:t>CSS was first proposed by</a:t>
            </a:r>
            <a:r>
              <a:rPr lang="en-US" sz="2200" dirty="0">
                <a:latin typeface="+mj-lt"/>
              </a:rPr>
              <a:t> </a:t>
            </a:r>
            <a:r>
              <a:rPr lang="en-US" sz="2200" dirty="0" err="1">
                <a:latin typeface="+mj-lt"/>
                <a:hlinkClick r:id="rId3" tooltip="Håkon Wium L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Håkon</a:t>
            </a:r>
            <a:r>
              <a:rPr lang="en-US" sz="2200" dirty="0">
                <a:latin typeface="+mj-lt"/>
                <a:hlinkClick r:id="rId3" tooltip="Håkon Wium L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200" dirty="0" err="1">
                <a:latin typeface="+mj-lt"/>
                <a:hlinkClick r:id="rId3" tooltip="Håkon Wium L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Wium</a:t>
            </a:r>
            <a:r>
              <a:rPr lang="en-US" sz="2200" dirty="0">
                <a:latin typeface="+mj-lt"/>
                <a:hlinkClick r:id="rId3" tooltip="Håkon Wium L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Lie</a:t>
            </a:r>
            <a:r>
              <a:rPr lang="en-US" sz="2200" dirty="0">
                <a:latin typeface="+mj-lt"/>
              </a:rPr>
              <a:t> on October 10, 1994. At the time, Lie was working with </a:t>
            </a:r>
            <a:r>
              <a:rPr lang="en-US" sz="2200" dirty="0">
                <a:latin typeface="+mj-lt"/>
                <a:hlinkClick r:id="rId4" tooltip="Tim Berners-Le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 Berners-Lee</a:t>
            </a:r>
            <a:r>
              <a:rPr lang="en-US" sz="2200" dirty="0">
                <a:latin typeface="+mj-lt"/>
              </a:rPr>
              <a:t> at </a:t>
            </a:r>
            <a:r>
              <a:rPr lang="en-US" sz="2200" dirty="0">
                <a:latin typeface="+mj-lt"/>
                <a:hlinkClick r:id="rId5" tooltip="CER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CERN</a:t>
            </a:r>
            <a:r>
              <a:rPr lang="en-US" sz="2200" dirty="0">
                <a:latin typeface="+mj-lt"/>
              </a:rPr>
              <a:t>.</a:t>
            </a:r>
          </a:p>
          <a:p>
            <a:r>
              <a:rPr lang="en-US" sz="2200" dirty="0">
                <a:latin typeface="+mj-lt"/>
              </a:rPr>
              <a:t>CSS1 was the first edition introduced in December 1996 an official W3C Recommendation. </a:t>
            </a:r>
            <a:r>
              <a:rPr lang="en-US" sz="2200" dirty="0" err="1">
                <a:latin typeface="+mj-lt"/>
                <a:hlinkClick r:id="rId3" tooltip="Håkon Wium L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Håkon</a:t>
            </a:r>
            <a:r>
              <a:rPr lang="en-US" sz="2200" dirty="0">
                <a:latin typeface="+mj-lt"/>
                <a:hlinkClick r:id="rId3" tooltip="Håkon Wium L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200" dirty="0" err="1">
                <a:latin typeface="+mj-lt"/>
                <a:hlinkClick r:id="rId3" tooltip="Håkon Wium L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Wium</a:t>
            </a:r>
            <a:r>
              <a:rPr lang="en-US" sz="2200" dirty="0">
                <a:latin typeface="+mj-lt"/>
                <a:hlinkClick r:id="rId3" tooltip="Håkon Wium L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Lie</a:t>
            </a:r>
            <a:r>
              <a:rPr lang="en-US" sz="2200" dirty="0">
                <a:latin typeface="+mj-lt"/>
              </a:rPr>
              <a:t> and </a:t>
            </a:r>
            <a:r>
              <a:rPr lang="en-US" sz="2200" dirty="0">
                <a:latin typeface="+mj-lt"/>
                <a:hlinkClick r:id="rId6" tooltip="Bert B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Bert Bos</a:t>
            </a:r>
            <a:r>
              <a:rPr lang="en-US" sz="2200" dirty="0">
                <a:latin typeface="+mj-lt"/>
              </a:rPr>
              <a:t> are credited as the original developers.</a:t>
            </a:r>
          </a:p>
          <a:p>
            <a:r>
              <a:rPr lang="en-US" sz="2200" dirty="0">
                <a:latin typeface="+mj-lt"/>
              </a:rPr>
              <a:t>CSS2 was published by W3C in 1998 and provides enhancement over CSS1. </a:t>
            </a:r>
          </a:p>
          <a:p>
            <a:r>
              <a:rPr lang="en-US" sz="2200" dirty="0">
                <a:latin typeface="+mj-lt"/>
              </a:rPr>
              <a:t>CSS3 is the latest edition. </a:t>
            </a:r>
            <a:r>
              <a:rPr lang="en-US" sz="2200" b="0" i="0" dirty="0">
                <a:solidFill>
                  <a:srgbClr val="202122"/>
                </a:solidFill>
                <a:effectLst/>
                <a:latin typeface="+mj-lt"/>
              </a:rPr>
              <a:t>The earliest CSS 3 drafts were published in June 1999 by W3C. </a:t>
            </a:r>
          </a:p>
          <a:p>
            <a:pPr lvl="1"/>
            <a:r>
              <a:rPr lang="en-US" sz="1800" dirty="0">
                <a:latin typeface="+mj-lt"/>
              </a:rPr>
              <a:t>Several new functionalities have been provided through CSS3. Functions like flex box, rounded corners, background decoration, box shadows are introduced in this version.</a:t>
            </a:r>
          </a:p>
          <a:p>
            <a:r>
              <a:rPr lang="en-US" sz="2200" b="0" i="0" dirty="0">
                <a:solidFill>
                  <a:srgbClr val="202122"/>
                </a:solidFill>
                <a:effectLst/>
                <a:latin typeface="+mj-lt"/>
              </a:rPr>
              <a:t>There is no single, integrated CSS4 specification, because the specification has been split into many separate modules which level independently.  </a:t>
            </a:r>
          </a:p>
          <a:p>
            <a:pPr lvl="1"/>
            <a:r>
              <a:rPr lang="en-US" sz="1800" b="0" i="0" dirty="0">
                <a:solidFill>
                  <a:srgbClr val="202122"/>
                </a:solidFill>
                <a:effectLst/>
                <a:latin typeface="+mj-lt"/>
              </a:rPr>
              <a:t>So far, five such "best current practices" documents have been published as Notes, in 2007, 2010, 2015, 2017, and 2018.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8585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8A7F-ACD5-4E64-A35B-EABF1338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Adjacent Sibling 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3713-485F-4C8D-A488-03175C26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9762"/>
            <a:ext cx="8229600" cy="248443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The adjacent sibling selector selects all elements that are the adjacent siblings of a specified element.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Sibling elements must have the same parent element, and "adjacent" means "immediately following".</a:t>
            </a:r>
          </a:p>
          <a:p>
            <a:r>
              <a:rPr lang="en-US" sz="3200" dirty="0"/>
              <a:t>Adjacent sibling selector uses a plus character, +, between the two elements within a selector. 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The following example selects all &lt;p&gt; elements that are placed immediately after &lt;div&gt; elements: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A8ADD-CBB4-4463-9915-AB70FDB13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27778" r="65000" b="24815"/>
          <a:stretch/>
        </p:blipFill>
        <p:spPr>
          <a:xfrm>
            <a:off x="1828800" y="3094464"/>
            <a:ext cx="4724399" cy="36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2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Sibling Selectors Overview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20717" t="42708" r="34773" b="25000"/>
          <a:stretch>
            <a:fillRect/>
          </a:stretch>
        </p:blipFill>
        <p:spPr bwMode="auto">
          <a:xfrm>
            <a:off x="533400" y="1752600"/>
            <a:ext cx="821976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9A17-9C86-42BC-A290-B5A5E5EF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Summary of 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145F7-6322-4572-9FE8-1D85BAFB3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CSS Introduction</a:t>
            </a:r>
          </a:p>
          <a:p>
            <a:r>
              <a:rPr lang="en-US" sz="2200" dirty="0"/>
              <a:t>CSS Rules</a:t>
            </a:r>
          </a:p>
          <a:p>
            <a:r>
              <a:rPr lang="en-US" sz="2200" dirty="0"/>
              <a:t>CSS Selectors</a:t>
            </a:r>
          </a:p>
          <a:p>
            <a:pPr lvl="1"/>
            <a:r>
              <a:rPr lang="en-US" sz="1800" dirty="0"/>
              <a:t>Simple Selectors</a:t>
            </a:r>
          </a:p>
          <a:p>
            <a:pPr lvl="1"/>
            <a:r>
              <a:rPr lang="en-US" sz="1800" dirty="0"/>
              <a:t>Pseudo-class Selectors</a:t>
            </a:r>
          </a:p>
          <a:p>
            <a:pPr lvl="1"/>
            <a:r>
              <a:rPr lang="en-US" sz="1800" dirty="0"/>
              <a:t>Pseudo-element Selectors</a:t>
            </a:r>
          </a:p>
          <a:p>
            <a:pPr lvl="1"/>
            <a:r>
              <a:rPr lang="en-US" sz="1800" dirty="0"/>
              <a:t>Attribute Selectors</a:t>
            </a:r>
          </a:p>
          <a:p>
            <a:pPr lvl="1"/>
            <a:r>
              <a:rPr lang="en-US" sz="1800" dirty="0"/>
              <a:t>Combinator Selectors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/>
              <a:t>Inserting Style Sheet</a:t>
            </a:r>
          </a:p>
          <a:p>
            <a:pPr lvl="1"/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22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complete list of these selectors along with their description can be found at the following links:</a:t>
            </a:r>
          </a:p>
          <a:p>
            <a:pPr lvl="1"/>
            <a:r>
              <a:rPr lang="en-US" sz="1800" dirty="0">
                <a:hlinkClick r:id="rId2"/>
              </a:rPr>
              <a:t>https://www.w3.org/TR/css3-selectors/#checked</a:t>
            </a:r>
            <a:endParaRPr lang="en-US" sz="1800" dirty="0"/>
          </a:p>
          <a:p>
            <a:pPr lvl="1"/>
            <a:r>
              <a:rPr lang="en-US" sz="1800" dirty="0">
                <a:hlinkClick r:id="rId3"/>
              </a:rPr>
              <a:t>https://www.w3schools.com/css/css_pseudo_classes.asp</a:t>
            </a:r>
            <a:endParaRPr lang="en-US" sz="1800" dirty="0"/>
          </a:p>
          <a:p>
            <a:pPr lvl="1"/>
            <a:r>
              <a:rPr lang="en-US" sz="1800" dirty="0">
                <a:hlinkClick r:id="rId4"/>
              </a:rPr>
              <a:t>https://www.w3schools.com/cssref/css_selectors.asp</a:t>
            </a:r>
            <a:endParaRPr lang="en-US" sz="1800" dirty="0"/>
          </a:p>
          <a:p>
            <a:pPr lvl="1"/>
            <a:r>
              <a:rPr lang="en-US" sz="1800" dirty="0">
                <a:hlinkClick r:id="rId5"/>
              </a:rPr>
              <a:t>http://learn.shayhowe.com/advanced-html-css/complex-selectors/</a:t>
            </a:r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CSS Rules </a:t>
            </a:r>
          </a:p>
        </p:txBody>
      </p:sp>
      <p:pic>
        <p:nvPicPr>
          <p:cNvPr id="16386" name="Picture 2" descr="CSS Syntax Rules&#10;Rule have two parts - Selector and declaration.&#10;Selector: The HTML element you want to add style to.&#10;&lt;p&gt; 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800" t="17540" r="12800" b="9952"/>
          <a:stretch>
            <a:fillRect/>
          </a:stretch>
        </p:blipFill>
        <p:spPr bwMode="auto">
          <a:xfrm>
            <a:off x="1" y="1600200"/>
            <a:ext cx="9067800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981200"/>
          </a:xfrm>
        </p:spPr>
        <p:txBody>
          <a:bodyPr>
            <a:normAutofit/>
          </a:bodyPr>
          <a:lstStyle/>
          <a:p>
            <a:r>
              <a:rPr lang="en-US" sz="2200" b="1" dirty="0"/>
              <a:t>Selector</a:t>
            </a:r>
          </a:p>
          <a:p>
            <a:pPr lvl="1"/>
            <a:r>
              <a:rPr lang="en-US" sz="2200" dirty="0"/>
              <a:t>A </a:t>
            </a:r>
            <a:r>
              <a:rPr lang="en-US" sz="2200" i="1" dirty="0"/>
              <a:t>selector </a:t>
            </a:r>
            <a:r>
              <a:rPr lang="en-US" sz="2200" dirty="0"/>
              <a:t>designates exactly which element or elements within our HTML to target and apply styles to.</a:t>
            </a:r>
          </a:p>
          <a:p>
            <a:pPr lvl="2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 { ... } </a:t>
            </a:r>
          </a:p>
          <a:p>
            <a:endParaRPr lang="en-US" dirty="0"/>
          </a:p>
        </p:txBody>
      </p:sp>
      <p:pic>
        <p:nvPicPr>
          <p:cNvPr id="4" name="Picture 2" descr="CSS Syntax Outl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143000"/>
            <a:ext cx="5181600" cy="29033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Property and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799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200" b="1" dirty="0"/>
              <a:t>Property</a:t>
            </a:r>
          </a:p>
          <a:p>
            <a:pPr lvl="1"/>
            <a:r>
              <a:rPr lang="en-US" sz="2200" dirty="0"/>
              <a:t>A property determines the styles that will be applied to the element. </a:t>
            </a:r>
          </a:p>
          <a:p>
            <a:pPr lvl="1"/>
            <a:r>
              <a:rPr lang="en-US" sz="2200" dirty="0"/>
              <a:t>Property names fall after a selector, within the curly brackets, {}, and immediately preceding a colon, :. </a:t>
            </a:r>
          </a:p>
          <a:p>
            <a:pPr lvl="1"/>
            <a:r>
              <a:rPr lang="en-US" sz="2200" dirty="0"/>
              <a:t>There are numerous properties we can use, such as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n-US" sz="2200" dirty="0"/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200" dirty="0"/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en-US" sz="2200" dirty="0"/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200" dirty="0"/>
              <a:t>, and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200" dirty="0"/>
              <a:t>, </a:t>
            </a:r>
          </a:p>
          <a:p>
            <a:pPr lvl="2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 { color: ...; font-size: ...; }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200" b="1" dirty="0"/>
              <a:t>Value</a:t>
            </a:r>
          </a:p>
          <a:p>
            <a:pPr lvl="1"/>
            <a:r>
              <a:rPr lang="en-US" sz="2200" dirty="0"/>
              <a:t>Behavior of the property is determined with a value. Values can be identified as the text between the colon, :, and semicolon, ;.</a:t>
            </a:r>
          </a:p>
          <a:p>
            <a:pPr lvl="2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 { color: orange; font-size: 16px;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43C8-A59A-4C57-9A0C-6220E7AC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457D-25E3-473C-B783-30FFDFE29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419599"/>
          </a:xfrm>
        </p:spPr>
        <p:txBody>
          <a:bodyPr>
            <a:normAutofit/>
          </a:bodyPr>
          <a:lstStyle/>
          <a:p>
            <a:pPr algn="l"/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CSS selectors are used to "find" (or select) the HTML elements you want to style.</a:t>
            </a:r>
          </a:p>
          <a:p>
            <a:pPr algn="l"/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We can divide CSS selectors into five 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Simple selectors (select elements based on name, id, class)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  <a:hlinkClick r:id="rId2"/>
              </a:rPr>
              <a:t>Pseudo-class selectors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(select elements based on a certain state)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  <a:hlinkClick r:id="rId3"/>
              </a:rPr>
              <a:t>Pseudo-elements selectors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(select and style a part of an element)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  <a:hlinkClick r:id="rId4"/>
              </a:rPr>
              <a:t>Attribute selectors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(select elements based on an attribute or attribute value)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  <a:hlinkClick r:id="rId5"/>
              </a:rPr>
              <a:t>Combinator selectors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(select elements based on a specific relationship between them)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5FD3-3E0D-47AD-BCB0-857AE621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873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The CSS Universal 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09F0-2694-44EC-9674-1D97C7D96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990599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The universal selector (*) selects all HTML elements on the page.</a:t>
            </a:r>
          </a:p>
          <a:p>
            <a:r>
              <a:rPr lang="en-US" sz="2200" dirty="0">
                <a:solidFill>
                  <a:srgbClr val="000000"/>
                </a:solidFill>
                <a:latin typeface="+mj-lt"/>
              </a:rPr>
              <a:t>The CSS rule below will affect every HTML element on the page: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55A93-D4B4-403B-AA16-B7364B5DD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30741" r="17500" b="27778"/>
          <a:stretch/>
        </p:blipFill>
        <p:spPr>
          <a:xfrm>
            <a:off x="76200" y="3381053"/>
            <a:ext cx="8991600" cy="25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7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502C0210FCF44F9A5F36EEFABFC163" ma:contentTypeVersion="2" ma:contentTypeDescription="Create a new document." ma:contentTypeScope="" ma:versionID="09bd57b44319586f10cca3eda7fa9527">
  <xsd:schema xmlns:xsd="http://www.w3.org/2001/XMLSchema" xmlns:xs="http://www.w3.org/2001/XMLSchema" xmlns:p="http://schemas.microsoft.com/office/2006/metadata/properties" xmlns:ns2="961318bf-575a-4a61-939a-52c925f6bd11" targetNamespace="http://schemas.microsoft.com/office/2006/metadata/properties" ma:root="true" ma:fieldsID="25d317a62455691c4874c1a17d7a1964" ns2:_="">
    <xsd:import namespace="961318bf-575a-4a61-939a-52c925f6bd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1318bf-575a-4a61-939a-52c925f6bd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6CDACC-54C7-48A1-9015-689F62A757FC}"/>
</file>

<file path=customXml/itemProps2.xml><?xml version="1.0" encoding="utf-8"?>
<ds:datastoreItem xmlns:ds="http://schemas.openxmlformats.org/officeDocument/2006/customXml" ds:itemID="{2DED8039-74F1-4EF5-9E31-6C96ED649CD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D8F346-D8D8-4A40-A316-BB8249A81C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30194</TotalTime>
  <Words>3050</Words>
  <Application>Microsoft Office PowerPoint</Application>
  <PresentationFormat>On-screen Show (4:3)</PresentationFormat>
  <Paragraphs>286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 New</vt:lpstr>
      <vt:lpstr>Verdana</vt:lpstr>
      <vt:lpstr>Office Theme</vt:lpstr>
      <vt:lpstr>Web Technologies</vt:lpstr>
      <vt:lpstr>Summary of Today’s Lecture</vt:lpstr>
      <vt:lpstr>CSS</vt:lpstr>
      <vt:lpstr>CSS History</vt:lpstr>
      <vt:lpstr>CSS Rules </vt:lpstr>
      <vt:lpstr>Selector</vt:lpstr>
      <vt:lpstr>Property and Value</vt:lpstr>
      <vt:lpstr>CSS Selectors</vt:lpstr>
      <vt:lpstr>The CSS Universal Selector</vt:lpstr>
      <vt:lpstr>CSS element Selector</vt:lpstr>
      <vt:lpstr>CSS class Selector</vt:lpstr>
      <vt:lpstr>CSS id Selector</vt:lpstr>
      <vt:lpstr>Inserting a Stylesheet</vt:lpstr>
      <vt:lpstr>Inline Styles- the style Attribute</vt:lpstr>
      <vt:lpstr>Internal Style Sheets</vt:lpstr>
      <vt:lpstr>External Style sheet</vt:lpstr>
      <vt:lpstr>Why CSS is called Cascading?</vt:lpstr>
      <vt:lpstr>Why CSS is called Cascading?</vt:lpstr>
      <vt:lpstr>Selector Specificity (Example)</vt:lpstr>
      <vt:lpstr>Pseudo-class Selectors</vt:lpstr>
      <vt:lpstr>Link Pseudo-classes</vt:lpstr>
      <vt:lpstr>User Action Pseudo-classes</vt:lpstr>
      <vt:lpstr>User Interface State Pseudo-classes</vt:lpstr>
      <vt:lpstr>Pseudo-classes and CSS Classes</vt:lpstr>
      <vt:lpstr>Miscellaneous Pseudo-classes</vt:lpstr>
      <vt:lpstr>Attribute Selectors</vt:lpstr>
      <vt:lpstr>Attribute Present Selector</vt:lpstr>
      <vt:lpstr>Attribute Equals Selector</vt:lpstr>
      <vt:lpstr>Attribute Contains Selector</vt:lpstr>
      <vt:lpstr>Attribute Begins With Selector</vt:lpstr>
      <vt:lpstr>Attribute Ends With Selector</vt:lpstr>
      <vt:lpstr>Attribute Selectors Overview</vt:lpstr>
      <vt:lpstr>Combining Selectors</vt:lpstr>
      <vt:lpstr>Child Selectors</vt:lpstr>
      <vt:lpstr>Descendant Selector</vt:lpstr>
      <vt:lpstr>Direct Child Selector</vt:lpstr>
      <vt:lpstr>Child Selector Overview</vt:lpstr>
      <vt:lpstr>Sibling Selectors</vt:lpstr>
      <vt:lpstr>General Sibling Selector</vt:lpstr>
      <vt:lpstr>Adjacent Sibling Selector</vt:lpstr>
      <vt:lpstr>Sibling Selectors Overview</vt:lpstr>
      <vt:lpstr>Summary of Today’s Lecture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Administrator</dc:creator>
  <cp:lastModifiedBy>Muhammad-Imran</cp:lastModifiedBy>
  <cp:revision>303</cp:revision>
  <dcterms:created xsi:type="dcterms:W3CDTF">2006-08-16T00:00:00Z</dcterms:created>
  <dcterms:modified xsi:type="dcterms:W3CDTF">2021-03-11T07:58:49Z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0x0101002C502C0210FCF44F9A5F36EEFABFC163</vt:lpwstr>
  </property>
</Properties>
</file>