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81" r:id="rId5"/>
    <p:sldId id="331" r:id="rId6"/>
    <p:sldId id="282" r:id="rId7"/>
    <p:sldId id="283" r:id="rId8"/>
    <p:sldId id="284" r:id="rId9"/>
    <p:sldId id="285" r:id="rId10"/>
    <p:sldId id="286" r:id="rId11"/>
    <p:sldId id="277" r:id="rId12"/>
    <p:sldId id="256" r:id="rId13"/>
    <p:sldId id="261" r:id="rId14"/>
    <p:sldId id="295" r:id="rId15"/>
    <p:sldId id="296" r:id="rId16"/>
    <p:sldId id="264" r:id="rId17"/>
    <p:sldId id="300" r:id="rId18"/>
    <p:sldId id="301" r:id="rId19"/>
    <p:sldId id="265" r:id="rId20"/>
    <p:sldId id="268" r:id="rId21"/>
    <p:sldId id="298" r:id="rId22"/>
    <p:sldId id="299" r:id="rId23"/>
    <p:sldId id="302" r:id="rId24"/>
    <p:sldId id="266" r:id="rId25"/>
    <p:sldId id="267" r:id="rId26"/>
    <p:sldId id="280" r:id="rId27"/>
    <p:sldId id="287" r:id="rId28"/>
    <p:sldId id="288" r:id="rId29"/>
    <p:sldId id="289" r:id="rId30"/>
    <p:sldId id="290" r:id="rId31"/>
    <p:sldId id="291" r:id="rId32"/>
    <p:sldId id="293" r:id="rId33"/>
    <p:sldId id="292" r:id="rId34"/>
    <p:sldId id="294" r:id="rId35"/>
    <p:sldId id="332" r:id="rId36"/>
    <p:sldId id="27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0.3937" units="1/cm"/>
          <inkml:channelProperty channel="Y" name="resolution" value="50.46729" units="1/cm"/>
          <inkml:channelProperty channel="T" name="resolution" value="1" units="1/dev"/>
        </inkml:channelProperties>
      </inkml:inkSource>
      <inkml:timestamp xml:id="ts0" timeString="2020-11-02T10:11:33.114"/>
    </inkml:context>
    <inkml:brush xml:id="br0">
      <inkml:brushProperty name="width" value="0.05292" units="cm"/>
      <inkml:brushProperty name="height" value="0.05292" units="cm"/>
      <inkml:brushProperty name="color" value="#FF0000"/>
    </inkml:brush>
  </inkml:definitions>
  <inkml:trace contextRef="#ctx0" brushRef="#br0">16828 14781 0,'0'-17'15,"-18"17"1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E6DF5-39E7-4195-BE53-8355470B20B0}" type="datetimeFigureOut">
              <a:rPr lang="en-US" smtClean="0"/>
              <a:t>4/1/2022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EFE6B-409E-4C17-9346-0615C54732CF}" type="slidenum">
              <a:rPr lang="en-US" smtClean="0"/>
              <a:t>‹#›</a:t>
            </a:fld>
            <a:endParaRPr lang="en-US"/>
          </a:p>
        </p:txBody>
      </p:sp>
    </p:spTree>
    <p:extLst>
      <p:ext uri="{BB962C8B-B14F-4D97-AF65-F5344CB8AC3E}">
        <p14:creationId xmlns:p14="http://schemas.microsoft.com/office/powerpoint/2010/main" val="1540781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EFE6B-409E-4C17-9346-0615C54732CF}" type="slidenum">
              <a:rPr lang="en-US" smtClean="0"/>
              <a:t>8</a:t>
            </a:fld>
            <a:endParaRPr lang="en-US"/>
          </a:p>
        </p:txBody>
      </p:sp>
    </p:spTree>
    <p:extLst>
      <p:ext uri="{BB962C8B-B14F-4D97-AF65-F5344CB8AC3E}">
        <p14:creationId xmlns:p14="http://schemas.microsoft.com/office/powerpoint/2010/main" val="2329281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Web/CSS/@media/aspect-ratio" TargetMode="External"/><Relationship Id="rId2" Type="http://schemas.openxmlformats.org/officeDocument/2006/relationships/hyperlink" Target="https://www.w3schools.com/cssref/css3_pr_mediaquery.asp"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CSS/@media/resolutio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mozilla.org/en-US/docs/Web/CSS/@media/aspect-rat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ss-tricks.com/css-media-queries/#video-dem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abookapart.com/products/responsive-web-design" TargetMode="External"/><Relationship Id="rId7" Type="http://schemas.openxmlformats.org/officeDocument/2006/relationships/hyperlink" Target="https://discuss.codecademy.com/t/can-you-apply-multiple-stylesheets-to-a-single-page/369792" TargetMode="External"/><Relationship Id="rId2" Type="http://schemas.openxmlformats.org/officeDocument/2006/relationships/hyperlink" Target="https://www.w3.org/TR/css3-mediaqueries/"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import" TargetMode="External"/><Relationship Id="rId5" Type="http://schemas.openxmlformats.org/officeDocument/2006/relationships/hyperlink" Target="https://www.w3schools.com/cssref/pr_import_rule.asp" TargetMode="External"/><Relationship Id="rId4" Type="http://schemas.openxmlformats.org/officeDocument/2006/relationships/hyperlink" Target="http://learn.shayhowe.com/advanced-html-css/responsive-web-desig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6A6A6B-0478-403E-96C2-46097FF82932}"/>
              </a:ext>
            </a:extLst>
          </p:cNvPr>
          <p:cNvSpPr>
            <a:spLocks noGrp="1"/>
          </p:cNvSpPr>
          <p:nvPr>
            <p:ph type="ctrTitle"/>
          </p:nvPr>
        </p:nvSpPr>
        <p:spPr/>
        <p:txBody>
          <a:bodyPr/>
          <a:lstStyle/>
          <a:p>
            <a:r>
              <a:rPr lang="en-US" dirty="0"/>
              <a:t>Web Technologies</a:t>
            </a:r>
          </a:p>
        </p:txBody>
      </p:sp>
      <p:sp>
        <p:nvSpPr>
          <p:cNvPr id="5" name="Subtitle 4">
            <a:extLst>
              <a:ext uri="{FF2B5EF4-FFF2-40B4-BE49-F238E27FC236}">
                <a16:creationId xmlns:a16="http://schemas.microsoft.com/office/drawing/2014/main" id="{41B44357-B66A-4490-97D8-5FA402BF0400}"/>
              </a:ext>
            </a:extLst>
          </p:cNvPr>
          <p:cNvSpPr>
            <a:spLocks noGrp="1"/>
          </p:cNvSpPr>
          <p:nvPr>
            <p:ph type="subTitle" idx="1"/>
          </p:nvPr>
        </p:nvSpPr>
        <p:spPr/>
        <p:txBody>
          <a:bodyPr/>
          <a:lstStyle/>
          <a:p>
            <a:r>
              <a:rPr lang="en-US" dirty="0"/>
              <a:t>Responsive Web Design</a:t>
            </a:r>
          </a:p>
          <a:p>
            <a:r>
              <a:rPr lang="en-US" dirty="0"/>
              <a:t>Media Queries</a:t>
            </a:r>
          </a:p>
        </p:txBody>
      </p:sp>
    </p:spTree>
    <p:extLst>
      <p:ext uri="{BB962C8B-B14F-4D97-AF65-F5344CB8AC3E}">
        <p14:creationId xmlns:p14="http://schemas.microsoft.com/office/powerpoint/2010/main" val="2396674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4000" dirty="0"/>
              <a:t>Media Queries</a:t>
            </a:r>
          </a:p>
        </p:txBody>
      </p:sp>
      <p:sp>
        <p:nvSpPr>
          <p:cNvPr id="5" name="Content Placeholder 4"/>
          <p:cNvSpPr>
            <a:spLocks noGrp="1"/>
          </p:cNvSpPr>
          <p:nvPr>
            <p:ph idx="1"/>
          </p:nvPr>
        </p:nvSpPr>
        <p:spPr>
          <a:xfrm>
            <a:off x="457200" y="792162"/>
            <a:ext cx="8229600" cy="5913438"/>
          </a:xfrm>
        </p:spPr>
        <p:txBody>
          <a:bodyPr>
            <a:normAutofit fontScale="92500" lnSpcReduction="10000"/>
          </a:bodyPr>
          <a:lstStyle/>
          <a:p>
            <a:r>
              <a:rPr lang="en-US" sz="2400" dirty="0"/>
              <a:t>Media queries allow designers to deliver styles based on media type and media features. </a:t>
            </a:r>
          </a:p>
          <a:p>
            <a:pPr lvl="1"/>
            <a:r>
              <a:rPr lang="en-US" sz="2000" dirty="0"/>
              <a:t>Media types reflect target devices for which the relevant properties make sense such as screen, print etc.</a:t>
            </a:r>
          </a:p>
          <a:p>
            <a:pPr lvl="1"/>
            <a:r>
              <a:rPr lang="en-US" sz="2000" dirty="0"/>
              <a:t>Media features specify different styles for individual browser and device circumstances, the width of the viewport or device orientation.</a:t>
            </a:r>
          </a:p>
          <a:p>
            <a:r>
              <a:rPr lang="en-US" sz="2400" dirty="0"/>
              <a:t>The </a:t>
            </a:r>
            <a:r>
              <a:rPr lang="en-US" sz="2400" dirty="0">
                <a:latin typeface="Courier New" panose="02070309020205020404" pitchFamily="49" charset="0"/>
                <a:cs typeface="Courier New" panose="02070309020205020404" pitchFamily="49" charset="0"/>
              </a:rPr>
              <a:t>@media </a:t>
            </a:r>
            <a:r>
              <a:rPr lang="en-US" sz="2400" dirty="0"/>
              <a:t>rule, introduced in CSS2, made it possible to define different style rules for different media types.</a:t>
            </a:r>
          </a:p>
          <a:p>
            <a:r>
              <a:rPr lang="en-US" sz="2400" b="0" i="0" dirty="0">
                <a:solidFill>
                  <a:srgbClr val="000000"/>
                </a:solidFill>
                <a:effectLst/>
                <a:latin typeface="+mj-lt"/>
              </a:rPr>
              <a:t>A media query consists of a media type and can contain one or more media features, which resolve to either </a:t>
            </a:r>
            <a:r>
              <a:rPr lang="en-US" sz="2400" b="0" i="0" dirty="0">
                <a:solidFill>
                  <a:srgbClr val="000000"/>
                </a:solidFill>
                <a:effectLst/>
                <a:latin typeface="Courier New" panose="02070309020205020404" pitchFamily="49" charset="0"/>
                <a:cs typeface="Courier New" panose="02070309020205020404" pitchFamily="49" charset="0"/>
              </a:rPr>
              <a:t>true</a:t>
            </a:r>
            <a:r>
              <a:rPr lang="en-US" sz="2400" b="0" i="0" dirty="0">
                <a:solidFill>
                  <a:srgbClr val="000000"/>
                </a:solidFill>
                <a:effectLst/>
                <a:latin typeface="+mj-lt"/>
              </a:rPr>
              <a:t> or </a:t>
            </a:r>
            <a:r>
              <a:rPr lang="en-US" sz="2400" dirty="0">
                <a:solidFill>
                  <a:srgbClr val="000000"/>
                </a:solidFill>
                <a:latin typeface="Courier New" panose="02070309020205020404" pitchFamily="49" charset="0"/>
                <a:cs typeface="Courier New" panose="02070309020205020404" pitchFamily="49" charset="0"/>
              </a:rPr>
              <a:t>false</a:t>
            </a:r>
            <a:r>
              <a:rPr lang="en-US" sz="2400" b="0" i="0" dirty="0">
                <a:solidFill>
                  <a:srgbClr val="000000"/>
                </a:solidFill>
                <a:effectLst/>
                <a:latin typeface="+mj-lt"/>
              </a:rPr>
              <a:t>.</a:t>
            </a:r>
          </a:p>
          <a:p>
            <a:pPr lvl="1"/>
            <a:r>
              <a:rPr lang="en-US" sz="1700" b="0" i="0" dirty="0">
                <a:solidFill>
                  <a:srgbClr val="A52A2A"/>
                </a:solidFill>
                <a:effectLst/>
                <a:latin typeface="Consolas" panose="020B0609020204030204" pitchFamily="49" charset="0"/>
              </a:rPr>
              <a:t>@media </a:t>
            </a:r>
            <a:r>
              <a:rPr lang="en-US" sz="1700" b="0" i="0" dirty="0" err="1">
                <a:solidFill>
                  <a:srgbClr val="A52A2A"/>
                </a:solidFill>
                <a:effectLst/>
                <a:latin typeface="Consolas" panose="020B0609020204030204" pitchFamily="49" charset="0"/>
              </a:rPr>
              <a:t>not|only</a:t>
            </a:r>
            <a:r>
              <a:rPr lang="en-US" sz="1700" b="0" i="0" dirty="0">
                <a:solidFill>
                  <a:srgbClr val="A52A2A"/>
                </a:solidFill>
                <a:effectLst/>
                <a:latin typeface="Consolas" panose="020B0609020204030204" pitchFamily="49" charset="0"/>
              </a:rPr>
              <a:t> </a:t>
            </a:r>
            <a:r>
              <a:rPr lang="en-US" sz="1700" b="0" i="1" dirty="0" err="1">
                <a:solidFill>
                  <a:srgbClr val="A52A2A"/>
                </a:solidFill>
                <a:effectLst/>
                <a:latin typeface="Consolas" panose="020B0609020204030204" pitchFamily="49" charset="0"/>
              </a:rPr>
              <a:t>mediatype</a:t>
            </a:r>
            <a:r>
              <a:rPr lang="en-US" sz="1700" b="0" i="1" dirty="0">
                <a:solidFill>
                  <a:srgbClr val="A52A2A"/>
                </a:solidFill>
                <a:effectLst/>
                <a:latin typeface="Consolas" panose="020B0609020204030204" pitchFamily="49" charset="0"/>
              </a:rPr>
              <a:t> </a:t>
            </a:r>
            <a:r>
              <a:rPr lang="en-US" sz="1700" b="0" i="0" dirty="0">
                <a:solidFill>
                  <a:srgbClr val="A52A2A"/>
                </a:solidFill>
                <a:effectLst/>
                <a:latin typeface="Consolas" panose="020B0609020204030204" pitchFamily="49" charset="0"/>
              </a:rPr>
              <a:t>and</a:t>
            </a:r>
            <a:r>
              <a:rPr lang="en-US" sz="1700" b="0" i="1" dirty="0">
                <a:solidFill>
                  <a:srgbClr val="A52A2A"/>
                </a:solidFill>
                <a:effectLst/>
                <a:latin typeface="Consolas" panose="020B0609020204030204" pitchFamily="49" charset="0"/>
              </a:rPr>
              <a:t> </a:t>
            </a:r>
            <a:r>
              <a:rPr lang="en-US" sz="1700" b="0" i="0" dirty="0">
                <a:solidFill>
                  <a:srgbClr val="A52A2A"/>
                </a:solidFill>
                <a:effectLst/>
                <a:latin typeface="Consolas" panose="020B0609020204030204" pitchFamily="49" charset="0"/>
              </a:rPr>
              <a:t>(</a:t>
            </a:r>
            <a:r>
              <a:rPr lang="en-US" sz="1700" i="1" dirty="0" err="1">
                <a:solidFill>
                  <a:srgbClr val="A52A2A"/>
                </a:solidFill>
                <a:latin typeface="Consolas" panose="020B0609020204030204" pitchFamily="49" charset="0"/>
              </a:rPr>
              <a:t>mediafeature</a:t>
            </a:r>
            <a:r>
              <a:rPr lang="en-US" sz="1700" i="1" dirty="0">
                <a:solidFill>
                  <a:srgbClr val="A52A2A"/>
                </a:solidFill>
                <a:latin typeface="Consolas" panose="020B0609020204030204" pitchFamily="49" charset="0"/>
              </a:rPr>
              <a:t> </a:t>
            </a:r>
            <a:r>
              <a:rPr lang="en-US" sz="1700" i="1" dirty="0" err="1">
                <a:solidFill>
                  <a:srgbClr val="A52A2A"/>
                </a:solidFill>
                <a:latin typeface="Consolas" panose="020B0609020204030204" pitchFamily="49" charset="0"/>
              </a:rPr>
              <a:t>and|or|not</a:t>
            </a:r>
            <a:r>
              <a:rPr lang="en-US" sz="1700" i="1" dirty="0">
                <a:solidFill>
                  <a:srgbClr val="A52A2A"/>
                </a:solidFill>
                <a:latin typeface="Consolas" panose="020B0609020204030204" pitchFamily="49" charset="0"/>
              </a:rPr>
              <a:t> </a:t>
            </a:r>
            <a:r>
              <a:rPr lang="en-US" sz="1700" i="1" dirty="0" err="1">
                <a:solidFill>
                  <a:srgbClr val="A52A2A"/>
                </a:solidFill>
                <a:latin typeface="Consolas" panose="020B0609020204030204" pitchFamily="49" charset="0"/>
              </a:rPr>
              <a:t>mediafeature</a:t>
            </a:r>
            <a:r>
              <a:rPr lang="en-US" sz="1700" b="0" i="0" dirty="0">
                <a:solidFill>
                  <a:srgbClr val="A52A2A"/>
                </a:solidFill>
                <a:effectLst/>
                <a:latin typeface="Consolas" panose="020B0609020204030204" pitchFamily="49" charset="0"/>
              </a:rPr>
              <a:t>) </a:t>
            </a:r>
            <a:r>
              <a:rPr lang="en-US" sz="2000" b="0" i="0" dirty="0">
                <a:solidFill>
                  <a:srgbClr val="000000"/>
                </a:solidFill>
                <a:effectLst/>
                <a:latin typeface="Consolas" panose="020B0609020204030204" pitchFamily="49" charset="0"/>
              </a:rPr>
              <a:t>{</a:t>
            </a:r>
            <a:br>
              <a:rPr lang="en-US" sz="2000" b="0" i="1" dirty="0">
                <a:solidFill>
                  <a:srgbClr val="FF0000"/>
                </a:solidFill>
                <a:effectLst/>
                <a:latin typeface="Consolas" panose="020B0609020204030204" pitchFamily="49" charset="0"/>
              </a:rPr>
            </a:br>
            <a:r>
              <a:rPr lang="en-US" sz="2000" b="0" i="1" dirty="0">
                <a:solidFill>
                  <a:srgbClr val="FF0000"/>
                </a:solidFill>
                <a:effectLst/>
                <a:latin typeface="Consolas" panose="020B0609020204030204" pitchFamily="49" charset="0"/>
              </a:rPr>
              <a:t>  CSS-Code;</a:t>
            </a:r>
            <a:br>
              <a:rPr lang="en-US" sz="2000" b="0" i="1" dirty="0">
                <a:solidFill>
                  <a:srgbClr val="FF0000"/>
                </a:solidFill>
                <a:effectLst/>
                <a:latin typeface="Consolas" panose="020B0609020204030204" pitchFamily="49" charset="0"/>
              </a:rPr>
            </a:br>
            <a:r>
              <a:rPr lang="en-US" sz="2000" b="0" i="0" dirty="0">
                <a:solidFill>
                  <a:srgbClr val="000000"/>
                </a:solidFill>
                <a:effectLst/>
                <a:latin typeface="Consolas" panose="020B0609020204030204" pitchFamily="49" charset="0"/>
              </a:rPr>
              <a:t>}</a:t>
            </a:r>
            <a:endParaRPr lang="en-US" sz="2000" dirty="0"/>
          </a:p>
          <a:p>
            <a:r>
              <a:rPr lang="en-US" sz="2400" dirty="0"/>
              <a:t>For example, following is the media rule that works for all types of media for the size of screen less than </a:t>
            </a:r>
            <a:r>
              <a:rPr lang="en-US" sz="2400" dirty="0">
                <a:latin typeface="Courier New" panose="02070309020205020404" pitchFamily="49" charset="0"/>
                <a:cs typeface="Courier New" panose="02070309020205020404" pitchFamily="49" charset="0"/>
              </a:rPr>
              <a:t>1024px</a:t>
            </a:r>
            <a:r>
              <a:rPr lang="en-US" sz="2400" dirty="0"/>
              <a:t>.</a:t>
            </a:r>
          </a:p>
          <a:p>
            <a:pPr lvl="1"/>
            <a:r>
              <a:rPr lang="en-US" sz="2000" dirty="0">
                <a:latin typeface="Courier New" panose="02070309020205020404" pitchFamily="49" charset="0"/>
                <a:cs typeface="Courier New" panose="02070309020205020404" pitchFamily="49" charset="0"/>
              </a:rPr>
              <a:t>@media (max-width: 1024px) {...}</a:t>
            </a:r>
          </a:p>
          <a:p>
            <a:pPr marL="342900" lvl="1" indent="-342900">
              <a:buFont typeface="Arial" pitchFamily="34" charset="0"/>
              <a:buChar char="•"/>
            </a:pPr>
            <a:r>
              <a:rPr lang="en-US" sz="2400" dirty="0"/>
              <a:t>Generally Media queries are added inside of an existing style sheet.</a:t>
            </a:r>
          </a:p>
          <a:p>
            <a:pPr lvl="1"/>
            <a:endParaRPr lang="en-US"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FF10-A991-433A-8A95-789BFCE1D0CE}"/>
              </a:ext>
            </a:extLst>
          </p:cNvPr>
          <p:cNvSpPr>
            <a:spLocks noGrp="1"/>
          </p:cNvSpPr>
          <p:nvPr>
            <p:ph type="title"/>
          </p:nvPr>
        </p:nvSpPr>
        <p:spPr>
          <a:xfrm>
            <a:off x="457200" y="274638"/>
            <a:ext cx="8229600" cy="1020762"/>
          </a:xfrm>
        </p:spPr>
        <p:txBody>
          <a:bodyPr/>
          <a:lstStyle/>
          <a:p>
            <a:r>
              <a:rPr lang="en-US" dirty="0"/>
              <a:t>Media Types</a:t>
            </a:r>
          </a:p>
        </p:txBody>
      </p:sp>
      <p:sp>
        <p:nvSpPr>
          <p:cNvPr id="3" name="Content Placeholder 2">
            <a:extLst>
              <a:ext uri="{FF2B5EF4-FFF2-40B4-BE49-F238E27FC236}">
                <a16:creationId xmlns:a16="http://schemas.microsoft.com/office/drawing/2014/main" id="{0498D532-2FF3-4512-9830-D54AA23819AF}"/>
              </a:ext>
            </a:extLst>
          </p:cNvPr>
          <p:cNvSpPr>
            <a:spLocks noGrp="1"/>
          </p:cNvSpPr>
          <p:nvPr>
            <p:ph idx="1"/>
          </p:nvPr>
        </p:nvSpPr>
        <p:spPr>
          <a:xfrm>
            <a:off x="457200" y="1295400"/>
            <a:ext cx="8229600" cy="4830763"/>
          </a:xfrm>
        </p:spPr>
        <p:txBody>
          <a:bodyPr/>
          <a:lstStyle/>
          <a:p>
            <a:r>
              <a:rPr lang="en-US" sz="2200" dirty="0"/>
              <a:t>Media Types basically define which of the CSS file will be directed for your website based on the type of media, </a:t>
            </a:r>
            <a:r>
              <a:rPr lang="en-US" sz="2200" dirty="0" err="1"/>
              <a:t>i.e</a:t>
            </a:r>
            <a:r>
              <a:rPr lang="en-US" sz="2200" dirty="0"/>
              <a:t>, for each different device that you access a website, you need a different </a:t>
            </a:r>
            <a:r>
              <a:rPr lang="en-US" sz="2200" dirty="0" err="1"/>
              <a:t>css</a:t>
            </a:r>
            <a:r>
              <a:rPr lang="en-US" sz="2200" dirty="0"/>
              <a:t> too.</a:t>
            </a:r>
          </a:p>
          <a:p>
            <a:pPr lvl="1"/>
            <a:r>
              <a:rPr lang="en-US" sz="1800" dirty="0">
                <a:latin typeface="Courier New" panose="02070309020205020404" pitchFamily="49" charset="0"/>
                <a:cs typeface="Courier New" panose="02070309020205020404" pitchFamily="49" charset="0"/>
              </a:rPr>
              <a:t>@media print { ... }</a:t>
            </a:r>
          </a:p>
          <a:p>
            <a:pPr lvl="1"/>
            <a:r>
              <a:rPr lang="en-US" sz="1800" dirty="0">
                <a:latin typeface="Courier New" panose="02070309020205020404" pitchFamily="49" charset="0"/>
                <a:cs typeface="Courier New" panose="02070309020205020404" pitchFamily="49" charset="0"/>
              </a:rPr>
              <a:t>@media screen, print { ... }</a:t>
            </a:r>
            <a:br>
              <a:rPr lang="en-US" dirty="0"/>
            </a:br>
            <a:endParaRPr lang="en-US" dirty="0"/>
          </a:p>
        </p:txBody>
      </p:sp>
      <p:pic>
        <p:nvPicPr>
          <p:cNvPr id="4" name="Picture 3">
            <a:extLst>
              <a:ext uri="{FF2B5EF4-FFF2-40B4-BE49-F238E27FC236}">
                <a16:creationId xmlns:a16="http://schemas.microsoft.com/office/drawing/2014/main" id="{B50E20D3-711F-4908-8326-76111E8F4B45}"/>
              </a:ext>
            </a:extLst>
          </p:cNvPr>
          <p:cNvPicPr>
            <a:picLocks noChangeAspect="1"/>
          </p:cNvPicPr>
          <p:nvPr/>
        </p:nvPicPr>
        <p:blipFill rotWithShape="1">
          <a:blip r:embed="rId2"/>
          <a:srcRect l="19167" t="42593" r="16667" b="29259"/>
          <a:stretch/>
        </p:blipFill>
        <p:spPr>
          <a:xfrm>
            <a:off x="701034" y="3733800"/>
            <a:ext cx="8138166" cy="2008119"/>
          </a:xfrm>
          <a:prstGeom prst="rect">
            <a:avLst/>
          </a:prstGeom>
        </p:spPr>
      </p:pic>
    </p:spTree>
    <p:extLst>
      <p:ext uri="{BB962C8B-B14F-4D97-AF65-F5344CB8AC3E}">
        <p14:creationId xmlns:p14="http://schemas.microsoft.com/office/powerpoint/2010/main" val="42490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229E-A724-4C72-9450-50CCAB72DAF6}"/>
              </a:ext>
            </a:extLst>
          </p:cNvPr>
          <p:cNvSpPr>
            <a:spLocks noGrp="1"/>
          </p:cNvSpPr>
          <p:nvPr>
            <p:ph type="title"/>
          </p:nvPr>
        </p:nvSpPr>
        <p:spPr>
          <a:xfrm>
            <a:off x="457200" y="152400"/>
            <a:ext cx="8229600" cy="715962"/>
          </a:xfrm>
        </p:spPr>
        <p:txBody>
          <a:bodyPr>
            <a:normAutofit/>
          </a:bodyPr>
          <a:lstStyle/>
          <a:p>
            <a:r>
              <a:rPr lang="en-US" sz="4000" dirty="0">
                <a:hlinkClick r:id="rId2"/>
              </a:rPr>
              <a:t>Media Features</a:t>
            </a:r>
            <a:endParaRPr lang="en-US" sz="4000" dirty="0"/>
          </a:p>
        </p:txBody>
      </p:sp>
      <p:sp>
        <p:nvSpPr>
          <p:cNvPr id="3" name="Content Placeholder 2">
            <a:extLst>
              <a:ext uri="{FF2B5EF4-FFF2-40B4-BE49-F238E27FC236}">
                <a16:creationId xmlns:a16="http://schemas.microsoft.com/office/drawing/2014/main" id="{2019973F-370F-4368-9712-F081143C572F}"/>
              </a:ext>
            </a:extLst>
          </p:cNvPr>
          <p:cNvSpPr>
            <a:spLocks noGrp="1"/>
          </p:cNvSpPr>
          <p:nvPr>
            <p:ph idx="1"/>
          </p:nvPr>
        </p:nvSpPr>
        <p:spPr>
          <a:xfrm>
            <a:off x="457200" y="990600"/>
            <a:ext cx="8229600" cy="5867400"/>
          </a:xfrm>
        </p:spPr>
        <p:txBody>
          <a:bodyPr>
            <a:normAutofit lnSpcReduction="10000"/>
          </a:bodyPr>
          <a:lstStyle/>
          <a:p>
            <a:r>
              <a:rPr lang="en-US" sz="2400" dirty="0"/>
              <a:t>Media feature uses characteristics to differentiate one device from another device.</a:t>
            </a:r>
          </a:p>
          <a:p>
            <a:r>
              <a:rPr lang="en-US" sz="2400" dirty="0"/>
              <a:t>Following is the list of media features.</a:t>
            </a:r>
          </a:p>
          <a:p>
            <a:pPr lvl="1"/>
            <a:r>
              <a:rPr lang="en-US" sz="2400" dirty="0"/>
              <a:t>width of the viewport.</a:t>
            </a:r>
          </a:p>
          <a:p>
            <a:pPr lvl="1"/>
            <a:r>
              <a:rPr lang="en-US" sz="2400" dirty="0"/>
              <a:t>height of the viewport. </a:t>
            </a:r>
          </a:p>
          <a:p>
            <a:pPr lvl="1"/>
            <a:r>
              <a:rPr lang="en-US" sz="2400" dirty="0"/>
              <a:t>orientation </a:t>
            </a:r>
          </a:p>
          <a:p>
            <a:pPr lvl="2"/>
            <a:r>
              <a:rPr lang="en-US" sz="2000" dirty="0"/>
              <a:t>Is the tablet/phone in landscape or portrait mode?</a:t>
            </a:r>
          </a:p>
          <a:p>
            <a:pPr lvl="1"/>
            <a:r>
              <a:rPr lang="en-US" sz="2400" dirty="0">
                <a:hlinkClick r:id="rId3"/>
              </a:rPr>
              <a:t>aspect-ratio</a:t>
            </a:r>
            <a:r>
              <a:rPr lang="en-US" sz="2400" dirty="0"/>
              <a:t> </a:t>
            </a:r>
          </a:p>
          <a:p>
            <a:pPr lvl="2"/>
            <a:r>
              <a:rPr lang="en-US" sz="2000" dirty="0"/>
              <a:t>The aspect-ratio feature is specified as a ratio value representing the width-to-height ratio of the viewport.</a:t>
            </a:r>
          </a:p>
          <a:p>
            <a:pPr lvl="1"/>
            <a:r>
              <a:rPr lang="en-US" sz="2400" dirty="0">
                <a:hlinkClick r:id="rId4"/>
              </a:rPr>
              <a:t>resolution</a:t>
            </a:r>
            <a:endParaRPr lang="en-US" sz="2400" dirty="0"/>
          </a:p>
          <a:p>
            <a:pPr lvl="2"/>
            <a:r>
              <a:rPr lang="en-US" sz="2000" dirty="0"/>
              <a:t>The resolution feature is specified as a &lt;resolution&gt; value representing the pixel density of the output device. It is measured in dpi (dots per inch).</a:t>
            </a:r>
          </a:p>
          <a:p>
            <a:pPr lvl="2"/>
            <a:r>
              <a:rPr lang="en-US" sz="2000" dirty="0"/>
              <a:t>………….</a:t>
            </a:r>
            <a:br>
              <a:rPr lang="en-US" dirty="0"/>
            </a:br>
            <a:endParaRPr lang="en-US" dirty="0"/>
          </a:p>
        </p:txBody>
      </p:sp>
    </p:spTree>
    <p:extLst>
      <p:ext uri="{BB962C8B-B14F-4D97-AF65-F5344CB8AC3E}">
        <p14:creationId xmlns:p14="http://schemas.microsoft.com/office/powerpoint/2010/main" val="1805444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sz="4000" dirty="0"/>
              <a:t>Media Query Logical Operator</a:t>
            </a:r>
          </a:p>
        </p:txBody>
      </p:sp>
      <p:sp>
        <p:nvSpPr>
          <p:cNvPr id="3" name="Content Placeholder 2">
            <a:extLst>
              <a:ext uri="{FF2B5EF4-FFF2-40B4-BE49-F238E27FC236}">
                <a16:creationId xmlns:a16="http://schemas.microsoft.com/office/drawing/2014/main" id="{29EC1FA2-3043-4A61-87F3-E7F1A8AC336E}"/>
              </a:ext>
            </a:extLst>
          </p:cNvPr>
          <p:cNvSpPr>
            <a:spLocks noGrp="1"/>
          </p:cNvSpPr>
          <p:nvPr>
            <p:ph idx="1"/>
          </p:nvPr>
        </p:nvSpPr>
        <p:spPr>
          <a:xfrm>
            <a:off x="457200" y="944563"/>
            <a:ext cx="8229600" cy="3398838"/>
          </a:xfrm>
        </p:spPr>
        <p:txBody>
          <a:bodyPr>
            <a:normAutofit fontScale="92500" lnSpcReduction="20000"/>
          </a:bodyPr>
          <a:lstStyle/>
          <a:p>
            <a:r>
              <a:rPr lang="en-US" sz="2600" dirty="0"/>
              <a:t>The logical operators </a:t>
            </a:r>
            <a:r>
              <a:rPr lang="en-US" sz="2600" b="1" i="1" dirty="0"/>
              <a:t>not</a:t>
            </a:r>
            <a:r>
              <a:rPr lang="en-US" sz="2600" dirty="0"/>
              <a:t>, </a:t>
            </a:r>
            <a:r>
              <a:rPr lang="en-US" sz="2600" b="1" i="1" dirty="0"/>
              <a:t>and</a:t>
            </a:r>
            <a:r>
              <a:rPr lang="en-US" sz="2600" dirty="0"/>
              <a:t>, and </a:t>
            </a:r>
            <a:r>
              <a:rPr lang="en-US" sz="2600" b="1" i="1" dirty="0"/>
              <a:t>only</a:t>
            </a:r>
            <a:r>
              <a:rPr lang="en-US" sz="2600" dirty="0"/>
              <a:t> can be used to compose a complex media query.</a:t>
            </a:r>
          </a:p>
          <a:p>
            <a:r>
              <a:rPr lang="en-US" sz="2600" dirty="0"/>
              <a:t>You can also combine multiple media queries into a single rule by separating them with commas.</a:t>
            </a:r>
          </a:p>
          <a:p>
            <a:pPr lvl="1"/>
            <a:r>
              <a:rPr lang="en-US" sz="2400" b="1" i="1" dirty="0"/>
              <a:t>and</a:t>
            </a:r>
          </a:p>
          <a:p>
            <a:pPr lvl="2"/>
            <a:r>
              <a:rPr lang="en-US" dirty="0"/>
              <a:t>The </a:t>
            </a:r>
            <a:r>
              <a:rPr lang="en-US" b="1" i="1" dirty="0"/>
              <a:t>and</a:t>
            </a:r>
            <a:r>
              <a:rPr lang="en-US" dirty="0"/>
              <a:t> operator is used for combining multiple media features together into a single media query, requiring each chained feature to return </a:t>
            </a:r>
            <a:r>
              <a:rPr lang="en-US" dirty="0">
                <a:latin typeface="Courier New" panose="02070309020205020404" pitchFamily="49" charset="0"/>
                <a:cs typeface="Courier New" panose="02070309020205020404" pitchFamily="49" charset="0"/>
              </a:rPr>
              <a:t>true</a:t>
            </a:r>
            <a:r>
              <a:rPr lang="en-US" dirty="0"/>
              <a:t> in order for the query to be true. </a:t>
            </a:r>
          </a:p>
          <a:p>
            <a:pPr lvl="2"/>
            <a:r>
              <a:rPr lang="en-US" dirty="0"/>
              <a:t>It is also used for joining media features with media types.</a:t>
            </a:r>
          </a:p>
        </p:txBody>
      </p:sp>
      <p:pic>
        <p:nvPicPr>
          <p:cNvPr id="3074" name="Picture 2"/>
          <p:cNvPicPr>
            <a:picLocks noChangeAspect="1" noChangeArrowheads="1"/>
          </p:cNvPicPr>
          <p:nvPr/>
        </p:nvPicPr>
        <p:blipFill>
          <a:blip r:embed="rId2"/>
          <a:srcRect/>
          <a:stretch>
            <a:fillRect/>
          </a:stretch>
        </p:blipFill>
        <p:spPr bwMode="auto">
          <a:xfrm>
            <a:off x="-3243" y="4267200"/>
            <a:ext cx="9020175" cy="1914525"/>
          </a:xfrm>
          <a:prstGeom prst="rect">
            <a:avLst/>
          </a:prstGeom>
          <a:noFill/>
          <a:ln w="9525">
            <a:noFill/>
            <a:miter lim="800000"/>
            <a:headEnd/>
            <a:tailEnd/>
          </a:ln>
          <a:effectLst/>
        </p:spPr>
      </p:pic>
      <p:sp>
        <p:nvSpPr>
          <p:cNvPr id="7" name="Rectangle 4">
            <a:extLst>
              <a:ext uri="{FF2B5EF4-FFF2-40B4-BE49-F238E27FC236}">
                <a16:creationId xmlns:a16="http://schemas.microsoft.com/office/drawing/2014/main" id="{E8149B90-C22A-44C1-99FF-062897F2F8CF}"/>
              </a:ext>
            </a:extLst>
          </p:cNvPr>
          <p:cNvSpPr>
            <a:spLocks noChangeArrowheads="1"/>
          </p:cNvSpPr>
          <p:nvPr/>
        </p:nvSpPr>
        <p:spPr bwMode="auto">
          <a:xfrm>
            <a:off x="-25941" y="5828514"/>
            <a:ext cx="8941341" cy="997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@media screen and (min-width: 400px) and (max-width: 700px) { … }</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CE64-281A-4CB1-B5C7-D37DD89E4317}"/>
              </a:ext>
            </a:extLst>
          </p:cNvPr>
          <p:cNvSpPr>
            <a:spLocks noGrp="1"/>
          </p:cNvSpPr>
          <p:nvPr>
            <p:ph type="title"/>
          </p:nvPr>
        </p:nvSpPr>
        <p:spPr>
          <a:xfrm>
            <a:off x="457200" y="76200"/>
            <a:ext cx="8229600" cy="685800"/>
          </a:xfrm>
        </p:spPr>
        <p:txBody>
          <a:bodyPr>
            <a:normAutofit fontScale="90000"/>
          </a:bodyPr>
          <a:lstStyle/>
          <a:p>
            <a:r>
              <a:rPr lang="en-US" dirty="0"/>
              <a:t>not/only logical Operators</a:t>
            </a:r>
          </a:p>
        </p:txBody>
      </p:sp>
      <p:sp>
        <p:nvSpPr>
          <p:cNvPr id="3" name="Content Placeholder 2">
            <a:extLst>
              <a:ext uri="{FF2B5EF4-FFF2-40B4-BE49-F238E27FC236}">
                <a16:creationId xmlns:a16="http://schemas.microsoft.com/office/drawing/2014/main" id="{D52F13A6-BC1E-43DB-A499-9E09297AD423}"/>
              </a:ext>
            </a:extLst>
          </p:cNvPr>
          <p:cNvSpPr>
            <a:spLocks noGrp="1"/>
          </p:cNvSpPr>
          <p:nvPr>
            <p:ph idx="1"/>
          </p:nvPr>
        </p:nvSpPr>
        <p:spPr>
          <a:xfrm>
            <a:off x="304800" y="762000"/>
            <a:ext cx="8534400" cy="6096000"/>
          </a:xfrm>
        </p:spPr>
        <p:txBody>
          <a:bodyPr>
            <a:normAutofit fontScale="85000" lnSpcReduction="10000"/>
          </a:bodyPr>
          <a:lstStyle/>
          <a:p>
            <a:r>
              <a:rPr lang="en-US" b="1" i="1" dirty="0"/>
              <a:t>not</a:t>
            </a:r>
          </a:p>
          <a:p>
            <a:pPr lvl="1"/>
            <a:r>
              <a:rPr lang="en-US" sz="2600" dirty="0"/>
              <a:t>The </a:t>
            </a:r>
            <a:r>
              <a:rPr lang="en-US" sz="2600" dirty="0">
                <a:latin typeface="Courier New" panose="02070309020205020404" pitchFamily="49" charset="0"/>
                <a:cs typeface="Courier New" panose="02070309020205020404" pitchFamily="49" charset="0"/>
              </a:rPr>
              <a:t>not</a:t>
            </a:r>
            <a:r>
              <a:rPr lang="en-US" sz="2600" dirty="0"/>
              <a:t> operator is used to negate a media query, returning </a:t>
            </a:r>
            <a:r>
              <a:rPr lang="en-US" sz="2600" dirty="0">
                <a:latin typeface="Courier New" panose="02070309020205020404" pitchFamily="49" charset="0"/>
                <a:cs typeface="Courier New" panose="02070309020205020404" pitchFamily="49" charset="0"/>
              </a:rPr>
              <a:t>true </a:t>
            </a:r>
            <a:r>
              <a:rPr lang="en-US" sz="2600" dirty="0"/>
              <a:t>if the query would otherwise return </a:t>
            </a:r>
            <a:r>
              <a:rPr lang="en-US" sz="2600" dirty="0">
                <a:latin typeface="Courier New" panose="02070309020205020404" pitchFamily="49" charset="0"/>
                <a:cs typeface="Courier New" panose="02070309020205020404" pitchFamily="49" charset="0"/>
              </a:rPr>
              <a:t>false</a:t>
            </a:r>
            <a:r>
              <a:rPr lang="en-US" sz="2600" dirty="0"/>
              <a:t>. </a:t>
            </a:r>
          </a:p>
          <a:p>
            <a:pPr lvl="1"/>
            <a:r>
              <a:rPr lang="en-US" sz="2600" dirty="0"/>
              <a:t>If you use the </a:t>
            </a:r>
            <a:r>
              <a:rPr lang="en-US" sz="2600" dirty="0">
                <a:latin typeface="Courier New" panose="02070309020205020404" pitchFamily="49" charset="0"/>
                <a:cs typeface="Courier New" panose="02070309020205020404" pitchFamily="49" charset="0"/>
              </a:rPr>
              <a:t>not</a:t>
            </a:r>
            <a:r>
              <a:rPr lang="en-US" sz="2600" dirty="0"/>
              <a:t> operator, you must also specify a media type.</a:t>
            </a:r>
          </a:p>
          <a:p>
            <a:pPr lvl="2"/>
            <a:r>
              <a:rPr lang="en-US" dirty="0">
                <a:latin typeface="Courier New" panose="02070309020205020404" pitchFamily="49" charset="0"/>
                <a:cs typeface="Courier New" panose="02070309020205020404" pitchFamily="49" charset="0"/>
              </a:rPr>
              <a:t>@media not (screen and (max-width: 600px)) {……}</a:t>
            </a:r>
          </a:p>
          <a:p>
            <a:r>
              <a:rPr lang="en-US" b="1" i="1" dirty="0"/>
              <a:t>only</a:t>
            </a:r>
          </a:p>
          <a:p>
            <a:pPr lvl="1"/>
            <a:r>
              <a:rPr lang="en-US" sz="2600" dirty="0"/>
              <a:t>The </a:t>
            </a:r>
            <a:r>
              <a:rPr lang="en-US" sz="2600" dirty="0">
                <a:latin typeface="Courier New" panose="02070309020205020404" pitchFamily="49" charset="0"/>
                <a:cs typeface="Courier New" panose="02070309020205020404" pitchFamily="49" charset="0"/>
              </a:rPr>
              <a:t>only</a:t>
            </a:r>
            <a:r>
              <a:rPr lang="en-US" sz="2600" dirty="0"/>
              <a:t> operator is used to apply a style only if an entire query matches. </a:t>
            </a:r>
          </a:p>
          <a:p>
            <a:pPr lvl="1"/>
            <a:r>
              <a:rPr lang="en-US" sz="2600" dirty="0"/>
              <a:t>If you use the </a:t>
            </a:r>
            <a:r>
              <a:rPr lang="en-US" sz="2600" dirty="0">
                <a:latin typeface="Courier New" panose="02070309020205020404" pitchFamily="49" charset="0"/>
                <a:cs typeface="Courier New" panose="02070309020205020404" pitchFamily="49" charset="0"/>
              </a:rPr>
              <a:t>only </a:t>
            </a:r>
            <a:r>
              <a:rPr lang="en-US" sz="2600" dirty="0"/>
              <a:t>operator, you must also specify a media type.</a:t>
            </a:r>
          </a:p>
          <a:p>
            <a:pPr lvl="1"/>
            <a:r>
              <a:rPr lang="en-US" sz="2600" dirty="0"/>
              <a:t>It is useful for preventing older browsers from applying selected styles. </a:t>
            </a:r>
          </a:p>
          <a:p>
            <a:pPr lvl="2"/>
            <a:r>
              <a:rPr lang="en-US" dirty="0"/>
              <a:t>When not using </a:t>
            </a:r>
            <a:r>
              <a:rPr lang="en-US" sz="2600" dirty="0">
                <a:latin typeface="Courier New" panose="02070309020205020404" pitchFamily="49" charset="0"/>
                <a:cs typeface="Courier New" panose="02070309020205020404" pitchFamily="49" charset="0"/>
              </a:rPr>
              <a:t>only</a:t>
            </a:r>
            <a:r>
              <a:rPr lang="en-US" dirty="0"/>
              <a:t>, older browsers would interpret the query </a:t>
            </a:r>
            <a:r>
              <a:rPr lang="en-US" dirty="0">
                <a:latin typeface="Courier New" panose="02070309020205020404" pitchFamily="49" charset="0"/>
                <a:cs typeface="Courier New" panose="02070309020205020404" pitchFamily="49" charset="0"/>
              </a:rPr>
              <a:t>screen and (max-width: 500px)</a:t>
            </a:r>
            <a:r>
              <a:rPr lang="en-US" dirty="0"/>
              <a:t>simply as </a:t>
            </a:r>
            <a:r>
              <a:rPr lang="en-US" dirty="0">
                <a:latin typeface="Courier New" panose="02070309020205020404" pitchFamily="49" charset="0"/>
                <a:cs typeface="Courier New" panose="02070309020205020404" pitchFamily="49" charset="0"/>
              </a:rPr>
              <a:t>screen</a:t>
            </a:r>
            <a:r>
              <a:rPr lang="en-US" dirty="0"/>
              <a:t>, ignoring the remainder of the query, and applying its styles on all screens. </a:t>
            </a:r>
          </a:p>
          <a:p>
            <a:pPr lvl="2"/>
            <a:r>
              <a:rPr lang="en-US" dirty="0">
                <a:latin typeface="Courier New" panose="02070309020205020404" pitchFamily="49" charset="0"/>
                <a:cs typeface="Courier New" panose="02070309020205020404" pitchFamily="49" charset="0"/>
              </a:rPr>
              <a:t>@media only (screen and (max-width: 500px)) {……}</a:t>
            </a:r>
          </a:p>
        </p:txBody>
      </p:sp>
    </p:spTree>
    <p:extLst>
      <p:ext uri="{BB962C8B-B14F-4D97-AF65-F5344CB8AC3E}">
        <p14:creationId xmlns:p14="http://schemas.microsoft.com/office/powerpoint/2010/main" val="3498786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9FF09-3BB9-4873-AB74-7A3418FF72FC}"/>
              </a:ext>
            </a:extLst>
          </p:cNvPr>
          <p:cNvSpPr>
            <a:spLocks noGrp="1"/>
          </p:cNvSpPr>
          <p:nvPr>
            <p:ph type="title"/>
          </p:nvPr>
        </p:nvSpPr>
        <p:spPr/>
        <p:txBody>
          <a:bodyPr>
            <a:normAutofit/>
          </a:bodyPr>
          <a:lstStyle/>
          <a:p>
            <a:r>
              <a:rPr lang="en-US" sz="4000" dirty="0"/>
              <a:t>comma operator</a:t>
            </a:r>
          </a:p>
        </p:txBody>
      </p:sp>
      <p:sp>
        <p:nvSpPr>
          <p:cNvPr id="3" name="Content Placeholder 2">
            <a:extLst>
              <a:ext uri="{FF2B5EF4-FFF2-40B4-BE49-F238E27FC236}">
                <a16:creationId xmlns:a16="http://schemas.microsoft.com/office/drawing/2014/main" id="{BAF2EF9B-712B-4A75-A558-B66410EE571F}"/>
              </a:ext>
            </a:extLst>
          </p:cNvPr>
          <p:cNvSpPr>
            <a:spLocks noGrp="1"/>
          </p:cNvSpPr>
          <p:nvPr>
            <p:ph idx="1"/>
          </p:nvPr>
        </p:nvSpPr>
        <p:spPr/>
        <p:txBody>
          <a:bodyPr>
            <a:normAutofit fontScale="85000" lnSpcReduction="20000"/>
          </a:bodyPr>
          <a:lstStyle/>
          <a:p>
            <a:r>
              <a:rPr lang="en-US" b="1" i="1" dirty="0"/>
              <a:t>, (comma)</a:t>
            </a:r>
          </a:p>
          <a:p>
            <a:pPr lvl="1"/>
            <a:r>
              <a:rPr lang="en-US" dirty="0"/>
              <a:t>Commas are used to combine multiple media queries into a single rule. </a:t>
            </a:r>
          </a:p>
          <a:p>
            <a:pPr lvl="1"/>
            <a:r>
              <a:rPr lang="en-US" dirty="0"/>
              <a:t>Each query in a comma-separated list is treated separately from the others. </a:t>
            </a:r>
          </a:p>
          <a:p>
            <a:pPr lvl="1"/>
            <a:r>
              <a:rPr lang="en-US" dirty="0"/>
              <a:t>Thus, if any of the queries in a list is true, the entire media statement returns </a:t>
            </a:r>
            <a:r>
              <a:rPr lang="en-US" dirty="0">
                <a:latin typeface="Courier New" panose="02070309020205020404" pitchFamily="49" charset="0"/>
                <a:cs typeface="Courier New" panose="02070309020205020404" pitchFamily="49" charset="0"/>
              </a:rPr>
              <a:t>true</a:t>
            </a:r>
            <a:r>
              <a:rPr lang="en-US" dirty="0"/>
              <a:t>. </a:t>
            </a:r>
          </a:p>
          <a:p>
            <a:pPr lvl="1"/>
            <a:r>
              <a:rPr lang="en-US" dirty="0"/>
              <a:t>In other words, lists behave like a logical </a:t>
            </a:r>
            <a:r>
              <a:rPr lang="en-US" b="1" i="1" dirty="0"/>
              <a:t>or</a:t>
            </a:r>
            <a:r>
              <a:rPr lang="en-US" dirty="0"/>
              <a:t> operator.</a:t>
            </a:r>
          </a:p>
          <a:p>
            <a:pPr lvl="1"/>
            <a:r>
              <a:rPr lang="en-US" dirty="0"/>
              <a:t>For instance, the following rule will apply its styles if the user's device has either a minimum height of 680px </a:t>
            </a:r>
            <a:r>
              <a:rPr lang="en-US" i="1" dirty="0"/>
              <a:t>or</a:t>
            </a:r>
            <a:r>
              <a:rPr lang="en-US" dirty="0"/>
              <a:t> is a screen device in portrait mode:</a:t>
            </a:r>
          </a:p>
          <a:p>
            <a:pPr lvl="2"/>
            <a:r>
              <a:rPr lang="en-US" dirty="0">
                <a:latin typeface="Courier New" panose="02070309020205020404" pitchFamily="49" charset="0"/>
                <a:cs typeface="Courier New" panose="02070309020205020404" pitchFamily="49" charset="0"/>
              </a:rPr>
              <a:t>@media (min-height: 680px), screen and (orientation: portrait) { ... }</a:t>
            </a:r>
          </a:p>
        </p:txBody>
      </p:sp>
    </p:spTree>
    <p:extLst>
      <p:ext uri="{BB962C8B-B14F-4D97-AF65-F5344CB8AC3E}">
        <p14:creationId xmlns:p14="http://schemas.microsoft.com/office/powerpoint/2010/main" val="3743335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54856"/>
          </a:xfrm>
        </p:spPr>
        <p:txBody>
          <a:bodyPr>
            <a:normAutofit/>
          </a:bodyPr>
          <a:lstStyle/>
          <a:p>
            <a:r>
              <a:rPr lang="en-US" sz="4000" dirty="0"/>
              <a:t>Media Feature (Min and Max Width)</a:t>
            </a:r>
          </a:p>
        </p:txBody>
      </p:sp>
      <p:sp>
        <p:nvSpPr>
          <p:cNvPr id="3" name="Content Placeholder 2"/>
          <p:cNvSpPr>
            <a:spLocks noGrp="1"/>
          </p:cNvSpPr>
          <p:nvPr>
            <p:ph idx="1"/>
          </p:nvPr>
        </p:nvSpPr>
        <p:spPr>
          <a:xfrm>
            <a:off x="457200" y="907256"/>
            <a:ext cx="8229600" cy="2674144"/>
          </a:xfrm>
        </p:spPr>
        <p:txBody>
          <a:bodyPr>
            <a:normAutofit/>
          </a:bodyPr>
          <a:lstStyle/>
          <a:p>
            <a:r>
              <a:rPr lang="en-US" sz="2200" dirty="0"/>
              <a:t>Most properties can be tested for a minimum or maximum value using the min- and max- prefixes, respectively. </a:t>
            </a:r>
          </a:p>
          <a:p>
            <a:pPr lvl="1"/>
            <a:r>
              <a:rPr lang="en-US" sz="2000" dirty="0"/>
              <a:t>The min prefix indicates a value of greater than or equal to while the max prefix indicates a value of less than or equal to. </a:t>
            </a:r>
          </a:p>
          <a:p>
            <a:pPr lvl="1"/>
            <a:r>
              <a:rPr lang="en-US" sz="2000" dirty="0"/>
              <a:t>For example, </a:t>
            </a:r>
          </a:p>
          <a:p>
            <a:pPr lvl="2"/>
            <a:r>
              <a:rPr lang="en-US" sz="1600" dirty="0"/>
              <a:t>max-width: 767px tests whether the display is in the range 0 to 767px.</a:t>
            </a:r>
          </a:p>
          <a:p>
            <a:pPr lvl="2"/>
            <a:r>
              <a:rPr lang="en-US" sz="1600" dirty="0"/>
              <a:t>min-width: 800px tests whether the display is at least 800 pixels wide. </a:t>
            </a:r>
          </a:p>
        </p:txBody>
      </p:sp>
      <p:pic>
        <p:nvPicPr>
          <p:cNvPr id="4" name="Picture 2"/>
          <p:cNvPicPr>
            <a:picLocks noChangeAspect="1" noChangeArrowheads="1"/>
          </p:cNvPicPr>
          <p:nvPr/>
        </p:nvPicPr>
        <p:blipFill>
          <a:blip r:embed="rId2"/>
          <a:srcRect/>
          <a:stretch>
            <a:fillRect/>
          </a:stretch>
        </p:blipFill>
        <p:spPr bwMode="auto">
          <a:xfrm>
            <a:off x="1752600" y="5366057"/>
            <a:ext cx="4650747" cy="1334294"/>
          </a:xfrm>
          <a:prstGeom prst="rect">
            <a:avLst/>
          </a:prstGeom>
          <a:noFill/>
          <a:ln w="9525">
            <a:noFill/>
            <a:miter lim="800000"/>
            <a:headEnd/>
            <a:tailEnd/>
          </a:ln>
          <a:effectLst/>
        </p:spPr>
      </p:pic>
      <p:pic>
        <p:nvPicPr>
          <p:cNvPr id="6" name="Picture 2">
            <a:extLst>
              <a:ext uri="{FF2B5EF4-FFF2-40B4-BE49-F238E27FC236}">
                <a16:creationId xmlns:a16="http://schemas.microsoft.com/office/drawing/2014/main" id="{34F66F45-10D4-492C-869C-8B034829E2CD}"/>
              </a:ext>
            </a:extLst>
          </p:cNvPr>
          <p:cNvPicPr>
            <a:picLocks noChangeAspect="1" noChangeArrowheads="1"/>
          </p:cNvPicPr>
          <p:nvPr/>
        </p:nvPicPr>
        <p:blipFill>
          <a:blip r:embed="rId3"/>
          <a:srcRect/>
          <a:stretch>
            <a:fillRect/>
          </a:stretch>
        </p:blipFill>
        <p:spPr bwMode="auto">
          <a:xfrm>
            <a:off x="2362200" y="3521496"/>
            <a:ext cx="3810000" cy="182200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Overlapping?</a:t>
            </a:r>
          </a:p>
        </p:txBody>
      </p:sp>
      <p:sp>
        <p:nvSpPr>
          <p:cNvPr id="3" name="Content Placeholder 2">
            <a:extLst>
              <a:ext uri="{FF2B5EF4-FFF2-40B4-BE49-F238E27FC236}">
                <a16:creationId xmlns:a16="http://schemas.microsoft.com/office/drawing/2014/main" id="{B4B20B49-359C-4C93-A7A5-26B29EECB958}"/>
              </a:ext>
            </a:extLst>
          </p:cNvPr>
          <p:cNvSpPr>
            <a:spLocks noGrp="1"/>
          </p:cNvSpPr>
          <p:nvPr>
            <p:ph idx="1"/>
          </p:nvPr>
        </p:nvSpPr>
        <p:spPr>
          <a:xfrm>
            <a:off x="457200" y="1371600"/>
            <a:ext cx="8229600" cy="1981199"/>
          </a:xfrm>
        </p:spPr>
        <p:txBody>
          <a:bodyPr>
            <a:normAutofit/>
          </a:bodyPr>
          <a:lstStyle/>
          <a:p>
            <a:r>
              <a:rPr lang="en-US" sz="2200" dirty="0">
                <a:latin typeface="Courier New" panose="02070309020205020404" pitchFamily="49" charset="0"/>
                <a:cs typeface="Courier New" panose="02070309020205020404" pitchFamily="49" charset="0"/>
              </a:rPr>
              <a:t>@media (min-width: 400px) {…} </a:t>
            </a:r>
          </a:p>
          <a:p>
            <a:r>
              <a:rPr lang="en-US" sz="2200" dirty="0">
                <a:latin typeface="Courier New" panose="02070309020205020404" pitchFamily="49" charset="0"/>
                <a:cs typeface="Courier New" panose="02070309020205020404" pitchFamily="49" charset="0"/>
              </a:rPr>
              <a:t>@media (min-width: 600px) {…} </a:t>
            </a:r>
          </a:p>
          <a:p>
            <a:r>
              <a:rPr lang="en-US" sz="2200" dirty="0">
                <a:latin typeface="Courier New" panose="02070309020205020404" pitchFamily="49" charset="0"/>
                <a:cs typeface="Courier New" panose="02070309020205020404" pitchFamily="49" charset="0"/>
              </a:rPr>
              <a:t>@media (min-width: 800px) {…}</a:t>
            </a:r>
          </a:p>
        </p:txBody>
      </p:sp>
      <p:pic>
        <p:nvPicPr>
          <p:cNvPr id="4098" name="Picture 2"/>
          <p:cNvPicPr>
            <a:picLocks noChangeAspect="1" noChangeArrowheads="1"/>
          </p:cNvPicPr>
          <p:nvPr/>
        </p:nvPicPr>
        <p:blipFill>
          <a:blip r:embed="rId2"/>
          <a:srcRect/>
          <a:stretch>
            <a:fillRect/>
          </a:stretch>
        </p:blipFill>
        <p:spPr bwMode="auto">
          <a:xfrm>
            <a:off x="533400" y="2971800"/>
            <a:ext cx="8229600" cy="330398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1BD1-0953-4114-ADE8-2944485E28E3}"/>
              </a:ext>
            </a:extLst>
          </p:cNvPr>
          <p:cNvSpPr>
            <a:spLocks noGrp="1"/>
          </p:cNvSpPr>
          <p:nvPr>
            <p:ph type="title"/>
          </p:nvPr>
        </p:nvSpPr>
        <p:spPr>
          <a:xfrm>
            <a:off x="457200" y="325877"/>
            <a:ext cx="8229600" cy="969523"/>
          </a:xfrm>
        </p:spPr>
        <p:txBody>
          <a:bodyPr>
            <a:normAutofit/>
          </a:bodyPr>
          <a:lstStyle/>
          <a:p>
            <a:r>
              <a:rPr lang="en-US" sz="4000" dirty="0"/>
              <a:t>Media Features (Orientation Syntax)</a:t>
            </a:r>
          </a:p>
        </p:txBody>
      </p:sp>
      <p:sp>
        <p:nvSpPr>
          <p:cNvPr id="3" name="Content Placeholder 2">
            <a:extLst>
              <a:ext uri="{FF2B5EF4-FFF2-40B4-BE49-F238E27FC236}">
                <a16:creationId xmlns:a16="http://schemas.microsoft.com/office/drawing/2014/main" id="{4BDAFAB1-70A6-4039-A897-D101BB3116DC}"/>
              </a:ext>
            </a:extLst>
          </p:cNvPr>
          <p:cNvSpPr>
            <a:spLocks noGrp="1"/>
          </p:cNvSpPr>
          <p:nvPr>
            <p:ph idx="1"/>
          </p:nvPr>
        </p:nvSpPr>
        <p:spPr>
          <a:xfrm>
            <a:off x="457200" y="1524000"/>
            <a:ext cx="8229600" cy="4602163"/>
          </a:xfrm>
        </p:spPr>
        <p:txBody>
          <a:bodyPr>
            <a:normAutofit lnSpcReduction="10000"/>
          </a:bodyPr>
          <a:lstStyle/>
          <a:p>
            <a:r>
              <a:rPr lang="en-US" sz="2200" dirty="0"/>
              <a:t>The ‘orientation’ media feature is ‘portrait’ when the value of the ‘height’ media feature is greater than or equal to the value of the ‘width’ media feature. Otherwise ‘orientation’ is ‘landscape’.</a:t>
            </a:r>
          </a:p>
          <a:p>
            <a:endParaRPr lang="en-US" sz="2200" dirty="0"/>
          </a:p>
          <a:p>
            <a:r>
              <a:rPr lang="en-US" sz="2200" dirty="0">
                <a:latin typeface="Courier New" panose="02070309020205020404" pitchFamily="49" charset="0"/>
                <a:cs typeface="Courier New" panose="02070309020205020404" pitchFamily="49" charset="0"/>
              </a:rPr>
              <a:t>@media all and (</a:t>
            </a:r>
            <a:r>
              <a:rPr lang="en-US" sz="2200" dirty="0" err="1">
                <a:latin typeface="Courier New" panose="02070309020205020404" pitchFamily="49" charset="0"/>
                <a:cs typeface="Courier New" panose="02070309020205020404" pitchFamily="49" charset="0"/>
              </a:rPr>
              <a:t>orientation:portrait</a:t>
            </a:r>
            <a:r>
              <a:rPr lang="en-US" sz="2200" dirty="0">
                <a:latin typeface="Courier New" panose="02070309020205020404" pitchFamily="49" charset="0"/>
                <a:cs typeface="Courier New" panose="02070309020205020404" pitchFamily="49" charset="0"/>
              </a:rPr>
              <a:t>) { … }</a:t>
            </a:r>
          </a:p>
          <a:p>
            <a:r>
              <a:rPr lang="en-US" sz="2200" dirty="0">
                <a:latin typeface="Courier New" panose="02070309020205020404" pitchFamily="49" charset="0"/>
                <a:cs typeface="Courier New" panose="02070309020205020404" pitchFamily="49" charset="0"/>
              </a:rPr>
              <a:t>@media all and (</a:t>
            </a:r>
            <a:r>
              <a:rPr lang="en-US" sz="2200" dirty="0" err="1">
                <a:latin typeface="Courier New" panose="02070309020205020404" pitchFamily="49" charset="0"/>
                <a:cs typeface="Courier New" panose="02070309020205020404" pitchFamily="49" charset="0"/>
              </a:rPr>
              <a:t>orientation:landscape</a:t>
            </a:r>
            <a:r>
              <a:rPr lang="en-US" sz="2200" dirty="0">
                <a:latin typeface="Courier New" panose="02070309020205020404" pitchFamily="49" charset="0"/>
                <a:cs typeface="Courier New" panose="02070309020205020404" pitchFamily="49" charset="0"/>
              </a:rPr>
              <a:t>) { … }</a:t>
            </a:r>
          </a:p>
          <a:p>
            <a:endParaRPr lang="en-US" sz="2200" dirty="0">
              <a:latin typeface="Courier New" panose="02070309020205020404" pitchFamily="49" charset="0"/>
              <a:cs typeface="Courier New" panose="02070309020205020404" pitchFamily="49" charset="0"/>
            </a:endParaRPr>
          </a:p>
          <a:p>
            <a:r>
              <a:rPr lang="en-US" sz="2200" dirty="0">
                <a:latin typeface="Courier New" panose="02070309020205020404" pitchFamily="49" charset="0"/>
                <a:cs typeface="Courier New" panose="02070309020205020404" pitchFamily="49" charset="0"/>
              </a:rPr>
              <a:t>@media only screen and (orientation: landscape) {</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body {</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background-color: </a:t>
            </a:r>
            <a:r>
              <a:rPr lang="en-US" sz="2200" dirty="0" err="1">
                <a:latin typeface="Courier New" panose="02070309020205020404" pitchFamily="49" charset="0"/>
                <a:cs typeface="Courier New" panose="02070309020205020404" pitchFamily="49" charset="0"/>
              </a:rPr>
              <a:t>lightblue</a:t>
            </a:r>
            <a:r>
              <a:rPr lang="en-US" sz="2200" dirty="0">
                <a:latin typeface="Courier New" panose="02070309020205020404" pitchFamily="49" charset="0"/>
                <a:cs typeface="Courier New" panose="02070309020205020404" pitchFamily="49" charset="0"/>
              </a:rPr>
              <a: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43038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3E84-2C93-40DE-AA5D-C93DFABDB47F}"/>
              </a:ext>
            </a:extLst>
          </p:cNvPr>
          <p:cNvSpPr>
            <a:spLocks noGrp="1"/>
          </p:cNvSpPr>
          <p:nvPr>
            <p:ph type="title"/>
          </p:nvPr>
        </p:nvSpPr>
        <p:spPr>
          <a:xfrm>
            <a:off x="457200" y="76200"/>
            <a:ext cx="8229600" cy="838200"/>
          </a:xfrm>
        </p:spPr>
        <p:txBody>
          <a:bodyPr>
            <a:normAutofit/>
          </a:bodyPr>
          <a:lstStyle/>
          <a:p>
            <a:r>
              <a:rPr lang="en-US" sz="4000" dirty="0">
                <a:hlinkClick r:id="rId2"/>
              </a:rPr>
              <a:t>Media Features (aspect-ratio Syntax)</a:t>
            </a:r>
            <a:endParaRPr lang="en-US" sz="4000" dirty="0"/>
          </a:p>
        </p:txBody>
      </p:sp>
      <p:sp>
        <p:nvSpPr>
          <p:cNvPr id="3" name="Content Placeholder 2">
            <a:extLst>
              <a:ext uri="{FF2B5EF4-FFF2-40B4-BE49-F238E27FC236}">
                <a16:creationId xmlns:a16="http://schemas.microsoft.com/office/drawing/2014/main" id="{5B6EF91A-7CC0-4DBD-BAF8-A4F191917046}"/>
              </a:ext>
            </a:extLst>
          </p:cNvPr>
          <p:cNvSpPr>
            <a:spLocks noGrp="1"/>
          </p:cNvSpPr>
          <p:nvPr>
            <p:ph idx="1"/>
          </p:nvPr>
        </p:nvSpPr>
        <p:spPr>
          <a:xfrm>
            <a:off x="457200" y="990600"/>
            <a:ext cx="8229600" cy="4876800"/>
          </a:xfrm>
        </p:spPr>
        <p:txBody>
          <a:bodyPr>
            <a:normAutofit fontScale="70000" lnSpcReduction="20000"/>
          </a:bodyPr>
          <a:lstStyle/>
          <a:p>
            <a:r>
              <a:rPr lang="en-US" sz="3500" dirty="0"/>
              <a:t>The aspect-ratio feature is specified as a </a:t>
            </a:r>
            <a:r>
              <a:rPr lang="en-US" sz="3500" dirty="0">
                <a:latin typeface="Courier New" panose="02070309020205020404" pitchFamily="49" charset="0"/>
                <a:cs typeface="Courier New" panose="02070309020205020404" pitchFamily="49" charset="0"/>
              </a:rPr>
              <a:t>&lt;ratio&gt; </a:t>
            </a:r>
            <a:r>
              <a:rPr lang="en-US" sz="3500" dirty="0"/>
              <a:t>value representing the width-to-height aspect ratio of the viewport. </a:t>
            </a:r>
          </a:p>
          <a:p>
            <a:pPr marL="0" indent="0">
              <a:buNone/>
            </a:pPr>
            <a:endParaRPr lang="en-US" sz="3500" dirty="0"/>
          </a:p>
          <a:p>
            <a:r>
              <a:rPr lang="en-US" dirty="0"/>
              <a:t>/* Minimum aspect ratio */</a:t>
            </a:r>
          </a:p>
          <a:p>
            <a:r>
              <a:rPr lang="en-US" dirty="0">
                <a:latin typeface="Courier New" panose="02070309020205020404" pitchFamily="49" charset="0"/>
                <a:cs typeface="Courier New" panose="02070309020205020404" pitchFamily="49" charset="0"/>
              </a:rPr>
              <a:t>@media (min-aspect-ratio: 8/5) {</a:t>
            </a:r>
          </a:p>
          <a:p>
            <a:r>
              <a:rPr lang="en-US" dirty="0">
                <a:latin typeface="Courier New" panose="02070309020205020404" pitchFamily="49" charset="0"/>
                <a:cs typeface="Courier New" panose="02070309020205020404" pitchFamily="49" charset="0"/>
              </a:rPr>
              <a:t>  div {background: #9af; /* blue */  }</a:t>
            </a:r>
          </a:p>
          <a:p>
            <a:r>
              <a:rPr lang="en-US" dirty="0">
                <a:latin typeface="Courier New" panose="02070309020205020404" pitchFamily="49" charset="0"/>
                <a:cs typeface="Courier New" panose="02070309020205020404" pitchFamily="49" charset="0"/>
              </a:rPr>
              <a:t>}</a:t>
            </a:r>
          </a:p>
          <a:p>
            <a:endParaRPr lang="en-US" dirty="0"/>
          </a:p>
          <a:p>
            <a:r>
              <a:rPr lang="en-US" dirty="0"/>
              <a:t>/* Maximum aspect ratio */</a:t>
            </a:r>
          </a:p>
          <a:p>
            <a:r>
              <a:rPr lang="en-US" dirty="0">
                <a:latin typeface="Courier New" panose="02070309020205020404" pitchFamily="49" charset="0"/>
                <a:cs typeface="Courier New" panose="02070309020205020404" pitchFamily="49" charset="0"/>
              </a:rPr>
              <a:t>@media (max-aspect-ratio: 3/2) {</a:t>
            </a:r>
          </a:p>
          <a:p>
            <a:r>
              <a:rPr lang="en-US" dirty="0">
                <a:latin typeface="Courier New" panose="02070309020205020404" pitchFamily="49" charset="0"/>
                <a:cs typeface="Courier New" panose="02070309020205020404" pitchFamily="49" charset="0"/>
              </a:rPr>
              <a:t>  div {background: #9ff;  /* cyan */  }</a:t>
            </a:r>
          </a:p>
          <a:p>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251401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9A17-9C86-42BC-A290-B5A5E5EF823C}"/>
              </a:ext>
            </a:extLst>
          </p:cNvPr>
          <p:cNvSpPr>
            <a:spLocks noGrp="1"/>
          </p:cNvSpPr>
          <p:nvPr>
            <p:ph type="title"/>
          </p:nvPr>
        </p:nvSpPr>
        <p:spPr>
          <a:xfrm>
            <a:off x="457200" y="152400"/>
            <a:ext cx="8229600" cy="715962"/>
          </a:xfrm>
        </p:spPr>
        <p:txBody>
          <a:bodyPr>
            <a:normAutofit/>
          </a:bodyPr>
          <a:lstStyle/>
          <a:p>
            <a:r>
              <a:rPr lang="en-US" sz="4000" dirty="0"/>
              <a:t>Summary of Today’s Lecture</a:t>
            </a:r>
          </a:p>
        </p:txBody>
      </p:sp>
      <p:sp>
        <p:nvSpPr>
          <p:cNvPr id="3" name="Content Placeholder 2">
            <a:extLst>
              <a:ext uri="{FF2B5EF4-FFF2-40B4-BE49-F238E27FC236}">
                <a16:creationId xmlns:a16="http://schemas.microsoft.com/office/drawing/2014/main" id="{239145F7-6322-4572-9FE8-1D85BAFB3830}"/>
              </a:ext>
            </a:extLst>
          </p:cNvPr>
          <p:cNvSpPr>
            <a:spLocks noGrp="1"/>
          </p:cNvSpPr>
          <p:nvPr>
            <p:ph idx="1"/>
          </p:nvPr>
        </p:nvSpPr>
        <p:spPr>
          <a:xfrm>
            <a:off x="457200" y="990600"/>
            <a:ext cx="8229600" cy="5486400"/>
          </a:xfrm>
        </p:spPr>
        <p:txBody>
          <a:bodyPr>
            <a:normAutofit/>
          </a:bodyPr>
          <a:lstStyle/>
          <a:p>
            <a:r>
              <a:rPr lang="en-US" sz="2200" dirty="0"/>
              <a:t>Fixed vs Fluid layouts</a:t>
            </a:r>
          </a:p>
          <a:p>
            <a:r>
              <a:rPr lang="en-US" sz="2200" dirty="0"/>
              <a:t>Responsive Web Design</a:t>
            </a:r>
          </a:p>
          <a:p>
            <a:r>
              <a:rPr lang="en-US" sz="2200" dirty="0"/>
              <a:t>Media Queries</a:t>
            </a:r>
          </a:p>
          <a:p>
            <a:pPr lvl="1"/>
            <a:r>
              <a:rPr lang="en-US" sz="1800" dirty="0"/>
              <a:t>Media Types</a:t>
            </a:r>
          </a:p>
          <a:p>
            <a:pPr lvl="1"/>
            <a:r>
              <a:rPr lang="en-US" sz="1800" dirty="0"/>
              <a:t>Media Features</a:t>
            </a:r>
          </a:p>
          <a:p>
            <a:pPr lvl="1"/>
            <a:r>
              <a:rPr lang="en-US" sz="1800" dirty="0"/>
              <a:t>Logical Operators</a:t>
            </a:r>
          </a:p>
          <a:p>
            <a:r>
              <a:rPr lang="en-US" sz="2200" dirty="0"/>
              <a:t>Identifying Breakpoints</a:t>
            </a:r>
          </a:p>
          <a:p>
            <a:r>
              <a:rPr lang="en-US" sz="2200" dirty="0"/>
              <a:t>Mobile First Approach</a:t>
            </a:r>
          </a:p>
          <a:p>
            <a:r>
              <a:rPr lang="en-US" sz="2200" dirty="0"/>
              <a:t>Adding Media Queries</a:t>
            </a:r>
          </a:p>
          <a:p>
            <a:r>
              <a:rPr lang="en-US" sz="2200" dirty="0"/>
              <a:t>Responsive Web Design Example</a:t>
            </a:r>
          </a:p>
          <a:p>
            <a:endParaRPr lang="en-US" sz="2200" dirty="0"/>
          </a:p>
          <a:p>
            <a:endParaRPr lang="en-US" sz="2200" dirty="0"/>
          </a:p>
          <a:p>
            <a:endParaRPr lang="en-US" sz="2200" dirty="0"/>
          </a:p>
          <a:p>
            <a:pPr lvl="1"/>
            <a:endParaRPr lang="en-US" sz="1800" dirty="0"/>
          </a:p>
          <a:p>
            <a:endParaRPr lang="en-US" dirty="0"/>
          </a:p>
          <a:p>
            <a:endParaRPr lang="en-US" dirty="0"/>
          </a:p>
        </p:txBody>
      </p:sp>
    </p:spTree>
    <p:extLst>
      <p:ext uri="{BB962C8B-B14F-4D97-AF65-F5344CB8AC3E}">
        <p14:creationId xmlns:p14="http://schemas.microsoft.com/office/powerpoint/2010/main" val="3195880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D4A8-4F7C-4C40-B535-072EAD56F822}"/>
              </a:ext>
            </a:extLst>
          </p:cNvPr>
          <p:cNvSpPr>
            <a:spLocks noGrp="1"/>
          </p:cNvSpPr>
          <p:nvPr>
            <p:ph type="title"/>
          </p:nvPr>
        </p:nvSpPr>
        <p:spPr/>
        <p:txBody>
          <a:bodyPr>
            <a:normAutofit/>
          </a:bodyPr>
          <a:lstStyle/>
          <a:p>
            <a:r>
              <a:rPr lang="en-US" sz="4000" dirty="0"/>
              <a:t>Complex Media Queries</a:t>
            </a:r>
          </a:p>
        </p:txBody>
      </p:sp>
      <p:sp>
        <p:nvSpPr>
          <p:cNvPr id="3" name="Content Placeholder 2">
            <a:extLst>
              <a:ext uri="{FF2B5EF4-FFF2-40B4-BE49-F238E27FC236}">
                <a16:creationId xmlns:a16="http://schemas.microsoft.com/office/drawing/2014/main" id="{B3CE0BB2-3E5F-4457-B0B1-5CB1D0EC5D4A}"/>
              </a:ext>
            </a:extLst>
          </p:cNvPr>
          <p:cNvSpPr>
            <a:spLocks noGrp="1"/>
          </p:cNvSpPr>
          <p:nvPr>
            <p:ph idx="1"/>
          </p:nvPr>
        </p:nvSpPr>
        <p:spPr/>
        <p:txBody>
          <a:bodyPr>
            <a:normAutofit/>
          </a:bodyPr>
          <a:lstStyle/>
          <a:p>
            <a:r>
              <a:rPr lang="en-US" sz="2200" dirty="0">
                <a:latin typeface="Courier New" panose="02070309020205020404" pitchFamily="49" charset="0"/>
                <a:cs typeface="Courier New" panose="02070309020205020404" pitchFamily="49" charset="0"/>
              </a:rPr>
              <a:t>@media only (screen and (min-width: 100px)),</a:t>
            </a:r>
          </a:p>
          <a:p>
            <a:r>
              <a:rPr lang="en-US" sz="2200" dirty="0">
                <a:latin typeface="Courier New" panose="02070309020205020404" pitchFamily="49" charset="0"/>
                <a:cs typeface="Courier New" panose="02070309020205020404" pitchFamily="49" charset="0"/>
              </a:rPr>
              <a:t>not (screen and (min-width: 100px)), </a:t>
            </a:r>
          </a:p>
          <a:p>
            <a:r>
              <a:rPr lang="en-US" sz="2200" dirty="0">
                <a:latin typeface="Courier New" panose="02070309020205020404" pitchFamily="49" charset="0"/>
                <a:cs typeface="Courier New" panose="02070309020205020404" pitchFamily="49" charset="0"/>
              </a:rPr>
              <a:t>not (print and (min-height: 100px)), </a:t>
            </a:r>
          </a:p>
          <a:p>
            <a:r>
              <a:rPr lang="en-US" sz="2200" dirty="0">
                <a:latin typeface="Courier New" panose="02070309020205020404" pitchFamily="49" charset="0"/>
                <a:cs typeface="Courier New" panose="02070309020205020404" pitchFamily="49" charset="0"/>
              </a:rPr>
              <a:t>(min-height: 100px) and (max-height: 1000px),</a:t>
            </a:r>
          </a:p>
          <a:p>
            <a:r>
              <a:rPr lang="en-US" sz="2200" dirty="0">
                <a:latin typeface="Courier New" panose="02070309020205020404" pitchFamily="49" charset="0"/>
                <a:cs typeface="Courier New" panose="02070309020205020404" pitchFamily="49" charset="0"/>
              </a:rPr>
              <a:t>(orientation: landscape) </a:t>
            </a:r>
          </a:p>
          <a:p>
            <a:pPr lvl="1"/>
            <a:r>
              <a:rPr lang="en-US" sz="1800" dirty="0">
                <a:latin typeface="Courier New" panose="02070309020205020404" pitchFamily="49" charset="0"/>
                <a:cs typeface="Courier New" panose="02070309020205020404" pitchFamily="49" charset="0"/>
              </a:rPr>
              <a:t>{ p </a:t>
            </a:r>
          </a:p>
          <a:p>
            <a:pPr lvl="2"/>
            <a:r>
              <a:rPr lang="en-US" sz="1400" dirty="0">
                <a:latin typeface="Courier New" panose="02070309020205020404" pitchFamily="49" charset="0"/>
                <a:cs typeface="Courier New" panose="02070309020205020404" pitchFamily="49" charset="0"/>
              </a:rPr>
              <a:t>{ background: red; } </a:t>
            </a:r>
          </a:p>
          <a:p>
            <a:pPr lvl="1"/>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37838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a:t>Identifying Breakpoints</a:t>
            </a:r>
          </a:p>
        </p:txBody>
      </p:sp>
      <p:sp>
        <p:nvSpPr>
          <p:cNvPr id="3" name="Content Placeholder 2"/>
          <p:cNvSpPr>
            <a:spLocks noGrp="1"/>
          </p:cNvSpPr>
          <p:nvPr>
            <p:ph idx="1"/>
          </p:nvPr>
        </p:nvSpPr>
        <p:spPr>
          <a:xfrm>
            <a:off x="457200" y="1295400"/>
            <a:ext cx="8229600" cy="4830763"/>
          </a:xfrm>
        </p:spPr>
        <p:txBody>
          <a:bodyPr>
            <a:normAutofit/>
          </a:bodyPr>
          <a:lstStyle/>
          <a:p>
            <a:r>
              <a:rPr lang="en-US" sz="2200" dirty="0"/>
              <a:t>The point at which the media query delivers a new set of styles is known as a breakpoint.</a:t>
            </a:r>
          </a:p>
          <a:p>
            <a:r>
              <a:rPr lang="en-US" sz="2200" dirty="0"/>
              <a:t>Some sites have just two layouts triggered at a single breakpoint. More commonly, responsive sites use three designs targeted at typical phone, tablet and desktop widths. </a:t>
            </a:r>
          </a:p>
          <a:p>
            <a:r>
              <a:rPr lang="en-US" sz="2200" dirty="0"/>
              <a:t>How many you choose depends on the nature of your site’s design.</a:t>
            </a:r>
          </a:p>
        </p:txBody>
      </p:sp>
      <p:pic>
        <p:nvPicPr>
          <p:cNvPr id="4" name="Picture 3">
            <a:extLst>
              <a:ext uri="{FF2B5EF4-FFF2-40B4-BE49-F238E27FC236}">
                <a16:creationId xmlns:a16="http://schemas.microsoft.com/office/drawing/2014/main" id="{E768C41B-9370-4CE4-B014-31BE26084707}"/>
              </a:ext>
            </a:extLst>
          </p:cNvPr>
          <p:cNvPicPr>
            <a:picLocks noChangeAspect="1"/>
          </p:cNvPicPr>
          <p:nvPr/>
        </p:nvPicPr>
        <p:blipFill>
          <a:blip r:embed="rId2"/>
          <a:stretch>
            <a:fillRect/>
          </a:stretch>
        </p:blipFill>
        <p:spPr>
          <a:xfrm>
            <a:off x="5105400" y="4150468"/>
            <a:ext cx="3249137" cy="2133600"/>
          </a:xfrm>
          <a:prstGeom prst="rect">
            <a:avLst/>
          </a:prstGeom>
        </p:spPr>
      </p:pic>
      <p:pic>
        <p:nvPicPr>
          <p:cNvPr id="5" name="Picture 4">
            <a:extLst>
              <a:ext uri="{FF2B5EF4-FFF2-40B4-BE49-F238E27FC236}">
                <a16:creationId xmlns:a16="http://schemas.microsoft.com/office/drawing/2014/main" id="{147C1A79-E9A1-417E-8C96-018B6F52E283}"/>
              </a:ext>
            </a:extLst>
          </p:cNvPr>
          <p:cNvPicPr>
            <a:picLocks noChangeAspect="1"/>
          </p:cNvPicPr>
          <p:nvPr/>
        </p:nvPicPr>
        <p:blipFill>
          <a:blip r:embed="rId3"/>
          <a:stretch>
            <a:fillRect/>
          </a:stretch>
        </p:blipFill>
        <p:spPr>
          <a:xfrm>
            <a:off x="3117273" y="4150468"/>
            <a:ext cx="1454727" cy="2133600"/>
          </a:xfrm>
          <a:prstGeom prst="rect">
            <a:avLst/>
          </a:prstGeom>
        </p:spPr>
      </p:pic>
      <p:pic>
        <p:nvPicPr>
          <p:cNvPr id="4098" name="Picture 2">
            <a:extLst>
              <a:ext uri="{FF2B5EF4-FFF2-40B4-BE49-F238E27FC236}">
                <a16:creationId xmlns:a16="http://schemas.microsoft.com/office/drawing/2014/main" id="{C7670CFA-CC4A-4D63-89C2-419B81A6A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143983"/>
            <a:ext cx="1224196"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sz="4000" dirty="0"/>
              <a:t>Mobile First Approach</a:t>
            </a:r>
          </a:p>
        </p:txBody>
      </p:sp>
      <p:sp>
        <p:nvSpPr>
          <p:cNvPr id="3" name="Content Placeholder 2"/>
          <p:cNvSpPr>
            <a:spLocks noGrp="1"/>
          </p:cNvSpPr>
          <p:nvPr>
            <p:ph sz="half" idx="1"/>
          </p:nvPr>
        </p:nvSpPr>
        <p:spPr>
          <a:xfrm>
            <a:off x="152400" y="715962"/>
            <a:ext cx="4343400" cy="5989638"/>
          </a:xfrm>
        </p:spPr>
        <p:txBody>
          <a:bodyPr>
            <a:normAutofit fontScale="85000" lnSpcReduction="20000"/>
          </a:bodyPr>
          <a:lstStyle/>
          <a:p>
            <a:r>
              <a:rPr lang="en-US" dirty="0"/>
              <a:t>One popular technique with using media queries is called </a:t>
            </a:r>
            <a:r>
              <a:rPr lang="en-US" i="1" dirty="0"/>
              <a:t>mobile first</a:t>
            </a:r>
            <a:r>
              <a:rPr lang="en-US" dirty="0"/>
              <a:t>. </a:t>
            </a:r>
          </a:p>
          <a:p>
            <a:r>
              <a:rPr lang="en-US" dirty="0"/>
              <a:t>The mobile first approach includes using styles targeted at smaller viewports as the default styles for a website, then use media queries to add styles as the viewport grows.</a:t>
            </a:r>
          </a:p>
          <a:p>
            <a:r>
              <a:rPr lang="en-US" dirty="0"/>
              <a:t>The operating belief behind mobile first design is that a user on a mobile device, commonly using a smaller viewport, shouldn’t have to load the styles for a desktop computer only to have them overwritten with mobile styles later. </a:t>
            </a:r>
          </a:p>
        </p:txBody>
      </p:sp>
      <p:sp>
        <p:nvSpPr>
          <p:cNvPr id="4" name="Content Placeholder 3"/>
          <p:cNvSpPr>
            <a:spLocks noGrp="1"/>
          </p:cNvSpPr>
          <p:nvPr>
            <p:ph sz="half" idx="2"/>
          </p:nvPr>
        </p:nvSpPr>
        <p:spPr>
          <a:xfrm>
            <a:off x="4267200" y="715962"/>
            <a:ext cx="4876800" cy="5761038"/>
          </a:xfrm>
        </p:spPr>
        <p:txBody>
          <a:bodyPr>
            <a:normAutofit fontScale="85000" lnSpcReduction="20000"/>
          </a:bodyPr>
          <a:lstStyle/>
          <a:p>
            <a:r>
              <a:rPr lang="en-US" dirty="0">
                <a:latin typeface="Courier New" panose="02070309020205020404" pitchFamily="49" charset="0"/>
                <a:cs typeface="Courier New" panose="02070309020205020404" pitchFamily="49" charset="0"/>
              </a:rPr>
              <a:t>/* Default styles first then media queries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@media (min-width: 400px and max-width: 599px) {...} </a:t>
            </a:r>
          </a:p>
          <a:p>
            <a:r>
              <a:rPr lang="en-US" dirty="0">
                <a:latin typeface="Courier New" panose="02070309020205020404" pitchFamily="49" charset="0"/>
                <a:cs typeface="Courier New" panose="02070309020205020404" pitchFamily="49" charset="0"/>
              </a:rPr>
              <a:t>@media (min-width: 600px and max-width: 999px) {...} </a:t>
            </a:r>
          </a:p>
          <a:p>
            <a:r>
              <a:rPr lang="en-US" dirty="0">
                <a:latin typeface="Courier New" panose="02070309020205020404" pitchFamily="49" charset="0"/>
                <a:cs typeface="Courier New" panose="02070309020205020404" pitchFamily="49" charset="0"/>
              </a:rPr>
              <a:t>@media (min-width: 1000px and max-width: 1399px) {...} </a:t>
            </a:r>
          </a:p>
          <a:p>
            <a:r>
              <a:rPr lang="en-US" dirty="0">
                <a:latin typeface="Courier New" panose="02070309020205020404" pitchFamily="49" charset="0"/>
                <a:cs typeface="Courier New" panose="02070309020205020404" pitchFamily="49" charset="0"/>
              </a:rPr>
              <a:t>@media (min-width: 1400px) {...} </a:t>
            </a:r>
            <a:br>
              <a:rPr lang="en-US" dirty="0"/>
            </a:br>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609600"/>
          </a:xfrm>
        </p:spPr>
        <p:txBody>
          <a:bodyPr>
            <a:normAutofit fontScale="90000"/>
          </a:bodyPr>
          <a:lstStyle/>
          <a:p>
            <a:r>
              <a:rPr lang="en-US" dirty="0">
                <a:hlinkClick r:id="rId2"/>
              </a:rPr>
              <a:t>Mobile First Approach</a:t>
            </a:r>
            <a:endParaRPr lang="en-US" dirty="0"/>
          </a:p>
        </p:txBody>
      </p:sp>
      <p:pic>
        <p:nvPicPr>
          <p:cNvPr id="1026" name="Picture 2" descr="https://css-tricks.com/wp-content/uploads/2010/07/mediaqueries-alltogether.png"/>
          <p:cNvPicPr>
            <a:picLocks noChangeAspect="1" noChangeArrowheads="1"/>
          </p:cNvPicPr>
          <p:nvPr/>
        </p:nvPicPr>
        <p:blipFill>
          <a:blip r:embed="rId3"/>
          <a:srcRect/>
          <a:stretch>
            <a:fillRect/>
          </a:stretch>
        </p:blipFill>
        <p:spPr bwMode="auto">
          <a:xfrm>
            <a:off x="2895600" y="684628"/>
            <a:ext cx="4800600" cy="6097172"/>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857C-4494-4DB0-A3D1-CB3BF9460430}"/>
              </a:ext>
            </a:extLst>
          </p:cNvPr>
          <p:cNvSpPr>
            <a:spLocks noGrp="1"/>
          </p:cNvSpPr>
          <p:nvPr>
            <p:ph type="title"/>
          </p:nvPr>
        </p:nvSpPr>
        <p:spPr>
          <a:xfrm>
            <a:off x="457200" y="76200"/>
            <a:ext cx="8229600" cy="555185"/>
          </a:xfrm>
        </p:spPr>
        <p:txBody>
          <a:bodyPr>
            <a:normAutofit fontScale="90000"/>
          </a:bodyPr>
          <a:lstStyle/>
          <a:p>
            <a:r>
              <a:rPr lang="en-US" sz="4000" dirty="0"/>
              <a:t>Small Viewport</a:t>
            </a:r>
          </a:p>
        </p:txBody>
      </p:sp>
      <p:pic>
        <p:nvPicPr>
          <p:cNvPr id="4" name="Picture 3">
            <a:extLst>
              <a:ext uri="{FF2B5EF4-FFF2-40B4-BE49-F238E27FC236}">
                <a16:creationId xmlns:a16="http://schemas.microsoft.com/office/drawing/2014/main" id="{1134366B-EFBF-48B2-8CFE-CBD013A25FA0}"/>
              </a:ext>
            </a:extLst>
          </p:cNvPr>
          <p:cNvPicPr>
            <a:picLocks noChangeAspect="1"/>
          </p:cNvPicPr>
          <p:nvPr/>
        </p:nvPicPr>
        <p:blipFill rotWithShape="1">
          <a:blip r:embed="rId2"/>
          <a:srcRect l="1667" t="12667" r="59167" b="8139"/>
          <a:stretch/>
        </p:blipFill>
        <p:spPr>
          <a:xfrm>
            <a:off x="2362199" y="631384"/>
            <a:ext cx="4806533" cy="6074215"/>
          </a:xfrm>
          <a:prstGeom prst="rect">
            <a:avLst/>
          </a:prstGeom>
        </p:spPr>
      </p:pic>
    </p:spTree>
    <p:extLst>
      <p:ext uri="{BB962C8B-B14F-4D97-AF65-F5344CB8AC3E}">
        <p14:creationId xmlns:p14="http://schemas.microsoft.com/office/powerpoint/2010/main" val="244189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1BDA0-5A45-4BB0-AADD-222C245790DF}"/>
              </a:ext>
            </a:extLst>
          </p:cNvPr>
          <p:cNvSpPr>
            <a:spLocks noGrp="1"/>
          </p:cNvSpPr>
          <p:nvPr>
            <p:ph type="title"/>
          </p:nvPr>
        </p:nvSpPr>
        <p:spPr>
          <a:xfrm>
            <a:off x="457200" y="76200"/>
            <a:ext cx="8229600" cy="517524"/>
          </a:xfrm>
        </p:spPr>
        <p:txBody>
          <a:bodyPr>
            <a:normAutofit fontScale="90000"/>
          </a:bodyPr>
          <a:lstStyle/>
          <a:p>
            <a:r>
              <a:rPr lang="en-US" dirty="0"/>
              <a:t>Medium Viewport</a:t>
            </a:r>
          </a:p>
        </p:txBody>
      </p:sp>
      <p:pic>
        <p:nvPicPr>
          <p:cNvPr id="4" name="Picture 3">
            <a:extLst>
              <a:ext uri="{FF2B5EF4-FFF2-40B4-BE49-F238E27FC236}">
                <a16:creationId xmlns:a16="http://schemas.microsoft.com/office/drawing/2014/main" id="{DD625B08-21C7-4100-A69A-EDD08FA10A91}"/>
              </a:ext>
            </a:extLst>
          </p:cNvPr>
          <p:cNvPicPr>
            <a:picLocks noChangeAspect="1"/>
          </p:cNvPicPr>
          <p:nvPr/>
        </p:nvPicPr>
        <p:blipFill rotWithShape="1">
          <a:blip r:embed="rId2"/>
          <a:srcRect t="10000" r="34166" b="8666"/>
          <a:stretch/>
        </p:blipFill>
        <p:spPr>
          <a:xfrm>
            <a:off x="914400" y="685800"/>
            <a:ext cx="7539142" cy="5821363"/>
          </a:xfrm>
          <a:prstGeom prst="rect">
            <a:avLst/>
          </a:prstGeom>
        </p:spPr>
      </p:pic>
    </p:spTree>
    <p:extLst>
      <p:ext uri="{BB962C8B-B14F-4D97-AF65-F5344CB8AC3E}">
        <p14:creationId xmlns:p14="http://schemas.microsoft.com/office/powerpoint/2010/main" val="3076447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A7BF-9BBA-4A65-B0DB-A6A7496F8AFE}"/>
              </a:ext>
            </a:extLst>
          </p:cNvPr>
          <p:cNvSpPr>
            <a:spLocks noGrp="1"/>
          </p:cNvSpPr>
          <p:nvPr>
            <p:ph type="title"/>
          </p:nvPr>
        </p:nvSpPr>
        <p:spPr>
          <a:xfrm>
            <a:off x="457200" y="274638"/>
            <a:ext cx="8229600" cy="563562"/>
          </a:xfrm>
        </p:spPr>
        <p:txBody>
          <a:bodyPr>
            <a:normAutofit fontScale="90000"/>
          </a:bodyPr>
          <a:lstStyle/>
          <a:p>
            <a:r>
              <a:rPr lang="en-US" dirty="0"/>
              <a:t>Big Viewport</a:t>
            </a:r>
          </a:p>
        </p:txBody>
      </p:sp>
      <p:pic>
        <p:nvPicPr>
          <p:cNvPr id="4" name="Picture 3">
            <a:extLst>
              <a:ext uri="{FF2B5EF4-FFF2-40B4-BE49-F238E27FC236}">
                <a16:creationId xmlns:a16="http://schemas.microsoft.com/office/drawing/2014/main" id="{930EB7C3-2E95-434E-84B7-FF6306B680B2}"/>
              </a:ext>
            </a:extLst>
          </p:cNvPr>
          <p:cNvPicPr>
            <a:picLocks noChangeAspect="1"/>
          </p:cNvPicPr>
          <p:nvPr/>
        </p:nvPicPr>
        <p:blipFill rotWithShape="1">
          <a:blip r:embed="rId2"/>
          <a:srcRect t="8666" r="923" b="4667"/>
          <a:stretch/>
        </p:blipFill>
        <p:spPr>
          <a:xfrm>
            <a:off x="228600" y="1295400"/>
            <a:ext cx="8686800" cy="4749189"/>
          </a:xfrm>
          <a:prstGeom prst="rect">
            <a:avLst/>
          </a:prstGeom>
        </p:spPr>
      </p:pic>
    </p:spTree>
    <p:extLst>
      <p:ext uri="{BB962C8B-B14F-4D97-AF65-F5344CB8AC3E}">
        <p14:creationId xmlns:p14="http://schemas.microsoft.com/office/powerpoint/2010/main" val="2221777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2272-B111-4BC0-9C2C-D71FFE29E696}"/>
              </a:ext>
            </a:extLst>
          </p:cNvPr>
          <p:cNvSpPr>
            <a:spLocks noGrp="1"/>
          </p:cNvSpPr>
          <p:nvPr>
            <p:ph type="title"/>
          </p:nvPr>
        </p:nvSpPr>
        <p:spPr/>
        <p:txBody>
          <a:bodyPr/>
          <a:lstStyle/>
          <a:p>
            <a:r>
              <a:rPr lang="en-US" dirty="0"/>
              <a:t>Linking Stylesheets</a:t>
            </a:r>
          </a:p>
        </p:txBody>
      </p:sp>
      <p:sp>
        <p:nvSpPr>
          <p:cNvPr id="3" name="Content Placeholder 2">
            <a:extLst>
              <a:ext uri="{FF2B5EF4-FFF2-40B4-BE49-F238E27FC236}">
                <a16:creationId xmlns:a16="http://schemas.microsoft.com/office/drawing/2014/main" id="{CCFAF15E-4E05-4CAF-BF69-EFD6FC3376A4}"/>
              </a:ext>
            </a:extLst>
          </p:cNvPr>
          <p:cNvSpPr>
            <a:spLocks noGrp="1"/>
          </p:cNvSpPr>
          <p:nvPr>
            <p:ph idx="1"/>
          </p:nvPr>
        </p:nvSpPr>
        <p:spPr/>
        <p:txBody>
          <a:bodyPr>
            <a:normAutofit/>
          </a:bodyPr>
          <a:lstStyle/>
          <a:p>
            <a:r>
              <a:rPr lang="en-US" sz="2200" dirty="0"/>
              <a:t>Multiple CSS stylesheets can be linked within HTML. There are two main approaches:</a:t>
            </a:r>
          </a:p>
          <a:p>
            <a:pPr lvl="1"/>
            <a:r>
              <a:rPr lang="en-US" sz="1800" dirty="0">
                <a:latin typeface="Courier New" panose="02070309020205020404" pitchFamily="49" charset="0"/>
                <a:cs typeface="Courier New" panose="02070309020205020404" pitchFamily="49" charset="0"/>
              </a:rPr>
              <a:t>@import CSS rule.</a:t>
            </a:r>
          </a:p>
          <a:p>
            <a:pPr lvl="1"/>
            <a:r>
              <a:rPr lang="en-US" sz="1800" dirty="0">
                <a:latin typeface="Courier New" panose="02070309020205020404" pitchFamily="49" charset="0"/>
                <a:cs typeface="Courier New" panose="02070309020205020404" pitchFamily="49" charset="0"/>
              </a:rPr>
              <a:t>&lt;link&gt; element.</a:t>
            </a:r>
          </a:p>
        </p:txBody>
      </p:sp>
    </p:spTree>
    <p:extLst>
      <p:ext uri="{BB962C8B-B14F-4D97-AF65-F5344CB8AC3E}">
        <p14:creationId xmlns:p14="http://schemas.microsoft.com/office/powerpoint/2010/main" val="1542487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263B-7943-47C6-8E8B-E4EED6C98178}"/>
              </a:ext>
            </a:extLst>
          </p:cNvPr>
          <p:cNvSpPr>
            <a:spLocks noGrp="1"/>
          </p:cNvSpPr>
          <p:nvPr>
            <p:ph type="title"/>
          </p:nvPr>
        </p:nvSpPr>
        <p:spPr/>
        <p:txBody>
          <a:bodyPr>
            <a:normAutofit/>
          </a:bodyPr>
          <a:lstStyle/>
          <a:p>
            <a:r>
              <a:rPr lang="en-US" sz="4000" dirty="0"/>
              <a:t>@import CSS Rule</a:t>
            </a:r>
          </a:p>
        </p:txBody>
      </p:sp>
      <p:sp>
        <p:nvSpPr>
          <p:cNvPr id="3" name="Content Placeholder 2">
            <a:extLst>
              <a:ext uri="{FF2B5EF4-FFF2-40B4-BE49-F238E27FC236}">
                <a16:creationId xmlns:a16="http://schemas.microsoft.com/office/drawing/2014/main" id="{6F7BA150-BDD2-46AB-9CA1-AC3E252B6448}"/>
              </a:ext>
            </a:extLst>
          </p:cNvPr>
          <p:cNvSpPr>
            <a:spLocks noGrp="1"/>
          </p:cNvSpPr>
          <p:nvPr>
            <p:ph idx="1"/>
          </p:nvPr>
        </p:nvSpPr>
        <p:spPr/>
        <p:txBody>
          <a:bodyPr>
            <a:normAutofit/>
          </a:bodyPr>
          <a:lstStyle/>
          <a:p>
            <a:r>
              <a:rPr lang="en-US" sz="2200" dirty="0"/>
              <a:t>The </a:t>
            </a:r>
            <a:r>
              <a:rPr lang="en-US" sz="2200" dirty="0">
                <a:latin typeface="Courier New" panose="02070309020205020404" pitchFamily="49" charset="0"/>
                <a:cs typeface="Courier New" panose="02070309020205020404" pitchFamily="49" charset="0"/>
              </a:rPr>
              <a:t>@import</a:t>
            </a:r>
            <a:r>
              <a:rPr lang="en-US" sz="2200" dirty="0"/>
              <a:t> CSS rule is used to import style rules from other style sheets. These rules must precede all other types of rules.</a:t>
            </a:r>
          </a:p>
          <a:p>
            <a:pPr lvl="1"/>
            <a:r>
              <a:rPr lang="en-US" sz="1800" dirty="0">
                <a:latin typeface="Courier New" panose="02070309020205020404" pitchFamily="49" charset="0"/>
                <a:cs typeface="Courier New" panose="02070309020205020404" pitchFamily="49" charset="0"/>
              </a:rPr>
              <a:t>@import </a:t>
            </a:r>
            <a:r>
              <a:rPr lang="en-US" sz="1800" dirty="0" err="1">
                <a:latin typeface="Courier New" panose="02070309020205020404" pitchFamily="49" charset="0"/>
                <a:cs typeface="Courier New" panose="02070309020205020404" pitchFamily="49" charset="0"/>
              </a:rPr>
              <a:t>url</a:t>
            </a:r>
            <a:r>
              <a:rPr lang="en-US" sz="1800" dirty="0">
                <a:latin typeface="Courier New" panose="02070309020205020404" pitchFamily="49" charset="0"/>
                <a:cs typeface="Courier New" panose="02070309020205020404" pitchFamily="49" charset="0"/>
              </a:rPr>
              <a:t>(“style1.css")</a:t>
            </a:r>
          </a:p>
          <a:p>
            <a:pPr lvl="1"/>
            <a:r>
              <a:rPr lang="en-US" sz="1800" dirty="0">
                <a:latin typeface="Courier New" panose="02070309020205020404" pitchFamily="49" charset="0"/>
                <a:cs typeface="Courier New" panose="02070309020205020404" pitchFamily="49" charset="0"/>
              </a:rPr>
              <a:t>@import </a:t>
            </a:r>
            <a:r>
              <a:rPr lang="en-US" sz="1800" dirty="0" err="1">
                <a:latin typeface="Courier New" panose="02070309020205020404" pitchFamily="49" charset="0"/>
                <a:cs typeface="Courier New" panose="02070309020205020404" pitchFamily="49" charset="0"/>
              </a:rPr>
              <a:t>url</a:t>
            </a:r>
            <a:r>
              <a:rPr lang="en-US" sz="1800" dirty="0">
                <a:latin typeface="Courier New" panose="02070309020205020404" pitchFamily="49" charset="0"/>
                <a:cs typeface="Courier New" panose="02070309020205020404" pitchFamily="49" charset="0"/>
              </a:rPr>
              <a:t>(“style2.css")</a:t>
            </a:r>
          </a:p>
          <a:p>
            <a:pPr lvl="1"/>
            <a:r>
              <a:rPr lang="en-US" sz="1800" dirty="0"/>
              <a:t>……</a:t>
            </a:r>
          </a:p>
          <a:p>
            <a:r>
              <a:rPr lang="en-US" sz="2200" dirty="0"/>
              <a:t>When importing multiple CSS files, the styles are applied in the order that they are imported in the HTML document. </a:t>
            </a:r>
          </a:p>
          <a:p>
            <a:r>
              <a:rPr lang="en-US" sz="2200" dirty="0"/>
              <a:t>In the above code, all the rules from </a:t>
            </a:r>
            <a:r>
              <a:rPr lang="en-US" sz="2200" dirty="0">
                <a:latin typeface="Courier New" panose="02070309020205020404" pitchFamily="49" charset="0"/>
                <a:cs typeface="Courier New" panose="02070309020205020404" pitchFamily="49" charset="0"/>
              </a:rPr>
              <a:t>style1.css</a:t>
            </a:r>
            <a:r>
              <a:rPr lang="en-US" sz="2200" dirty="0"/>
              <a:t> would be applied first, then the rules from </a:t>
            </a:r>
            <a:r>
              <a:rPr lang="en-US" sz="2200" dirty="0">
                <a:latin typeface="Courier New" panose="02070309020205020404" pitchFamily="49" charset="0"/>
                <a:cs typeface="Courier New" panose="02070309020205020404" pitchFamily="49" charset="0"/>
              </a:rPr>
              <a:t>style2.css </a:t>
            </a:r>
            <a:r>
              <a:rPr lang="en-US" sz="2200" dirty="0"/>
              <a:t>will be applied. This can cause similar rules to overwrite the rules from the previously imported files.</a:t>
            </a:r>
          </a:p>
          <a:p>
            <a:pPr marL="457200" lvl="1" indent="0">
              <a:buNone/>
            </a:pPr>
            <a:endParaRPr lang="en-US" sz="1800" dirty="0"/>
          </a:p>
        </p:txBody>
      </p:sp>
    </p:spTree>
    <p:extLst>
      <p:ext uri="{BB962C8B-B14F-4D97-AF65-F5344CB8AC3E}">
        <p14:creationId xmlns:p14="http://schemas.microsoft.com/office/powerpoint/2010/main" val="1096356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94519-015C-4132-A114-7A1B555771C3}"/>
              </a:ext>
            </a:extLst>
          </p:cNvPr>
          <p:cNvSpPr>
            <a:spLocks noGrp="1"/>
          </p:cNvSpPr>
          <p:nvPr>
            <p:ph type="title"/>
          </p:nvPr>
        </p:nvSpPr>
        <p:spPr>
          <a:xfrm>
            <a:off x="457200" y="76200"/>
            <a:ext cx="8229600" cy="586691"/>
          </a:xfrm>
        </p:spPr>
        <p:txBody>
          <a:bodyPr>
            <a:normAutofit fontScale="90000"/>
          </a:bodyPr>
          <a:lstStyle/>
          <a:p>
            <a:r>
              <a:rPr lang="en-US" dirty="0"/>
              <a:t>@import CSS Rule</a:t>
            </a:r>
          </a:p>
        </p:txBody>
      </p:sp>
      <p:pic>
        <p:nvPicPr>
          <p:cNvPr id="4" name="Picture 3">
            <a:extLst>
              <a:ext uri="{FF2B5EF4-FFF2-40B4-BE49-F238E27FC236}">
                <a16:creationId xmlns:a16="http://schemas.microsoft.com/office/drawing/2014/main" id="{D858C452-A94F-46FE-A40E-A8B2A69ED4C1}"/>
              </a:ext>
            </a:extLst>
          </p:cNvPr>
          <p:cNvPicPr>
            <a:picLocks noChangeAspect="1"/>
          </p:cNvPicPr>
          <p:nvPr/>
        </p:nvPicPr>
        <p:blipFill rotWithShape="1">
          <a:blip r:embed="rId2"/>
          <a:srcRect l="6666" t="11333" r="27500" b="7333"/>
          <a:stretch/>
        </p:blipFill>
        <p:spPr>
          <a:xfrm>
            <a:off x="645942" y="662891"/>
            <a:ext cx="8040858" cy="6208764"/>
          </a:xfrm>
          <a:prstGeom prst="rect">
            <a:avLst/>
          </a:prstGeom>
        </p:spPr>
      </p:pic>
    </p:spTree>
    <p:extLst>
      <p:ext uri="{BB962C8B-B14F-4D97-AF65-F5344CB8AC3E}">
        <p14:creationId xmlns:p14="http://schemas.microsoft.com/office/powerpoint/2010/main" val="2797901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81AF-D693-4C81-B35D-CB5FAABBD4D1}"/>
              </a:ext>
            </a:extLst>
          </p:cNvPr>
          <p:cNvSpPr>
            <a:spLocks noGrp="1"/>
          </p:cNvSpPr>
          <p:nvPr>
            <p:ph type="title"/>
          </p:nvPr>
        </p:nvSpPr>
        <p:spPr>
          <a:xfrm>
            <a:off x="457200" y="228600"/>
            <a:ext cx="8229600" cy="1143000"/>
          </a:xfrm>
        </p:spPr>
        <p:txBody>
          <a:bodyPr>
            <a:normAutofit fontScale="90000"/>
          </a:bodyPr>
          <a:lstStyle/>
          <a:p>
            <a:r>
              <a:rPr lang="en-US" sz="4000" dirty="0"/>
              <a:t>CSS Layouts</a:t>
            </a:r>
            <a:br>
              <a:rPr lang="en-US" sz="4000" dirty="0"/>
            </a:br>
            <a:r>
              <a:rPr lang="en-US" dirty="0"/>
              <a:t>Fixed Vs Fluid</a:t>
            </a:r>
            <a:endParaRPr lang="en-US" sz="4000" dirty="0"/>
          </a:p>
        </p:txBody>
      </p:sp>
      <p:sp>
        <p:nvSpPr>
          <p:cNvPr id="3" name="Content Placeholder 2">
            <a:extLst>
              <a:ext uri="{FF2B5EF4-FFF2-40B4-BE49-F238E27FC236}">
                <a16:creationId xmlns:a16="http://schemas.microsoft.com/office/drawing/2014/main" id="{E303E4B6-BF75-4732-B4E9-B0B304F8A2E9}"/>
              </a:ext>
            </a:extLst>
          </p:cNvPr>
          <p:cNvSpPr>
            <a:spLocks noGrp="1"/>
          </p:cNvSpPr>
          <p:nvPr>
            <p:ph idx="1"/>
          </p:nvPr>
        </p:nvSpPr>
        <p:spPr/>
        <p:txBody>
          <a:bodyPr>
            <a:normAutofit/>
          </a:bodyPr>
          <a:lstStyle/>
          <a:p>
            <a:r>
              <a:rPr lang="en-US" sz="2200" dirty="0"/>
              <a:t>Till CSS2, we can build two types of layouts, </a:t>
            </a:r>
            <a:r>
              <a:rPr lang="en-US" sz="2200" b="1" dirty="0"/>
              <a:t>Fixed </a:t>
            </a:r>
            <a:r>
              <a:rPr lang="en-US" sz="2200" dirty="0"/>
              <a:t>and </a:t>
            </a:r>
            <a:r>
              <a:rPr lang="en-US" sz="2200" b="1" dirty="0"/>
              <a:t>Fluid</a:t>
            </a:r>
            <a:r>
              <a:rPr lang="en-US" sz="2200" dirty="0"/>
              <a:t>. </a:t>
            </a:r>
          </a:p>
          <a:p>
            <a:r>
              <a:rPr lang="en-US" sz="2200" dirty="0"/>
              <a:t>These layouts are classified as </a:t>
            </a:r>
            <a:r>
              <a:rPr lang="en-US" sz="2200" b="1" dirty="0"/>
              <a:t>Fixed or Fluid</a:t>
            </a:r>
            <a:r>
              <a:rPr lang="en-US" sz="2200" dirty="0"/>
              <a:t> on the basis of their width. </a:t>
            </a:r>
          </a:p>
          <a:p>
            <a:pPr marL="742950" lvl="2" indent="-342900"/>
            <a:r>
              <a:rPr lang="en-US" sz="1800" b="1" dirty="0"/>
              <a:t>CSS Fixed layouts </a:t>
            </a:r>
            <a:r>
              <a:rPr lang="en-US" sz="1800" dirty="0"/>
              <a:t>are layouts with fixed width in px for example, 960px, 1200px, 1170px, etc.</a:t>
            </a:r>
          </a:p>
          <a:p>
            <a:pPr marL="742950" lvl="2" indent="-342900"/>
            <a:r>
              <a:rPr lang="en-US" sz="1800" b="1" dirty="0"/>
              <a:t>CSS Fluid Layouts </a:t>
            </a:r>
            <a:r>
              <a:rPr lang="en-US" sz="1800" dirty="0"/>
              <a:t>or Elastic layouts are layouts with width in percentage.</a:t>
            </a:r>
          </a:p>
          <a:p>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6051600" y="5315040"/>
              <a:ext cx="6840" cy="6480"/>
            </p14:xfrm>
          </p:contentPart>
        </mc:Choice>
        <mc:Fallback xmlns="">
          <p:pic>
            <p:nvPicPr>
              <p:cNvPr id="5" name="Ink 4"/>
              <p:cNvPicPr/>
              <p:nvPr/>
            </p:nvPicPr>
            <p:blipFill>
              <a:blip r:embed="rId3"/>
              <a:stretch>
                <a:fillRect/>
              </a:stretch>
            </p:blipFill>
            <p:spPr>
              <a:xfrm>
                <a:off x="6042240" y="5305680"/>
                <a:ext cx="25560" cy="25200"/>
              </a:xfrm>
              <a:prstGeom prst="rect">
                <a:avLst/>
              </a:prstGeom>
            </p:spPr>
          </p:pic>
        </mc:Fallback>
      </mc:AlternateContent>
    </p:spTree>
    <p:extLst>
      <p:ext uri="{BB962C8B-B14F-4D97-AF65-F5344CB8AC3E}">
        <p14:creationId xmlns:p14="http://schemas.microsoft.com/office/powerpoint/2010/main" val="1569638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FA1C-0FA6-4A8D-9AF4-C1BB3AAD4A4D}"/>
              </a:ext>
            </a:extLst>
          </p:cNvPr>
          <p:cNvSpPr>
            <a:spLocks noGrp="1"/>
          </p:cNvSpPr>
          <p:nvPr>
            <p:ph type="title"/>
          </p:nvPr>
        </p:nvSpPr>
        <p:spPr/>
        <p:txBody>
          <a:bodyPr>
            <a:normAutofit/>
          </a:bodyPr>
          <a:lstStyle/>
          <a:p>
            <a:r>
              <a:rPr lang="en-US" sz="4000" dirty="0">
                <a:latin typeface="Courier New" panose="02070309020205020404" pitchFamily="49" charset="0"/>
                <a:cs typeface="Courier New" panose="02070309020205020404" pitchFamily="49" charset="0"/>
              </a:rPr>
              <a:t>&lt;link&gt; </a:t>
            </a:r>
            <a:r>
              <a:rPr lang="en-US" sz="4000" dirty="0"/>
              <a:t>element</a:t>
            </a:r>
          </a:p>
        </p:txBody>
      </p:sp>
      <p:sp>
        <p:nvSpPr>
          <p:cNvPr id="3" name="Content Placeholder 2">
            <a:extLst>
              <a:ext uri="{FF2B5EF4-FFF2-40B4-BE49-F238E27FC236}">
                <a16:creationId xmlns:a16="http://schemas.microsoft.com/office/drawing/2014/main" id="{1C77375A-05CA-4272-B2BD-D19200540518}"/>
              </a:ext>
            </a:extLst>
          </p:cNvPr>
          <p:cNvSpPr>
            <a:spLocks noGrp="1"/>
          </p:cNvSpPr>
          <p:nvPr>
            <p:ph idx="1"/>
          </p:nvPr>
        </p:nvSpPr>
        <p:spPr/>
        <p:txBody>
          <a:bodyPr>
            <a:normAutofit lnSpcReduction="10000"/>
          </a:bodyPr>
          <a:lstStyle/>
          <a:p>
            <a:r>
              <a:rPr lang="en-US" sz="2200" dirty="0">
                <a:latin typeface="Courier New" panose="02070309020205020404" pitchFamily="49" charset="0"/>
                <a:cs typeface="Courier New" panose="02070309020205020404" pitchFamily="49" charset="0"/>
              </a:rPr>
              <a:t>&lt;link&gt; </a:t>
            </a:r>
            <a:r>
              <a:rPr lang="en-US" sz="2200" dirty="0"/>
              <a:t>element can be used to link multiple stylesheets in a single HTML file.</a:t>
            </a:r>
          </a:p>
          <a:p>
            <a:r>
              <a:rPr lang="en-US" sz="2200" dirty="0"/>
              <a:t>For each stylesheet you link to a page, you would just need to add an additional </a:t>
            </a:r>
            <a:r>
              <a:rPr lang="en-US" sz="2200" dirty="0">
                <a:latin typeface="Courier New" panose="02070309020205020404" pitchFamily="49" charset="0"/>
                <a:cs typeface="Courier New" panose="02070309020205020404" pitchFamily="49" charset="0"/>
              </a:rPr>
              <a:t>&lt;link&gt; </a:t>
            </a:r>
            <a:r>
              <a:rPr lang="en-US" sz="2200" dirty="0"/>
              <a:t>element. </a:t>
            </a:r>
          </a:p>
          <a:p>
            <a:pPr lvl="1"/>
            <a:r>
              <a:rPr lang="en-US" sz="1800" dirty="0">
                <a:latin typeface="Courier New" panose="02070309020205020404" pitchFamily="49" charset="0"/>
                <a:cs typeface="Courier New" panose="02070309020205020404" pitchFamily="49" charset="0"/>
              </a:rPr>
              <a:t>&lt;</a:t>
            </a:r>
            <a:r>
              <a:rPr lang="en-US" sz="1800" b="1" dirty="0">
                <a:latin typeface="Courier New" panose="02070309020205020404" pitchFamily="49" charset="0"/>
                <a:cs typeface="Courier New" panose="02070309020205020404" pitchFamily="49" charset="0"/>
              </a:rPr>
              <a:t>link</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href</a:t>
            </a:r>
            <a:r>
              <a:rPr lang="en-US" sz="1800" dirty="0">
                <a:latin typeface="Courier New" panose="02070309020205020404" pitchFamily="49" charset="0"/>
                <a:cs typeface="Courier New" panose="02070309020205020404" pitchFamily="49" charset="0"/>
              </a:rPr>
              <a:t>="style1.css" </a:t>
            </a:r>
            <a:r>
              <a:rPr lang="en-US" sz="1800" dirty="0" err="1">
                <a:latin typeface="Courier New" panose="02070309020205020404" pitchFamily="49" charset="0"/>
                <a:cs typeface="Courier New" panose="02070309020205020404" pitchFamily="49" charset="0"/>
              </a:rPr>
              <a:t>rel</a:t>
            </a:r>
            <a:r>
              <a:rPr lang="en-US" sz="1800" dirty="0">
                <a:latin typeface="Courier New" panose="02070309020205020404" pitchFamily="49" charset="0"/>
                <a:cs typeface="Courier New" panose="02070309020205020404" pitchFamily="49" charset="0"/>
              </a:rPr>
              <a:t>="stylesheet"&gt; </a:t>
            </a:r>
          </a:p>
          <a:p>
            <a:pPr lvl="1"/>
            <a:r>
              <a:rPr lang="en-US" sz="1800" dirty="0">
                <a:latin typeface="Courier New" panose="02070309020205020404" pitchFamily="49" charset="0"/>
                <a:cs typeface="Courier New" panose="02070309020205020404" pitchFamily="49" charset="0"/>
              </a:rPr>
              <a:t>&lt;</a:t>
            </a:r>
            <a:r>
              <a:rPr lang="en-US" sz="1800" b="1" dirty="0">
                <a:latin typeface="Courier New" panose="02070309020205020404" pitchFamily="49" charset="0"/>
                <a:cs typeface="Courier New" panose="02070309020205020404" pitchFamily="49" charset="0"/>
              </a:rPr>
              <a:t>link</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href</a:t>
            </a:r>
            <a:r>
              <a:rPr lang="en-US" sz="1800" dirty="0">
                <a:latin typeface="Courier New" panose="02070309020205020404" pitchFamily="49" charset="0"/>
                <a:cs typeface="Courier New" panose="02070309020205020404" pitchFamily="49" charset="0"/>
              </a:rPr>
              <a:t>="style2.css" </a:t>
            </a:r>
            <a:r>
              <a:rPr lang="en-US" sz="1800" dirty="0" err="1">
                <a:latin typeface="Courier New" panose="02070309020205020404" pitchFamily="49" charset="0"/>
                <a:cs typeface="Courier New" panose="02070309020205020404" pitchFamily="49" charset="0"/>
              </a:rPr>
              <a:t>rel</a:t>
            </a:r>
            <a:r>
              <a:rPr lang="en-US" sz="1800" dirty="0">
                <a:latin typeface="Courier New" panose="02070309020205020404" pitchFamily="49" charset="0"/>
                <a:cs typeface="Courier New" panose="02070309020205020404" pitchFamily="49" charset="0"/>
              </a:rPr>
              <a:t>="stylesheet"&gt; </a:t>
            </a:r>
          </a:p>
          <a:p>
            <a:pPr lvl="1"/>
            <a:r>
              <a:rPr lang="en-US" sz="1800" dirty="0">
                <a:latin typeface="Courier New" panose="02070309020205020404" pitchFamily="49" charset="0"/>
                <a:cs typeface="Courier New" panose="02070309020205020404" pitchFamily="49" charset="0"/>
              </a:rPr>
              <a:t>...</a:t>
            </a:r>
          </a:p>
          <a:p>
            <a:r>
              <a:rPr lang="en-US" sz="2200" dirty="0"/>
              <a:t>When linking multiple CSS files, the styles are applied in the order that they are linked in the HTML document. </a:t>
            </a:r>
          </a:p>
          <a:p>
            <a:r>
              <a:rPr lang="en-US" sz="2200" dirty="0"/>
              <a:t>In the above code, all the rules from </a:t>
            </a:r>
            <a:r>
              <a:rPr lang="en-US" sz="2200" dirty="0">
                <a:latin typeface="Courier New" panose="02070309020205020404" pitchFamily="49" charset="0"/>
                <a:cs typeface="Courier New" panose="02070309020205020404" pitchFamily="49" charset="0"/>
              </a:rPr>
              <a:t>style1.css</a:t>
            </a:r>
            <a:r>
              <a:rPr lang="en-US" sz="2200" dirty="0"/>
              <a:t> would be applied first, then the rules from </a:t>
            </a:r>
            <a:r>
              <a:rPr lang="en-US" sz="2200" dirty="0">
                <a:latin typeface="Courier New" panose="02070309020205020404" pitchFamily="49" charset="0"/>
                <a:cs typeface="Courier New" panose="02070309020205020404" pitchFamily="49" charset="0"/>
              </a:rPr>
              <a:t>style2.css </a:t>
            </a:r>
            <a:r>
              <a:rPr lang="en-US" sz="2200" dirty="0"/>
              <a:t>will be applied. This can cause similar rules to overwrite the rules from the previously linked files.</a:t>
            </a:r>
          </a:p>
        </p:txBody>
      </p:sp>
    </p:spTree>
    <p:extLst>
      <p:ext uri="{BB962C8B-B14F-4D97-AF65-F5344CB8AC3E}">
        <p14:creationId xmlns:p14="http://schemas.microsoft.com/office/powerpoint/2010/main" val="196196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59B4-D9EF-478F-B5F7-8C13B2617AD6}"/>
              </a:ext>
            </a:extLst>
          </p:cNvPr>
          <p:cNvSpPr>
            <a:spLocks noGrp="1"/>
          </p:cNvSpPr>
          <p:nvPr>
            <p:ph type="title"/>
          </p:nvPr>
        </p:nvSpPr>
        <p:spPr>
          <a:xfrm>
            <a:off x="457200" y="76200"/>
            <a:ext cx="8229600" cy="715963"/>
          </a:xfrm>
        </p:spPr>
        <p:txBody>
          <a:bodyPr>
            <a:normAutofit/>
          </a:bodyPr>
          <a:lstStyle/>
          <a:p>
            <a:r>
              <a:rPr lang="en-US" sz="4000" dirty="0"/>
              <a:t>&lt;link&gt; element Example</a:t>
            </a:r>
          </a:p>
        </p:txBody>
      </p:sp>
      <p:sp>
        <p:nvSpPr>
          <p:cNvPr id="3" name="Content Placeholder 2">
            <a:extLst>
              <a:ext uri="{FF2B5EF4-FFF2-40B4-BE49-F238E27FC236}">
                <a16:creationId xmlns:a16="http://schemas.microsoft.com/office/drawing/2014/main" id="{43D74E93-93FD-4029-BBE1-B9EE474BB2F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E98B7D2-2612-446C-948B-12E3B0588EF2}"/>
              </a:ext>
            </a:extLst>
          </p:cNvPr>
          <p:cNvPicPr>
            <a:picLocks noChangeAspect="1"/>
          </p:cNvPicPr>
          <p:nvPr/>
        </p:nvPicPr>
        <p:blipFill rotWithShape="1">
          <a:blip r:embed="rId2"/>
          <a:srcRect l="6666" t="10000" r="15833" b="8667"/>
          <a:stretch/>
        </p:blipFill>
        <p:spPr>
          <a:xfrm>
            <a:off x="250578" y="914400"/>
            <a:ext cx="8642843" cy="5668962"/>
          </a:xfrm>
          <a:prstGeom prst="rect">
            <a:avLst/>
          </a:prstGeom>
        </p:spPr>
      </p:pic>
    </p:spTree>
    <p:extLst>
      <p:ext uri="{BB962C8B-B14F-4D97-AF65-F5344CB8AC3E}">
        <p14:creationId xmlns:p14="http://schemas.microsoft.com/office/powerpoint/2010/main" val="971045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9A17-9C86-42BC-A290-B5A5E5EF823C}"/>
              </a:ext>
            </a:extLst>
          </p:cNvPr>
          <p:cNvSpPr>
            <a:spLocks noGrp="1"/>
          </p:cNvSpPr>
          <p:nvPr>
            <p:ph type="title"/>
          </p:nvPr>
        </p:nvSpPr>
        <p:spPr>
          <a:xfrm>
            <a:off x="457200" y="152400"/>
            <a:ext cx="8229600" cy="715962"/>
          </a:xfrm>
        </p:spPr>
        <p:txBody>
          <a:bodyPr>
            <a:normAutofit/>
          </a:bodyPr>
          <a:lstStyle/>
          <a:p>
            <a:r>
              <a:rPr lang="en-US" sz="4000" dirty="0"/>
              <a:t>Summary of Today’s Lecture</a:t>
            </a:r>
          </a:p>
        </p:txBody>
      </p:sp>
      <p:sp>
        <p:nvSpPr>
          <p:cNvPr id="3" name="Content Placeholder 2">
            <a:extLst>
              <a:ext uri="{FF2B5EF4-FFF2-40B4-BE49-F238E27FC236}">
                <a16:creationId xmlns:a16="http://schemas.microsoft.com/office/drawing/2014/main" id="{239145F7-6322-4572-9FE8-1D85BAFB3830}"/>
              </a:ext>
            </a:extLst>
          </p:cNvPr>
          <p:cNvSpPr>
            <a:spLocks noGrp="1"/>
          </p:cNvSpPr>
          <p:nvPr>
            <p:ph idx="1"/>
          </p:nvPr>
        </p:nvSpPr>
        <p:spPr>
          <a:xfrm>
            <a:off x="457200" y="990600"/>
            <a:ext cx="8229600" cy="5486400"/>
          </a:xfrm>
        </p:spPr>
        <p:txBody>
          <a:bodyPr>
            <a:normAutofit/>
          </a:bodyPr>
          <a:lstStyle/>
          <a:p>
            <a:r>
              <a:rPr lang="en-US" sz="2200" dirty="0"/>
              <a:t>Fixed vs Fluid layouts</a:t>
            </a:r>
          </a:p>
          <a:p>
            <a:r>
              <a:rPr lang="en-US" sz="2200" dirty="0"/>
              <a:t>Responsive Web Design</a:t>
            </a:r>
          </a:p>
          <a:p>
            <a:r>
              <a:rPr lang="en-US" sz="2200" dirty="0"/>
              <a:t>Media Queries</a:t>
            </a:r>
          </a:p>
          <a:p>
            <a:pPr lvl="1"/>
            <a:r>
              <a:rPr lang="en-US" sz="1800" dirty="0"/>
              <a:t>Media Types</a:t>
            </a:r>
          </a:p>
          <a:p>
            <a:pPr lvl="1"/>
            <a:r>
              <a:rPr lang="en-US" sz="1800" dirty="0"/>
              <a:t>Media Features</a:t>
            </a:r>
          </a:p>
          <a:p>
            <a:pPr lvl="1"/>
            <a:r>
              <a:rPr lang="en-US" sz="1800" dirty="0"/>
              <a:t>Logical Operators</a:t>
            </a:r>
          </a:p>
          <a:p>
            <a:r>
              <a:rPr lang="en-US" sz="2200" dirty="0"/>
              <a:t>Identifying Breakpoints</a:t>
            </a:r>
          </a:p>
          <a:p>
            <a:r>
              <a:rPr lang="en-US" sz="2200" dirty="0"/>
              <a:t>Mobile First Approach</a:t>
            </a:r>
          </a:p>
          <a:p>
            <a:r>
              <a:rPr lang="en-US" sz="2200" dirty="0"/>
              <a:t>Adding Media Queries</a:t>
            </a:r>
          </a:p>
          <a:p>
            <a:r>
              <a:rPr lang="en-US" sz="2200" dirty="0"/>
              <a:t>Responsive Web Design Example</a:t>
            </a:r>
          </a:p>
          <a:p>
            <a:endParaRPr lang="en-US" sz="2200" dirty="0"/>
          </a:p>
          <a:p>
            <a:endParaRPr lang="en-US" sz="2200" dirty="0"/>
          </a:p>
          <a:p>
            <a:endParaRPr lang="en-US" sz="2200" dirty="0"/>
          </a:p>
          <a:p>
            <a:pPr lvl="1"/>
            <a:endParaRPr lang="en-US" sz="1800" dirty="0"/>
          </a:p>
          <a:p>
            <a:endParaRPr lang="en-US" dirty="0"/>
          </a:p>
          <a:p>
            <a:endParaRPr lang="en-US" dirty="0"/>
          </a:p>
        </p:txBody>
      </p:sp>
    </p:spTree>
    <p:extLst>
      <p:ext uri="{BB962C8B-B14F-4D97-AF65-F5344CB8AC3E}">
        <p14:creationId xmlns:p14="http://schemas.microsoft.com/office/powerpoint/2010/main" val="2217879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Resources</a:t>
            </a:r>
          </a:p>
        </p:txBody>
      </p:sp>
      <p:sp>
        <p:nvSpPr>
          <p:cNvPr id="6" name="Content Placeholder 5"/>
          <p:cNvSpPr>
            <a:spLocks noGrp="1"/>
          </p:cNvSpPr>
          <p:nvPr>
            <p:ph idx="1"/>
          </p:nvPr>
        </p:nvSpPr>
        <p:spPr/>
        <p:txBody>
          <a:bodyPr>
            <a:normAutofit/>
          </a:bodyPr>
          <a:lstStyle/>
          <a:p>
            <a:r>
              <a:rPr lang="en-US" sz="2200" dirty="0"/>
              <a:t>Responsive Web Design by Ethan Marcotte</a:t>
            </a:r>
          </a:p>
          <a:p>
            <a:r>
              <a:rPr lang="en-US" sz="2200" dirty="0">
                <a:hlinkClick r:id="rId2"/>
              </a:rPr>
              <a:t>https://www.w3.org/TR/css3-mediaqueries/</a:t>
            </a:r>
            <a:endParaRPr lang="en-US" sz="2200" dirty="0"/>
          </a:p>
          <a:p>
            <a:r>
              <a:rPr lang="en-US" sz="2200" dirty="0">
                <a:hlinkClick r:id="rId3"/>
              </a:rPr>
              <a:t>https://abookapart.com/products/responsive-web-design</a:t>
            </a:r>
            <a:endParaRPr lang="en-US" sz="2200" dirty="0"/>
          </a:p>
          <a:p>
            <a:r>
              <a:rPr lang="en-US" sz="2200" dirty="0">
                <a:hlinkClick r:id="rId4"/>
              </a:rPr>
              <a:t>http://learn.shayhowe.com/advanced-html-css/responsive-web-design/</a:t>
            </a:r>
            <a:endParaRPr lang="en-US" sz="2200" dirty="0"/>
          </a:p>
          <a:p>
            <a:r>
              <a:rPr lang="en-US" sz="2200" dirty="0">
                <a:hlinkClick r:id="rId5"/>
              </a:rPr>
              <a:t>https://www.w3schools.com/cssref/pr_import_rule.asp</a:t>
            </a:r>
            <a:endParaRPr lang="en-US" sz="2200" dirty="0"/>
          </a:p>
          <a:p>
            <a:r>
              <a:rPr lang="en-US" sz="2200" dirty="0">
                <a:hlinkClick r:id="rId6"/>
              </a:rPr>
              <a:t>https://developer.mozilla.org/en-US/docs/Web/CSS/@import</a:t>
            </a:r>
            <a:endParaRPr lang="en-US" sz="2200" dirty="0"/>
          </a:p>
          <a:p>
            <a:r>
              <a:rPr lang="en-US" sz="2200" dirty="0">
                <a:hlinkClick r:id="rId7"/>
              </a:rPr>
              <a:t>https://discuss.codecademy.com/t/can-you-apply-multiple-stylesheets-to-a-single-page/369792</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56D1-0CAD-43E7-8C59-8E81DB125BD8}"/>
              </a:ext>
            </a:extLst>
          </p:cNvPr>
          <p:cNvSpPr>
            <a:spLocks noGrp="1"/>
          </p:cNvSpPr>
          <p:nvPr>
            <p:ph type="title"/>
          </p:nvPr>
        </p:nvSpPr>
        <p:spPr/>
        <p:txBody>
          <a:bodyPr>
            <a:normAutofit/>
          </a:bodyPr>
          <a:lstStyle/>
          <a:p>
            <a:r>
              <a:rPr lang="en-US" sz="4000" dirty="0"/>
              <a:t>Fixed Layout</a:t>
            </a:r>
          </a:p>
        </p:txBody>
      </p:sp>
      <p:sp>
        <p:nvSpPr>
          <p:cNvPr id="3" name="Content Placeholder 2">
            <a:extLst>
              <a:ext uri="{FF2B5EF4-FFF2-40B4-BE49-F238E27FC236}">
                <a16:creationId xmlns:a16="http://schemas.microsoft.com/office/drawing/2014/main" id="{2E1CA8F1-11CD-476B-9067-285B1BEF1900}"/>
              </a:ext>
            </a:extLst>
          </p:cNvPr>
          <p:cNvSpPr>
            <a:spLocks noGrp="1"/>
          </p:cNvSpPr>
          <p:nvPr>
            <p:ph idx="1"/>
          </p:nvPr>
        </p:nvSpPr>
        <p:spPr/>
        <p:txBody>
          <a:bodyPr>
            <a:normAutofit/>
          </a:bodyPr>
          <a:lstStyle/>
          <a:p>
            <a:r>
              <a:rPr lang="en-US" sz="2200" dirty="0"/>
              <a:t>Fixed Layout is a layout in which the width of the container is fixed (in pixels). </a:t>
            </a:r>
          </a:p>
          <a:p>
            <a:r>
              <a:rPr lang="en-US" sz="2200" dirty="0"/>
              <a:t>Properties of Fixed Layout</a:t>
            </a:r>
          </a:p>
          <a:p>
            <a:pPr lvl="1"/>
            <a:r>
              <a:rPr lang="en-US" sz="1800" dirty="0"/>
              <a:t>Fixed width in pixels.</a:t>
            </a:r>
          </a:p>
          <a:p>
            <a:pPr lvl="1"/>
            <a:r>
              <a:rPr lang="en-US" sz="1800" dirty="0"/>
              <a:t>Independent of screen size.</a:t>
            </a:r>
          </a:p>
          <a:p>
            <a:pPr lvl="1"/>
            <a:r>
              <a:rPr lang="en-US" sz="1800" dirty="0"/>
              <a:t>Horizontal Scroll will come when screen size is less than width of main container.</a:t>
            </a:r>
          </a:p>
          <a:p>
            <a:endParaRPr lang="en-US" dirty="0"/>
          </a:p>
        </p:txBody>
      </p:sp>
    </p:spTree>
    <p:extLst>
      <p:ext uri="{BB962C8B-B14F-4D97-AF65-F5344CB8AC3E}">
        <p14:creationId xmlns:p14="http://schemas.microsoft.com/office/powerpoint/2010/main" val="252360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6F4DD3-CA8A-4DE4-8A7A-D2E44635DE5D}"/>
              </a:ext>
            </a:extLst>
          </p:cNvPr>
          <p:cNvSpPr>
            <a:spLocks noGrp="1"/>
          </p:cNvSpPr>
          <p:nvPr>
            <p:ph type="title"/>
          </p:nvPr>
        </p:nvSpPr>
        <p:spPr>
          <a:xfrm>
            <a:off x="457200" y="76200"/>
            <a:ext cx="8229600" cy="457199"/>
          </a:xfrm>
        </p:spPr>
        <p:txBody>
          <a:bodyPr>
            <a:normAutofit fontScale="90000"/>
          </a:bodyPr>
          <a:lstStyle/>
          <a:p>
            <a:r>
              <a:rPr lang="en-US" sz="4000" dirty="0"/>
              <a:t>Fixed Layout Example</a:t>
            </a:r>
          </a:p>
        </p:txBody>
      </p:sp>
      <p:sp>
        <p:nvSpPr>
          <p:cNvPr id="6" name="Content Placeholder 5">
            <a:extLst>
              <a:ext uri="{FF2B5EF4-FFF2-40B4-BE49-F238E27FC236}">
                <a16:creationId xmlns:a16="http://schemas.microsoft.com/office/drawing/2014/main" id="{E63BF128-7112-4C96-AE46-0D2CC72A725A}"/>
              </a:ext>
            </a:extLst>
          </p:cNvPr>
          <p:cNvSpPr>
            <a:spLocks noGrp="1"/>
          </p:cNvSpPr>
          <p:nvPr>
            <p:ph sz="half" idx="2"/>
          </p:nvPr>
        </p:nvSpPr>
        <p:spPr>
          <a:xfrm>
            <a:off x="4800600" y="533400"/>
            <a:ext cx="4343400" cy="6248400"/>
          </a:xfrm>
        </p:spPr>
        <p:txBody>
          <a:bodyPr>
            <a:noAutofit/>
          </a:bodyPr>
          <a:lstStyle/>
          <a:p>
            <a:r>
              <a:rPr lang="en-US" sz="2000" dirty="0">
                <a:latin typeface="Courier New" panose="02070309020205020404" pitchFamily="49" charset="0"/>
                <a:cs typeface="Courier New" panose="02070309020205020404" pitchFamily="49" charset="0"/>
              </a:rPr>
              <a:t>header{width: 950px;}</a:t>
            </a:r>
          </a:p>
          <a:p>
            <a:r>
              <a:rPr lang="en-US" sz="2000" dirty="0">
                <a:latin typeface="Courier New" panose="02070309020205020404" pitchFamily="49" charset="0"/>
                <a:cs typeface="Courier New" panose="02070309020205020404" pitchFamily="49" charset="0"/>
              </a:rPr>
              <a:t>section {</a:t>
            </a:r>
          </a:p>
          <a:p>
            <a:r>
              <a:rPr lang="en-US" sz="2000" dirty="0">
                <a:latin typeface="Courier New" panose="02070309020205020404" pitchFamily="49" charset="0"/>
                <a:cs typeface="Courier New" panose="02070309020205020404" pitchFamily="49" charset="0"/>
              </a:rPr>
              <a:t>  float: left;</a:t>
            </a:r>
          </a:p>
          <a:p>
            <a:r>
              <a:rPr lang="en-US" sz="2000" dirty="0">
                <a:latin typeface="Courier New" panose="02070309020205020404" pitchFamily="49" charset="0"/>
                <a:cs typeface="Courier New" panose="02070309020205020404" pitchFamily="49" charset="0"/>
              </a:rPr>
              <a:t>  width: 600px;</a:t>
            </a:r>
          </a:p>
          <a:p>
            <a:r>
              <a:rPr lang="en-US" sz="2000" dirty="0">
                <a:latin typeface="Courier New" panose="02070309020205020404" pitchFamily="49" charset="0"/>
                <a:cs typeface="Courier New" panose="02070309020205020404" pitchFamily="49" charset="0"/>
              </a:rPr>
              <a:t>  margin:10px;}</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aside {</a:t>
            </a:r>
          </a:p>
          <a:p>
            <a:r>
              <a:rPr lang="en-US" sz="2000" dirty="0">
                <a:latin typeface="Courier New" panose="02070309020205020404" pitchFamily="49" charset="0"/>
                <a:cs typeface="Courier New" panose="02070309020205020404" pitchFamily="49" charset="0"/>
              </a:rPr>
              <a:t>  float: left;</a:t>
            </a:r>
          </a:p>
          <a:p>
            <a:r>
              <a:rPr lang="en-US" sz="2000" dirty="0">
                <a:latin typeface="Courier New" panose="02070309020205020404" pitchFamily="49" charset="0"/>
                <a:cs typeface="Courier New" panose="02070309020205020404" pitchFamily="49" charset="0"/>
              </a:rPr>
              <a:t>  width: 300px;</a:t>
            </a:r>
          </a:p>
          <a:p>
            <a:r>
              <a:rPr lang="en-US" sz="2000" dirty="0">
                <a:latin typeface="Courier New" panose="02070309020205020404" pitchFamily="49" charset="0"/>
                <a:cs typeface="Courier New" panose="02070309020205020404" pitchFamily="49" charset="0"/>
              </a:rPr>
              <a:t>  margin:10px;}</a:t>
            </a:r>
          </a:p>
          <a:p>
            <a:pPr marL="0" indent="0">
              <a:buNone/>
            </a:pP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footer {</a:t>
            </a:r>
          </a:p>
          <a:p>
            <a:r>
              <a:rPr lang="en-US" sz="2000" dirty="0">
                <a:latin typeface="Courier New" panose="02070309020205020404" pitchFamily="49" charset="0"/>
                <a:cs typeface="Courier New" panose="02070309020205020404" pitchFamily="49" charset="0"/>
              </a:rPr>
              <a:t>  clear: left;</a:t>
            </a:r>
          </a:p>
          <a:p>
            <a:r>
              <a:rPr lang="en-US" sz="2000" dirty="0">
                <a:latin typeface="Courier New" panose="02070309020205020404" pitchFamily="49" charset="0"/>
                <a:cs typeface="Courier New" panose="02070309020205020404" pitchFamily="49" charset="0"/>
              </a:rPr>
              <a:t>  width: 950px;}</a:t>
            </a:r>
          </a:p>
          <a:p>
            <a:pPr marL="0" indent="0">
              <a:buNone/>
            </a:pP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main{width:1000px;}</a:t>
            </a:r>
          </a:p>
          <a:p>
            <a:r>
              <a:rPr lang="en-US" sz="2000" dirty="0">
                <a:latin typeface="Courier New" panose="02070309020205020404" pitchFamily="49" charset="0"/>
                <a:cs typeface="Courier New" panose="02070309020205020404" pitchFamily="49" charset="0"/>
              </a:rPr>
              <a:t>#container{width:1000px;}</a:t>
            </a:r>
          </a:p>
        </p:txBody>
      </p:sp>
      <p:sp>
        <p:nvSpPr>
          <p:cNvPr id="8" name="Content Placeholder 7">
            <a:extLst>
              <a:ext uri="{FF2B5EF4-FFF2-40B4-BE49-F238E27FC236}">
                <a16:creationId xmlns:a16="http://schemas.microsoft.com/office/drawing/2014/main" id="{E6F154F9-3F71-4F33-8FCB-C87FC79C678C}"/>
              </a:ext>
            </a:extLst>
          </p:cNvPr>
          <p:cNvSpPr>
            <a:spLocks noGrp="1"/>
          </p:cNvSpPr>
          <p:nvPr>
            <p:ph sz="half" idx="1"/>
          </p:nvPr>
        </p:nvSpPr>
        <p:spPr>
          <a:xfrm>
            <a:off x="0" y="533400"/>
            <a:ext cx="4800600" cy="2438399"/>
          </a:xfrm>
        </p:spPr>
        <p:txBody>
          <a:bodyPr>
            <a:normAutofit fontScale="25000" lnSpcReduction="20000"/>
          </a:bodyPr>
          <a:lstStyle/>
          <a:p>
            <a:r>
              <a:rPr lang="en-US" sz="6400" dirty="0">
                <a:latin typeface="Courier New" panose="02070309020205020404" pitchFamily="49" charset="0"/>
                <a:cs typeface="Courier New" panose="02070309020205020404" pitchFamily="49" charset="0"/>
              </a:rPr>
              <a:t>&lt;main&gt;</a:t>
            </a:r>
          </a:p>
          <a:p>
            <a:r>
              <a:rPr lang="en-US" sz="6400" dirty="0">
                <a:latin typeface="Courier New" panose="02070309020205020404" pitchFamily="49" charset="0"/>
                <a:cs typeface="Courier New" panose="02070309020205020404" pitchFamily="49" charset="0"/>
              </a:rPr>
              <a:t>   &lt;header&gt; header &lt;/header&gt;</a:t>
            </a:r>
          </a:p>
          <a:p>
            <a:r>
              <a:rPr lang="en-US" sz="6400" dirty="0">
                <a:latin typeface="Courier New" panose="02070309020205020404" pitchFamily="49" charset="0"/>
                <a:cs typeface="Courier New" panose="02070309020205020404" pitchFamily="49" charset="0"/>
              </a:rPr>
              <a:t>   &lt;div id="container"&gt;		&lt;section&gt;section&lt;/section&gt;</a:t>
            </a:r>
          </a:p>
          <a:p>
            <a:r>
              <a:rPr lang="en-US" sz="6400" dirty="0">
                <a:latin typeface="Courier New" panose="02070309020205020404" pitchFamily="49" charset="0"/>
                <a:cs typeface="Courier New" panose="02070309020205020404" pitchFamily="49" charset="0"/>
              </a:rPr>
              <a:t>	&lt;aside&gt; Aside &lt;/aside&gt;</a:t>
            </a:r>
          </a:p>
          <a:p>
            <a:r>
              <a:rPr lang="en-US" sz="6400" dirty="0">
                <a:latin typeface="Courier New" panose="02070309020205020404" pitchFamily="49" charset="0"/>
                <a:cs typeface="Courier New" panose="02070309020205020404" pitchFamily="49" charset="0"/>
              </a:rPr>
              <a:t>   &lt;/div&gt;</a:t>
            </a:r>
          </a:p>
          <a:p>
            <a:r>
              <a:rPr lang="en-US" sz="6400" dirty="0">
                <a:latin typeface="Courier New" panose="02070309020205020404" pitchFamily="49" charset="0"/>
                <a:cs typeface="Courier New" panose="02070309020205020404" pitchFamily="49" charset="0"/>
              </a:rPr>
              <a:t>   &lt;footer&gt;footer&lt;/footer&gt;</a:t>
            </a:r>
          </a:p>
          <a:p>
            <a:r>
              <a:rPr lang="en-US" sz="6400" dirty="0">
                <a:latin typeface="Courier New" panose="02070309020205020404" pitchFamily="49" charset="0"/>
                <a:cs typeface="Courier New" panose="02070309020205020404" pitchFamily="49" charset="0"/>
              </a:rPr>
              <a:t>&lt;/main&gt;</a:t>
            </a:r>
          </a:p>
          <a:p>
            <a:endParaRPr lang="en-US" dirty="0"/>
          </a:p>
        </p:txBody>
      </p:sp>
      <p:pic>
        <p:nvPicPr>
          <p:cNvPr id="10" name="Picture 9">
            <a:extLst>
              <a:ext uri="{FF2B5EF4-FFF2-40B4-BE49-F238E27FC236}">
                <a16:creationId xmlns:a16="http://schemas.microsoft.com/office/drawing/2014/main" id="{ECF0F183-322D-4CBA-BB9E-AB6619BE16F6}"/>
              </a:ext>
            </a:extLst>
          </p:cNvPr>
          <p:cNvPicPr>
            <a:picLocks noChangeAspect="1"/>
          </p:cNvPicPr>
          <p:nvPr/>
        </p:nvPicPr>
        <p:blipFill rotWithShape="1">
          <a:blip r:embed="rId2"/>
          <a:srcRect l="21667" t="10812" r="25000" b="10451"/>
          <a:stretch/>
        </p:blipFill>
        <p:spPr>
          <a:xfrm>
            <a:off x="0" y="2895600"/>
            <a:ext cx="4724400" cy="3886201"/>
          </a:xfrm>
          <a:prstGeom prst="rect">
            <a:avLst/>
          </a:prstGeom>
        </p:spPr>
      </p:pic>
    </p:spTree>
    <p:extLst>
      <p:ext uri="{BB962C8B-B14F-4D97-AF65-F5344CB8AC3E}">
        <p14:creationId xmlns:p14="http://schemas.microsoft.com/office/powerpoint/2010/main" val="244893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DF08F-6D1A-4C89-B4AE-8241D98183AD}"/>
              </a:ext>
            </a:extLst>
          </p:cNvPr>
          <p:cNvSpPr>
            <a:spLocks noGrp="1"/>
          </p:cNvSpPr>
          <p:nvPr>
            <p:ph type="title"/>
          </p:nvPr>
        </p:nvSpPr>
        <p:spPr/>
        <p:txBody>
          <a:bodyPr>
            <a:normAutofit/>
          </a:bodyPr>
          <a:lstStyle/>
          <a:p>
            <a:r>
              <a:rPr lang="en-US" sz="4000" dirty="0"/>
              <a:t>Fluid Layouts </a:t>
            </a:r>
          </a:p>
        </p:txBody>
      </p:sp>
      <p:sp>
        <p:nvSpPr>
          <p:cNvPr id="6" name="Content Placeholder 5">
            <a:extLst>
              <a:ext uri="{FF2B5EF4-FFF2-40B4-BE49-F238E27FC236}">
                <a16:creationId xmlns:a16="http://schemas.microsoft.com/office/drawing/2014/main" id="{296045B3-850B-47D7-AC5A-08C129B22C07}"/>
              </a:ext>
            </a:extLst>
          </p:cNvPr>
          <p:cNvSpPr>
            <a:spLocks noGrp="1"/>
          </p:cNvSpPr>
          <p:nvPr>
            <p:ph idx="1"/>
          </p:nvPr>
        </p:nvSpPr>
        <p:spPr/>
        <p:txBody>
          <a:bodyPr>
            <a:normAutofit/>
          </a:bodyPr>
          <a:lstStyle/>
          <a:p>
            <a:r>
              <a:rPr lang="en-US" sz="2200" dirty="0"/>
              <a:t>Liquid Layouts is a layout in which the width of the container is flexible (in percentage). Whatever the screen-size is, the layout will remain same.</a:t>
            </a:r>
          </a:p>
          <a:p>
            <a:r>
              <a:rPr lang="en-US" sz="2200" dirty="0"/>
              <a:t>Flexible layouts is the practice of building the layout of a website with a flexible grid, capable of dynamically resizing to any width. </a:t>
            </a:r>
            <a:r>
              <a:rPr lang="en-US" sz="2200" dirty="0">
                <a:latin typeface="Courier New" panose="02070309020205020404" pitchFamily="49" charset="0"/>
                <a:cs typeface="Courier New" panose="02070309020205020404" pitchFamily="49" charset="0"/>
              </a:rPr>
              <a:t>(Ethan)</a:t>
            </a:r>
          </a:p>
          <a:p>
            <a:r>
              <a:rPr lang="en-US" sz="2200" dirty="0"/>
              <a:t>Properties of Fluid Layout</a:t>
            </a:r>
          </a:p>
          <a:p>
            <a:pPr lvl="1"/>
            <a:r>
              <a:rPr lang="en-US" sz="1800" dirty="0"/>
              <a:t>Width is in percentage.</a:t>
            </a:r>
          </a:p>
          <a:p>
            <a:pPr lvl="1"/>
            <a:r>
              <a:rPr lang="en-US" sz="1800" dirty="0"/>
              <a:t>Dependent of screen size.</a:t>
            </a:r>
          </a:p>
          <a:p>
            <a:pPr lvl="1"/>
            <a:r>
              <a:rPr lang="en-US" sz="1800" dirty="0"/>
              <a:t>Horizontal Scroll will Never come on any screen unless any fixed content is inside.</a:t>
            </a:r>
          </a:p>
          <a:p>
            <a:endParaRPr lang="en-US" dirty="0"/>
          </a:p>
        </p:txBody>
      </p:sp>
    </p:spTree>
    <p:extLst>
      <p:ext uri="{BB962C8B-B14F-4D97-AF65-F5344CB8AC3E}">
        <p14:creationId xmlns:p14="http://schemas.microsoft.com/office/powerpoint/2010/main" val="17264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D063CD-E876-431C-8AC4-95678422337A}"/>
              </a:ext>
            </a:extLst>
          </p:cNvPr>
          <p:cNvSpPr>
            <a:spLocks noGrp="1"/>
          </p:cNvSpPr>
          <p:nvPr>
            <p:ph type="title"/>
          </p:nvPr>
        </p:nvSpPr>
        <p:spPr>
          <a:xfrm>
            <a:off x="457200" y="76200"/>
            <a:ext cx="8229600" cy="639762"/>
          </a:xfrm>
        </p:spPr>
        <p:txBody>
          <a:bodyPr>
            <a:normAutofit fontScale="90000"/>
          </a:bodyPr>
          <a:lstStyle/>
          <a:p>
            <a:r>
              <a:rPr lang="en-US" dirty="0"/>
              <a:t>Fluid Layout Example</a:t>
            </a:r>
          </a:p>
        </p:txBody>
      </p:sp>
      <p:sp>
        <p:nvSpPr>
          <p:cNvPr id="7" name="Content Placeholder 6">
            <a:extLst>
              <a:ext uri="{FF2B5EF4-FFF2-40B4-BE49-F238E27FC236}">
                <a16:creationId xmlns:a16="http://schemas.microsoft.com/office/drawing/2014/main" id="{78F82EF6-2723-4084-AEEE-18E2BAF8B7C1}"/>
              </a:ext>
            </a:extLst>
          </p:cNvPr>
          <p:cNvSpPr>
            <a:spLocks noGrp="1"/>
          </p:cNvSpPr>
          <p:nvPr>
            <p:ph sz="half" idx="2"/>
          </p:nvPr>
        </p:nvSpPr>
        <p:spPr>
          <a:xfrm>
            <a:off x="4648200" y="715962"/>
            <a:ext cx="4038600" cy="6065838"/>
          </a:xfrm>
        </p:spPr>
        <p:txBody>
          <a:bodyPr>
            <a:normAutofit fontScale="70000" lnSpcReduction="20000"/>
          </a:bodyPr>
          <a:lstStyle/>
          <a:p>
            <a:r>
              <a:rPr lang="en-US" dirty="0">
                <a:latin typeface="Courier New" panose="02070309020205020404" pitchFamily="49" charset="0"/>
                <a:cs typeface="Courier New" panose="02070309020205020404" pitchFamily="49" charset="0"/>
              </a:rPr>
              <a:t>header{width: 95%;}</a:t>
            </a:r>
          </a:p>
          <a:p>
            <a:r>
              <a:rPr lang="en-US" dirty="0">
                <a:latin typeface="Courier New" panose="02070309020205020404" pitchFamily="49" charset="0"/>
                <a:cs typeface="Courier New" panose="02070309020205020404" pitchFamily="49" charset="0"/>
              </a:rPr>
              <a:t>section {</a:t>
            </a:r>
          </a:p>
          <a:p>
            <a:r>
              <a:rPr lang="en-US" dirty="0">
                <a:latin typeface="Courier New" panose="02070309020205020404" pitchFamily="49" charset="0"/>
                <a:cs typeface="Courier New" panose="02070309020205020404" pitchFamily="49" charset="0"/>
              </a:rPr>
              <a:t>  float: left;</a:t>
            </a:r>
          </a:p>
          <a:p>
            <a:r>
              <a:rPr lang="en-US" dirty="0">
                <a:latin typeface="Courier New" panose="02070309020205020404" pitchFamily="49" charset="0"/>
                <a:cs typeface="Courier New" panose="02070309020205020404" pitchFamily="49" charset="0"/>
              </a:rPr>
              <a:t>  width: 60%;</a:t>
            </a:r>
          </a:p>
          <a:p>
            <a:r>
              <a:rPr lang="en-US" dirty="0">
                <a:latin typeface="Courier New" panose="02070309020205020404" pitchFamily="49" charset="0"/>
                <a:cs typeface="Courier New" panose="02070309020205020404" pitchFamily="49" charset="0"/>
              </a:rPr>
              <a:t>  margin:1%;}</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aside {</a:t>
            </a:r>
          </a:p>
          <a:p>
            <a:r>
              <a:rPr lang="en-US" dirty="0">
                <a:latin typeface="Courier New" panose="02070309020205020404" pitchFamily="49" charset="0"/>
                <a:cs typeface="Courier New" panose="02070309020205020404" pitchFamily="49" charset="0"/>
              </a:rPr>
              <a:t>  float: left;</a:t>
            </a:r>
          </a:p>
          <a:p>
            <a:r>
              <a:rPr lang="en-US" dirty="0">
                <a:latin typeface="Courier New" panose="02070309020205020404" pitchFamily="49" charset="0"/>
                <a:cs typeface="Courier New" panose="02070309020205020404" pitchFamily="49" charset="0"/>
              </a:rPr>
              <a:t>  width: 30%;</a:t>
            </a:r>
          </a:p>
          <a:p>
            <a:r>
              <a:rPr lang="en-US" dirty="0">
                <a:latin typeface="Courier New" panose="02070309020205020404" pitchFamily="49" charset="0"/>
                <a:cs typeface="Courier New" panose="02070309020205020404" pitchFamily="49" charset="0"/>
              </a:rPr>
              <a:t>  margin:1%;}</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footer {</a:t>
            </a:r>
          </a:p>
          <a:p>
            <a:r>
              <a:rPr lang="en-US" dirty="0">
                <a:latin typeface="Courier New" panose="02070309020205020404" pitchFamily="49" charset="0"/>
                <a:cs typeface="Courier New" panose="02070309020205020404" pitchFamily="49" charset="0"/>
              </a:rPr>
              <a:t>  clear: left;</a:t>
            </a:r>
          </a:p>
          <a:p>
            <a:r>
              <a:rPr lang="en-US" dirty="0">
                <a:latin typeface="Courier New" panose="02070309020205020404" pitchFamily="49" charset="0"/>
                <a:cs typeface="Courier New" panose="02070309020205020404" pitchFamily="49" charset="0"/>
              </a:rPr>
              <a:t>  width: 95%;}</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main{width:100%;}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#container{width:100%;}</a:t>
            </a:r>
          </a:p>
        </p:txBody>
      </p:sp>
      <p:pic>
        <p:nvPicPr>
          <p:cNvPr id="4" name="Picture 3">
            <a:extLst>
              <a:ext uri="{FF2B5EF4-FFF2-40B4-BE49-F238E27FC236}">
                <a16:creationId xmlns:a16="http://schemas.microsoft.com/office/drawing/2014/main" id="{A4A0E3D6-DF90-4DFD-8776-3ACB92ADB4BC}"/>
              </a:ext>
            </a:extLst>
          </p:cNvPr>
          <p:cNvPicPr>
            <a:picLocks noChangeAspect="1"/>
          </p:cNvPicPr>
          <p:nvPr/>
        </p:nvPicPr>
        <p:blipFill rotWithShape="1">
          <a:blip r:embed="rId2"/>
          <a:srcRect l="2500" t="12667" r="59167" b="6000"/>
          <a:stretch/>
        </p:blipFill>
        <p:spPr>
          <a:xfrm>
            <a:off x="304800" y="715962"/>
            <a:ext cx="4038600" cy="6142038"/>
          </a:xfrm>
          <a:prstGeom prst="rect">
            <a:avLst/>
          </a:prstGeom>
        </p:spPr>
      </p:pic>
    </p:spTree>
    <p:extLst>
      <p:ext uri="{BB962C8B-B14F-4D97-AF65-F5344CB8AC3E}">
        <p14:creationId xmlns:p14="http://schemas.microsoft.com/office/powerpoint/2010/main" val="113113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Problem with flexible layout</a:t>
            </a:r>
          </a:p>
        </p:txBody>
      </p:sp>
      <p:sp>
        <p:nvSpPr>
          <p:cNvPr id="6" name="Content Placeholder 5"/>
          <p:cNvSpPr>
            <a:spLocks noGrp="1"/>
          </p:cNvSpPr>
          <p:nvPr>
            <p:ph idx="1"/>
          </p:nvPr>
        </p:nvSpPr>
        <p:spPr/>
        <p:txBody>
          <a:bodyPr>
            <a:normAutofit/>
          </a:bodyPr>
          <a:lstStyle/>
          <a:p>
            <a:r>
              <a:rPr lang="en-US" sz="2200" dirty="0"/>
              <a:t>The flexible layout approach alone isn’t enough. </a:t>
            </a:r>
          </a:p>
          <a:p>
            <a:r>
              <a:rPr lang="en-US" sz="2200" dirty="0"/>
              <a:t>If the width of a browser viewport may be so small that even scaling the layout proportionally will create columns that are too small to effectively display content. </a:t>
            </a:r>
          </a:p>
          <a:p>
            <a:r>
              <a:rPr lang="en-US" sz="2200" dirty="0"/>
              <a:t>As a result, when the layout gets too small, text may become unreadable and the layout may begin to break.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sz="4000" dirty="0"/>
              <a:t>Responsive Web Design (RWD)</a:t>
            </a:r>
          </a:p>
        </p:txBody>
      </p:sp>
      <p:sp>
        <p:nvSpPr>
          <p:cNvPr id="3" name="Content Placeholder 2"/>
          <p:cNvSpPr>
            <a:spLocks noGrp="1"/>
          </p:cNvSpPr>
          <p:nvPr>
            <p:ph idx="1"/>
          </p:nvPr>
        </p:nvSpPr>
        <p:spPr>
          <a:xfrm>
            <a:off x="457200" y="715962"/>
            <a:ext cx="8229600" cy="5410201"/>
          </a:xfrm>
        </p:spPr>
        <p:txBody>
          <a:bodyPr>
            <a:normAutofit/>
          </a:bodyPr>
          <a:lstStyle/>
          <a:p>
            <a:r>
              <a:rPr lang="en-US" sz="2200" dirty="0"/>
              <a:t>Responsive web design is the practice of building a website suitable to work on every device and every screen size, no matter how large or small screes size is. </a:t>
            </a:r>
          </a:p>
          <a:p>
            <a:r>
              <a:rPr lang="en-US" sz="2200" dirty="0"/>
              <a:t>Responsive web design is focused around providing an intuitive and gratifying experience for everyone.</a:t>
            </a:r>
          </a:p>
          <a:p>
            <a:r>
              <a:rPr lang="en-US" sz="2200" dirty="0"/>
              <a:t>The responsive web design term itself was coined, and largely developed, by </a:t>
            </a:r>
            <a:r>
              <a:rPr lang="en-US" sz="2200" dirty="0">
                <a:latin typeface="Courier New" panose="02070309020205020404" pitchFamily="49" charset="0"/>
                <a:cs typeface="Courier New" panose="02070309020205020404" pitchFamily="49" charset="0"/>
              </a:rPr>
              <a:t>Ethan Marcotte </a:t>
            </a:r>
            <a:r>
              <a:rPr lang="en-US" sz="2200" dirty="0"/>
              <a:t>in his book </a:t>
            </a:r>
            <a:r>
              <a:rPr lang="en-US" sz="2200" dirty="0">
                <a:latin typeface="Courier New" panose="02070309020205020404" pitchFamily="49" charset="0"/>
                <a:cs typeface="Courier New" panose="02070309020205020404" pitchFamily="49" charset="0"/>
              </a:rPr>
              <a:t>Responsive Web Design</a:t>
            </a:r>
            <a:r>
              <a:rPr lang="en-US" sz="2200" dirty="0"/>
              <a:t> in </a:t>
            </a:r>
            <a:r>
              <a:rPr lang="en-US" sz="2200" dirty="0">
                <a:latin typeface="Courier New" panose="02070309020205020404" pitchFamily="49" charset="0"/>
                <a:cs typeface="Courier New" panose="02070309020205020404" pitchFamily="49" charset="0"/>
              </a:rPr>
              <a:t>2010</a:t>
            </a:r>
            <a:r>
              <a:rPr lang="en-US" sz="2200" dirty="0"/>
              <a:t>.</a:t>
            </a:r>
          </a:p>
          <a:p>
            <a:r>
              <a:rPr lang="en-US" sz="2200" dirty="0"/>
              <a:t>Responsive web design can be achieved using media queries which is specified as part of CSS3 specification. </a:t>
            </a:r>
          </a:p>
          <a:p>
            <a:endParaRPr lang="en-US" sz="2200" dirty="0"/>
          </a:p>
        </p:txBody>
      </p:sp>
      <p:pic>
        <p:nvPicPr>
          <p:cNvPr id="1026" name="Picture 2" descr="Image result for responsive web design">
            <a:extLst>
              <a:ext uri="{FF2B5EF4-FFF2-40B4-BE49-F238E27FC236}">
                <a16:creationId xmlns:a16="http://schemas.microsoft.com/office/drawing/2014/main" id="{610AE513-28A6-4F12-8D2A-5ABCE21AA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495800"/>
            <a:ext cx="45720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C502C0210FCF44F9A5F36EEFABFC163" ma:contentTypeVersion="5" ma:contentTypeDescription="Create a new document." ma:contentTypeScope="" ma:versionID="0049b163cc646425425c95f04d9145d8">
  <xsd:schema xmlns:xsd="http://www.w3.org/2001/XMLSchema" xmlns:xs="http://www.w3.org/2001/XMLSchema" xmlns:p="http://schemas.microsoft.com/office/2006/metadata/properties" xmlns:ns2="961318bf-575a-4a61-939a-52c925f6bd11" targetNamespace="http://schemas.microsoft.com/office/2006/metadata/properties" ma:root="true" ma:fieldsID="e1aa4601aa7d81c0b39379270f04da17" ns2:_="">
    <xsd:import namespace="961318bf-575a-4a61-939a-52c925f6bd1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1318bf-575a-4a61-939a-52c925f6bd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F26BDB-7063-4565-B857-67E42DCBD49A}">
  <ds:schemaRefs>
    <ds:schemaRef ds:uri="http://schemas.microsoft.com/sharepoint/v3/contenttype/forms"/>
  </ds:schemaRefs>
</ds:datastoreItem>
</file>

<file path=customXml/itemProps2.xml><?xml version="1.0" encoding="utf-8"?>
<ds:datastoreItem xmlns:ds="http://schemas.openxmlformats.org/officeDocument/2006/customXml" ds:itemID="{968853AF-4864-4489-A8D6-B8CB846D06A2}"/>
</file>

<file path=customXml/itemProps3.xml><?xml version="1.0" encoding="utf-8"?>
<ds:datastoreItem xmlns:ds="http://schemas.openxmlformats.org/officeDocument/2006/customXml" ds:itemID="{BEE7A4AA-27DB-4EF4-95E9-9068A66907F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79a10b91-c0c4-47ee-ba7a-114d11d475a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45989</TotalTime>
  <Words>2239</Words>
  <Application>Microsoft Office PowerPoint</Application>
  <PresentationFormat>On-screen Show (4:3)</PresentationFormat>
  <Paragraphs>242</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Consolas</vt:lpstr>
      <vt:lpstr>Courier New</vt:lpstr>
      <vt:lpstr>Office Theme</vt:lpstr>
      <vt:lpstr>Web Technologies</vt:lpstr>
      <vt:lpstr>Summary of Today’s Lecture</vt:lpstr>
      <vt:lpstr>CSS Layouts Fixed Vs Fluid</vt:lpstr>
      <vt:lpstr>Fixed Layout</vt:lpstr>
      <vt:lpstr>Fixed Layout Example</vt:lpstr>
      <vt:lpstr>Fluid Layouts </vt:lpstr>
      <vt:lpstr>Fluid Layout Example</vt:lpstr>
      <vt:lpstr>Problem with flexible layout</vt:lpstr>
      <vt:lpstr>Responsive Web Design (RWD)</vt:lpstr>
      <vt:lpstr>Media Queries</vt:lpstr>
      <vt:lpstr>Media Types</vt:lpstr>
      <vt:lpstr>Media Features</vt:lpstr>
      <vt:lpstr>Media Query Logical Operator</vt:lpstr>
      <vt:lpstr>not/only logical Operators</vt:lpstr>
      <vt:lpstr>comma operator</vt:lpstr>
      <vt:lpstr>Media Feature (Min and Max Width)</vt:lpstr>
      <vt:lpstr>Overlapping?</vt:lpstr>
      <vt:lpstr>Media Features (Orientation Syntax)</vt:lpstr>
      <vt:lpstr>Media Features (aspect-ratio Syntax)</vt:lpstr>
      <vt:lpstr>Complex Media Queries</vt:lpstr>
      <vt:lpstr>Identifying Breakpoints</vt:lpstr>
      <vt:lpstr>Mobile First Approach</vt:lpstr>
      <vt:lpstr>Mobile First Approach</vt:lpstr>
      <vt:lpstr>Small Viewport</vt:lpstr>
      <vt:lpstr>Medium Viewport</vt:lpstr>
      <vt:lpstr>Big Viewport</vt:lpstr>
      <vt:lpstr>Linking Stylesheets</vt:lpstr>
      <vt:lpstr>@import CSS Rule</vt:lpstr>
      <vt:lpstr>@import CSS Rule</vt:lpstr>
      <vt:lpstr>&lt;link&gt; element</vt:lpstr>
      <vt:lpstr>&lt;link&gt; element Example</vt:lpstr>
      <vt:lpstr>Summary of Today’s Lecture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 Design (RWD)</dc:title>
  <dc:creator>Administrator</dc:creator>
  <cp:lastModifiedBy>Muhammad-Imran</cp:lastModifiedBy>
  <cp:revision>327</cp:revision>
  <dcterms:created xsi:type="dcterms:W3CDTF">2006-08-16T00:00:00Z</dcterms:created>
  <dcterms:modified xsi:type="dcterms:W3CDTF">2022-04-01T06:16:04Z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0x0101002C502C0210FCF44F9A5F36EEFABFC163</vt:lpwstr>
  </property>
</Properties>
</file>