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7"/>
  </p:notesMasterIdLst>
  <p:sldIdLst>
    <p:sldId id="256" r:id="rId5"/>
    <p:sldId id="299" r:id="rId6"/>
    <p:sldId id="300" r:id="rId7"/>
    <p:sldId id="303" r:id="rId8"/>
    <p:sldId id="339" r:id="rId9"/>
    <p:sldId id="273" r:id="rId10"/>
    <p:sldId id="304" r:id="rId11"/>
    <p:sldId id="308" r:id="rId12"/>
    <p:sldId id="309" r:id="rId13"/>
    <p:sldId id="310" r:id="rId14"/>
    <p:sldId id="311" r:id="rId15"/>
    <p:sldId id="312" r:id="rId16"/>
    <p:sldId id="313" r:id="rId17"/>
    <p:sldId id="314" r:id="rId18"/>
    <p:sldId id="305" r:id="rId19"/>
    <p:sldId id="340" r:id="rId20"/>
    <p:sldId id="306" r:id="rId21"/>
    <p:sldId id="315" r:id="rId22"/>
    <p:sldId id="307" r:id="rId23"/>
    <p:sldId id="316" r:id="rId24"/>
    <p:sldId id="341" r:id="rId25"/>
    <p:sldId id="337"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286" autoAdjust="0"/>
    <p:restoredTop sz="94660"/>
  </p:normalViewPr>
  <p:slideViewPr>
    <p:cSldViewPr>
      <p:cViewPr varScale="1">
        <p:scale>
          <a:sx n="109" d="100"/>
          <a:sy n="109" d="100"/>
        </p:scale>
        <p:origin x="1524" y="10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DD46CF6-6537-4095-BD9E-2A695354EFE7}" type="datetimeFigureOut">
              <a:rPr lang="en-US" smtClean="0"/>
              <a:t>5/25/2022</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0F5997B-BEBE-4167-9DC2-B12B1DF1D80A}" type="slidenum">
              <a:rPr lang="en-US" smtClean="0"/>
              <a:t>‹#›</a:t>
            </a:fld>
            <a:endParaRPr lang="en-US"/>
          </a:p>
        </p:txBody>
      </p:sp>
    </p:spTree>
    <p:extLst>
      <p:ext uri="{BB962C8B-B14F-4D97-AF65-F5344CB8AC3E}">
        <p14:creationId xmlns:p14="http://schemas.microsoft.com/office/powerpoint/2010/main" val="30364347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0F5997B-BEBE-4167-9DC2-B12B1DF1D80A}" type="slidenum">
              <a:rPr lang="en-US" smtClean="0"/>
              <a:t>6</a:t>
            </a:fld>
            <a:endParaRPr lang="en-US"/>
          </a:p>
        </p:txBody>
      </p:sp>
    </p:spTree>
    <p:extLst>
      <p:ext uri="{BB962C8B-B14F-4D97-AF65-F5344CB8AC3E}">
        <p14:creationId xmlns:p14="http://schemas.microsoft.com/office/powerpoint/2010/main" val="37839797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0F5997B-BEBE-4167-9DC2-B12B1DF1D80A}" type="slidenum">
              <a:rPr lang="en-US" smtClean="0"/>
              <a:t>10</a:t>
            </a:fld>
            <a:endParaRPr lang="en-US"/>
          </a:p>
        </p:txBody>
      </p:sp>
    </p:spTree>
    <p:extLst>
      <p:ext uri="{BB962C8B-B14F-4D97-AF65-F5344CB8AC3E}">
        <p14:creationId xmlns:p14="http://schemas.microsoft.com/office/powerpoint/2010/main" val="32660673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0F5997B-BEBE-4167-9DC2-B12B1DF1D80A}" type="slidenum">
              <a:rPr lang="en-US" smtClean="0"/>
              <a:t>14</a:t>
            </a:fld>
            <a:endParaRPr lang="en-US"/>
          </a:p>
        </p:txBody>
      </p:sp>
    </p:spTree>
    <p:extLst>
      <p:ext uri="{BB962C8B-B14F-4D97-AF65-F5344CB8AC3E}">
        <p14:creationId xmlns:p14="http://schemas.microsoft.com/office/powerpoint/2010/main" val="12474822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9CD19DE2-6C30-4932-8CB9-FDCF98A75DFD}" type="datetimeFigureOut">
              <a:rPr lang="en-US" smtClean="0"/>
              <a:pPr/>
              <a:t>5/25/2022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17FC71-15B0-49F0-8DD0-03EAD7ADDFF3}"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CD19DE2-6C30-4932-8CB9-FDCF98A75DFD}" type="datetimeFigureOut">
              <a:rPr lang="en-US" smtClean="0"/>
              <a:pPr/>
              <a:t>5/25/2022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17FC71-15B0-49F0-8DD0-03EAD7ADDFF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CD19DE2-6C30-4932-8CB9-FDCF98A75DFD}" type="datetimeFigureOut">
              <a:rPr lang="en-US" smtClean="0"/>
              <a:pPr/>
              <a:t>5/25/2022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17FC71-15B0-49F0-8DD0-03EAD7ADDFF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CD19DE2-6C30-4932-8CB9-FDCF98A75DFD}" type="datetimeFigureOut">
              <a:rPr lang="en-US" smtClean="0"/>
              <a:pPr/>
              <a:t>5/25/2022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17FC71-15B0-49F0-8DD0-03EAD7ADDFF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CD19DE2-6C30-4932-8CB9-FDCF98A75DFD}" type="datetimeFigureOut">
              <a:rPr lang="en-US" smtClean="0"/>
              <a:pPr/>
              <a:t>5/25/2022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17FC71-15B0-49F0-8DD0-03EAD7ADDFF3}"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CD19DE2-6C30-4932-8CB9-FDCF98A75DFD}" type="datetimeFigureOut">
              <a:rPr lang="en-US" smtClean="0"/>
              <a:pPr/>
              <a:t>5/25/2022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17FC71-15B0-49F0-8DD0-03EAD7ADDFF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CD19DE2-6C30-4932-8CB9-FDCF98A75DFD}" type="datetimeFigureOut">
              <a:rPr lang="en-US" smtClean="0"/>
              <a:pPr/>
              <a:t>5/25/2022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A17FC71-15B0-49F0-8DD0-03EAD7ADDFF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CD19DE2-6C30-4932-8CB9-FDCF98A75DFD}" type="datetimeFigureOut">
              <a:rPr lang="en-US" smtClean="0"/>
              <a:pPr/>
              <a:t>5/25/2022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A17FC71-15B0-49F0-8DD0-03EAD7ADDFF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CD19DE2-6C30-4932-8CB9-FDCF98A75DFD}" type="datetimeFigureOut">
              <a:rPr lang="en-US" smtClean="0"/>
              <a:pPr/>
              <a:t>5/25/2022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A17FC71-15B0-49F0-8DD0-03EAD7ADDFF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CD19DE2-6C30-4932-8CB9-FDCF98A75DFD}" type="datetimeFigureOut">
              <a:rPr lang="en-US" smtClean="0"/>
              <a:pPr/>
              <a:t>5/25/2022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17FC71-15B0-49F0-8DD0-03EAD7ADDFF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CD19DE2-6C30-4932-8CB9-FDCF98A75DFD}" type="datetimeFigureOut">
              <a:rPr lang="en-US" smtClean="0"/>
              <a:pPr/>
              <a:t>5/25/2022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17FC71-15B0-49F0-8DD0-03EAD7ADDFF3}"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D19DE2-6C30-4932-8CB9-FDCF98A75DFD}" type="datetimeFigureOut">
              <a:rPr lang="en-US" smtClean="0"/>
              <a:pPr/>
              <a:t>5/25/2022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A17FC71-15B0-49F0-8DD0-03EAD7ADDFF3}"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www.tutorialrepublic.com/php-tutorial/php-mysql-introduction.php"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hyperlink" Target="https://en.wikipedia.org/wiki/Application-level_package_manager" TargetMode="External"/><Relationship Id="rId13" Type="http://schemas.openxmlformats.org/officeDocument/2006/relationships/hyperlink" Target="https://en.wikipedia.org/wiki/GitHub" TargetMode="External"/><Relationship Id="rId18" Type="http://schemas.openxmlformats.org/officeDocument/2006/relationships/hyperlink" Target="https://en.wikipedia.org/wiki/View_(MVC)" TargetMode="External"/><Relationship Id="rId3" Type="http://schemas.openxmlformats.org/officeDocument/2006/relationships/hyperlink" Target="https://en.wikipedia.org/wiki/PHP" TargetMode="External"/><Relationship Id="rId7" Type="http://schemas.openxmlformats.org/officeDocument/2006/relationships/hyperlink" Target="https://en.wikipedia.org/wiki/Symfony" TargetMode="External"/><Relationship Id="rId12" Type="http://schemas.openxmlformats.org/officeDocument/2006/relationships/hyperlink" Target="https://en.wikipedia.org/wiki/Source_code" TargetMode="External"/><Relationship Id="rId17" Type="http://schemas.openxmlformats.org/officeDocument/2006/relationships/hyperlink" Target="https://en.wikipedia.org/wiki/Session_(computer_science)" TargetMode="External"/><Relationship Id="rId2" Type="http://schemas.openxmlformats.org/officeDocument/2006/relationships/hyperlink" Target="https://en.wikipedia.org/wiki/Free_software" TargetMode="External"/><Relationship Id="rId16" Type="http://schemas.openxmlformats.org/officeDocument/2006/relationships/hyperlink" Target="https://en.wikipedia.org/wiki/Model_(MVC)" TargetMode="External"/><Relationship Id="rId1" Type="http://schemas.openxmlformats.org/officeDocument/2006/relationships/slideLayout" Target="../slideLayouts/slideLayout2.xml"/><Relationship Id="rId6" Type="http://schemas.openxmlformats.org/officeDocument/2006/relationships/hyperlink" Target="https://en.wikipedia.org/wiki/Architectural_pattern" TargetMode="External"/><Relationship Id="rId11" Type="http://schemas.openxmlformats.org/officeDocument/2006/relationships/hyperlink" Target="https://en.wikipedia.org/wiki/Syntactic_sugar" TargetMode="External"/><Relationship Id="rId5" Type="http://schemas.openxmlformats.org/officeDocument/2006/relationships/hyperlink" Target="https://en.wikipedia.org/wiki/Model%E2%80%93view%E2%80%93controller" TargetMode="External"/><Relationship Id="rId15" Type="http://schemas.openxmlformats.org/officeDocument/2006/relationships/hyperlink" Target="https://en.wikipedia.org/wiki/Beta_release" TargetMode="External"/><Relationship Id="rId10" Type="http://schemas.openxmlformats.org/officeDocument/2006/relationships/hyperlink" Target="https://en.wikipedia.org/wiki/Application_deployment" TargetMode="External"/><Relationship Id="rId19" Type="http://schemas.openxmlformats.org/officeDocument/2006/relationships/hyperlink" Target="https://en.wikipedia.org/wiki/Controller_(MVC)" TargetMode="External"/><Relationship Id="rId4" Type="http://schemas.openxmlformats.org/officeDocument/2006/relationships/hyperlink" Target="https://en.wikipedia.org/wiki/Web_framework" TargetMode="External"/><Relationship Id="rId9" Type="http://schemas.openxmlformats.org/officeDocument/2006/relationships/hyperlink" Target="https://en.wikipedia.org/wiki/Relational_database" TargetMode="External"/><Relationship Id="rId14" Type="http://schemas.openxmlformats.org/officeDocument/2006/relationships/hyperlink" Target="https://en.wikipedia.org/wiki/MIT_License"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en.wikipedia.org/wiki/User_interface" TargetMode="External"/><Relationship Id="rId2" Type="http://schemas.openxmlformats.org/officeDocument/2006/relationships/hyperlink" Target="https://en.wikipedia.org/wiki/Software_design_pattern" TargetMode="Externa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8.xml.rels><?xml version="1.0" encoding="UTF-8" standalone="yes"?>
<Relationships xmlns="http://schemas.openxmlformats.org/package/2006/relationships"><Relationship Id="rId2" Type="http://schemas.openxmlformats.org/officeDocument/2006/relationships/hyperlink" Target="https://getcomposer.org/download/"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Web Technologies</a:t>
            </a:r>
          </a:p>
        </p:txBody>
      </p:sp>
      <p:sp>
        <p:nvSpPr>
          <p:cNvPr id="3" name="Subtitle 2"/>
          <p:cNvSpPr>
            <a:spLocks noGrp="1"/>
          </p:cNvSpPr>
          <p:nvPr>
            <p:ph type="subTitle" idx="1"/>
          </p:nvPr>
        </p:nvSpPr>
        <p:spPr/>
        <p:txBody>
          <a:bodyPr/>
          <a:lstStyle/>
          <a:p>
            <a:r>
              <a:rPr lang="en-US" dirty="0"/>
              <a:t>Laravel Framework</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CEBB03-63D6-4601-BBB1-1239A866388A}"/>
              </a:ext>
            </a:extLst>
          </p:cNvPr>
          <p:cNvSpPr>
            <a:spLocks noGrp="1"/>
          </p:cNvSpPr>
          <p:nvPr>
            <p:ph type="title"/>
          </p:nvPr>
        </p:nvSpPr>
        <p:spPr>
          <a:xfrm>
            <a:off x="457200" y="152400"/>
            <a:ext cx="8229600" cy="533400"/>
          </a:xfrm>
        </p:spPr>
        <p:txBody>
          <a:bodyPr>
            <a:normAutofit fontScale="90000"/>
          </a:bodyPr>
          <a:lstStyle/>
          <a:p>
            <a:r>
              <a:rPr lang="en-US" sz="4000" dirty="0"/>
              <a:t>Laravel Directory Structure</a:t>
            </a:r>
          </a:p>
        </p:txBody>
      </p:sp>
      <p:sp>
        <p:nvSpPr>
          <p:cNvPr id="3" name="Content Placeholder 2">
            <a:extLst>
              <a:ext uri="{FF2B5EF4-FFF2-40B4-BE49-F238E27FC236}">
                <a16:creationId xmlns:a16="http://schemas.microsoft.com/office/drawing/2014/main" id="{AC868CF6-E325-4BA7-9A9C-D83297F35DC8}"/>
              </a:ext>
            </a:extLst>
          </p:cNvPr>
          <p:cNvSpPr>
            <a:spLocks noGrp="1"/>
          </p:cNvSpPr>
          <p:nvPr>
            <p:ph idx="1"/>
          </p:nvPr>
        </p:nvSpPr>
        <p:spPr>
          <a:xfrm>
            <a:off x="455488" y="762000"/>
            <a:ext cx="8229600" cy="990600"/>
          </a:xfrm>
        </p:spPr>
        <p:txBody>
          <a:bodyPr>
            <a:normAutofit fontScale="70000" lnSpcReduction="20000"/>
          </a:bodyPr>
          <a:lstStyle/>
          <a:p>
            <a:r>
              <a:rPr lang="en-US" dirty="0"/>
              <a:t>When you open up the directory that contains a skeleton Laravel application, you will see the following files and directories</a:t>
            </a:r>
          </a:p>
        </p:txBody>
      </p:sp>
      <p:pic>
        <p:nvPicPr>
          <p:cNvPr id="4" name="Picture 3">
            <a:extLst>
              <a:ext uri="{FF2B5EF4-FFF2-40B4-BE49-F238E27FC236}">
                <a16:creationId xmlns:a16="http://schemas.microsoft.com/office/drawing/2014/main" id="{777FBDCC-9A56-4162-9C99-32F3D903EC8E}"/>
              </a:ext>
            </a:extLst>
          </p:cNvPr>
          <p:cNvPicPr/>
          <p:nvPr/>
        </p:nvPicPr>
        <p:blipFill rotWithShape="1">
          <a:blip r:embed="rId3"/>
          <a:srcRect l="11972" t="11619" r="32595" b="12441"/>
          <a:stretch/>
        </p:blipFill>
        <p:spPr bwMode="auto">
          <a:xfrm>
            <a:off x="1066800" y="1447800"/>
            <a:ext cx="6858000" cy="518160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92981089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4D074-4BC3-4197-944F-3A16B0CDCE75}"/>
              </a:ext>
            </a:extLst>
          </p:cNvPr>
          <p:cNvSpPr>
            <a:spLocks noGrp="1"/>
          </p:cNvSpPr>
          <p:nvPr>
            <p:ph type="title"/>
          </p:nvPr>
        </p:nvSpPr>
        <p:spPr>
          <a:xfrm>
            <a:off x="457200" y="274638"/>
            <a:ext cx="8229600" cy="715962"/>
          </a:xfrm>
        </p:spPr>
        <p:txBody>
          <a:bodyPr>
            <a:normAutofit fontScale="90000"/>
          </a:bodyPr>
          <a:lstStyle/>
          <a:p>
            <a:r>
              <a:rPr lang="en-US" dirty="0"/>
              <a:t>The folders Description</a:t>
            </a:r>
          </a:p>
        </p:txBody>
      </p:sp>
      <p:sp>
        <p:nvSpPr>
          <p:cNvPr id="3" name="Content Placeholder 2">
            <a:extLst>
              <a:ext uri="{FF2B5EF4-FFF2-40B4-BE49-F238E27FC236}">
                <a16:creationId xmlns:a16="http://schemas.microsoft.com/office/drawing/2014/main" id="{D19F77DE-9E62-47FD-B02F-6F7DC83569A0}"/>
              </a:ext>
            </a:extLst>
          </p:cNvPr>
          <p:cNvSpPr>
            <a:spLocks noGrp="1"/>
          </p:cNvSpPr>
          <p:nvPr>
            <p:ph idx="1"/>
          </p:nvPr>
        </p:nvSpPr>
        <p:spPr>
          <a:xfrm>
            <a:off x="457200" y="1219200"/>
            <a:ext cx="8229600" cy="5364162"/>
          </a:xfrm>
        </p:spPr>
        <p:txBody>
          <a:bodyPr>
            <a:normAutofit fontScale="85000" lnSpcReduction="20000"/>
          </a:bodyPr>
          <a:lstStyle/>
          <a:p>
            <a:r>
              <a:rPr lang="en-US" sz="2600" dirty="0"/>
              <a:t>The root directory contains the following folders by default.</a:t>
            </a:r>
          </a:p>
          <a:p>
            <a:pPr lvl="1"/>
            <a:r>
              <a:rPr lang="en-US" sz="2600" b="1" i="1" u="sng" dirty="0"/>
              <a:t>app</a:t>
            </a:r>
          </a:p>
          <a:p>
            <a:pPr lvl="2"/>
            <a:r>
              <a:rPr lang="en-US" sz="2600" dirty="0"/>
              <a:t>Where the bulk of your actual application will go. Models, controllers, commands, and your PHP domain code all go in here.</a:t>
            </a:r>
          </a:p>
          <a:p>
            <a:pPr lvl="1"/>
            <a:r>
              <a:rPr lang="en-US" sz="2600" b="1" i="1" u="sng" dirty="0"/>
              <a:t>bootstrap</a:t>
            </a:r>
          </a:p>
          <a:p>
            <a:pPr lvl="2"/>
            <a:r>
              <a:rPr lang="en-US" sz="2600" dirty="0"/>
              <a:t>Contains the files that the Laravel framework uses to boot every time it runs.</a:t>
            </a:r>
          </a:p>
          <a:p>
            <a:pPr lvl="1"/>
            <a:r>
              <a:rPr lang="en-US" sz="2600" b="1" i="1" u="sng" dirty="0"/>
              <a:t>config</a:t>
            </a:r>
          </a:p>
          <a:p>
            <a:pPr lvl="2"/>
            <a:r>
              <a:rPr lang="en-US" sz="2600" dirty="0"/>
              <a:t>Where all the configuration files live.</a:t>
            </a:r>
          </a:p>
          <a:p>
            <a:pPr lvl="1"/>
            <a:r>
              <a:rPr lang="en-US" sz="2600" b="1" i="1" u="sng" dirty="0"/>
              <a:t>database</a:t>
            </a:r>
          </a:p>
          <a:p>
            <a:pPr lvl="2"/>
            <a:r>
              <a:rPr lang="en-US" sz="2600" dirty="0"/>
              <a:t>Where database migrations, seeds and factories live.</a:t>
            </a:r>
          </a:p>
          <a:p>
            <a:pPr lvl="1"/>
            <a:r>
              <a:rPr lang="en-US" sz="2600" b="1" i="1" u="sng" dirty="0"/>
              <a:t>public</a:t>
            </a:r>
          </a:p>
          <a:p>
            <a:pPr lvl="2"/>
            <a:r>
              <a:rPr lang="en-US" sz="2600" dirty="0"/>
              <a:t>The public directory contains the </a:t>
            </a:r>
            <a:r>
              <a:rPr lang="en-US" sz="2600" dirty="0" err="1">
                <a:latin typeface="Courier New" panose="02070309020205020404" pitchFamily="49" charset="0"/>
                <a:cs typeface="Courier New" panose="02070309020205020404" pitchFamily="49" charset="0"/>
              </a:rPr>
              <a:t>index.php</a:t>
            </a:r>
            <a:r>
              <a:rPr lang="en-US" sz="2600" dirty="0">
                <a:latin typeface="Courier New" panose="02070309020205020404" pitchFamily="49" charset="0"/>
                <a:cs typeface="Courier New" panose="02070309020205020404" pitchFamily="49" charset="0"/>
              </a:rPr>
              <a:t> </a:t>
            </a:r>
            <a:r>
              <a:rPr lang="en-US" sz="2600" dirty="0"/>
              <a:t>file, which is the entry point for all requests entering your application and configures autoloading. This directory also houses your assets such as images, JavaScript, and CSS.</a:t>
            </a:r>
          </a:p>
        </p:txBody>
      </p:sp>
    </p:spTree>
    <p:extLst>
      <p:ext uri="{BB962C8B-B14F-4D97-AF65-F5344CB8AC3E}">
        <p14:creationId xmlns:p14="http://schemas.microsoft.com/office/powerpoint/2010/main" val="86417413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7ABEE7-3F6C-487A-8991-58B6AAD5FF32}"/>
              </a:ext>
            </a:extLst>
          </p:cNvPr>
          <p:cNvSpPr>
            <a:spLocks noGrp="1"/>
          </p:cNvSpPr>
          <p:nvPr>
            <p:ph type="title"/>
          </p:nvPr>
        </p:nvSpPr>
        <p:spPr>
          <a:xfrm>
            <a:off x="457200" y="274638"/>
            <a:ext cx="8229600" cy="792162"/>
          </a:xfrm>
        </p:spPr>
        <p:txBody>
          <a:bodyPr>
            <a:normAutofit/>
          </a:bodyPr>
          <a:lstStyle/>
          <a:p>
            <a:r>
              <a:rPr lang="en-US" sz="4000" dirty="0"/>
              <a:t>The folders description.</a:t>
            </a:r>
          </a:p>
        </p:txBody>
      </p:sp>
      <p:sp>
        <p:nvSpPr>
          <p:cNvPr id="3" name="Content Placeholder 2">
            <a:extLst>
              <a:ext uri="{FF2B5EF4-FFF2-40B4-BE49-F238E27FC236}">
                <a16:creationId xmlns:a16="http://schemas.microsoft.com/office/drawing/2014/main" id="{9164A8B2-600B-483C-B97B-69A69D39B2E0}"/>
              </a:ext>
            </a:extLst>
          </p:cNvPr>
          <p:cNvSpPr>
            <a:spLocks noGrp="1"/>
          </p:cNvSpPr>
          <p:nvPr>
            <p:ph idx="1"/>
          </p:nvPr>
        </p:nvSpPr>
        <p:spPr>
          <a:xfrm>
            <a:off x="457200" y="1600200"/>
            <a:ext cx="8229600" cy="4800600"/>
          </a:xfrm>
        </p:spPr>
        <p:txBody>
          <a:bodyPr>
            <a:normAutofit fontScale="70000" lnSpcReduction="20000"/>
          </a:bodyPr>
          <a:lstStyle/>
          <a:p>
            <a:r>
              <a:rPr lang="en-US" b="1" i="1" u="sng" dirty="0"/>
              <a:t>resources</a:t>
            </a:r>
          </a:p>
          <a:p>
            <a:pPr lvl="1"/>
            <a:r>
              <a:rPr lang="en-US" dirty="0"/>
              <a:t>Where files that are needed for other scripts live. Views, languages files, and optionally (Sass/ Less/ source CSS) and other JS files live here.</a:t>
            </a:r>
          </a:p>
          <a:p>
            <a:r>
              <a:rPr lang="en-US" b="1" i="1" u="sng" dirty="0"/>
              <a:t>routes</a:t>
            </a:r>
          </a:p>
          <a:p>
            <a:pPr lvl="1"/>
            <a:r>
              <a:rPr lang="en-US" dirty="0"/>
              <a:t>Where all of the route definitions live, both for HTTP routes and console routes or artisan commands.</a:t>
            </a:r>
          </a:p>
          <a:p>
            <a:r>
              <a:rPr lang="en-US" b="1" i="1" u="sng" dirty="0"/>
              <a:t>storage</a:t>
            </a:r>
          </a:p>
          <a:p>
            <a:pPr lvl="1"/>
            <a:r>
              <a:rPr lang="en-US" dirty="0"/>
              <a:t>Where caches, logs and compiled system files live.</a:t>
            </a:r>
          </a:p>
          <a:p>
            <a:r>
              <a:rPr lang="en-US" b="1" i="1" u="sng" dirty="0"/>
              <a:t>tests</a:t>
            </a:r>
          </a:p>
          <a:p>
            <a:pPr lvl="1"/>
            <a:r>
              <a:rPr lang="en-US" sz="2900" dirty="0"/>
              <a:t>Where unit and integration tests live.</a:t>
            </a:r>
          </a:p>
          <a:p>
            <a:r>
              <a:rPr lang="en-US" b="1" i="1" u="sng" dirty="0"/>
              <a:t>vendor</a:t>
            </a:r>
          </a:p>
          <a:p>
            <a:pPr lvl="1"/>
            <a:r>
              <a:rPr lang="en-US" dirty="0"/>
              <a:t>Where Composer installs its dependencies. Composer is expected to load these dependencies as part of your deploy process on any remote servers.</a:t>
            </a:r>
          </a:p>
          <a:p>
            <a:endParaRPr lang="en-US" dirty="0"/>
          </a:p>
        </p:txBody>
      </p:sp>
    </p:spTree>
    <p:extLst>
      <p:ext uri="{BB962C8B-B14F-4D97-AF65-F5344CB8AC3E}">
        <p14:creationId xmlns:p14="http://schemas.microsoft.com/office/powerpoint/2010/main" val="24076162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B71DC-DE53-4C08-BCD0-9DA1290D9E3B}"/>
              </a:ext>
            </a:extLst>
          </p:cNvPr>
          <p:cNvSpPr>
            <a:spLocks noGrp="1"/>
          </p:cNvSpPr>
          <p:nvPr>
            <p:ph type="title"/>
          </p:nvPr>
        </p:nvSpPr>
        <p:spPr>
          <a:xfrm>
            <a:off x="457200" y="274638"/>
            <a:ext cx="8229600" cy="639762"/>
          </a:xfrm>
        </p:spPr>
        <p:txBody>
          <a:bodyPr>
            <a:normAutofit fontScale="90000"/>
          </a:bodyPr>
          <a:lstStyle/>
          <a:p>
            <a:r>
              <a:rPr lang="en-US" dirty="0"/>
              <a:t>The files description</a:t>
            </a:r>
          </a:p>
        </p:txBody>
      </p:sp>
      <p:sp>
        <p:nvSpPr>
          <p:cNvPr id="3" name="Content Placeholder 2">
            <a:extLst>
              <a:ext uri="{FF2B5EF4-FFF2-40B4-BE49-F238E27FC236}">
                <a16:creationId xmlns:a16="http://schemas.microsoft.com/office/drawing/2014/main" id="{F012392D-7BF8-4321-86FF-AFDA9782B5ED}"/>
              </a:ext>
            </a:extLst>
          </p:cNvPr>
          <p:cNvSpPr>
            <a:spLocks noGrp="1"/>
          </p:cNvSpPr>
          <p:nvPr>
            <p:ph idx="1"/>
          </p:nvPr>
        </p:nvSpPr>
        <p:spPr>
          <a:xfrm>
            <a:off x="457200" y="914400"/>
            <a:ext cx="8229600" cy="5943600"/>
          </a:xfrm>
        </p:spPr>
        <p:txBody>
          <a:bodyPr>
            <a:normAutofit fontScale="85000" lnSpcReduction="20000"/>
          </a:bodyPr>
          <a:lstStyle/>
          <a:p>
            <a:r>
              <a:rPr lang="en-US" dirty="0"/>
              <a:t>The root directory also contains the following files.</a:t>
            </a:r>
          </a:p>
          <a:p>
            <a:pPr lvl="1"/>
            <a:r>
              <a:rPr lang="en-US" b="1" i="1" u="sng" dirty="0"/>
              <a:t>.</a:t>
            </a:r>
            <a:r>
              <a:rPr lang="en-US" b="1" i="1" u="sng" dirty="0" err="1"/>
              <a:t>editorconfig</a:t>
            </a:r>
            <a:endParaRPr lang="en-US" b="1" i="1" u="sng" dirty="0"/>
          </a:p>
          <a:p>
            <a:pPr lvl="2"/>
            <a:r>
              <a:rPr lang="en-US" dirty="0"/>
              <a:t>Gives your IDE/ text editor instructions about Laravel’s coding standards (for example, size of indents, whether to trim trailing whitespace </a:t>
            </a:r>
            <a:r>
              <a:rPr lang="en-US" dirty="0" err="1"/>
              <a:t>etc</a:t>
            </a:r>
            <a:r>
              <a:rPr lang="en-US" dirty="0"/>
              <a:t>). </a:t>
            </a:r>
          </a:p>
          <a:p>
            <a:pPr lvl="1"/>
            <a:r>
              <a:rPr lang="en-US" dirty="0"/>
              <a:t>.</a:t>
            </a:r>
            <a:r>
              <a:rPr lang="en-US" b="1" i="1" u="sng" dirty="0"/>
              <a:t>env</a:t>
            </a:r>
            <a:r>
              <a:rPr lang="en-US" dirty="0"/>
              <a:t> and </a:t>
            </a:r>
            <a:r>
              <a:rPr lang="en-US" b="1" i="1" u="sng" dirty="0"/>
              <a:t>.</a:t>
            </a:r>
            <a:r>
              <a:rPr lang="en-US" b="1" i="1" u="sng" dirty="0" err="1"/>
              <a:t>env.example</a:t>
            </a:r>
            <a:endParaRPr lang="en-US" b="1" i="1" u="sng" dirty="0"/>
          </a:p>
          <a:p>
            <a:pPr lvl="2"/>
            <a:r>
              <a:rPr lang="en-US" dirty="0"/>
              <a:t>Dictate the environment variables (variables that are  expected to be different in each environment and are therefore not committed to version control). .</a:t>
            </a:r>
            <a:r>
              <a:rPr lang="en-US" dirty="0" err="1"/>
              <a:t>env.example</a:t>
            </a:r>
            <a:r>
              <a:rPr lang="en-US" dirty="0"/>
              <a:t> is a template that each environment should duplicate to create its own . env file.</a:t>
            </a:r>
          </a:p>
          <a:p>
            <a:pPr lvl="1"/>
            <a:r>
              <a:rPr lang="en-US" b="1" i="1" u="sng" dirty="0"/>
              <a:t>.</a:t>
            </a:r>
            <a:r>
              <a:rPr lang="en-US" b="1" i="1" u="sng" dirty="0" err="1"/>
              <a:t>gitignore</a:t>
            </a:r>
            <a:r>
              <a:rPr lang="en-US" b="1" i="1" u="sng" dirty="0"/>
              <a:t> </a:t>
            </a:r>
            <a:r>
              <a:rPr lang="en-US" dirty="0"/>
              <a:t>and </a:t>
            </a:r>
            <a:r>
              <a:rPr lang="en-US" b="1" i="1" u="sng" dirty="0"/>
              <a:t>.</a:t>
            </a:r>
            <a:r>
              <a:rPr lang="en-US" b="1" i="1" u="sng" dirty="0" err="1"/>
              <a:t>gitattributes</a:t>
            </a:r>
            <a:endParaRPr lang="en-US" b="1" i="1" u="sng" dirty="0"/>
          </a:p>
          <a:p>
            <a:pPr lvl="2"/>
            <a:r>
              <a:rPr lang="en-US" dirty="0"/>
              <a:t>Git configuration files</a:t>
            </a:r>
          </a:p>
          <a:p>
            <a:pPr lvl="1"/>
            <a:r>
              <a:rPr lang="en-US" b="1" i="1" u="sng" dirty="0"/>
              <a:t>artisan</a:t>
            </a:r>
          </a:p>
          <a:p>
            <a:pPr lvl="2"/>
            <a:r>
              <a:rPr lang="en-US" dirty="0"/>
              <a:t>Allows you to run artisan commands from the command line.</a:t>
            </a:r>
          </a:p>
          <a:p>
            <a:pPr lvl="1"/>
            <a:r>
              <a:rPr lang="en-US" b="1" i="1" u="sng" dirty="0" err="1"/>
              <a:t>composer.json</a:t>
            </a:r>
            <a:r>
              <a:rPr lang="en-US" dirty="0"/>
              <a:t> and </a:t>
            </a:r>
            <a:r>
              <a:rPr lang="en-US" b="1" i="1" u="sng" dirty="0" err="1"/>
              <a:t>composer.lock</a:t>
            </a:r>
            <a:endParaRPr lang="en-US" b="1" i="1" u="sng" dirty="0"/>
          </a:p>
          <a:p>
            <a:pPr lvl="2"/>
            <a:r>
              <a:rPr lang="en-US" dirty="0"/>
              <a:t>Configuration files for composer; </a:t>
            </a:r>
            <a:r>
              <a:rPr lang="en-US" dirty="0" err="1">
                <a:latin typeface="Courier New" panose="02070309020205020404" pitchFamily="49" charset="0"/>
                <a:cs typeface="Courier New" panose="02070309020205020404" pitchFamily="49" charset="0"/>
              </a:rPr>
              <a:t>composer.json</a:t>
            </a:r>
            <a:r>
              <a:rPr lang="en-US" dirty="0">
                <a:latin typeface="Courier New" panose="02070309020205020404" pitchFamily="49" charset="0"/>
                <a:cs typeface="Courier New" panose="02070309020205020404" pitchFamily="49" charset="0"/>
              </a:rPr>
              <a:t> </a:t>
            </a:r>
            <a:r>
              <a:rPr lang="en-US" dirty="0"/>
              <a:t>is user-editable and </a:t>
            </a:r>
            <a:r>
              <a:rPr lang="en-US" dirty="0" err="1">
                <a:latin typeface="Courier New" panose="02070309020205020404" pitchFamily="49" charset="0"/>
                <a:cs typeface="Courier New" panose="02070309020205020404" pitchFamily="49" charset="0"/>
              </a:rPr>
              <a:t>composer.lock</a:t>
            </a:r>
            <a:r>
              <a:rPr lang="en-US" dirty="0">
                <a:latin typeface="Courier New" panose="02070309020205020404" pitchFamily="49" charset="0"/>
                <a:cs typeface="Courier New" panose="02070309020205020404" pitchFamily="49" charset="0"/>
              </a:rPr>
              <a:t> </a:t>
            </a:r>
            <a:r>
              <a:rPr lang="en-US" dirty="0"/>
              <a:t>is not. These files share some basic information about the project and also define its PHP dependencies.</a:t>
            </a:r>
          </a:p>
          <a:p>
            <a:endParaRPr lang="en-US" dirty="0"/>
          </a:p>
        </p:txBody>
      </p:sp>
    </p:spTree>
    <p:extLst>
      <p:ext uri="{BB962C8B-B14F-4D97-AF65-F5344CB8AC3E}">
        <p14:creationId xmlns:p14="http://schemas.microsoft.com/office/powerpoint/2010/main" val="10698206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4954769-E2F3-42A9-A4CF-49E272443CE9}"/>
              </a:ext>
            </a:extLst>
          </p:cNvPr>
          <p:cNvSpPr>
            <a:spLocks noGrp="1"/>
          </p:cNvSpPr>
          <p:nvPr>
            <p:ph idx="1"/>
          </p:nvPr>
        </p:nvSpPr>
        <p:spPr>
          <a:xfrm>
            <a:off x="457200" y="1219200"/>
            <a:ext cx="8229600" cy="5257800"/>
          </a:xfrm>
        </p:spPr>
        <p:txBody>
          <a:bodyPr>
            <a:normAutofit fontScale="70000" lnSpcReduction="20000"/>
          </a:bodyPr>
          <a:lstStyle/>
          <a:p>
            <a:r>
              <a:rPr lang="en-US" b="1" i="1" u="sng" dirty="0" err="1"/>
              <a:t>package.json</a:t>
            </a:r>
            <a:endParaRPr lang="en-US" b="1" i="1" u="sng" dirty="0"/>
          </a:p>
          <a:p>
            <a:pPr lvl="1"/>
            <a:r>
              <a:rPr lang="en-US" dirty="0"/>
              <a:t>Like </a:t>
            </a:r>
            <a:r>
              <a:rPr lang="en-US" dirty="0" err="1"/>
              <a:t>composer.json</a:t>
            </a:r>
            <a:r>
              <a:rPr lang="en-US" dirty="0"/>
              <a:t> but for frontend assets and dependencies of the build system; it instructs NPM on which JavaScript-based dependencies to pull in.</a:t>
            </a:r>
          </a:p>
          <a:p>
            <a:r>
              <a:rPr lang="en-US" b="1" i="1" u="sng" dirty="0"/>
              <a:t>phpunit.xml</a:t>
            </a:r>
          </a:p>
          <a:p>
            <a:pPr lvl="1"/>
            <a:r>
              <a:rPr lang="en-US" dirty="0"/>
              <a:t>A configuration file for </a:t>
            </a:r>
            <a:r>
              <a:rPr lang="en-US" dirty="0" err="1"/>
              <a:t>PHPUnit</a:t>
            </a:r>
            <a:r>
              <a:rPr lang="en-US" dirty="0"/>
              <a:t>, the tool Laravel uses for testing out of the box.</a:t>
            </a:r>
          </a:p>
          <a:p>
            <a:r>
              <a:rPr lang="en-US" b="1" i="1" u="sng" dirty="0"/>
              <a:t>readme.md</a:t>
            </a:r>
          </a:p>
          <a:p>
            <a:pPr lvl="1"/>
            <a:r>
              <a:rPr lang="en-US" dirty="0"/>
              <a:t>A markdown file for giving a basic introduction to Laravel. </a:t>
            </a:r>
          </a:p>
          <a:p>
            <a:r>
              <a:rPr lang="en-US" b="1" i="1" u="sng" dirty="0" err="1"/>
              <a:t>server.php</a:t>
            </a:r>
            <a:endParaRPr lang="en-US" b="1" i="1" u="sng" dirty="0"/>
          </a:p>
          <a:p>
            <a:pPr lvl="1"/>
            <a:r>
              <a:rPr lang="en-US" dirty="0"/>
              <a:t>A backup server that tries to allow less-capable servers to still preview the Laravel application</a:t>
            </a:r>
          </a:p>
          <a:p>
            <a:r>
              <a:rPr lang="en-US" b="1" i="1" u="sng" dirty="0"/>
              <a:t>webpack.mix.js</a:t>
            </a:r>
          </a:p>
          <a:p>
            <a:pPr lvl="1"/>
            <a:r>
              <a:rPr lang="en-US" dirty="0"/>
              <a:t>The (optional) configuration file for Mix. If you are using Elixir, you will instead see gulpfile.js These files are for giving your build system directions on how to compile and process your frontend assets.</a:t>
            </a:r>
          </a:p>
        </p:txBody>
      </p:sp>
      <p:sp>
        <p:nvSpPr>
          <p:cNvPr id="4" name="Title 1">
            <a:extLst>
              <a:ext uri="{FF2B5EF4-FFF2-40B4-BE49-F238E27FC236}">
                <a16:creationId xmlns:a16="http://schemas.microsoft.com/office/drawing/2014/main" id="{A6DAC02E-6534-432D-96B2-B2A3C99B5931}"/>
              </a:ext>
            </a:extLst>
          </p:cNvPr>
          <p:cNvSpPr>
            <a:spLocks noGrp="1"/>
          </p:cNvSpPr>
          <p:nvPr>
            <p:ph type="title"/>
          </p:nvPr>
        </p:nvSpPr>
        <p:spPr>
          <a:xfrm>
            <a:off x="457200" y="274638"/>
            <a:ext cx="8229600" cy="639762"/>
          </a:xfrm>
        </p:spPr>
        <p:txBody>
          <a:bodyPr>
            <a:normAutofit fontScale="90000"/>
          </a:bodyPr>
          <a:lstStyle/>
          <a:p>
            <a:r>
              <a:rPr lang="en-US" dirty="0"/>
              <a:t>The files description</a:t>
            </a:r>
          </a:p>
        </p:txBody>
      </p:sp>
    </p:spTree>
    <p:extLst>
      <p:ext uri="{BB962C8B-B14F-4D97-AF65-F5344CB8AC3E}">
        <p14:creationId xmlns:p14="http://schemas.microsoft.com/office/powerpoint/2010/main" val="347355297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1ECA0F-4CC5-4067-8E1C-C9BBA3DC1A5C}"/>
              </a:ext>
            </a:extLst>
          </p:cNvPr>
          <p:cNvSpPr>
            <a:spLocks noGrp="1"/>
          </p:cNvSpPr>
          <p:nvPr>
            <p:ph type="title"/>
          </p:nvPr>
        </p:nvSpPr>
        <p:spPr>
          <a:xfrm>
            <a:off x="457200" y="152400"/>
            <a:ext cx="8229600" cy="563562"/>
          </a:xfrm>
        </p:spPr>
        <p:txBody>
          <a:bodyPr>
            <a:normAutofit fontScale="90000"/>
          </a:bodyPr>
          <a:lstStyle/>
          <a:p>
            <a:r>
              <a:rPr lang="en-US" dirty="0"/>
              <a:t>Routes</a:t>
            </a:r>
          </a:p>
        </p:txBody>
      </p:sp>
      <p:sp>
        <p:nvSpPr>
          <p:cNvPr id="3" name="Content Placeholder 2">
            <a:extLst>
              <a:ext uri="{FF2B5EF4-FFF2-40B4-BE49-F238E27FC236}">
                <a16:creationId xmlns:a16="http://schemas.microsoft.com/office/drawing/2014/main" id="{73D290E6-F262-45F1-AB15-249AD5DB1330}"/>
              </a:ext>
            </a:extLst>
          </p:cNvPr>
          <p:cNvSpPr>
            <a:spLocks noGrp="1"/>
          </p:cNvSpPr>
          <p:nvPr>
            <p:ph idx="1"/>
          </p:nvPr>
        </p:nvSpPr>
        <p:spPr>
          <a:xfrm>
            <a:off x="457200" y="715962"/>
            <a:ext cx="8458200" cy="5989638"/>
          </a:xfrm>
        </p:spPr>
        <p:txBody>
          <a:bodyPr>
            <a:normAutofit fontScale="92500" lnSpcReduction="10000"/>
          </a:bodyPr>
          <a:lstStyle/>
          <a:p>
            <a:r>
              <a:rPr lang="en-US" sz="2400" dirty="0"/>
              <a:t>Routing is the process of mapping Laravel page with a specific URL.</a:t>
            </a:r>
          </a:p>
          <a:p>
            <a:r>
              <a:rPr lang="en-US" sz="2400" b="0" i="0" dirty="0">
                <a:solidFill>
                  <a:srgbClr val="000000"/>
                </a:solidFill>
                <a:effectLst/>
                <a:latin typeface="+mj-lt"/>
              </a:rPr>
              <a:t>The essential function of any web application framework is taking requests from a user and delivering responses, usually via </a:t>
            </a:r>
            <a:r>
              <a:rPr lang="en-US" sz="2400" b="0" i="0" dirty="0" smtClean="0">
                <a:solidFill>
                  <a:srgbClr val="000000"/>
                </a:solidFill>
                <a:effectLst/>
                <a:latin typeface="+mj-lt"/>
              </a:rPr>
              <a:t>HTTP.</a:t>
            </a:r>
            <a:endParaRPr lang="en-US" sz="2400" b="0" i="0" dirty="0">
              <a:solidFill>
                <a:srgbClr val="000000"/>
              </a:solidFill>
              <a:effectLst/>
              <a:latin typeface="+mj-lt"/>
            </a:endParaRPr>
          </a:p>
          <a:p>
            <a:r>
              <a:rPr lang="en-US" sz="2400" b="0" i="0" dirty="0">
                <a:solidFill>
                  <a:srgbClr val="000000"/>
                </a:solidFill>
                <a:effectLst/>
                <a:latin typeface="+mj-lt"/>
              </a:rPr>
              <a:t>This means defining an application’s routes is the first and most important concept to approach when learning a web framework; without routes, you have no ability to interact with the end user.</a:t>
            </a:r>
          </a:p>
          <a:p>
            <a:r>
              <a:rPr lang="en-US" sz="2400" b="0" i="0" dirty="0">
                <a:solidFill>
                  <a:srgbClr val="000000"/>
                </a:solidFill>
                <a:effectLst/>
                <a:latin typeface="+mj-lt"/>
              </a:rPr>
              <a:t>In Laravel application, web routes are defined in </a:t>
            </a:r>
            <a:r>
              <a:rPr lang="en-US" sz="2400" b="0" i="0" dirty="0">
                <a:solidFill>
                  <a:srgbClr val="000000"/>
                </a:solidFill>
                <a:effectLst/>
                <a:latin typeface="Courier New" panose="02070309020205020404" pitchFamily="49" charset="0"/>
                <a:cs typeface="Courier New" panose="02070309020205020404" pitchFamily="49" charset="0"/>
              </a:rPr>
              <a:t>routes/</a:t>
            </a:r>
            <a:r>
              <a:rPr lang="en-US" sz="2400" b="0" i="0" dirty="0" err="1">
                <a:solidFill>
                  <a:srgbClr val="000000"/>
                </a:solidFill>
                <a:effectLst/>
                <a:latin typeface="Courier New" panose="02070309020205020404" pitchFamily="49" charset="0"/>
                <a:cs typeface="Courier New" panose="02070309020205020404" pitchFamily="49" charset="0"/>
              </a:rPr>
              <a:t>web.php</a:t>
            </a:r>
            <a:r>
              <a:rPr lang="en-US" sz="2400" b="0" i="0" dirty="0">
                <a:solidFill>
                  <a:srgbClr val="000000"/>
                </a:solidFill>
                <a:effectLst/>
                <a:latin typeface="+mj-lt"/>
              </a:rPr>
              <a:t>.</a:t>
            </a:r>
          </a:p>
          <a:p>
            <a:r>
              <a:rPr lang="en-US" sz="2400" b="0" i="0" dirty="0">
                <a:solidFill>
                  <a:srgbClr val="000000"/>
                </a:solidFill>
                <a:effectLst/>
                <a:latin typeface="+mj-lt"/>
              </a:rPr>
              <a:t>The simplest way to define a route is to match a path (for example, /) with a closure, as described in following example,</a:t>
            </a:r>
            <a:r>
              <a:rPr lang="en-US" sz="2400" dirty="0">
                <a:latin typeface="+mj-lt"/>
              </a:rPr>
              <a:t> </a:t>
            </a:r>
          </a:p>
          <a:p>
            <a:pPr lvl="1"/>
            <a:r>
              <a:rPr lang="en-US" sz="2000" dirty="0">
                <a:latin typeface="Courier New" panose="02070309020205020404" pitchFamily="49" charset="0"/>
                <a:cs typeface="Courier New" panose="02070309020205020404" pitchFamily="49" charset="0"/>
              </a:rPr>
              <a:t>use Illuminate\Support\Facades\Route;</a:t>
            </a:r>
          </a:p>
          <a:p>
            <a:pPr lvl="1"/>
            <a:endParaRPr lang="en-US" sz="2000" dirty="0">
              <a:latin typeface="Courier New" panose="02070309020205020404" pitchFamily="49" charset="0"/>
              <a:cs typeface="Courier New" panose="02070309020205020404" pitchFamily="49" charset="0"/>
            </a:endParaRPr>
          </a:p>
          <a:p>
            <a:pPr lvl="1"/>
            <a:r>
              <a:rPr lang="en-US" sz="2000" dirty="0">
                <a:latin typeface="Courier New" panose="02070309020205020404" pitchFamily="49" charset="0"/>
                <a:cs typeface="Courier New" panose="02070309020205020404" pitchFamily="49" charset="0"/>
              </a:rPr>
              <a:t>Route::get('/', function () {</a:t>
            </a:r>
          </a:p>
          <a:p>
            <a:pPr lvl="1"/>
            <a:r>
              <a:rPr lang="en-US" sz="2000" dirty="0">
                <a:latin typeface="Courier New" panose="02070309020205020404" pitchFamily="49" charset="0"/>
                <a:cs typeface="Courier New" panose="02070309020205020404" pitchFamily="49" charset="0"/>
              </a:rPr>
              <a:t>    return 'Hello World';</a:t>
            </a:r>
          </a:p>
          <a:p>
            <a:pPr lvl="1"/>
            <a:r>
              <a:rPr lang="en-US" sz="2000" dirty="0">
                <a:latin typeface="Courier New" panose="02070309020205020404" pitchFamily="49" charset="0"/>
                <a:cs typeface="Courier New" panose="02070309020205020404" pitchFamily="49" charset="0"/>
              </a:rPr>
              <a:t>});</a:t>
            </a:r>
          </a:p>
          <a:p>
            <a:r>
              <a:rPr lang="en-US" sz="2400" b="0" i="0" dirty="0">
                <a:solidFill>
                  <a:srgbClr val="000000"/>
                </a:solidFill>
                <a:effectLst/>
                <a:latin typeface="+mj-lt"/>
              </a:rPr>
              <a:t>We have now defined that, if anyone visits / (the root of your domain), Laravel’s router should run the Closure defined there and return the result. Note that we return our content and don’t echo or print it.</a:t>
            </a:r>
            <a:endParaRPr lang="en-US" sz="2400" dirty="0">
              <a:latin typeface="+mj-lt"/>
              <a:cs typeface="Courier New" panose="02070309020205020404" pitchFamily="49" charset="0"/>
            </a:endParaRPr>
          </a:p>
        </p:txBody>
      </p:sp>
    </p:spTree>
    <p:extLst>
      <p:ext uri="{BB962C8B-B14F-4D97-AF65-F5344CB8AC3E}">
        <p14:creationId xmlns:p14="http://schemas.microsoft.com/office/powerpoint/2010/main" val="383786978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950D1-D443-409E-B934-B5AA0092FFDF}"/>
              </a:ext>
            </a:extLst>
          </p:cNvPr>
          <p:cNvSpPr>
            <a:spLocks noGrp="1"/>
          </p:cNvSpPr>
          <p:nvPr>
            <p:ph type="title"/>
          </p:nvPr>
        </p:nvSpPr>
        <p:spPr>
          <a:xfrm>
            <a:off x="457200" y="274638"/>
            <a:ext cx="8229600" cy="785814"/>
          </a:xfrm>
        </p:spPr>
        <p:txBody>
          <a:bodyPr>
            <a:normAutofit/>
          </a:bodyPr>
          <a:lstStyle/>
          <a:p>
            <a:r>
              <a:rPr lang="en-US" sz="4000" dirty="0"/>
              <a:t>Route Definition Example</a:t>
            </a:r>
          </a:p>
        </p:txBody>
      </p:sp>
      <p:sp>
        <p:nvSpPr>
          <p:cNvPr id="3" name="Content Placeholder 2">
            <a:extLst>
              <a:ext uri="{FF2B5EF4-FFF2-40B4-BE49-F238E27FC236}">
                <a16:creationId xmlns:a16="http://schemas.microsoft.com/office/drawing/2014/main" id="{44A9B885-D2B4-4CF5-9ED5-7ADBD362A051}"/>
              </a:ext>
            </a:extLst>
          </p:cNvPr>
          <p:cNvSpPr>
            <a:spLocks noGrp="1"/>
          </p:cNvSpPr>
          <p:nvPr>
            <p:ph idx="1"/>
          </p:nvPr>
        </p:nvSpPr>
        <p:spPr>
          <a:xfrm>
            <a:off x="457200" y="1143000"/>
            <a:ext cx="8229600" cy="679450"/>
          </a:xfrm>
        </p:spPr>
        <p:txBody>
          <a:bodyPr>
            <a:noAutofit/>
          </a:bodyPr>
          <a:lstStyle/>
          <a:p>
            <a:r>
              <a:rPr lang="en-US" sz="2200" b="0" i="0" dirty="0">
                <a:solidFill>
                  <a:srgbClr val="242021"/>
                </a:solidFill>
                <a:effectLst/>
                <a:latin typeface="MinionPro-Regular"/>
              </a:rPr>
              <a:t>Many simple web sites could be defined entirely within the Routes file. Simple </a:t>
            </a:r>
            <a:r>
              <a:rPr lang="en-US" sz="2200" b="0" i="0" dirty="0">
                <a:solidFill>
                  <a:srgbClr val="242021"/>
                </a:solidFill>
                <a:effectLst/>
                <a:latin typeface="UbuntuMono-Regular"/>
              </a:rPr>
              <a:t>GET </a:t>
            </a:r>
            <a:r>
              <a:rPr lang="en-US" sz="2200" b="0" i="0" dirty="0">
                <a:solidFill>
                  <a:srgbClr val="242021"/>
                </a:solidFill>
                <a:effectLst/>
                <a:latin typeface="MinionPro-Regular"/>
              </a:rPr>
              <a:t>routes combined with a few templates can serve a classic web site easily</a:t>
            </a:r>
            <a:r>
              <a:rPr lang="en-US" sz="2200" dirty="0"/>
              <a:t> </a:t>
            </a:r>
            <a:br>
              <a:rPr lang="en-US" sz="2200" dirty="0"/>
            </a:br>
            <a:endParaRPr lang="en-US" sz="2200" dirty="0"/>
          </a:p>
        </p:txBody>
      </p:sp>
      <p:pic>
        <p:nvPicPr>
          <p:cNvPr id="5" name="Picture 4">
            <a:extLst>
              <a:ext uri="{FF2B5EF4-FFF2-40B4-BE49-F238E27FC236}">
                <a16:creationId xmlns:a16="http://schemas.microsoft.com/office/drawing/2014/main" id="{90CF2533-C829-4B94-BBD1-5AAD69F000B3}"/>
              </a:ext>
            </a:extLst>
          </p:cNvPr>
          <p:cNvPicPr>
            <a:picLocks noChangeAspect="1"/>
          </p:cNvPicPr>
          <p:nvPr/>
        </p:nvPicPr>
        <p:blipFill>
          <a:blip r:embed="rId2"/>
          <a:stretch>
            <a:fillRect/>
          </a:stretch>
        </p:blipFill>
        <p:spPr>
          <a:xfrm>
            <a:off x="762000" y="2286000"/>
            <a:ext cx="4175820" cy="4297362"/>
          </a:xfrm>
          <a:prstGeom prst="rect">
            <a:avLst/>
          </a:prstGeom>
        </p:spPr>
      </p:pic>
    </p:spTree>
    <p:extLst>
      <p:ext uri="{BB962C8B-B14F-4D97-AF65-F5344CB8AC3E}">
        <p14:creationId xmlns:p14="http://schemas.microsoft.com/office/powerpoint/2010/main" val="339095458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98A8E7-0F13-481B-9D59-27DBFB7EF773}"/>
              </a:ext>
            </a:extLst>
          </p:cNvPr>
          <p:cNvSpPr>
            <a:spLocks noGrp="1"/>
          </p:cNvSpPr>
          <p:nvPr>
            <p:ph type="title"/>
          </p:nvPr>
        </p:nvSpPr>
        <p:spPr>
          <a:xfrm>
            <a:off x="457200" y="76200"/>
            <a:ext cx="8229600" cy="533400"/>
          </a:xfrm>
        </p:spPr>
        <p:txBody>
          <a:bodyPr>
            <a:normAutofit fontScale="90000"/>
          </a:bodyPr>
          <a:lstStyle/>
          <a:p>
            <a:r>
              <a:rPr lang="en-US" dirty="0"/>
              <a:t>Views</a:t>
            </a:r>
          </a:p>
        </p:txBody>
      </p:sp>
      <p:sp>
        <p:nvSpPr>
          <p:cNvPr id="3" name="Content Placeholder 2">
            <a:extLst>
              <a:ext uri="{FF2B5EF4-FFF2-40B4-BE49-F238E27FC236}">
                <a16:creationId xmlns:a16="http://schemas.microsoft.com/office/drawing/2014/main" id="{5E8E92C1-FDE8-41A8-8599-DA572377BC6F}"/>
              </a:ext>
            </a:extLst>
          </p:cNvPr>
          <p:cNvSpPr>
            <a:spLocks noGrp="1"/>
          </p:cNvSpPr>
          <p:nvPr>
            <p:ph idx="1"/>
          </p:nvPr>
        </p:nvSpPr>
        <p:spPr>
          <a:xfrm>
            <a:off x="304800" y="609600"/>
            <a:ext cx="8686800" cy="6248400"/>
          </a:xfrm>
        </p:spPr>
        <p:txBody>
          <a:bodyPr>
            <a:normAutofit fontScale="92500" lnSpcReduction="20000"/>
          </a:bodyPr>
          <a:lstStyle/>
          <a:p>
            <a:r>
              <a:rPr lang="en-US" sz="2200" b="0" i="0" dirty="0">
                <a:solidFill>
                  <a:srgbClr val="000000"/>
                </a:solidFill>
                <a:effectLst/>
                <a:latin typeface="+mj-lt"/>
              </a:rPr>
              <a:t>Views (or Templates) are files that describe how some particular output should look like. You might have views for JSON or XML or emails, but the most common views in a web framework output HTML.</a:t>
            </a:r>
          </a:p>
          <a:p>
            <a:r>
              <a:rPr lang="en-US" sz="2200" dirty="0">
                <a:solidFill>
                  <a:srgbClr val="000000"/>
                </a:solidFill>
                <a:latin typeface="+mj-lt"/>
              </a:rPr>
              <a:t>In Laravel, there are two formats of view you can use out of the box: Blade or PHP. The difference is in the filename: </a:t>
            </a:r>
            <a:r>
              <a:rPr lang="en-US" sz="2200" dirty="0" err="1">
                <a:solidFill>
                  <a:srgbClr val="000000"/>
                </a:solidFill>
                <a:latin typeface="Courier New" panose="02070309020205020404" pitchFamily="49" charset="0"/>
                <a:cs typeface="Courier New" panose="02070309020205020404" pitchFamily="49" charset="0"/>
              </a:rPr>
              <a:t>about.php</a:t>
            </a:r>
            <a:r>
              <a:rPr lang="en-US" sz="2200" dirty="0">
                <a:solidFill>
                  <a:srgbClr val="000000"/>
                </a:solidFill>
                <a:latin typeface="Courier New" panose="02070309020205020404" pitchFamily="49" charset="0"/>
                <a:cs typeface="Courier New" panose="02070309020205020404" pitchFamily="49" charset="0"/>
              </a:rPr>
              <a:t> </a:t>
            </a:r>
            <a:r>
              <a:rPr lang="en-US" sz="2200" dirty="0">
                <a:solidFill>
                  <a:srgbClr val="000000"/>
                </a:solidFill>
                <a:latin typeface="+mj-lt"/>
              </a:rPr>
              <a:t>will be rendered with the PHP engine, and </a:t>
            </a:r>
            <a:r>
              <a:rPr lang="en-US" sz="2200" dirty="0" err="1">
                <a:solidFill>
                  <a:srgbClr val="000000"/>
                </a:solidFill>
                <a:latin typeface="Courier New" panose="02070309020205020404" pitchFamily="49" charset="0"/>
                <a:cs typeface="Courier New" panose="02070309020205020404" pitchFamily="49" charset="0"/>
              </a:rPr>
              <a:t>about.blade.php</a:t>
            </a:r>
            <a:r>
              <a:rPr lang="en-US" sz="2200" dirty="0">
                <a:solidFill>
                  <a:srgbClr val="000000"/>
                </a:solidFill>
                <a:latin typeface="Courier New" panose="02070309020205020404" pitchFamily="49" charset="0"/>
                <a:cs typeface="Courier New" panose="02070309020205020404" pitchFamily="49" charset="0"/>
              </a:rPr>
              <a:t> </a:t>
            </a:r>
            <a:r>
              <a:rPr lang="en-US" sz="2200" dirty="0">
                <a:solidFill>
                  <a:srgbClr val="000000"/>
                </a:solidFill>
                <a:latin typeface="+mj-lt"/>
              </a:rPr>
              <a:t>will be rendered with the Blade engine. </a:t>
            </a:r>
          </a:p>
          <a:p>
            <a:r>
              <a:rPr lang="en-US" sz="2200" dirty="0">
                <a:solidFill>
                  <a:srgbClr val="000000"/>
                </a:solidFill>
                <a:latin typeface="+mj-lt"/>
              </a:rPr>
              <a:t>Views separate your controller / application logic from your presentation logic and are stored in the </a:t>
            </a:r>
            <a:r>
              <a:rPr lang="en-US" sz="2200" dirty="0">
                <a:solidFill>
                  <a:srgbClr val="000000"/>
                </a:solidFill>
                <a:latin typeface="Courier New" panose="02070309020205020404" pitchFamily="49" charset="0"/>
                <a:cs typeface="Courier New" panose="02070309020205020404" pitchFamily="49" charset="0"/>
              </a:rPr>
              <a:t>resources/views </a:t>
            </a:r>
            <a:r>
              <a:rPr lang="en-US" sz="2200" dirty="0">
                <a:solidFill>
                  <a:srgbClr val="000000"/>
                </a:solidFill>
                <a:latin typeface="+mj-lt"/>
              </a:rPr>
              <a:t>directory. A simple view might look something like this:</a:t>
            </a:r>
          </a:p>
          <a:p>
            <a:pPr lvl="1"/>
            <a:r>
              <a:rPr lang="en-US" sz="1800" dirty="0">
                <a:solidFill>
                  <a:srgbClr val="000000"/>
                </a:solidFill>
                <a:latin typeface="Courier New" panose="02070309020205020404" pitchFamily="49" charset="0"/>
                <a:cs typeface="Courier New" panose="02070309020205020404" pitchFamily="49" charset="0"/>
              </a:rPr>
              <a:t>&lt;!-- View stored in resources/views/</a:t>
            </a:r>
            <a:r>
              <a:rPr lang="en-US" sz="1800" dirty="0" err="1">
                <a:solidFill>
                  <a:srgbClr val="000000"/>
                </a:solidFill>
                <a:latin typeface="Courier New" panose="02070309020205020404" pitchFamily="49" charset="0"/>
                <a:cs typeface="Courier New" panose="02070309020205020404" pitchFamily="49" charset="0"/>
              </a:rPr>
              <a:t>greeting.blade.php</a:t>
            </a:r>
            <a:r>
              <a:rPr lang="en-US" sz="1800" dirty="0">
                <a:solidFill>
                  <a:srgbClr val="000000"/>
                </a:solidFill>
                <a:latin typeface="Courier New" panose="02070309020205020404" pitchFamily="49" charset="0"/>
                <a:cs typeface="Courier New" panose="02070309020205020404" pitchFamily="49" charset="0"/>
              </a:rPr>
              <a:t> --&gt;</a:t>
            </a:r>
          </a:p>
          <a:p>
            <a:pPr lvl="1"/>
            <a:endParaRPr lang="en-US" sz="1800" dirty="0">
              <a:solidFill>
                <a:srgbClr val="000000"/>
              </a:solidFill>
              <a:latin typeface="Courier New" panose="02070309020205020404" pitchFamily="49" charset="0"/>
              <a:cs typeface="Courier New" panose="02070309020205020404" pitchFamily="49" charset="0"/>
            </a:endParaRPr>
          </a:p>
          <a:p>
            <a:pPr lvl="1"/>
            <a:r>
              <a:rPr lang="en-US" sz="1800" dirty="0">
                <a:solidFill>
                  <a:srgbClr val="000000"/>
                </a:solidFill>
                <a:latin typeface="Courier New" panose="02070309020205020404" pitchFamily="49" charset="0"/>
                <a:cs typeface="Courier New" panose="02070309020205020404" pitchFamily="49" charset="0"/>
              </a:rPr>
              <a:t>&lt;html&gt;</a:t>
            </a:r>
          </a:p>
          <a:p>
            <a:pPr lvl="1"/>
            <a:r>
              <a:rPr lang="en-US" sz="1800" dirty="0">
                <a:solidFill>
                  <a:srgbClr val="000000"/>
                </a:solidFill>
                <a:latin typeface="Courier New" panose="02070309020205020404" pitchFamily="49" charset="0"/>
                <a:cs typeface="Courier New" panose="02070309020205020404" pitchFamily="49" charset="0"/>
              </a:rPr>
              <a:t>    &lt;body&gt;</a:t>
            </a:r>
          </a:p>
          <a:p>
            <a:pPr lvl="1"/>
            <a:r>
              <a:rPr lang="en-US" sz="1800" dirty="0">
                <a:solidFill>
                  <a:srgbClr val="000000"/>
                </a:solidFill>
                <a:latin typeface="Courier New" panose="02070309020205020404" pitchFamily="49" charset="0"/>
                <a:cs typeface="Courier New" panose="02070309020205020404" pitchFamily="49" charset="0"/>
              </a:rPr>
              <a:t>        &lt;h1&gt;Hello, {{ $name }}&lt;/h1&gt;</a:t>
            </a:r>
          </a:p>
          <a:p>
            <a:pPr lvl="1"/>
            <a:r>
              <a:rPr lang="en-US" sz="1800" dirty="0">
                <a:solidFill>
                  <a:srgbClr val="000000"/>
                </a:solidFill>
                <a:latin typeface="Courier New" panose="02070309020205020404" pitchFamily="49" charset="0"/>
                <a:cs typeface="Courier New" panose="02070309020205020404" pitchFamily="49" charset="0"/>
              </a:rPr>
              <a:t>    &lt;/body&gt;</a:t>
            </a:r>
          </a:p>
          <a:p>
            <a:pPr lvl="1"/>
            <a:r>
              <a:rPr lang="en-US" sz="1800" dirty="0">
                <a:solidFill>
                  <a:srgbClr val="000000"/>
                </a:solidFill>
                <a:latin typeface="Courier New" panose="02070309020205020404" pitchFamily="49" charset="0"/>
                <a:cs typeface="Courier New" panose="02070309020205020404" pitchFamily="49" charset="0"/>
              </a:rPr>
              <a:t>&lt;/html&gt;</a:t>
            </a:r>
          </a:p>
          <a:p>
            <a:r>
              <a:rPr lang="en-US" sz="2200" dirty="0">
                <a:solidFill>
                  <a:srgbClr val="000000"/>
                </a:solidFill>
                <a:latin typeface="+mj-lt"/>
              </a:rPr>
              <a:t>Since this view is stored at </a:t>
            </a:r>
            <a:r>
              <a:rPr lang="en-US" sz="2200" dirty="0">
                <a:solidFill>
                  <a:srgbClr val="000000"/>
                </a:solidFill>
                <a:latin typeface="Courier New" panose="02070309020205020404" pitchFamily="49" charset="0"/>
                <a:cs typeface="Courier New" panose="02070309020205020404" pitchFamily="49" charset="0"/>
              </a:rPr>
              <a:t>resources/views/</a:t>
            </a:r>
            <a:r>
              <a:rPr lang="en-US" sz="2200" dirty="0" err="1">
                <a:solidFill>
                  <a:srgbClr val="000000"/>
                </a:solidFill>
                <a:latin typeface="Courier New" panose="02070309020205020404" pitchFamily="49" charset="0"/>
                <a:cs typeface="Courier New" panose="02070309020205020404" pitchFamily="49" charset="0"/>
              </a:rPr>
              <a:t>greeting.blade.php</a:t>
            </a:r>
            <a:r>
              <a:rPr lang="en-US" sz="2200" dirty="0">
                <a:solidFill>
                  <a:srgbClr val="000000"/>
                </a:solidFill>
                <a:latin typeface="+mj-lt"/>
              </a:rPr>
              <a:t>, we may return it using the global view helper like so:</a:t>
            </a:r>
          </a:p>
          <a:p>
            <a:pPr lvl="1"/>
            <a:r>
              <a:rPr lang="en-US" sz="1800" dirty="0">
                <a:solidFill>
                  <a:srgbClr val="000000"/>
                </a:solidFill>
                <a:latin typeface="Courier New" panose="02070309020205020404" pitchFamily="49" charset="0"/>
                <a:cs typeface="Courier New" panose="02070309020205020404" pitchFamily="49" charset="0"/>
              </a:rPr>
              <a:t>Route::get('/', function () {</a:t>
            </a:r>
          </a:p>
          <a:p>
            <a:pPr lvl="1"/>
            <a:r>
              <a:rPr lang="en-US" sz="1800" dirty="0">
                <a:solidFill>
                  <a:srgbClr val="000000"/>
                </a:solidFill>
                <a:latin typeface="Courier New" panose="02070309020205020404" pitchFamily="49" charset="0"/>
                <a:cs typeface="Courier New" panose="02070309020205020404" pitchFamily="49" charset="0"/>
              </a:rPr>
              <a:t>    return view('greeting', ['name' =&gt; 'James']);</a:t>
            </a:r>
          </a:p>
          <a:p>
            <a:pPr lvl="1"/>
            <a:r>
              <a:rPr lang="en-US" sz="1800" dirty="0">
                <a:solidFill>
                  <a:srgbClr val="000000"/>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50590272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641C14-FCC6-454D-9E41-F49E0B529110}"/>
              </a:ext>
            </a:extLst>
          </p:cNvPr>
          <p:cNvSpPr>
            <a:spLocks noGrp="1"/>
          </p:cNvSpPr>
          <p:nvPr>
            <p:ph type="title"/>
          </p:nvPr>
        </p:nvSpPr>
        <p:spPr>
          <a:xfrm>
            <a:off x="457200" y="274638"/>
            <a:ext cx="8229600" cy="639762"/>
          </a:xfrm>
        </p:spPr>
        <p:txBody>
          <a:bodyPr>
            <a:normAutofit fontScale="90000"/>
          </a:bodyPr>
          <a:lstStyle/>
          <a:p>
            <a:r>
              <a:rPr lang="en-US" dirty="0"/>
              <a:t>Route Handling</a:t>
            </a:r>
          </a:p>
        </p:txBody>
      </p:sp>
      <p:sp>
        <p:nvSpPr>
          <p:cNvPr id="3" name="Content Placeholder 2">
            <a:extLst>
              <a:ext uri="{FF2B5EF4-FFF2-40B4-BE49-F238E27FC236}">
                <a16:creationId xmlns:a16="http://schemas.microsoft.com/office/drawing/2014/main" id="{2DA8C8FF-3AA9-4F96-AFAF-5A1D1AF9432D}"/>
              </a:ext>
            </a:extLst>
          </p:cNvPr>
          <p:cNvSpPr>
            <a:spLocks noGrp="1"/>
          </p:cNvSpPr>
          <p:nvPr>
            <p:ph idx="1"/>
          </p:nvPr>
        </p:nvSpPr>
        <p:spPr>
          <a:xfrm>
            <a:off x="457200" y="1066800"/>
            <a:ext cx="8382000" cy="5516562"/>
          </a:xfrm>
        </p:spPr>
        <p:txBody>
          <a:bodyPr>
            <a:normAutofit fontScale="70000" lnSpcReduction="20000"/>
          </a:bodyPr>
          <a:lstStyle/>
          <a:p>
            <a:r>
              <a:rPr lang="en-US" dirty="0"/>
              <a:t>Passing a closure to the route definition is not the only way to teach it how to resolve a route.</a:t>
            </a:r>
          </a:p>
          <a:p>
            <a:r>
              <a:rPr lang="en-US" dirty="0"/>
              <a:t>Closure are quick and simple, but the large your application gets, the clumsier it becomes to put all of your routing logic in one file. </a:t>
            </a:r>
          </a:p>
          <a:p>
            <a:r>
              <a:rPr lang="en-US" dirty="0"/>
              <a:t>The other common option is to pass a controller name and method as a string in place of the closure.</a:t>
            </a:r>
          </a:p>
          <a:p>
            <a:pPr marR="0">
              <a:spcAft>
                <a:spcPts val="1000"/>
              </a:spcAft>
            </a:pPr>
            <a:r>
              <a:rPr lang="en-US" dirty="0"/>
              <a:t>The controller that you have created can be invoked from within the </a:t>
            </a:r>
            <a:r>
              <a:rPr lang="en-US" dirty="0" err="1">
                <a:latin typeface="Courier New" panose="02070309020205020404" pitchFamily="49" charset="0"/>
                <a:cs typeface="Courier New" panose="02070309020205020404" pitchFamily="49" charset="0"/>
              </a:rPr>
              <a:t>routes.web.php</a:t>
            </a:r>
            <a:r>
              <a:rPr lang="en-US" dirty="0"/>
              <a:t> file using this syntax below:</a:t>
            </a:r>
          </a:p>
          <a:p>
            <a:pPr lvl="1">
              <a:spcAft>
                <a:spcPts val="1000"/>
              </a:spcAft>
            </a:pPr>
            <a:r>
              <a:rPr lang="en-US" dirty="0"/>
              <a:t>Route::get('base URI','</a:t>
            </a:r>
            <a:r>
              <a:rPr lang="en-US" dirty="0" err="1"/>
              <a:t>controller@method</a:t>
            </a:r>
            <a:r>
              <a:rPr lang="en-US" dirty="0"/>
              <a:t>’);</a:t>
            </a:r>
          </a:p>
          <a:p>
            <a:pPr marL="342900" lvl="1" indent="-342900">
              <a:spcAft>
                <a:spcPts val="1000"/>
              </a:spcAft>
              <a:buFont typeface="Arial" pitchFamily="34" charset="0"/>
              <a:buChar char="•"/>
            </a:pPr>
            <a:r>
              <a:rPr lang="en-US" sz="3200" dirty="0"/>
              <a:t>For Example, the following statement is telling Laravel, if anyone visits / (the root of your domain), it should pass the </a:t>
            </a:r>
            <a:r>
              <a:rPr lang="en-US" sz="3200" dirty="0" smtClean="0"/>
              <a:t>request </a:t>
            </a:r>
            <a:r>
              <a:rPr lang="en-US" sz="3200" dirty="0"/>
              <a:t>to the index() method of the </a:t>
            </a:r>
            <a:r>
              <a:rPr lang="en-US" sz="3200" dirty="0">
                <a:latin typeface="Courier New" panose="02070309020205020404" pitchFamily="49" charset="0"/>
                <a:cs typeface="Courier New" panose="02070309020205020404" pitchFamily="49" charset="0"/>
              </a:rPr>
              <a:t>app/Http/Controllers/</a:t>
            </a:r>
            <a:r>
              <a:rPr lang="en-US" sz="3200" dirty="0" err="1">
                <a:latin typeface="Courier New" panose="02070309020205020404" pitchFamily="49" charset="0"/>
                <a:cs typeface="Courier New" panose="02070309020205020404" pitchFamily="49" charset="0"/>
              </a:rPr>
              <a:t>WelcomeController</a:t>
            </a:r>
            <a:r>
              <a:rPr lang="en-US" sz="3200" dirty="0">
                <a:latin typeface="Courier New" panose="02070309020205020404" pitchFamily="49" charset="0"/>
                <a:cs typeface="Courier New" panose="02070309020205020404" pitchFamily="49" charset="0"/>
              </a:rPr>
              <a:t> </a:t>
            </a:r>
            <a:r>
              <a:rPr lang="en-US" sz="3200" dirty="0"/>
              <a:t>controller.  This method will be passed the same parameters and treated in the same way as a closure you might have alternatively put in its place.</a:t>
            </a:r>
          </a:p>
          <a:p>
            <a:endParaRPr lang="en-US" dirty="0"/>
          </a:p>
        </p:txBody>
      </p:sp>
      <p:pic>
        <p:nvPicPr>
          <p:cNvPr id="5" name="Picture 4">
            <a:extLst>
              <a:ext uri="{FF2B5EF4-FFF2-40B4-BE49-F238E27FC236}">
                <a16:creationId xmlns:a16="http://schemas.microsoft.com/office/drawing/2014/main" id="{B0C3AC34-0BD5-4889-B6D9-C997AED94495}"/>
              </a:ext>
            </a:extLst>
          </p:cNvPr>
          <p:cNvPicPr>
            <a:picLocks noChangeAspect="1"/>
          </p:cNvPicPr>
          <p:nvPr/>
        </p:nvPicPr>
        <p:blipFill>
          <a:blip r:embed="rId2"/>
          <a:stretch>
            <a:fillRect/>
          </a:stretch>
        </p:blipFill>
        <p:spPr>
          <a:xfrm>
            <a:off x="914400" y="5791200"/>
            <a:ext cx="5343525" cy="533400"/>
          </a:xfrm>
          <a:prstGeom prst="rect">
            <a:avLst/>
          </a:prstGeom>
        </p:spPr>
      </p:pic>
    </p:spTree>
    <p:extLst>
      <p:ext uri="{BB962C8B-B14F-4D97-AF65-F5344CB8AC3E}">
        <p14:creationId xmlns:p14="http://schemas.microsoft.com/office/powerpoint/2010/main" val="110530862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460086-FD7C-4877-AF36-A0B8EF9BEDF7}"/>
              </a:ext>
            </a:extLst>
          </p:cNvPr>
          <p:cNvSpPr>
            <a:spLocks noGrp="1"/>
          </p:cNvSpPr>
          <p:nvPr>
            <p:ph type="title"/>
          </p:nvPr>
        </p:nvSpPr>
        <p:spPr>
          <a:xfrm>
            <a:off x="457200" y="228600"/>
            <a:ext cx="8229600" cy="533400"/>
          </a:xfrm>
        </p:spPr>
        <p:txBody>
          <a:bodyPr>
            <a:normAutofit fontScale="90000"/>
          </a:bodyPr>
          <a:lstStyle/>
          <a:p>
            <a:r>
              <a:rPr lang="en-US" dirty="0"/>
              <a:t>Controller</a:t>
            </a:r>
          </a:p>
        </p:txBody>
      </p:sp>
      <p:sp>
        <p:nvSpPr>
          <p:cNvPr id="3" name="Content Placeholder 2">
            <a:extLst>
              <a:ext uri="{FF2B5EF4-FFF2-40B4-BE49-F238E27FC236}">
                <a16:creationId xmlns:a16="http://schemas.microsoft.com/office/drawing/2014/main" id="{22A33E8C-D42B-48C2-89A7-C633FC3919CC}"/>
              </a:ext>
            </a:extLst>
          </p:cNvPr>
          <p:cNvSpPr>
            <a:spLocks noGrp="1"/>
          </p:cNvSpPr>
          <p:nvPr>
            <p:ph idx="1"/>
          </p:nvPr>
        </p:nvSpPr>
        <p:spPr>
          <a:xfrm>
            <a:off x="457200" y="1066800"/>
            <a:ext cx="8229600" cy="5791200"/>
          </a:xfrm>
        </p:spPr>
        <p:txBody>
          <a:bodyPr>
            <a:normAutofit fontScale="85000" lnSpcReduction="20000"/>
          </a:bodyPr>
          <a:lstStyle/>
          <a:p>
            <a:r>
              <a:rPr lang="en-US" sz="2600" b="0" i="0" dirty="0">
                <a:solidFill>
                  <a:srgbClr val="000000"/>
                </a:solidFill>
                <a:effectLst/>
                <a:latin typeface="+mj-lt"/>
              </a:rPr>
              <a:t>In the MVC framework, the letter ‘C’ stands for Controller. It acts as a directing traffic between Views and Models. </a:t>
            </a:r>
          </a:p>
          <a:p>
            <a:r>
              <a:rPr lang="en-US" sz="2600" b="0" i="0" dirty="0">
                <a:solidFill>
                  <a:srgbClr val="2B2E38"/>
                </a:solidFill>
                <a:effectLst/>
                <a:latin typeface="+mj-lt"/>
              </a:rPr>
              <a:t>Instead of defining all of your request handling logic as closures in your route files, you may wish to organize this behavior using "controller" classes.</a:t>
            </a:r>
          </a:p>
          <a:p>
            <a:r>
              <a:rPr lang="en-US" sz="2600" dirty="0">
                <a:solidFill>
                  <a:srgbClr val="000000"/>
                </a:solidFill>
                <a:latin typeface="+mj-lt"/>
              </a:rPr>
              <a:t>Controllers can group related request handling logic into a single class. For example, a </a:t>
            </a:r>
            <a:r>
              <a:rPr lang="en-US" sz="2600" b="0" i="0" dirty="0" err="1">
                <a:solidFill>
                  <a:srgbClr val="CA473F"/>
                </a:solidFill>
                <a:effectLst/>
                <a:latin typeface="TimesNewRomanPSMT"/>
              </a:rPr>
              <a:t>UserController</a:t>
            </a:r>
            <a:r>
              <a:rPr lang="en-US" sz="2600" b="0" i="0" dirty="0">
                <a:solidFill>
                  <a:srgbClr val="CA473F"/>
                </a:solidFill>
                <a:effectLst/>
                <a:latin typeface="TimesNewRomanPSMT"/>
              </a:rPr>
              <a:t> </a:t>
            </a:r>
            <a:r>
              <a:rPr lang="en-US" sz="2600" dirty="0">
                <a:solidFill>
                  <a:srgbClr val="000000"/>
                </a:solidFill>
                <a:latin typeface="+mj-lt"/>
              </a:rPr>
              <a:t>class might handle all incoming requests related to users, including showing, creating, updating, and deleting users. By default, controllers are stored in the </a:t>
            </a:r>
            <a:r>
              <a:rPr lang="en-US" sz="2600" b="0" i="0" dirty="0">
                <a:solidFill>
                  <a:srgbClr val="CA473F"/>
                </a:solidFill>
                <a:effectLst/>
                <a:latin typeface="TimesNewRomanPSMT"/>
              </a:rPr>
              <a:t>app/Http/Controllers </a:t>
            </a:r>
            <a:r>
              <a:rPr lang="en-US" sz="2600" dirty="0">
                <a:solidFill>
                  <a:srgbClr val="000000"/>
                </a:solidFill>
                <a:latin typeface="+mj-lt"/>
              </a:rPr>
              <a:t>directory.</a:t>
            </a:r>
            <a:r>
              <a:rPr lang="en-US" sz="2600" dirty="0"/>
              <a:t> </a:t>
            </a:r>
          </a:p>
          <a:p>
            <a:r>
              <a:rPr lang="en-US" sz="2600" b="0" i="0" dirty="0">
                <a:solidFill>
                  <a:srgbClr val="000000"/>
                </a:solidFill>
                <a:effectLst/>
                <a:latin typeface="+mj-lt"/>
              </a:rPr>
              <a:t>Open the command prompt or terminal based on the operating system you are using and type the following command to create controller using the Artisan CLI (Command Line Interface).</a:t>
            </a:r>
            <a:endParaRPr lang="en-US" sz="2600" dirty="0">
              <a:solidFill>
                <a:srgbClr val="000000"/>
              </a:solidFill>
              <a:latin typeface="TimesNewRomanPSMT"/>
            </a:endParaRPr>
          </a:p>
          <a:p>
            <a:pPr lvl="1"/>
            <a:r>
              <a:rPr lang="en-US" sz="2200" b="0" i="0" dirty="0">
                <a:solidFill>
                  <a:srgbClr val="000000"/>
                </a:solidFill>
                <a:effectLst/>
                <a:latin typeface="Courier New" panose="02070309020205020404" pitchFamily="49" charset="0"/>
                <a:cs typeface="Courier New" panose="02070309020205020404" pitchFamily="49" charset="0"/>
              </a:rPr>
              <a:t>php artisan </a:t>
            </a:r>
            <a:r>
              <a:rPr lang="en-US" sz="2200" b="0" i="0" dirty="0" err="1">
                <a:solidFill>
                  <a:srgbClr val="000000"/>
                </a:solidFill>
                <a:effectLst/>
                <a:latin typeface="Courier New" panose="02070309020205020404" pitchFamily="49" charset="0"/>
                <a:cs typeface="Courier New" panose="02070309020205020404" pitchFamily="49" charset="0"/>
              </a:rPr>
              <a:t>make:controller</a:t>
            </a:r>
            <a:r>
              <a:rPr lang="en-US" sz="2200" b="0" i="0" dirty="0">
                <a:solidFill>
                  <a:srgbClr val="000000"/>
                </a:solidFill>
                <a:effectLst/>
                <a:latin typeface="Courier New" panose="02070309020205020404" pitchFamily="49" charset="0"/>
                <a:cs typeface="Courier New" panose="02070309020205020404" pitchFamily="49" charset="0"/>
              </a:rPr>
              <a:t> &lt;</a:t>
            </a:r>
            <a:r>
              <a:rPr lang="en-US" sz="2200" b="0" i="0" dirty="0" err="1">
                <a:solidFill>
                  <a:srgbClr val="000000"/>
                </a:solidFill>
                <a:effectLst/>
                <a:latin typeface="Courier New" panose="02070309020205020404" pitchFamily="49" charset="0"/>
                <a:cs typeface="Courier New" panose="02070309020205020404" pitchFamily="49" charset="0"/>
              </a:rPr>
              <a:t>ControllerName</a:t>
            </a:r>
            <a:r>
              <a:rPr lang="en-US" sz="2200" b="0" i="0" dirty="0">
                <a:solidFill>
                  <a:srgbClr val="000000"/>
                </a:solidFill>
                <a:effectLst/>
                <a:latin typeface="Courier New" panose="02070309020205020404" pitchFamily="49" charset="0"/>
                <a:cs typeface="Courier New" panose="02070309020205020404" pitchFamily="49" charset="0"/>
              </a:rPr>
              <a:t>&gt;</a:t>
            </a:r>
          </a:p>
          <a:p>
            <a:r>
              <a:rPr lang="en-US" sz="2600" b="0" i="0" dirty="0">
                <a:solidFill>
                  <a:srgbClr val="000000"/>
                </a:solidFill>
                <a:effectLst/>
                <a:latin typeface="+mj-lt"/>
              </a:rPr>
              <a:t>Replace the </a:t>
            </a:r>
            <a:r>
              <a:rPr lang="en-US" sz="2600" b="0" i="0" dirty="0">
                <a:solidFill>
                  <a:srgbClr val="000000"/>
                </a:solidFill>
                <a:effectLst/>
                <a:latin typeface="CourierNewPSMT"/>
              </a:rPr>
              <a:t>&lt;controller-name&gt; </a:t>
            </a:r>
            <a:r>
              <a:rPr lang="en-US" sz="2600" b="0" i="0" dirty="0">
                <a:solidFill>
                  <a:srgbClr val="000000"/>
                </a:solidFill>
                <a:effectLst/>
                <a:latin typeface="+mj-lt"/>
              </a:rPr>
              <a:t>with the name of your controller. The created constructor can be seen at </a:t>
            </a:r>
            <a:r>
              <a:rPr lang="en-US" sz="2600" b="1" i="0" dirty="0">
                <a:solidFill>
                  <a:srgbClr val="000000"/>
                </a:solidFill>
                <a:effectLst/>
                <a:latin typeface="+mj-lt"/>
              </a:rPr>
              <a:t>app/Http/Controllers</a:t>
            </a:r>
            <a:r>
              <a:rPr lang="en-US" sz="2600" b="0" i="0" dirty="0">
                <a:solidFill>
                  <a:srgbClr val="000000"/>
                </a:solidFill>
                <a:effectLst/>
                <a:latin typeface="+mj-lt"/>
              </a:rPr>
              <a:t>.</a:t>
            </a:r>
            <a:r>
              <a:rPr lang="en-US" dirty="0"/>
              <a:t/>
            </a:r>
            <a:br>
              <a:rPr lang="en-US" dirty="0"/>
            </a:br>
            <a:r>
              <a:rPr lang="en-US" dirty="0"/>
              <a:t/>
            </a:r>
            <a:br>
              <a:rPr lang="en-US" dirty="0"/>
            </a:br>
            <a:endParaRPr lang="en-US" dirty="0"/>
          </a:p>
        </p:txBody>
      </p:sp>
    </p:spTree>
    <p:extLst>
      <p:ext uri="{BB962C8B-B14F-4D97-AF65-F5344CB8AC3E}">
        <p14:creationId xmlns:p14="http://schemas.microsoft.com/office/powerpoint/2010/main" val="38976414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0F9A17-9C86-42BC-A290-B5A5E5EF823C}"/>
              </a:ext>
            </a:extLst>
          </p:cNvPr>
          <p:cNvSpPr>
            <a:spLocks noGrp="1"/>
          </p:cNvSpPr>
          <p:nvPr>
            <p:ph type="title"/>
          </p:nvPr>
        </p:nvSpPr>
        <p:spPr>
          <a:xfrm>
            <a:off x="457200" y="152400"/>
            <a:ext cx="8229600" cy="868362"/>
          </a:xfrm>
        </p:spPr>
        <p:txBody>
          <a:bodyPr>
            <a:normAutofit/>
          </a:bodyPr>
          <a:lstStyle/>
          <a:p>
            <a:r>
              <a:rPr lang="en-US" sz="4000" dirty="0"/>
              <a:t>Summary of Today’s Lecture</a:t>
            </a:r>
          </a:p>
        </p:txBody>
      </p:sp>
      <p:sp>
        <p:nvSpPr>
          <p:cNvPr id="3" name="Content Placeholder 2">
            <a:extLst>
              <a:ext uri="{FF2B5EF4-FFF2-40B4-BE49-F238E27FC236}">
                <a16:creationId xmlns:a16="http://schemas.microsoft.com/office/drawing/2014/main" id="{239145F7-6322-4572-9FE8-1D85BAFB3830}"/>
              </a:ext>
            </a:extLst>
          </p:cNvPr>
          <p:cNvSpPr>
            <a:spLocks noGrp="1"/>
          </p:cNvSpPr>
          <p:nvPr>
            <p:ph idx="1"/>
          </p:nvPr>
        </p:nvSpPr>
        <p:spPr>
          <a:xfrm>
            <a:off x="457200" y="1020762"/>
            <a:ext cx="8229600" cy="5562600"/>
          </a:xfrm>
        </p:spPr>
        <p:txBody>
          <a:bodyPr>
            <a:normAutofit lnSpcReduction="10000"/>
          </a:bodyPr>
          <a:lstStyle/>
          <a:p>
            <a:r>
              <a:rPr lang="en-US" sz="2600" dirty="0"/>
              <a:t>Laravel Framework</a:t>
            </a:r>
          </a:p>
          <a:p>
            <a:pPr lvl="1"/>
            <a:r>
              <a:rPr lang="en-US" sz="2200" dirty="0"/>
              <a:t>Introduction</a:t>
            </a:r>
          </a:p>
          <a:p>
            <a:pPr lvl="1"/>
            <a:r>
              <a:rPr lang="en-US" sz="2200" dirty="0" smtClean="0"/>
              <a:t>Features</a:t>
            </a:r>
            <a:endParaRPr lang="en-US" sz="2200" dirty="0"/>
          </a:p>
          <a:p>
            <a:r>
              <a:rPr lang="en-US" sz="2600" dirty="0"/>
              <a:t>Laravel vs Core PHP</a:t>
            </a:r>
          </a:p>
          <a:p>
            <a:r>
              <a:rPr lang="en-US" sz="2600" dirty="0"/>
              <a:t>Laravel Model-View-Controller (MVC) Framework</a:t>
            </a:r>
          </a:p>
          <a:p>
            <a:r>
              <a:rPr lang="en-US" sz="2600" dirty="0"/>
              <a:t>Setting Up Laravel Development Environment</a:t>
            </a:r>
          </a:p>
          <a:p>
            <a:pPr lvl="1"/>
            <a:r>
              <a:rPr lang="en-US" sz="2200" dirty="0"/>
              <a:t>Installing Composer</a:t>
            </a:r>
          </a:p>
          <a:p>
            <a:pPr lvl="1"/>
            <a:r>
              <a:rPr lang="en-US" sz="2200" dirty="0"/>
              <a:t>Installing Laravel</a:t>
            </a:r>
          </a:p>
          <a:p>
            <a:pPr lvl="1"/>
            <a:r>
              <a:rPr lang="en-US" sz="2200" dirty="0"/>
              <a:t>Creating Laravel Project</a:t>
            </a:r>
          </a:p>
          <a:p>
            <a:pPr lvl="1"/>
            <a:r>
              <a:rPr lang="en-US" sz="2200" dirty="0"/>
              <a:t>Laravel Directory Structure</a:t>
            </a:r>
          </a:p>
          <a:p>
            <a:pPr marL="342900" lvl="1" indent="-342900">
              <a:buFont typeface="Arial" pitchFamily="34" charset="0"/>
              <a:buChar char="•"/>
            </a:pPr>
            <a:r>
              <a:rPr lang="en-US" sz="2600" dirty="0"/>
              <a:t>Routes</a:t>
            </a:r>
          </a:p>
          <a:p>
            <a:pPr marL="342900" lvl="1" indent="-342900">
              <a:buFont typeface="Arial" pitchFamily="34" charset="0"/>
              <a:buChar char="•"/>
            </a:pPr>
            <a:r>
              <a:rPr lang="en-US" sz="2600" dirty="0"/>
              <a:t>View </a:t>
            </a:r>
          </a:p>
          <a:p>
            <a:pPr marL="342900" lvl="1" indent="-342900">
              <a:buFont typeface="Arial" pitchFamily="34" charset="0"/>
              <a:buChar char="•"/>
            </a:pPr>
            <a:r>
              <a:rPr lang="en-US" sz="2600" dirty="0"/>
              <a:t>Controllers</a:t>
            </a:r>
          </a:p>
          <a:p>
            <a:pPr lvl="1"/>
            <a:endParaRPr lang="en-US" dirty="0"/>
          </a:p>
          <a:p>
            <a:endParaRPr lang="en-US" dirty="0"/>
          </a:p>
        </p:txBody>
      </p:sp>
    </p:spTree>
    <p:extLst>
      <p:ext uri="{BB962C8B-B14F-4D97-AF65-F5344CB8AC3E}">
        <p14:creationId xmlns:p14="http://schemas.microsoft.com/office/powerpoint/2010/main" val="31958809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B431E2-58FD-41A2-B623-877A3702FB59}"/>
              </a:ext>
            </a:extLst>
          </p:cNvPr>
          <p:cNvSpPr>
            <a:spLocks noGrp="1"/>
          </p:cNvSpPr>
          <p:nvPr>
            <p:ph type="title"/>
          </p:nvPr>
        </p:nvSpPr>
        <p:spPr>
          <a:xfrm>
            <a:off x="457200" y="228600"/>
            <a:ext cx="8229600" cy="715962"/>
          </a:xfrm>
        </p:spPr>
        <p:txBody>
          <a:bodyPr>
            <a:normAutofit fontScale="90000"/>
          </a:bodyPr>
          <a:lstStyle/>
          <a:p>
            <a:r>
              <a:rPr lang="en-US" dirty="0"/>
              <a:t>Creating a Controller</a:t>
            </a:r>
          </a:p>
        </p:txBody>
      </p:sp>
      <p:sp>
        <p:nvSpPr>
          <p:cNvPr id="3" name="Content Placeholder 2">
            <a:extLst>
              <a:ext uri="{FF2B5EF4-FFF2-40B4-BE49-F238E27FC236}">
                <a16:creationId xmlns:a16="http://schemas.microsoft.com/office/drawing/2014/main" id="{F2BA3779-7E4B-43F8-B238-FD2110B3711E}"/>
              </a:ext>
            </a:extLst>
          </p:cNvPr>
          <p:cNvSpPr>
            <a:spLocks noGrp="1"/>
          </p:cNvSpPr>
          <p:nvPr>
            <p:ph idx="1"/>
          </p:nvPr>
        </p:nvSpPr>
        <p:spPr>
          <a:xfrm>
            <a:off x="228600" y="1066800"/>
            <a:ext cx="8686800" cy="5791200"/>
          </a:xfrm>
        </p:spPr>
        <p:txBody>
          <a:bodyPr>
            <a:normAutofit/>
          </a:bodyPr>
          <a:lstStyle/>
          <a:p>
            <a:r>
              <a:rPr lang="en-US" sz="2400" dirty="0">
                <a:solidFill>
                  <a:srgbClr val="000000"/>
                </a:solidFill>
                <a:latin typeface="+mj-lt"/>
              </a:rPr>
              <a:t>If we </a:t>
            </a:r>
            <a:r>
              <a:rPr lang="en-US" sz="2400" b="0" i="0" dirty="0">
                <a:solidFill>
                  <a:srgbClr val="000000"/>
                </a:solidFill>
                <a:effectLst/>
                <a:latin typeface="+mj-lt"/>
              </a:rPr>
              <a:t>type the following command to create controller using the Artisan CLI (Command Line Interface).</a:t>
            </a:r>
            <a:endParaRPr lang="en-US" sz="2400" dirty="0">
              <a:solidFill>
                <a:srgbClr val="000000"/>
              </a:solidFill>
              <a:latin typeface="TimesNewRomanPSMT"/>
            </a:endParaRPr>
          </a:p>
          <a:p>
            <a:r>
              <a:rPr lang="en-US" sz="2200" b="0" i="0" dirty="0">
                <a:solidFill>
                  <a:srgbClr val="000000"/>
                </a:solidFill>
                <a:effectLst/>
                <a:latin typeface="CourierNewPSMT"/>
              </a:rPr>
              <a:t>php artisan </a:t>
            </a:r>
            <a:r>
              <a:rPr lang="en-US" sz="2200" b="0" i="0" dirty="0" err="1">
                <a:solidFill>
                  <a:srgbClr val="000000"/>
                </a:solidFill>
                <a:effectLst/>
                <a:latin typeface="CourierNewPSMT"/>
              </a:rPr>
              <a:t>make:controller</a:t>
            </a:r>
            <a:r>
              <a:rPr lang="en-US" sz="2200" b="0" i="0" dirty="0">
                <a:solidFill>
                  <a:srgbClr val="000000"/>
                </a:solidFill>
                <a:effectLst/>
                <a:latin typeface="CourierNewPSMT"/>
              </a:rPr>
              <a:t> </a:t>
            </a:r>
            <a:r>
              <a:rPr lang="en-US" sz="2200" b="0" i="0" dirty="0" err="1">
                <a:solidFill>
                  <a:srgbClr val="000000"/>
                </a:solidFill>
                <a:effectLst/>
                <a:latin typeface="CourierNewPSMT"/>
              </a:rPr>
              <a:t>AdminController</a:t>
            </a:r>
            <a:endParaRPr lang="en-US" sz="2200" b="0" i="0" dirty="0">
              <a:solidFill>
                <a:srgbClr val="000000"/>
              </a:solidFill>
              <a:effectLst/>
              <a:latin typeface="CourierNewPSMT"/>
            </a:endParaRPr>
          </a:p>
          <a:p>
            <a:r>
              <a:rPr lang="en-US" sz="2400" dirty="0">
                <a:solidFill>
                  <a:srgbClr val="000000"/>
                </a:solidFill>
                <a:latin typeface="+mj-lt"/>
              </a:rPr>
              <a:t>It will create a controller file with the name </a:t>
            </a:r>
            <a:r>
              <a:rPr lang="en-US" sz="2400" b="0" i="0" dirty="0" err="1">
                <a:solidFill>
                  <a:srgbClr val="000000"/>
                </a:solidFill>
                <a:effectLst/>
                <a:latin typeface="CourierNewPSMT"/>
              </a:rPr>
              <a:t>AdminController</a:t>
            </a:r>
            <a:r>
              <a:rPr lang="en-US" sz="2400" dirty="0">
                <a:solidFill>
                  <a:srgbClr val="000000"/>
                </a:solidFill>
                <a:latin typeface="+mj-lt"/>
              </a:rPr>
              <a:t> at app/Http/Controller/</a:t>
            </a:r>
            <a:r>
              <a:rPr lang="en-US" sz="2400" dirty="0" err="1">
                <a:solidFill>
                  <a:srgbClr val="000000"/>
                </a:solidFill>
                <a:latin typeface="+mj-lt"/>
              </a:rPr>
              <a:t>StudentController.php</a:t>
            </a:r>
            <a:r>
              <a:rPr lang="en-US" sz="2400" dirty="0">
                <a:solidFill>
                  <a:srgbClr val="000000"/>
                </a:solidFill>
                <a:latin typeface="+mj-lt"/>
              </a:rPr>
              <a:t>.</a:t>
            </a:r>
          </a:p>
          <a:p>
            <a:r>
              <a:rPr lang="en-US" sz="2200" b="0" i="0" dirty="0">
                <a:solidFill>
                  <a:srgbClr val="000000"/>
                </a:solidFill>
                <a:effectLst/>
                <a:latin typeface="+mj-lt"/>
              </a:rPr>
              <a:t>A basic controller code-snippet will look something like this,</a:t>
            </a:r>
          </a:p>
          <a:p>
            <a:endParaRPr lang="en-US" sz="2200" b="0" i="0" dirty="0">
              <a:solidFill>
                <a:srgbClr val="000000"/>
              </a:solidFill>
              <a:effectLst/>
              <a:latin typeface="+mj-lt"/>
            </a:endParaRPr>
          </a:p>
          <a:p>
            <a:pPr marL="400050" lvl="1">
              <a:lnSpc>
                <a:spcPct val="115000"/>
              </a:lnSpc>
              <a:spcBef>
                <a:spcPts val="0"/>
              </a:spcBef>
            </a:pPr>
            <a:r>
              <a:rPr lang="en-US" sz="2000" dirty="0">
                <a:solidFill>
                  <a:srgbClr val="666600"/>
                </a:solidFill>
                <a:effectLst/>
                <a:latin typeface="Consolas" panose="020B0609020204030204" pitchFamily="49" charset="0"/>
                <a:ea typeface="Times New Roman" panose="02020603050405020304" pitchFamily="18" charset="0"/>
              </a:rPr>
              <a:t>&lt;?</a:t>
            </a:r>
            <a:r>
              <a:rPr lang="en-US" sz="2000" dirty="0">
                <a:solidFill>
                  <a:srgbClr val="000000"/>
                </a:solidFill>
                <a:effectLst/>
                <a:latin typeface="Consolas" panose="020B0609020204030204" pitchFamily="49" charset="0"/>
                <a:ea typeface="Times New Roman" panose="02020603050405020304" pitchFamily="18" charset="0"/>
              </a:rPr>
              <a:t>php</a:t>
            </a:r>
            <a:endParaRPr lang="en-US" sz="2000" dirty="0">
              <a:effectLst/>
              <a:latin typeface="Times New Roman" panose="02020603050405020304" pitchFamily="18" charset="0"/>
              <a:ea typeface="Arial Unicode MS" panose="020B0604020202020204" pitchFamily="34" charset="-128"/>
            </a:endParaRPr>
          </a:p>
          <a:p>
            <a:pPr marL="400050" lvl="1">
              <a:lnSpc>
                <a:spcPct val="115000"/>
              </a:lnSpc>
              <a:spcBef>
                <a:spcPts val="0"/>
              </a:spcBef>
            </a:pPr>
            <a:r>
              <a:rPr lang="en-US" sz="2000" dirty="0">
                <a:solidFill>
                  <a:srgbClr val="000088"/>
                </a:solidFill>
                <a:effectLst/>
                <a:latin typeface="Consolas" panose="020B0609020204030204" pitchFamily="49" charset="0"/>
                <a:ea typeface="Times New Roman" panose="02020603050405020304" pitchFamily="18" charset="0"/>
              </a:rPr>
              <a:t>namespace</a:t>
            </a:r>
            <a:r>
              <a:rPr lang="en-US" sz="2000" dirty="0">
                <a:solidFill>
                  <a:srgbClr val="000000"/>
                </a:solidFill>
                <a:effectLst/>
                <a:latin typeface="Consolas" panose="020B0609020204030204" pitchFamily="49" charset="0"/>
                <a:ea typeface="Times New Roman" panose="02020603050405020304" pitchFamily="18" charset="0"/>
              </a:rPr>
              <a:t> </a:t>
            </a:r>
            <a:r>
              <a:rPr lang="en-US" sz="2000" dirty="0">
                <a:solidFill>
                  <a:srgbClr val="660066"/>
                </a:solidFill>
                <a:effectLst/>
                <a:latin typeface="Consolas" panose="020B0609020204030204" pitchFamily="49" charset="0"/>
                <a:ea typeface="Times New Roman" panose="02020603050405020304" pitchFamily="18" charset="0"/>
              </a:rPr>
              <a:t>App</a:t>
            </a:r>
            <a:r>
              <a:rPr lang="en-US" sz="2000" dirty="0">
                <a:solidFill>
                  <a:srgbClr val="000000"/>
                </a:solidFill>
                <a:effectLst/>
                <a:latin typeface="Consolas" panose="020B0609020204030204" pitchFamily="49" charset="0"/>
                <a:ea typeface="Times New Roman" panose="02020603050405020304" pitchFamily="18" charset="0"/>
              </a:rPr>
              <a:t>\Http\Controllers</a:t>
            </a:r>
            <a:r>
              <a:rPr lang="en-US" sz="2000" dirty="0">
                <a:solidFill>
                  <a:srgbClr val="666600"/>
                </a:solidFill>
                <a:effectLst/>
                <a:latin typeface="Consolas" panose="020B0609020204030204" pitchFamily="49" charset="0"/>
                <a:ea typeface="Times New Roman" panose="02020603050405020304" pitchFamily="18" charset="0"/>
              </a:rPr>
              <a:t>;</a:t>
            </a:r>
            <a:endParaRPr lang="en-US" sz="2000" dirty="0">
              <a:effectLst/>
              <a:latin typeface="Times New Roman" panose="02020603050405020304" pitchFamily="18" charset="0"/>
              <a:ea typeface="Arial Unicode MS" panose="020B0604020202020204" pitchFamily="34" charset="-128"/>
            </a:endParaRPr>
          </a:p>
          <a:p>
            <a:pPr marL="400050" lvl="1">
              <a:lnSpc>
                <a:spcPct val="115000"/>
              </a:lnSpc>
              <a:spcBef>
                <a:spcPts val="0"/>
              </a:spcBef>
            </a:pPr>
            <a:r>
              <a:rPr lang="en-US" sz="2000" dirty="0">
                <a:solidFill>
                  <a:srgbClr val="000088"/>
                </a:solidFill>
                <a:effectLst/>
                <a:latin typeface="Consolas" panose="020B0609020204030204" pitchFamily="49" charset="0"/>
                <a:ea typeface="Times New Roman" panose="02020603050405020304" pitchFamily="18" charset="0"/>
              </a:rPr>
              <a:t>use</a:t>
            </a:r>
            <a:r>
              <a:rPr lang="en-US" sz="2000" dirty="0">
                <a:solidFill>
                  <a:srgbClr val="000000"/>
                </a:solidFill>
                <a:effectLst/>
                <a:latin typeface="Consolas" panose="020B0609020204030204" pitchFamily="49" charset="0"/>
                <a:ea typeface="Times New Roman" panose="02020603050405020304" pitchFamily="18" charset="0"/>
              </a:rPr>
              <a:t> </a:t>
            </a:r>
            <a:r>
              <a:rPr lang="en-US" sz="2000" dirty="0">
                <a:solidFill>
                  <a:srgbClr val="660066"/>
                </a:solidFill>
                <a:effectLst/>
                <a:latin typeface="Consolas" panose="020B0609020204030204" pitchFamily="49" charset="0"/>
                <a:ea typeface="Times New Roman" panose="02020603050405020304" pitchFamily="18" charset="0"/>
              </a:rPr>
              <a:t>Illuminate</a:t>
            </a:r>
            <a:r>
              <a:rPr lang="en-US" sz="2000" dirty="0">
                <a:solidFill>
                  <a:srgbClr val="000000"/>
                </a:solidFill>
                <a:effectLst/>
                <a:latin typeface="Consolas" panose="020B0609020204030204" pitchFamily="49" charset="0"/>
                <a:ea typeface="Times New Roman" panose="02020603050405020304" pitchFamily="18" charset="0"/>
              </a:rPr>
              <a:t>\Http\Request</a:t>
            </a:r>
            <a:r>
              <a:rPr lang="en-US" sz="2000" dirty="0">
                <a:solidFill>
                  <a:srgbClr val="666600"/>
                </a:solidFill>
                <a:effectLst/>
                <a:latin typeface="Consolas" panose="020B0609020204030204" pitchFamily="49" charset="0"/>
                <a:ea typeface="Times New Roman" panose="02020603050405020304" pitchFamily="18" charset="0"/>
              </a:rPr>
              <a:t>;</a:t>
            </a:r>
            <a:endParaRPr lang="en-US" sz="2000" dirty="0">
              <a:effectLst/>
              <a:latin typeface="Times New Roman" panose="02020603050405020304" pitchFamily="18" charset="0"/>
              <a:ea typeface="Arial Unicode MS" panose="020B0604020202020204" pitchFamily="34" charset="-128"/>
            </a:endParaRPr>
          </a:p>
          <a:p>
            <a:pPr marL="400050" lvl="1">
              <a:lnSpc>
                <a:spcPct val="115000"/>
              </a:lnSpc>
              <a:spcBef>
                <a:spcPts val="0"/>
              </a:spcBef>
            </a:pPr>
            <a:r>
              <a:rPr lang="en-US" sz="2000" dirty="0">
                <a:solidFill>
                  <a:srgbClr val="000088"/>
                </a:solidFill>
                <a:effectLst/>
                <a:latin typeface="Consolas" panose="020B0609020204030204" pitchFamily="49" charset="0"/>
                <a:ea typeface="Times New Roman" panose="02020603050405020304" pitchFamily="18" charset="0"/>
              </a:rPr>
              <a:t>class</a:t>
            </a:r>
            <a:r>
              <a:rPr lang="en-US" sz="2000" dirty="0">
                <a:solidFill>
                  <a:srgbClr val="000000"/>
                </a:solidFill>
                <a:effectLst/>
                <a:latin typeface="Consolas" panose="020B0609020204030204" pitchFamily="49" charset="0"/>
                <a:ea typeface="Times New Roman" panose="02020603050405020304" pitchFamily="18" charset="0"/>
              </a:rPr>
              <a:t> </a:t>
            </a:r>
            <a:r>
              <a:rPr lang="en-US" sz="2000" dirty="0" err="1">
                <a:solidFill>
                  <a:srgbClr val="660066"/>
                </a:solidFill>
                <a:effectLst/>
                <a:latin typeface="Consolas" panose="020B0609020204030204" pitchFamily="49" charset="0"/>
                <a:ea typeface="Times New Roman" panose="02020603050405020304" pitchFamily="18" charset="0"/>
              </a:rPr>
              <a:t>AdminController</a:t>
            </a:r>
            <a:r>
              <a:rPr lang="en-US" sz="2000" dirty="0">
                <a:solidFill>
                  <a:srgbClr val="000000"/>
                </a:solidFill>
                <a:effectLst/>
                <a:latin typeface="Consolas" panose="020B0609020204030204" pitchFamily="49" charset="0"/>
                <a:ea typeface="Times New Roman" panose="02020603050405020304" pitchFamily="18" charset="0"/>
              </a:rPr>
              <a:t> </a:t>
            </a:r>
            <a:r>
              <a:rPr lang="en-US" sz="2000" dirty="0">
                <a:solidFill>
                  <a:srgbClr val="000088"/>
                </a:solidFill>
                <a:effectLst/>
                <a:latin typeface="Consolas" panose="020B0609020204030204" pitchFamily="49" charset="0"/>
                <a:ea typeface="Times New Roman" panose="02020603050405020304" pitchFamily="18" charset="0"/>
              </a:rPr>
              <a:t>extends</a:t>
            </a:r>
            <a:r>
              <a:rPr lang="en-US" sz="2000" dirty="0">
                <a:solidFill>
                  <a:srgbClr val="000000"/>
                </a:solidFill>
                <a:effectLst/>
                <a:latin typeface="Consolas" panose="020B0609020204030204" pitchFamily="49" charset="0"/>
                <a:ea typeface="Times New Roman" panose="02020603050405020304" pitchFamily="18" charset="0"/>
              </a:rPr>
              <a:t> </a:t>
            </a:r>
            <a:r>
              <a:rPr lang="en-US" sz="2000" dirty="0">
                <a:solidFill>
                  <a:srgbClr val="660066"/>
                </a:solidFill>
                <a:effectLst/>
                <a:latin typeface="Consolas" panose="020B0609020204030204" pitchFamily="49" charset="0"/>
                <a:ea typeface="Times New Roman" panose="02020603050405020304" pitchFamily="18" charset="0"/>
              </a:rPr>
              <a:t>Controller</a:t>
            </a:r>
            <a:endParaRPr lang="en-US" sz="2000" dirty="0">
              <a:effectLst/>
              <a:latin typeface="Times New Roman" panose="02020603050405020304" pitchFamily="18" charset="0"/>
              <a:ea typeface="Arial Unicode MS" panose="020B0604020202020204" pitchFamily="34" charset="-128"/>
            </a:endParaRPr>
          </a:p>
          <a:p>
            <a:pPr marL="400050" lvl="1">
              <a:lnSpc>
                <a:spcPct val="115000"/>
              </a:lnSpc>
              <a:spcBef>
                <a:spcPts val="0"/>
              </a:spcBef>
            </a:pPr>
            <a:r>
              <a:rPr lang="en-US" sz="2000" dirty="0">
                <a:solidFill>
                  <a:srgbClr val="000000"/>
                </a:solidFill>
                <a:effectLst/>
                <a:latin typeface="Consolas" panose="020B0609020204030204" pitchFamily="49" charset="0"/>
                <a:ea typeface="Times New Roman" panose="02020603050405020304" pitchFamily="18" charset="0"/>
              </a:rPr>
              <a:t> </a:t>
            </a:r>
            <a:r>
              <a:rPr lang="en-US" sz="2000" dirty="0">
                <a:solidFill>
                  <a:srgbClr val="666600"/>
                </a:solidFill>
                <a:effectLst/>
                <a:latin typeface="Consolas" panose="020B0609020204030204" pitchFamily="49" charset="0"/>
                <a:ea typeface="Times New Roman" panose="02020603050405020304" pitchFamily="18" charset="0"/>
              </a:rPr>
              <a:t>{</a:t>
            </a:r>
            <a:endParaRPr lang="en-US" sz="2000" dirty="0">
              <a:effectLst/>
              <a:latin typeface="Times New Roman" panose="02020603050405020304" pitchFamily="18" charset="0"/>
              <a:ea typeface="Arial Unicode MS" panose="020B0604020202020204" pitchFamily="34" charset="-128"/>
            </a:endParaRPr>
          </a:p>
          <a:p>
            <a:pPr marL="400050" lvl="1">
              <a:lnSpc>
                <a:spcPct val="115000"/>
              </a:lnSpc>
              <a:spcBef>
                <a:spcPts val="0"/>
              </a:spcBef>
            </a:pPr>
            <a:r>
              <a:rPr lang="en-US" sz="2000" dirty="0">
                <a:solidFill>
                  <a:srgbClr val="000000"/>
                </a:solidFill>
                <a:effectLst/>
                <a:latin typeface="Consolas" panose="020B0609020204030204" pitchFamily="49" charset="0"/>
                <a:ea typeface="Times New Roman" panose="02020603050405020304" pitchFamily="18" charset="0"/>
              </a:rPr>
              <a:t> 	</a:t>
            </a:r>
            <a:r>
              <a:rPr lang="en-US" sz="2000" dirty="0">
                <a:solidFill>
                  <a:srgbClr val="880000"/>
                </a:solidFill>
                <a:effectLst/>
                <a:latin typeface="Consolas" panose="020B0609020204030204" pitchFamily="49" charset="0"/>
                <a:ea typeface="Times New Roman" panose="02020603050405020304" pitchFamily="18" charset="0"/>
              </a:rPr>
              <a:t>//</a:t>
            </a:r>
            <a:endParaRPr lang="en-US" sz="2000" dirty="0">
              <a:effectLst/>
              <a:latin typeface="Times New Roman" panose="02020603050405020304" pitchFamily="18" charset="0"/>
              <a:ea typeface="Arial Unicode MS" panose="020B0604020202020204" pitchFamily="34" charset="-128"/>
            </a:endParaRPr>
          </a:p>
          <a:p>
            <a:pPr marL="400050" lvl="1">
              <a:lnSpc>
                <a:spcPct val="115000"/>
              </a:lnSpc>
              <a:spcBef>
                <a:spcPts val="0"/>
              </a:spcBef>
              <a:spcAft>
                <a:spcPts val="1000"/>
              </a:spcAft>
            </a:pPr>
            <a:r>
              <a:rPr lang="en-US" sz="2000" dirty="0">
                <a:solidFill>
                  <a:srgbClr val="000000"/>
                </a:solidFill>
                <a:effectLst/>
                <a:uFill>
                  <a:solidFill>
                    <a:srgbClr val="000000"/>
                  </a:solidFill>
                </a:u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a:solidFill>
                  <a:srgbClr val="666600"/>
                </a:solidFill>
                <a:effectLst/>
                <a:uFill>
                  <a:solidFill>
                    <a:srgbClr val="000000"/>
                  </a:solidFill>
                </a:uFill>
                <a:latin typeface="Consolas" panose="020B0609020204030204" pitchFamily="49" charset="0"/>
                <a:ea typeface="Times New Roman" panose="02020603050405020304" pitchFamily="18" charset="0"/>
                <a:cs typeface="Times New Roman" panose="02020603050405020304" pitchFamily="18" charset="0"/>
              </a:rPr>
              <a:t>}</a:t>
            </a:r>
            <a:endParaRPr lang="en-US" sz="2000" dirty="0">
              <a:solidFill>
                <a:srgbClr val="000000"/>
              </a:solidFill>
              <a:effectLst/>
              <a:uFill>
                <a:solidFill>
                  <a:srgbClr val="000000"/>
                </a:solidFill>
              </a:uFill>
              <a:latin typeface="Calibri" panose="020F0502020204030204" pitchFamily="34" charset="0"/>
              <a:ea typeface="Calibri" panose="020F0502020204030204" pitchFamily="34" charset="0"/>
            </a:endParaRPr>
          </a:p>
          <a:p>
            <a:endParaRPr lang="en-US" dirty="0"/>
          </a:p>
        </p:txBody>
      </p:sp>
    </p:spTree>
    <p:extLst>
      <p:ext uri="{BB962C8B-B14F-4D97-AF65-F5344CB8AC3E}">
        <p14:creationId xmlns:p14="http://schemas.microsoft.com/office/powerpoint/2010/main" val="264372919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0F9A17-9C86-42BC-A290-B5A5E5EF823C}"/>
              </a:ext>
            </a:extLst>
          </p:cNvPr>
          <p:cNvSpPr>
            <a:spLocks noGrp="1"/>
          </p:cNvSpPr>
          <p:nvPr>
            <p:ph type="title"/>
          </p:nvPr>
        </p:nvSpPr>
        <p:spPr>
          <a:xfrm>
            <a:off x="457200" y="152400"/>
            <a:ext cx="8229600" cy="868362"/>
          </a:xfrm>
        </p:spPr>
        <p:txBody>
          <a:bodyPr>
            <a:normAutofit/>
          </a:bodyPr>
          <a:lstStyle/>
          <a:p>
            <a:r>
              <a:rPr lang="en-US" sz="4000" dirty="0"/>
              <a:t>Summary of Today’s Lecture</a:t>
            </a:r>
          </a:p>
        </p:txBody>
      </p:sp>
      <p:sp>
        <p:nvSpPr>
          <p:cNvPr id="3" name="Content Placeholder 2">
            <a:extLst>
              <a:ext uri="{FF2B5EF4-FFF2-40B4-BE49-F238E27FC236}">
                <a16:creationId xmlns:a16="http://schemas.microsoft.com/office/drawing/2014/main" id="{239145F7-6322-4572-9FE8-1D85BAFB3830}"/>
              </a:ext>
            </a:extLst>
          </p:cNvPr>
          <p:cNvSpPr>
            <a:spLocks noGrp="1"/>
          </p:cNvSpPr>
          <p:nvPr>
            <p:ph idx="1"/>
          </p:nvPr>
        </p:nvSpPr>
        <p:spPr>
          <a:xfrm>
            <a:off x="457200" y="1020762"/>
            <a:ext cx="8229600" cy="5562600"/>
          </a:xfrm>
        </p:spPr>
        <p:txBody>
          <a:bodyPr>
            <a:normAutofit fontScale="92500" lnSpcReduction="10000"/>
          </a:bodyPr>
          <a:lstStyle/>
          <a:p>
            <a:r>
              <a:rPr lang="en-US" sz="2600" dirty="0"/>
              <a:t>Laravel Framework</a:t>
            </a:r>
          </a:p>
          <a:p>
            <a:pPr lvl="1"/>
            <a:r>
              <a:rPr lang="en-US" sz="2200" dirty="0"/>
              <a:t>Introduction</a:t>
            </a:r>
          </a:p>
          <a:p>
            <a:pPr lvl="1"/>
            <a:r>
              <a:rPr lang="en-US" sz="2200" dirty="0"/>
              <a:t>History</a:t>
            </a:r>
          </a:p>
          <a:p>
            <a:pPr lvl="1"/>
            <a:r>
              <a:rPr lang="en-US" sz="2200" dirty="0"/>
              <a:t>Features</a:t>
            </a:r>
          </a:p>
          <a:p>
            <a:r>
              <a:rPr lang="en-US" sz="2600" dirty="0"/>
              <a:t>Laravel vs Core PHP</a:t>
            </a:r>
          </a:p>
          <a:p>
            <a:r>
              <a:rPr lang="en-US" sz="2600" dirty="0"/>
              <a:t>Laravel Model-View-Controller (MVC) Framework</a:t>
            </a:r>
          </a:p>
          <a:p>
            <a:r>
              <a:rPr lang="en-US" sz="2600" dirty="0"/>
              <a:t>Setting Up Laravel Development Environment</a:t>
            </a:r>
          </a:p>
          <a:p>
            <a:pPr lvl="1"/>
            <a:r>
              <a:rPr lang="en-US" sz="2200" dirty="0"/>
              <a:t>Installing Composer</a:t>
            </a:r>
          </a:p>
          <a:p>
            <a:pPr lvl="1"/>
            <a:r>
              <a:rPr lang="en-US" sz="2200" dirty="0"/>
              <a:t>Installing Laravel</a:t>
            </a:r>
          </a:p>
          <a:p>
            <a:pPr lvl="1"/>
            <a:r>
              <a:rPr lang="en-US" sz="2200" dirty="0"/>
              <a:t>Creating Laravel Project</a:t>
            </a:r>
          </a:p>
          <a:p>
            <a:pPr lvl="1"/>
            <a:r>
              <a:rPr lang="en-US" sz="2200" dirty="0"/>
              <a:t>Laravel Directory Structure</a:t>
            </a:r>
          </a:p>
          <a:p>
            <a:pPr marL="342900" lvl="1" indent="-342900">
              <a:buFont typeface="Arial" pitchFamily="34" charset="0"/>
              <a:buChar char="•"/>
            </a:pPr>
            <a:r>
              <a:rPr lang="en-US" sz="2600" dirty="0"/>
              <a:t>Routes</a:t>
            </a:r>
          </a:p>
          <a:p>
            <a:pPr marL="342900" lvl="1" indent="-342900">
              <a:buFont typeface="Arial" pitchFamily="34" charset="0"/>
              <a:buChar char="•"/>
            </a:pPr>
            <a:r>
              <a:rPr lang="en-US" sz="2600" dirty="0"/>
              <a:t>View </a:t>
            </a:r>
          </a:p>
          <a:p>
            <a:pPr marL="342900" lvl="1" indent="-342900">
              <a:buFont typeface="Arial" pitchFamily="34" charset="0"/>
              <a:buChar char="•"/>
            </a:pPr>
            <a:r>
              <a:rPr lang="en-US" sz="2600" dirty="0"/>
              <a:t>Controllers</a:t>
            </a:r>
          </a:p>
          <a:p>
            <a:pPr lvl="1"/>
            <a:endParaRPr lang="en-US" dirty="0"/>
          </a:p>
          <a:p>
            <a:endParaRPr lang="en-US" dirty="0"/>
          </a:p>
        </p:txBody>
      </p:sp>
    </p:spTree>
    <p:extLst>
      <p:ext uri="{BB962C8B-B14F-4D97-AF65-F5344CB8AC3E}">
        <p14:creationId xmlns:p14="http://schemas.microsoft.com/office/powerpoint/2010/main" val="190292383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Resources</a:t>
            </a:r>
          </a:p>
        </p:txBody>
      </p:sp>
      <p:sp>
        <p:nvSpPr>
          <p:cNvPr id="3" name="Content Placeholder 2"/>
          <p:cNvSpPr>
            <a:spLocks noGrp="1"/>
          </p:cNvSpPr>
          <p:nvPr>
            <p:ph idx="1"/>
          </p:nvPr>
        </p:nvSpPr>
        <p:spPr>
          <a:xfrm>
            <a:off x="457200" y="1417638"/>
            <a:ext cx="8229600" cy="4708525"/>
          </a:xfrm>
        </p:spPr>
        <p:txBody>
          <a:bodyPr>
            <a:normAutofit/>
          </a:bodyPr>
          <a:lstStyle/>
          <a:p>
            <a:r>
              <a:rPr lang="en-US" sz="18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Ch-1, Ch-2, Ch-3; Laravel Up and Running, A Framework for Building Modern PHP Apps, 2nd Edition, Matt. Stauffer, </a:t>
            </a:r>
            <a:r>
              <a:rPr lang="en-US" sz="1800" dirty="0" err="1">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Oreilly</a:t>
            </a:r>
            <a:r>
              <a:rPr lang="en-US" sz="18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a:t>
            </a:r>
            <a:r>
              <a:rPr lang="en-US" sz="1800" dirty="0">
                <a:effectLst/>
                <a:latin typeface="Calibri" panose="020F0502020204030204" pitchFamily="34" charset="0"/>
                <a:ea typeface="Times New Roman" panose="02020603050405020304" pitchFamily="18" charset="0"/>
                <a:cs typeface="Arial" panose="020B0604020202020204" pitchFamily="34" charset="0"/>
              </a:rPr>
              <a:t> </a:t>
            </a:r>
            <a:endParaRPr lang="en-US" sz="2200" dirty="0">
              <a:hlinkClick r:id="rId2"/>
            </a:endParaRPr>
          </a:p>
          <a:p>
            <a:endParaRPr lang="en-US" sz="2200" dirty="0">
              <a:hlinkClick r:id="rId2"/>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B2D08-4D0F-414C-BA40-C0B8CEA56B93}"/>
              </a:ext>
            </a:extLst>
          </p:cNvPr>
          <p:cNvSpPr>
            <a:spLocks noGrp="1"/>
          </p:cNvSpPr>
          <p:nvPr>
            <p:ph type="title"/>
          </p:nvPr>
        </p:nvSpPr>
        <p:spPr>
          <a:xfrm>
            <a:off x="457200" y="228600"/>
            <a:ext cx="8229600" cy="563562"/>
          </a:xfrm>
        </p:spPr>
        <p:txBody>
          <a:bodyPr>
            <a:normAutofit fontScale="90000"/>
          </a:bodyPr>
          <a:lstStyle/>
          <a:p>
            <a:r>
              <a:rPr lang="en-US" dirty="0"/>
              <a:t>Laravel Introduction</a:t>
            </a:r>
          </a:p>
        </p:txBody>
      </p:sp>
      <p:sp>
        <p:nvSpPr>
          <p:cNvPr id="3" name="Content Placeholder 2">
            <a:extLst>
              <a:ext uri="{FF2B5EF4-FFF2-40B4-BE49-F238E27FC236}">
                <a16:creationId xmlns:a16="http://schemas.microsoft.com/office/drawing/2014/main" id="{EC5D1390-0E95-4CAB-867A-356241F22DB1}"/>
              </a:ext>
            </a:extLst>
          </p:cNvPr>
          <p:cNvSpPr>
            <a:spLocks noGrp="1"/>
          </p:cNvSpPr>
          <p:nvPr>
            <p:ph idx="1"/>
          </p:nvPr>
        </p:nvSpPr>
        <p:spPr>
          <a:xfrm>
            <a:off x="457200" y="990600"/>
            <a:ext cx="8229600" cy="5486400"/>
          </a:xfrm>
        </p:spPr>
        <p:txBody>
          <a:bodyPr>
            <a:normAutofit fontScale="92500" lnSpcReduction="20000"/>
          </a:bodyPr>
          <a:lstStyle/>
          <a:p>
            <a:pPr algn="just"/>
            <a:r>
              <a:rPr lang="en-US" sz="2400" b="1" i="0" dirty="0">
                <a:effectLst/>
                <a:latin typeface="+mj-lt"/>
              </a:rPr>
              <a:t>Laravel</a:t>
            </a:r>
            <a:r>
              <a:rPr lang="en-US" sz="2400" b="0" i="0" dirty="0">
                <a:effectLst/>
                <a:latin typeface="+mj-lt"/>
              </a:rPr>
              <a:t> is a</a:t>
            </a:r>
            <a:r>
              <a:rPr lang="en-US" sz="2400" dirty="0">
                <a:latin typeface="+mj-lt"/>
              </a:rPr>
              <a:t> </a:t>
            </a:r>
            <a:r>
              <a:rPr lang="en-US" sz="2400" dirty="0">
                <a:latin typeface="+mj-lt"/>
                <a:hlinkClick r:id="rId2" tooltip="Free software">
                  <a:extLst>
                    <a:ext uri="{A12FA001-AC4F-418D-AE19-62706E023703}">
                      <ahyp:hlinkClr xmlns:ahyp="http://schemas.microsoft.com/office/drawing/2018/hyperlinkcolor" xmlns="" val="tx"/>
                    </a:ext>
                  </a:extLst>
                </a:hlinkClick>
              </a:rPr>
              <a:t>free</a:t>
            </a:r>
            <a:r>
              <a:rPr lang="en-US" sz="2400" dirty="0">
                <a:latin typeface="+mj-lt"/>
              </a:rPr>
              <a:t>, open-source </a:t>
            </a:r>
            <a:r>
              <a:rPr lang="en-US" sz="2400" dirty="0">
                <a:latin typeface="+mj-lt"/>
                <a:hlinkClick r:id="rId3" tooltip="PHP">
                  <a:extLst>
                    <a:ext uri="{A12FA001-AC4F-418D-AE19-62706E023703}">
                      <ahyp:hlinkClr xmlns:ahyp="http://schemas.microsoft.com/office/drawing/2018/hyperlinkcolor" xmlns="" val="tx"/>
                    </a:ext>
                  </a:extLst>
                </a:hlinkClick>
              </a:rPr>
              <a:t>PHP</a:t>
            </a:r>
            <a:r>
              <a:rPr lang="en-US" sz="2400" dirty="0">
                <a:latin typeface="+mj-lt"/>
              </a:rPr>
              <a:t> </a:t>
            </a:r>
            <a:r>
              <a:rPr lang="en-US" sz="2400" dirty="0">
                <a:latin typeface="+mj-lt"/>
                <a:hlinkClick r:id="rId4" tooltip="Web framework">
                  <a:extLst>
                    <a:ext uri="{A12FA001-AC4F-418D-AE19-62706E023703}">
                      <ahyp:hlinkClr xmlns:ahyp="http://schemas.microsoft.com/office/drawing/2018/hyperlinkcolor" xmlns="" val="tx"/>
                    </a:ext>
                  </a:extLst>
                </a:hlinkClick>
              </a:rPr>
              <a:t>web framework</a:t>
            </a:r>
            <a:r>
              <a:rPr lang="en-US" sz="2400" dirty="0">
                <a:latin typeface="+mj-lt"/>
              </a:rPr>
              <a:t>, created by Taylor </a:t>
            </a:r>
            <a:r>
              <a:rPr lang="en-US" sz="2400" dirty="0" err="1">
                <a:latin typeface="+mj-lt"/>
              </a:rPr>
              <a:t>Otwell</a:t>
            </a:r>
            <a:r>
              <a:rPr lang="en-US" sz="2400" dirty="0">
                <a:latin typeface="+mj-lt"/>
              </a:rPr>
              <a:t> and intended for the development of web applications following the </a:t>
            </a:r>
            <a:r>
              <a:rPr lang="en-US" sz="2400" dirty="0">
                <a:latin typeface="+mj-lt"/>
                <a:hlinkClick r:id="rId5">
                  <a:extLst>
                    <a:ext uri="{A12FA001-AC4F-418D-AE19-62706E023703}">
                      <ahyp:hlinkClr xmlns:ahyp="http://schemas.microsoft.com/office/drawing/2018/hyperlinkcolor" xmlns="" val="tx"/>
                    </a:ext>
                  </a:extLst>
                </a:hlinkClick>
              </a:rPr>
              <a:t>model–view-controller</a:t>
            </a:r>
            <a:r>
              <a:rPr lang="en-US" sz="2400" dirty="0">
                <a:latin typeface="+mj-lt"/>
              </a:rPr>
              <a:t> (MVC) </a:t>
            </a:r>
            <a:r>
              <a:rPr lang="en-US" sz="2400" dirty="0">
                <a:latin typeface="+mj-lt"/>
                <a:hlinkClick r:id="rId6" tooltip="Model–view–controller">
                  <a:extLst>
                    <a:ext uri="{A12FA001-AC4F-418D-AE19-62706E023703}">
                      <ahyp:hlinkClr xmlns:ahyp="http://schemas.microsoft.com/office/drawing/2018/hyperlinkcolor" xmlns="" val="tx"/>
                    </a:ext>
                  </a:extLst>
                </a:hlinkClick>
              </a:rPr>
              <a:t>architectural pattern</a:t>
            </a:r>
            <a:r>
              <a:rPr lang="en-US" sz="2400" dirty="0">
                <a:latin typeface="+mj-lt"/>
              </a:rPr>
              <a:t> and based on </a:t>
            </a:r>
            <a:r>
              <a:rPr lang="en-US" sz="2400" dirty="0">
                <a:latin typeface="+mj-lt"/>
                <a:hlinkClick r:id="rId7" tooltip="Symfony">
                  <a:extLst>
                    <a:ext uri="{A12FA001-AC4F-418D-AE19-62706E023703}">
                      <ahyp:hlinkClr xmlns:ahyp="http://schemas.microsoft.com/office/drawing/2018/hyperlinkcolor" xmlns="" val="tx"/>
                    </a:ext>
                  </a:extLst>
                </a:hlinkClick>
              </a:rPr>
              <a:t>Symfony</a:t>
            </a:r>
            <a:r>
              <a:rPr lang="en-US" sz="2400" dirty="0">
                <a:latin typeface="+mj-lt"/>
              </a:rPr>
              <a:t>. </a:t>
            </a:r>
          </a:p>
          <a:p>
            <a:pPr algn="just"/>
            <a:r>
              <a:rPr lang="en-US" sz="2400" dirty="0">
                <a:latin typeface="+mj-lt"/>
              </a:rPr>
              <a:t>Some of the features of Laravel are a modular </a:t>
            </a:r>
            <a:r>
              <a:rPr lang="en-US" sz="2400" dirty="0">
                <a:latin typeface="+mj-lt"/>
                <a:hlinkClick r:id="rId8" tooltip="Application-level package manager">
                  <a:extLst>
                    <a:ext uri="{A12FA001-AC4F-418D-AE19-62706E023703}">
                      <ahyp:hlinkClr xmlns:ahyp="http://schemas.microsoft.com/office/drawing/2018/hyperlinkcolor" xmlns="" val="tx"/>
                    </a:ext>
                  </a:extLst>
                </a:hlinkClick>
              </a:rPr>
              <a:t>packaging system</a:t>
            </a:r>
            <a:r>
              <a:rPr lang="en-US" sz="2400" dirty="0">
                <a:latin typeface="+mj-lt"/>
              </a:rPr>
              <a:t> with a dedicated dependency manager, different ways for accessing </a:t>
            </a:r>
            <a:r>
              <a:rPr lang="en-US" sz="2400" dirty="0">
                <a:latin typeface="+mj-lt"/>
                <a:hlinkClick r:id="rId9" tooltip="Relational database">
                  <a:extLst>
                    <a:ext uri="{A12FA001-AC4F-418D-AE19-62706E023703}">
                      <ahyp:hlinkClr xmlns:ahyp="http://schemas.microsoft.com/office/drawing/2018/hyperlinkcolor" xmlns="" val="tx"/>
                    </a:ext>
                  </a:extLst>
                </a:hlinkClick>
              </a:rPr>
              <a:t>relational databases</a:t>
            </a:r>
            <a:r>
              <a:rPr lang="en-US" sz="2400" dirty="0">
                <a:latin typeface="+mj-lt"/>
              </a:rPr>
              <a:t>, utilities that aid in </a:t>
            </a:r>
            <a:r>
              <a:rPr lang="en-US" sz="2400" dirty="0">
                <a:latin typeface="+mj-lt"/>
                <a:hlinkClick r:id="rId10">
                  <a:extLst>
                    <a:ext uri="{A12FA001-AC4F-418D-AE19-62706E023703}">
                      <ahyp:hlinkClr xmlns:ahyp="http://schemas.microsoft.com/office/drawing/2018/hyperlinkcolor" xmlns="" val="tx"/>
                    </a:ext>
                  </a:extLst>
                </a:hlinkClick>
              </a:rPr>
              <a:t>application deployment</a:t>
            </a:r>
            <a:r>
              <a:rPr lang="en-US" sz="2400" dirty="0">
                <a:latin typeface="+mj-lt"/>
              </a:rPr>
              <a:t> and maintenance, and its orientation toward </a:t>
            </a:r>
            <a:r>
              <a:rPr lang="en-US" sz="2400" dirty="0">
                <a:latin typeface="+mj-lt"/>
                <a:hlinkClick r:id="rId11" tooltip="Syntactic sugar">
                  <a:extLst>
                    <a:ext uri="{A12FA001-AC4F-418D-AE19-62706E023703}">
                      <ahyp:hlinkClr xmlns:ahyp="http://schemas.microsoft.com/office/drawing/2018/hyperlinkcolor" xmlns="" val="tx"/>
                    </a:ext>
                  </a:extLst>
                </a:hlinkClick>
              </a:rPr>
              <a:t>syntactic sugar</a:t>
            </a:r>
            <a:r>
              <a:rPr lang="en-US" sz="2400" dirty="0">
                <a:latin typeface="+mj-lt"/>
              </a:rPr>
              <a:t>.</a:t>
            </a:r>
          </a:p>
          <a:p>
            <a:pPr algn="l"/>
            <a:r>
              <a:rPr lang="en-US" sz="2400" dirty="0">
                <a:latin typeface="+mj-lt"/>
              </a:rPr>
              <a:t>The </a:t>
            </a:r>
            <a:r>
              <a:rPr lang="en-US" sz="2400" dirty="0">
                <a:latin typeface="+mj-lt"/>
                <a:hlinkClick r:id="rId12" tooltip="Source code">
                  <a:extLst>
                    <a:ext uri="{A12FA001-AC4F-418D-AE19-62706E023703}">
                      <ahyp:hlinkClr xmlns:ahyp="http://schemas.microsoft.com/office/drawing/2018/hyperlinkcolor" xmlns="" val="tx"/>
                    </a:ext>
                  </a:extLst>
                </a:hlinkClick>
              </a:rPr>
              <a:t>source code</a:t>
            </a:r>
            <a:r>
              <a:rPr lang="en-US" sz="2400" dirty="0">
                <a:latin typeface="+mj-lt"/>
              </a:rPr>
              <a:t> of Laravel is hosted on </a:t>
            </a:r>
            <a:r>
              <a:rPr lang="en-US" sz="2400" dirty="0">
                <a:latin typeface="+mj-lt"/>
                <a:hlinkClick r:id="rId13" tooltip="GitHub">
                  <a:extLst>
                    <a:ext uri="{A12FA001-AC4F-418D-AE19-62706E023703}">
                      <ahyp:hlinkClr xmlns:ahyp="http://schemas.microsoft.com/office/drawing/2018/hyperlinkcolor" xmlns="" val="tx"/>
                    </a:ext>
                  </a:extLst>
                </a:hlinkClick>
              </a:rPr>
              <a:t>GitHub</a:t>
            </a:r>
            <a:r>
              <a:rPr lang="en-US" sz="2400" dirty="0">
                <a:latin typeface="+mj-lt"/>
              </a:rPr>
              <a:t> and licensed under the terms of </a:t>
            </a:r>
            <a:r>
              <a:rPr lang="en-US" sz="2400" dirty="0">
                <a:latin typeface="+mj-lt"/>
                <a:hlinkClick r:id="rId14" tooltip="MIT License">
                  <a:extLst>
                    <a:ext uri="{A12FA001-AC4F-418D-AE19-62706E023703}">
                      <ahyp:hlinkClr xmlns:ahyp="http://schemas.microsoft.com/office/drawing/2018/hyperlinkcolor" xmlns="" val="tx"/>
                    </a:ext>
                  </a:extLst>
                </a:hlinkClick>
              </a:rPr>
              <a:t>MIT License</a:t>
            </a:r>
            <a:r>
              <a:rPr lang="en-US" sz="2400" dirty="0">
                <a:latin typeface="+mj-lt"/>
              </a:rPr>
              <a:t>.</a:t>
            </a:r>
          </a:p>
          <a:p>
            <a:r>
              <a:rPr lang="en-US" sz="2400" dirty="0">
                <a:latin typeface="+mj-lt"/>
              </a:rPr>
              <a:t>Laravel's first </a:t>
            </a:r>
            <a:r>
              <a:rPr lang="en-US" sz="2400" dirty="0">
                <a:latin typeface="+mj-lt"/>
                <a:hlinkClick r:id="rId15" tooltip="Beta release">
                  <a:extLst>
                    <a:ext uri="{A12FA001-AC4F-418D-AE19-62706E023703}">
                      <ahyp:hlinkClr xmlns:ahyp="http://schemas.microsoft.com/office/drawing/2018/hyperlinkcolor" xmlns="" val="tx"/>
                    </a:ext>
                  </a:extLst>
                </a:hlinkClick>
              </a:rPr>
              <a:t>beta release</a:t>
            </a:r>
            <a:r>
              <a:rPr lang="en-US" sz="2400" dirty="0">
                <a:latin typeface="+mj-lt"/>
              </a:rPr>
              <a:t> was made available on June 9, 2011, followed by the Laravel 1 release later in the same month. Laravel</a:t>
            </a:r>
            <a:r>
              <a:rPr lang="en-US" sz="2400" dirty="0">
                <a:latin typeface="+mj-lt"/>
              </a:rPr>
              <a:t> 1 included built-in support for </a:t>
            </a:r>
            <a:r>
              <a:rPr lang="en-US" sz="2400" dirty="0" smtClean="0">
                <a:latin typeface="+mj-lt"/>
              </a:rPr>
              <a:t>authentication,</a:t>
            </a:r>
            <a:r>
              <a:rPr lang="en-US" sz="2400" dirty="0">
                <a:latin typeface="+mj-lt"/>
              </a:rPr>
              <a:t> </a:t>
            </a:r>
            <a:r>
              <a:rPr lang="en-US" sz="2400" dirty="0">
                <a:latin typeface="+mj-lt"/>
                <a:hlinkClick r:id="rId16" tooltip="Model (MVC)">
                  <a:extLst>
                    <a:ext uri="{A12FA001-AC4F-418D-AE19-62706E023703}">
                      <ahyp:hlinkClr xmlns:ahyp="http://schemas.microsoft.com/office/drawing/2018/hyperlinkcolor" xmlns="" val="tx"/>
                    </a:ext>
                  </a:extLst>
                </a:hlinkClick>
              </a:rPr>
              <a:t>models</a:t>
            </a:r>
            <a:r>
              <a:rPr lang="en-US" sz="2400">
                <a:latin typeface="+mj-lt"/>
              </a:rPr>
              <a:t>, </a:t>
            </a:r>
            <a:r>
              <a:rPr lang="en-US" sz="2400" smtClean="0">
                <a:latin typeface="+mj-lt"/>
                <a:hlinkClick r:id="rId17" tooltip="Session (computer science)">
                  <a:extLst>
                    <a:ext uri="{A12FA001-AC4F-418D-AE19-62706E023703}">
                      <ahyp:hlinkClr xmlns:ahyp="http://schemas.microsoft.com/office/drawing/2018/hyperlinkcolor" xmlns="" val="tx"/>
                    </a:ext>
                  </a:extLst>
                </a:hlinkClick>
              </a:rPr>
              <a:t>sessions</a:t>
            </a:r>
            <a:r>
              <a:rPr lang="en-US" sz="2400" smtClean="0">
                <a:latin typeface="+mj-lt"/>
              </a:rPr>
              <a:t>, </a:t>
            </a:r>
            <a:r>
              <a:rPr lang="en-US" sz="2400">
                <a:hlinkClick r:id="rId18" tooltip="View (MVC)">
                  <a:extLst>
                    <a:ext uri="{A12FA001-AC4F-418D-AE19-62706E023703}">
                      <ahyp:hlinkClr xmlns="" xmlns:ahyp="http://schemas.microsoft.com/office/drawing/2018/hyperlinkcolor" xmlns:lc="http://schemas.openxmlformats.org/drawingml/2006/lockedCanvas" val="tx"/>
                    </a:ext>
                  </a:extLst>
                </a:hlinkClick>
              </a:rPr>
              <a:t>views</a:t>
            </a:r>
            <a:r>
              <a:rPr lang="en-US" sz="2400"/>
              <a:t>,</a:t>
            </a:r>
            <a:r>
              <a:rPr lang="en-US" sz="2400" smtClean="0">
                <a:latin typeface="+mj-lt"/>
              </a:rPr>
              <a:t> </a:t>
            </a:r>
            <a:r>
              <a:rPr lang="en-US" sz="2400" dirty="0">
                <a:latin typeface="+mj-lt"/>
              </a:rPr>
              <a:t>routing and other mechanisms, but lacked support for </a:t>
            </a:r>
            <a:r>
              <a:rPr lang="en-US" sz="2400" dirty="0">
                <a:latin typeface="+mj-lt"/>
                <a:hlinkClick r:id="rId19" tooltip="Controller (MVC)">
                  <a:extLst>
                    <a:ext uri="{A12FA001-AC4F-418D-AE19-62706E023703}">
                      <ahyp:hlinkClr xmlns:ahyp="http://schemas.microsoft.com/office/drawing/2018/hyperlinkcolor" xmlns="" val="tx"/>
                    </a:ext>
                  </a:extLst>
                </a:hlinkClick>
              </a:rPr>
              <a:t>controllers</a:t>
            </a:r>
            <a:r>
              <a:rPr lang="en-US" sz="2400" dirty="0">
                <a:latin typeface="+mj-lt"/>
              </a:rPr>
              <a:t> that prevented it from being a true </a:t>
            </a:r>
            <a:r>
              <a:rPr lang="en-US" sz="2400" dirty="0">
                <a:latin typeface="+mj-lt"/>
                <a:hlinkClick r:id="rId5" tooltip="Model–view–controller">
                  <a:extLst>
                    <a:ext uri="{A12FA001-AC4F-418D-AE19-62706E023703}">
                      <ahyp:hlinkClr xmlns:ahyp="http://schemas.microsoft.com/office/drawing/2018/hyperlinkcolor" xmlns="" val="tx"/>
                    </a:ext>
                  </a:extLst>
                </a:hlinkClick>
              </a:rPr>
              <a:t>MVC</a:t>
            </a:r>
            <a:r>
              <a:rPr lang="en-US" sz="2400" dirty="0">
                <a:latin typeface="+mj-lt"/>
              </a:rPr>
              <a:t> framework</a:t>
            </a:r>
            <a:r>
              <a:rPr lang="en-US" sz="2400" b="0" i="0" dirty="0" smtClean="0">
                <a:effectLst/>
                <a:latin typeface="+mj-lt"/>
              </a:rPr>
              <a:t>.</a:t>
            </a:r>
          </a:p>
          <a:p>
            <a:r>
              <a:rPr lang="en-US" sz="2400" dirty="0"/>
              <a:t>The latest </a:t>
            </a:r>
            <a:r>
              <a:rPr lang="en-US" sz="2400" dirty="0" err="1"/>
              <a:t>Laravel</a:t>
            </a:r>
            <a:r>
              <a:rPr lang="en-US" sz="2400" dirty="0"/>
              <a:t> version is version 9, which was released on February 8, 2022.</a:t>
            </a:r>
          </a:p>
          <a:p>
            <a:pPr algn="l"/>
            <a:endParaRPr lang="en-US" sz="2400" dirty="0">
              <a:latin typeface="+mj-lt"/>
            </a:endParaRPr>
          </a:p>
          <a:p>
            <a:pPr marL="0" indent="0">
              <a:buNone/>
            </a:pPr>
            <a:endParaRPr lang="en-US" dirty="0"/>
          </a:p>
        </p:txBody>
      </p:sp>
    </p:spTree>
    <p:extLst>
      <p:ext uri="{BB962C8B-B14F-4D97-AF65-F5344CB8AC3E}">
        <p14:creationId xmlns:p14="http://schemas.microsoft.com/office/powerpoint/2010/main" val="386073810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50E4AF-A50D-40D6-8E33-7E67F0F74641}"/>
              </a:ext>
            </a:extLst>
          </p:cNvPr>
          <p:cNvSpPr>
            <a:spLocks noGrp="1"/>
          </p:cNvSpPr>
          <p:nvPr>
            <p:ph type="title"/>
          </p:nvPr>
        </p:nvSpPr>
        <p:spPr>
          <a:xfrm>
            <a:off x="457200" y="228600"/>
            <a:ext cx="8229600" cy="563562"/>
          </a:xfrm>
        </p:spPr>
        <p:txBody>
          <a:bodyPr>
            <a:normAutofit fontScale="90000"/>
          </a:bodyPr>
          <a:lstStyle/>
          <a:p>
            <a:r>
              <a:rPr lang="en-US" sz="4000" i="0" dirty="0">
                <a:solidFill>
                  <a:srgbClr val="000000"/>
                </a:solidFill>
                <a:effectLst/>
              </a:rPr>
              <a:t>Laravel Features</a:t>
            </a:r>
            <a:endParaRPr lang="en-US" sz="4000" dirty="0"/>
          </a:p>
        </p:txBody>
      </p:sp>
      <p:sp>
        <p:nvSpPr>
          <p:cNvPr id="3" name="Content Placeholder 2">
            <a:extLst>
              <a:ext uri="{FF2B5EF4-FFF2-40B4-BE49-F238E27FC236}">
                <a16:creationId xmlns:a16="http://schemas.microsoft.com/office/drawing/2014/main" id="{41DA3714-71E2-4FAC-AB85-BE1A468899DD}"/>
              </a:ext>
            </a:extLst>
          </p:cNvPr>
          <p:cNvSpPr>
            <a:spLocks noGrp="1"/>
          </p:cNvSpPr>
          <p:nvPr>
            <p:ph idx="1"/>
          </p:nvPr>
        </p:nvSpPr>
        <p:spPr>
          <a:xfrm>
            <a:off x="457200" y="1066800"/>
            <a:ext cx="8382000" cy="6172200"/>
          </a:xfrm>
        </p:spPr>
        <p:txBody>
          <a:bodyPr>
            <a:normAutofit lnSpcReduction="10000"/>
          </a:bodyPr>
          <a:lstStyle/>
          <a:p>
            <a:pPr algn="just"/>
            <a:r>
              <a:rPr lang="en-US" sz="2400" b="0" i="0" dirty="0">
                <a:solidFill>
                  <a:srgbClr val="202122"/>
                </a:solidFill>
                <a:effectLst/>
                <a:latin typeface="+mj-lt"/>
              </a:rPr>
              <a:t>The following are some key features of the Laravel Framework:</a:t>
            </a:r>
          </a:p>
          <a:p>
            <a:pPr lvl="1" algn="just"/>
            <a:r>
              <a:rPr lang="en-US" sz="2000" b="1" i="0" u="sng" dirty="0">
                <a:solidFill>
                  <a:srgbClr val="000000"/>
                </a:solidFill>
                <a:effectLst/>
                <a:latin typeface="+mj-lt"/>
              </a:rPr>
              <a:t>Bundles</a:t>
            </a:r>
            <a:r>
              <a:rPr lang="en-US" sz="2000" b="0" i="0" dirty="0">
                <a:solidFill>
                  <a:srgbClr val="000000"/>
                </a:solidFill>
                <a:effectLst/>
                <a:latin typeface="+mj-lt"/>
              </a:rPr>
              <a:t> provide a modular packaging system since the release of Laravel 3, with bundled features already available for easy addition to applications. Furthermore, Laravel 4 uses Composer as a dependency manager to add framework-agnostic and Laravel-specific PHP packages available from the </a:t>
            </a:r>
            <a:r>
              <a:rPr lang="en-US" sz="2000" b="0" i="0" dirty="0" err="1">
                <a:solidFill>
                  <a:srgbClr val="000000"/>
                </a:solidFill>
                <a:effectLst/>
                <a:latin typeface="+mj-lt"/>
              </a:rPr>
              <a:t>Packagist</a:t>
            </a:r>
            <a:r>
              <a:rPr lang="en-US" sz="2000" b="0" i="0" dirty="0">
                <a:solidFill>
                  <a:srgbClr val="000000"/>
                </a:solidFill>
                <a:effectLst/>
                <a:latin typeface="+mj-lt"/>
              </a:rPr>
              <a:t> repository.</a:t>
            </a:r>
          </a:p>
          <a:p>
            <a:pPr lvl="1" algn="just"/>
            <a:r>
              <a:rPr lang="en-US" sz="2000" b="1" i="0" u="sng" dirty="0">
                <a:solidFill>
                  <a:srgbClr val="000000"/>
                </a:solidFill>
                <a:effectLst/>
                <a:latin typeface="+mj-lt"/>
              </a:rPr>
              <a:t>Eloquent ORM</a:t>
            </a:r>
            <a:r>
              <a:rPr lang="en-US" sz="2000" b="1" i="0" dirty="0">
                <a:solidFill>
                  <a:srgbClr val="000000"/>
                </a:solidFill>
                <a:effectLst/>
                <a:latin typeface="+mj-lt"/>
              </a:rPr>
              <a:t> </a:t>
            </a:r>
            <a:r>
              <a:rPr lang="en-US" sz="2000" b="0" i="0" dirty="0">
                <a:solidFill>
                  <a:srgbClr val="000000"/>
                </a:solidFill>
                <a:effectLst/>
                <a:latin typeface="+mj-lt"/>
              </a:rPr>
              <a:t>(object-relational mapping) is an advanced PHP implementation of the active record pattern, providing at the same time internal methods for enforcing constraints on the relationships between database objects. Following the active record pattern, Eloquent ORM presents database tables as classes, with their object instances tied to single table rows.</a:t>
            </a:r>
          </a:p>
          <a:p>
            <a:pPr lvl="1" algn="just"/>
            <a:r>
              <a:rPr lang="en-US" sz="2000" b="1" i="0" u="sng" dirty="0">
                <a:solidFill>
                  <a:srgbClr val="000000"/>
                </a:solidFill>
                <a:effectLst/>
                <a:latin typeface="+mj-lt"/>
              </a:rPr>
              <a:t>Query builder</a:t>
            </a:r>
            <a:r>
              <a:rPr lang="en-US" sz="2000" b="0" i="0" dirty="0">
                <a:solidFill>
                  <a:srgbClr val="000000"/>
                </a:solidFill>
                <a:effectLst/>
                <a:latin typeface="+mj-lt"/>
              </a:rPr>
              <a:t>, available since Laravel 3, provides a more direct database access alternative to the Eloquent ORM. Instead of requiring SQL queries to be written directly, Laravel's query builder provides a set of classes and methods capable of building queries programmatically. It also allows selectable caching of the results of executed queries.</a:t>
            </a:r>
            <a:r>
              <a:rPr lang="en-US" sz="1800" b="0" i="0" dirty="0">
                <a:solidFill>
                  <a:srgbClr val="000000"/>
                </a:solidFill>
                <a:effectLst/>
                <a:latin typeface="+mj-lt"/>
              </a:rPr>
              <a:t/>
            </a:r>
            <a:br>
              <a:rPr lang="en-US" sz="1800" b="0" i="0" dirty="0">
                <a:solidFill>
                  <a:srgbClr val="000000"/>
                </a:solidFill>
                <a:effectLst/>
                <a:latin typeface="+mj-lt"/>
              </a:rPr>
            </a:br>
            <a:r>
              <a:rPr lang="en-US" dirty="0"/>
              <a:t/>
            </a:r>
            <a:br>
              <a:rPr lang="en-US" dirty="0"/>
            </a:br>
            <a:endParaRPr lang="en-US" dirty="0"/>
          </a:p>
        </p:txBody>
      </p:sp>
    </p:spTree>
    <p:extLst>
      <p:ext uri="{BB962C8B-B14F-4D97-AF65-F5344CB8AC3E}">
        <p14:creationId xmlns:p14="http://schemas.microsoft.com/office/powerpoint/2010/main" val="3670857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E5C43B9-200E-4B4A-9E18-527F0E15E118}"/>
              </a:ext>
            </a:extLst>
          </p:cNvPr>
          <p:cNvSpPr>
            <a:spLocks noGrp="1"/>
          </p:cNvSpPr>
          <p:nvPr>
            <p:ph idx="1"/>
          </p:nvPr>
        </p:nvSpPr>
        <p:spPr>
          <a:xfrm>
            <a:off x="457200" y="1066800"/>
            <a:ext cx="8229600" cy="5059363"/>
          </a:xfrm>
        </p:spPr>
        <p:txBody>
          <a:bodyPr>
            <a:normAutofit/>
          </a:bodyPr>
          <a:lstStyle/>
          <a:p>
            <a:pPr lvl="1" algn="just"/>
            <a:r>
              <a:rPr lang="en-US" sz="2000" b="1" i="0" u="sng" dirty="0">
                <a:solidFill>
                  <a:srgbClr val="000000"/>
                </a:solidFill>
                <a:effectLst/>
                <a:latin typeface="+mj-lt"/>
              </a:rPr>
              <a:t>Application logic</a:t>
            </a:r>
            <a:r>
              <a:rPr lang="en-US" sz="2000" b="1" i="0" dirty="0">
                <a:solidFill>
                  <a:srgbClr val="000000"/>
                </a:solidFill>
                <a:effectLst/>
                <a:latin typeface="+mj-lt"/>
              </a:rPr>
              <a:t> </a:t>
            </a:r>
            <a:r>
              <a:rPr lang="en-US" sz="2000" b="0" i="0" dirty="0">
                <a:solidFill>
                  <a:srgbClr val="000000"/>
                </a:solidFill>
                <a:effectLst/>
                <a:latin typeface="+mj-lt"/>
              </a:rPr>
              <a:t>is an integral part of developed applications, implemented either by using controllers or as part of the route declarations. The syntax used to define application logic is similar to the one used by Sinatra framework.</a:t>
            </a:r>
          </a:p>
          <a:p>
            <a:pPr lvl="1" algn="just"/>
            <a:r>
              <a:rPr lang="en-US" sz="2000" b="1" i="0" u="sng" dirty="0">
                <a:solidFill>
                  <a:srgbClr val="000000"/>
                </a:solidFill>
                <a:effectLst/>
                <a:latin typeface="+mj-lt"/>
              </a:rPr>
              <a:t>Blade templating engine </a:t>
            </a:r>
            <a:r>
              <a:rPr lang="en-US" sz="2000" b="0" i="0" dirty="0">
                <a:solidFill>
                  <a:srgbClr val="000000"/>
                </a:solidFill>
                <a:effectLst/>
                <a:latin typeface="+mj-lt"/>
              </a:rPr>
              <a:t>combines one or more templates with a data model to produce resulting views, doing that by </a:t>
            </a:r>
            <a:r>
              <a:rPr lang="en-US" sz="2000" b="0" i="0" dirty="0" err="1">
                <a:solidFill>
                  <a:srgbClr val="000000"/>
                </a:solidFill>
                <a:effectLst/>
                <a:latin typeface="+mj-lt"/>
              </a:rPr>
              <a:t>transpiling</a:t>
            </a:r>
            <a:r>
              <a:rPr lang="en-US" sz="2000" b="0" i="0" dirty="0">
                <a:solidFill>
                  <a:srgbClr val="000000"/>
                </a:solidFill>
                <a:effectLst/>
                <a:latin typeface="+mj-lt"/>
              </a:rPr>
              <a:t> the templates into cached PHP code for improved performance. Blade also provides a set of its own control structures such as conditional statements and loops, which are internally mapped to their PHP counterparts. Furthermore, Laravel services may be called from Blade templates, and the templating engine itself can be extended with custom directives.</a:t>
            </a:r>
            <a:endParaRPr lang="en-US" sz="2000" dirty="0"/>
          </a:p>
        </p:txBody>
      </p:sp>
      <p:sp>
        <p:nvSpPr>
          <p:cNvPr id="4" name="Title 1">
            <a:extLst>
              <a:ext uri="{FF2B5EF4-FFF2-40B4-BE49-F238E27FC236}">
                <a16:creationId xmlns:a16="http://schemas.microsoft.com/office/drawing/2014/main" id="{53795A55-E6D3-447F-86BD-50F397336E72}"/>
              </a:ext>
            </a:extLst>
          </p:cNvPr>
          <p:cNvSpPr>
            <a:spLocks noGrp="1"/>
          </p:cNvSpPr>
          <p:nvPr>
            <p:ph type="title"/>
          </p:nvPr>
        </p:nvSpPr>
        <p:spPr>
          <a:xfrm>
            <a:off x="457200" y="350838"/>
            <a:ext cx="8229600" cy="563562"/>
          </a:xfrm>
        </p:spPr>
        <p:txBody>
          <a:bodyPr>
            <a:noAutofit/>
          </a:bodyPr>
          <a:lstStyle/>
          <a:p>
            <a:r>
              <a:rPr lang="en-US" sz="4000" i="0" dirty="0">
                <a:solidFill>
                  <a:srgbClr val="000000"/>
                </a:solidFill>
                <a:effectLst/>
              </a:rPr>
              <a:t>Laravel Features</a:t>
            </a:r>
            <a:endParaRPr lang="en-US" sz="4000" dirty="0"/>
          </a:p>
        </p:txBody>
      </p:sp>
    </p:spTree>
    <p:extLst>
      <p:ext uri="{BB962C8B-B14F-4D97-AF65-F5344CB8AC3E}">
        <p14:creationId xmlns:p14="http://schemas.microsoft.com/office/powerpoint/2010/main" val="455051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Laravel vs Core PHP</a:t>
            </a:r>
          </a:p>
        </p:txBody>
      </p:sp>
      <p:pic>
        <p:nvPicPr>
          <p:cNvPr id="1026" name="Picture 2">
            <a:extLst>
              <a:ext uri="{FF2B5EF4-FFF2-40B4-BE49-F238E27FC236}">
                <a16:creationId xmlns:a16="http://schemas.microsoft.com/office/drawing/2014/main" id="{B3C395CB-D2F8-48C6-B8AE-446960C41779}"/>
              </a:ext>
            </a:extLst>
          </p:cNvPr>
          <p:cNvPicPr>
            <a:picLocks noGrp="1" noChangeAspect="1" noChangeArrowheads="1"/>
          </p:cNvPicPr>
          <p:nvPr>
            <p:ph idx="1"/>
          </p:nvPr>
        </p:nvPicPr>
        <p:blipFill rotWithShape="1">
          <a:blip r:embed="rId3">
            <a:extLst>
              <a:ext uri="{28A0092B-C50C-407E-A947-70E740481C1C}">
                <a14:useLocalDpi xmlns:a14="http://schemas.microsoft.com/office/drawing/2010/main" val="0"/>
              </a:ext>
            </a:extLst>
          </a:blip>
          <a:srcRect l="10185" t="5556" r="10185" b="5556"/>
          <a:stretch/>
        </p:blipFill>
        <p:spPr bwMode="auto">
          <a:xfrm>
            <a:off x="487166" y="1897911"/>
            <a:ext cx="8229600" cy="306217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BB97FB-979A-425B-A9F4-5205C43232DE}"/>
              </a:ext>
            </a:extLst>
          </p:cNvPr>
          <p:cNvSpPr>
            <a:spLocks noGrp="1"/>
          </p:cNvSpPr>
          <p:nvPr>
            <p:ph type="title"/>
          </p:nvPr>
        </p:nvSpPr>
        <p:spPr>
          <a:xfrm>
            <a:off x="457200" y="76200"/>
            <a:ext cx="8229600" cy="563562"/>
          </a:xfrm>
        </p:spPr>
        <p:txBody>
          <a:bodyPr>
            <a:normAutofit/>
          </a:bodyPr>
          <a:lstStyle/>
          <a:p>
            <a:r>
              <a:rPr lang="en-US" sz="3000" dirty="0"/>
              <a:t>Laravel – Model-View-Controller(MVC) Framework </a:t>
            </a:r>
          </a:p>
        </p:txBody>
      </p:sp>
      <p:sp>
        <p:nvSpPr>
          <p:cNvPr id="3" name="Content Placeholder 2">
            <a:extLst>
              <a:ext uri="{FF2B5EF4-FFF2-40B4-BE49-F238E27FC236}">
                <a16:creationId xmlns:a16="http://schemas.microsoft.com/office/drawing/2014/main" id="{DB9639C5-5F60-4012-BE66-502597AD3154}"/>
              </a:ext>
            </a:extLst>
          </p:cNvPr>
          <p:cNvSpPr>
            <a:spLocks noGrp="1"/>
          </p:cNvSpPr>
          <p:nvPr>
            <p:ph idx="1"/>
          </p:nvPr>
        </p:nvSpPr>
        <p:spPr>
          <a:xfrm>
            <a:off x="457200" y="639762"/>
            <a:ext cx="8229600" cy="4770438"/>
          </a:xfrm>
        </p:spPr>
        <p:txBody>
          <a:bodyPr>
            <a:normAutofit fontScale="70000" lnSpcReduction="20000"/>
          </a:bodyPr>
          <a:lstStyle/>
          <a:p>
            <a:r>
              <a:rPr lang="en-US" sz="3100" b="1" i="0" dirty="0">
                <a:solidFill>
                  <a:srgbClr val="202122"/>
                </a:solidFill>
                <a:effectLst/>
                <a:latin typeface="+mj-lt"/>
              </a:rPr>
              <a:t>Model–view–controller</a:t>
            </a:r>
            <a:r>
              <a:rPr lang="en-US" sz="3100" b="0" i="0" dirty="0">
                <a:solidFill>
                  <a:srgbClr val="202122"/>
                </a:solidFill>
                <a:effectLst/>
                <a:latin typeface="+mj-lt"/>
              </a:rPr>
              <a:t> (usually known as </a:t>
            </a:r>
            <a:r>
              <a:rPr lang="en-US" sz="3100" b="1" i="0" dirty="0">
                <a:solidFill>
                  <a:srgbClr val="202122"/>
                </a:solidFill>
                <a:effectLst/>
                <a:latin typeface="+mj-lt"/>
              </a:rPr>
              <a:t>MVC</a:t>
            </a:r>
            <a:r>
              <a:rPr lang="en-US" sz="3100" b="0" i="0" dirty="0">
                <a:solidFill>
                  <a:srgbClr val="202122"/>
                </a:solidFill>
                <a:effectLst/>
                <a:latin typeface="+mj-lt"/>
              </a:rPr>
              <a:t>) </a:t>
            </a:r>
            <a:r>
              <a:rPr lang="en-US" sz="3100" b="0" i="0" dirty="0">
                <a:effectLst/>
                <a:latin typeface="+mj-lt"/>
              </a:rPr>
              <a:t>is a </a:t>
            </a:r>
            <a:r>
              <a:rPr lang="en-US" sz="3100" b="0" i="0" u="none" strike="noStrike" dirty="0">
                <a:effectLst/>
                <a:latin typeface="+mj-lt"/>
                <a:hlinkClick r:id="rId2" tooltip="Software design pattern">
                  <a:extLst>
                    <a:ext uri="{A12FA001-AC4F-418D-AE19-62706E023703}">
                      <ahyp:hlinkClr xmlns:ahyp="http://schemas.microsoft.com/office/drawing/2018/hyperlinkcolor" xmlns="" val="tx"/>
                    </a:ext>
                  </a:extLst>
                </a:hlinkClick>
              </a:rPr>
              <a:t>software design pattern</a:t>
            </a:r>
            <a:r>
              <a:rPr lang="en-US" sz="3100" b="0" i="0" dirty="0">
                <a:effectLst/>
                <a:latin typeface="+mj-lt"/>
              </a:rPr>
              <a:t> commonly used for developing </a:t>
            </a:r>
            <a:r>
              <a:rPr lang="en-US" sz="3100" b="0" i="0" u="none" strike="noStrike" dirty="0">
                <a:effectLst/>
                <a:latin typeface="+mj-lt"/>
                <a:hlinkClick r:id="rId3" tooltip="User interface">
                  <a:extLst>
                    <a:ext uri="{A12FA001-AC4F-418D-AE19-62706E023703}">
                      <ahyp:hlinkClr xmlns:ahyp="http://schemas.microsoft.com/office/drawing/2018/hyperlinkcolor" xmlns="" val="tx"/>
                    </a:ext>
                  </a:extLst>
                </a:hlinkClick>
              </a:rPr>
              <a:t>user interfaces</a:t>
            </a:r>
            <a:r>
              <a:rPr lang="en-US" sz="3100" b="0" i="0" dirty="0">
                <a:effectLst/>
                <a:latin typeface="+mj-lt"/>
              </a:rPr>
              <a:t> that divides the related program logic into three interconnected </a:t>
            </a:r>
            <a:r>
              <a:rPr lang="en-US" sz="3100" b="0" i="0" dirty="0">
                <a:solidFill>
                  <a:srgbClr val="202122"/>
                </a:solidFill>
                <a:effectLst/>
                <a:latin typeface="+mj-lt"/>
              </a:rPr>
              <a:t>elements. </a:t>
            </a:r>
            <a:r>
              <a:rPr lang="en-US" sz="3100" dirty="0">
                <a:latin typeface="+mj-lt"/>
              </a:rPr>
              <a:t>In MVC, we have three primary concepts.</a:t>
            </a:r>
          </a:p>
          <a:p>
            <a:r>
              <a:rPr lang="en-US" b="1" u="sng" dirty="0"/>
              <a:t>Model</a:t>
            </a:r>
          </a:p>
          <a:p>
            <a:pPr lvl="1"/>
            <a:r>
              <a:rPr lang="en-US" dirty="0"/>
              <a:t>Represents an individual database table (or record from the table) – think “company” or “dog”</a:t>
            </a:r>
          </a:p>
          <a:p>
            <a:r>
              <a:rPr lang="en-US" b="1" u="sng" dirty="0"/>
              <a:t>View</a:t>
            </a:r>
          </a:p>
          <a:p>
            <a:pPr lvl="1"/>
            <a:r>
              <a:rPr lang="en-US" dirty="0"/>
              <a:t>Represents the template the output your data to the end user – think “the login page template with this given set of HTML and CSS and JavaScript”.</a:t>
            </a:r>
          </a:p>
          <a:p>
            <a:r>
              <a:rPr lang="en-US" b="1" u="sng" dirty="0"/>
              <a:t>Controller</a:t>
            </a:r>
          </a:p>
          <a:p>
            <a:pPr lvl="1"/>
            <a:r>
              <a:rPr lang="en-US" dirty="0"/>
              <a:t>Like a traffic cop, take HTTP requests from the browser, gets the right data out of the database and other storage mechanisms, validates user input, and eventually sends a response back to the user.</a:t>
            </a:r>
          </a:p>
          <a:p>
            <a:endParaRPr lang="en-US" dirty="0"/>
          </a:p>
          <a:p>
            <a:endParaRPr lang="en-US" dirty="0"/>
          </a:p>
        </p:txBody>
      </p:sp>
      <p:pic>
        <p:nvPicPr>
          <p:cNvPr id="1026" name="Picture 2" descr="What is MVC Architecture?">
            <a:extLst>
              <a:ext uri="{FF2B5EF4-FFF2-40B4-BE49-F238E27FC236}">
                <a16:creationId xmlns:a16="http://schemas.microsoft.com/office/drawing/2014/main" id="{4E5F13C2-8081-405B-BB1A-48DA9F27038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57800" y="4649189"/>
            <a:ext cx="3713252" cy="21326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306572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AA173-259F-4E15-A56F-B68522C2A3EA}"/>
              </a:ext>
            </a:extLst>
          </p:cNvPr>
          <p:cNvSpPr>
            <a:spLocks noGrp="1"/>
          </p:cNvSpPr>
          <p:nvPr>
            <p:ph type="title"/>
          </p:nvPr>
        </p:nvSpPr>
        <p:spPr>
          <a:xfrm>
            <a:off x="457200" y="350838"/>
            <a:ext cx="8229600" cy="1325562"/>
          </a:xfrm>
        </p:spPr>
        <p:txBody>
          <a:bodyPr>
            <a:normAutofit fontScale="90000"/>
          </a:bodyPr>
          <a:lstStyle/>
          <a:p>
            <a:r>
              <a:rPr lang="en-US" sz="4000" dirty="0"/>
              <a:t>Setting Up Laravel Environment (Step-1)</a:t>
            </a:r>
            <a:br>
              <a:rPr lang="en-US" sz="4000" dirty="0"/>
            </a:br>
            <a:r>
              <a:rPr lang="en-US" sz="4000" dirty="0"/>
              <a:t>Installing Composer</a:t>
            </a:r>
          </a:p>
        </p:txBody>
      </p:sp>
      <p:sp>
        <p:nvSpPr>
          <p:cNvPr id="3" name="Content Placeholder 2">
            <a:extLst>
              <a:ext uri="{FF2B5EF4-FFF2-40B4-BE49-F238E27FC236}">
                <a16:creationId xmlns:a16="http://schemas.microsoft.com/office/drawing/2014/main" id="{EC532442-3C8B-4418-9783-BFD748BF0E56}"/>
              </a:ext>
            </a:extLst>
          </p:cNvPr>
          <p:cNvSpPr>
            <a:spLocks noGrp="1"/>
          </p:cNvSpPr>
          <p:nvPr>
            <p:ph idx="1"/>
          </p:nvPr>
        </p:nvSpPr>
        <p:spPr>
          <a:xfrm>
            <a:off x="457200" y="1752600"/>
            <a:ext cx="8229600" cy="4876800"/>
          </a:xfrm>
        </p:spPr>
        <p:txBody>
          <a:bodyPr>
            <a:normAutofit fontScale="70000" lnSpcReduction="20000"/>
          </a:bodyPr>
          <a:lstStyle/>
          <a:p>
            <a:r>
              <a:rPr lang="en-US" b="0" i="0" dirty="0">
                <a:solidFill>
                  <a:srgbClr val="2B2E38"/>
                </a:solidFill>
                <a:effectLst/>
                <a:latin typeface="scandia-web"/>
              </a:rPr>
              <a:t>If your already have a WAMP or XAMPP installe</a:t>
            </a:r>
            <a:r>
              <a:rPr lang="en-US" dirty="0">
                <a:solidFill>
                  <a:srgbClr val="2B2E38"/>
                </a:solidFill>
                <a:latin typeface="scandia-web"/>
              </a:rPr>
              <a:t>d on your computer</a:t>
            </a:r>
            <a:r>
              <a:rPr lang="en-US" b="0" i="0" dirty="0">
                <a:solidFill>
                  <a:srgbClr val="2B2E38"/>
                </a:solidFill>
                <a:effectLst/>
                <a:latin typeface="scandia-web"/>
              </a:rPr>
              <a:t>, they will be likely be fine to run Laravel, assuming you have the right version of PHP. </a:t>
            </a:r>
          </a:p>
          <a:p>
            <a:r>
              <a:rPr lang="en-US" dirty="0">
                <a:solidFill>
                  <a:srgbClr val="2B2E38"/>
                </a:solidFill>
                <a:latin typeface="scandia-web"/>
              </a:rPr>
              <a:t>The first step is to install a Composer. Composer is a dependency manager for PHP, much like NPM for Node or Ruby Gems for Ruby. You will need Composer to install Laravel, update Laravel, and bring in external dependencies. </a:t>
            </a:r>
          </a:p>
          <a:p>
            <a:r>
              <a:rPr lang="en-US" dirty="0">
                <a:solidFill>
                  <a:srgbClr val="2B2E38"/>
                </a:solidFill>
                <a:latin typeface="scandia-web"/>
              </a:rPr>
              <a:t>Download the latest version of Compose installable archive file from</a:t>
            </a:r>
          </a:p>
          <a:p>
            <a:pPr lvl="1"/>
            <a:r>
              <a:rPr lang="en-US" dirty="0">
                <a:solidFill>
                  <a:srgbClr val="2B2E38"/>
                </a:solidFill>
                <a:latin typeface="scandia-web"/>
                <a:hlinkClick r:id="rId2"/>
              </a:rPr>
              <a:t>https://getcomposer.org/download/</a:t>
            </a:r>
            <a:r>
              <a:rPr lang="en-US" dirty="0">
                <a:solidFill>
                  <a:srgbClr val="2B2E38"/>
                </a:solidFill>
                <a:latin typeface="scandia-web"/>
              </a:rPr>
              <a:t> </a:t>
            </a:r>
          </a:p>
          <a:p>
            <a:r>
              <a:rPr lang="en-US" sz="3100" dirty="0">
                <a:solidFill>
                  <a:srgbClr val="2B2E38"/>
                </a:solidFill>
                <a:latin typeface="scandia-web"/>
              </a:rPr>
              <a:t>Download and run </a:t>
            </a:r>
            <a:r>
              <a:rPr lang="en-US" sz="3100" dirty="0">
                <a:solidFill>
                  <a:srgbClr val="2B2E38"/>
                </a:solidFill>
                <a:latin typeface="Courier New" panose="02070309020205020404" pitchFamily="49" charset="0"/>
                <a:cs typeface="Courier New" panose="02070309020205020404" pitchFamily="49" charset="0"/>
              </a:rPr>
              <a:t>Composer-Setup.exe </a:t>
            </a:r>
            <a:r>
              <a:rPr lang="en-US" sz="3100" dirty="0">
                <a:solidFill>
                  <a:srgbClr val="2B2E38"/>
                </a:solidFill>
                <a:latin typeface="scandia-web"/>
              </a:rPr>
              <a:t>- it will install the latest composer version whenever it is executed. </a:t>
            </a:r>
          </a:p>
          <a:p>
            <a:r>
              <a:rPr lang="en-US" dirty="0">
                <a:solidFill>
                  <a:srgbClr val="2B2E38"/>
                </a:solidFill>
                <a:latin typeface="scandia-web"/>
              </a:rPr>
              <a:t>The installer - which requires that you have PHP already installed - will download Composer for you and set up your PATH environment variable so you can simply call composer from any directory. </a:t>
            </a:r>
            <a:endParaRPr lang="en-US" dirty="0"/>
          </a:p>
        </p:txBody>
      </p:sp>
    </p:spTree>
    <p:extLst>
      <p:ext uri="{BB962C8B-B14F-4D97-AF65-F5344CB8AC3E}">
        <p14:creationId xmlns:p14="http://schemas.microsoft.com/office/powerpoint/2010/main" val="354035274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8A3FCCD-3BE3-4A1E-98A4-A23E94EDE6CF}"/>
              </a:ext>
            </a:extLst>
          </p:cNvPr>
          <p:cNvSpPr>
            <a:spLocks noGrp="1"/>
          </p:cNvSpPr>
          <p:nvPr>
            <p:ph idx="1"/>
          </p:nvPr>
        </p:nvSpPr>
        <p:spPr>
          <a:xfrm>
            <a:off x="457200" y="1828800"/>
            <a:ext cx="8229600" cy="4648200"/>
          </a:xfrm>
        </p:spPr>
        <p:txBody>
          <a:bodyPr>
            <a:normAutofit lnSpcReduction="10000"/>
          </a:bodyPr>
          <a:lstStyle/>
          <a:p>
            <a:r>
              <a:rPr lang="en-US" sz="2200" dirty="0">
                <a:latin typeface="+mj-lt"/>
              </a:rPr>
              <a:t>Next step is to install Laravel. </a:t>
            </a:r>
            <a:r>
              <a:rPr lang="en-US" sz="2200" b="0" i="0" dirty="0">
                <a:solidFill>
                  <a:srgbClr val="000000"/>
                </a:solidFill>
                <a:effectLst/>
                <a:latin typeface="+mj-lt"/>
              </a:rPr>
              <a:t>To install the Laravel as a global Composer dependency, type the following command in the</a:t>
            </a:r>
            <a:br>
              <a:rPr lang="en-US" sz="2200" b="0" i="0" dirty="0">
                <a:solidFill>
                  <a:srgbClr val="000000"/>
                </a:solidFill>
                <a:effectLst/>
                <a:latin typeface="+mj-lt"/>
              </a:rPr>
            </a:br>
            <a:r>
              <a:rPr lang="en-US" sz="2200" b="0" i="0" dirty="0">
                <a:solidFill>
                  <a:srgbClr val="000000"/>
                </a:solidFill>
                <a:effectLst/>
                <a:latin typeface="+mj-lt"/>
              </a:rPr>
              <a:t>command prompt:</a:t>
            </a:r>
          </a:p>
          <a:p>
            <a:pPr lvl="1"/>
            <a:r>
              <a:rPr lang="en-US" sz="2200" b="0" i="0" dirty="0">
                <a:solidFill>
                  <a:srgbClr val="000000"/>
                </a:solidFill>
                <a:effectLst/>
                <a:latin typeface="CourierNewPSMT"/>
              </a:rPr>
              <a:t>Composer global require Laravel/installer</a:t>
            </a:r>
            <a:r>
              <a:rPr lang="en-US" sz="2200" dirty="0"/>
              <a:t> </a:t>
            </a:r>
            <a:endParaRPr lang="en-US" sz="2200" b="0" i="0" dirty="0">
              <a:solidFill>
                <a:srgbClr val="000000"/>
              </a:solidFill>
              <a:effectLst/>
              <a:latin typeface="+mj-lt"/>
            </a:endParaRPr>
          </a:p>
          <a:p>
            <a:r>
              <a:rPr lang="en-US" sz="2200" dirty="0">
                <a:latin typeface="+mj-lt"/>
              </a:rPr>
              <a:t>Once you have the Laravel installer tool installed, spinning up a new Laravel project is simple.</a:t>
            </a:r>
            <a:endParaRPr lang="en-US" sz="2200" dirty="0">
              <a:solidFill>
                <a:srgbClr val="000000"/>
              </a:solidFill>
              <a:latin typeface="TimesNewRomanPSMT"/>
            </a:endParaRPr>
          </a:p>
          <a:p>
            <a:pPr lvl="1"/>
            <a:r>
              <a:rPr lang="en-US" sz="2200" dirty="0">
                <a:latin typeface="+mj-lt"/>
              </a:rPr>
              <a:t>Just run the command </a:t>
            </a:r>
            <a:r>
              <a:rPr lang="en-US" sz="2200" b="0" i="0" dirty="0" err="1">
                <a:solidFill>
                  <a:srgbClr val="000000"/>
                </a:solidFill>
                <a:effectLst/>
                <a:latin typeface="CourierNewPSMT"/>
              </a:rPr>
              <a:t>laravel</a:t>
            </a:r>
            <a:r>
              <a:rPr lang="en-US" sz="2200" b="0" i="0" dirty="0">
                <a:solidFill>
                  <a:srgbClr val="000000"/>
                </a:solidFill>
                <a:effectLst/>
                <a:latin typeface="CourierNewPSMT"/>
              </a:rPr>
              <a:t> new &lt;</a:t>
            </a:r>
            <a:r>
              <a:rPr lang="en-US" sz="2200" b="0" i="0" dirty="0" err="1">
                <a:solidFill>
                  <a:srgbClr val="000000"/>
                </a:solidFill>
                <a:effectLst/>
                <a:latin typeface="CourierNewPSMT"/>
              </a:rPr>
              <a:t>ProjectName</a:t>
            </a:r>
            <a:r>
              <a:rPr lang="en-US" sz="2200" b="0" i="0" dirty="0">
                <a:solidFill>
                  <a:srgbClr val="000000"/>
                </a:solidFill>
                <a:effectLst/>
                <a:latin typeface="CourierNewPSMT"/>
              </a:rPr>
              <a:t>&gt; </a:t>
            </a:r>
            <a:r>
              <a:rPr lang="en-US" sz="2200" dirty="0">
                <a:latin typeface="+mj-lt"/>
              </a:rPr>
              <a:t>from your command line. </a:t>
            </a:r>
          </a:p>
          <a:p>
            <a:pPr lvl="1"/>
            <a:r>
              <a:rPr lang="en-US" sz="2200" b="0" i="0" dirty="0">
                <a:solidFill>
                  <a:srgbClr val="000000"/>
                </a:solidFill>
                <a:effectLst/>
                <a:latin typeface="TimesNewRomanPSMT"/>
              </a:rPr>
              <a:t>This will create a new subdirectory of your current directory named </a:t>
            </a:r>
            <a:r>
              <a:rPr lang="en-US" sz="2200" b="0" i="0" dirty="0">
                <a:solidFill>
                  <a:srgbClr val="000000"/>
                </a:solidFill>
                <a:effectLst/>
                <a:latin typeface="CourierNewPSMT"/>
              </a:rPr>
              <a:t>&lt;</a:t>
            </a:r>
            <a:r>
              <a:rPr lang="en-US" sz="2200" b="0" i="0" dirty="0" err="1">
                <a:solidFill>
                  <a:srgbClr val="000000"/>
                </a:solidFill>
                <a:effectLst/>
                <a:latin typeface="CourierNewPSMT"/>
              </a:rPr>
              <a:t>ProjectName</a:t>
            </a:r>
            <a:r>
              <a:rPr lang="en-US" sz="2200" b="0" i="0" dirty="0">
                <a:solidFill>
                  <a:srgbClr val="000000"/>
                </a:solidFill>
                <a:effectLst/>
                <a:latin typeface="CourierNewPSMT"/>
              </a:rPr>
              <a:t>&gt; </a:t>
            </a:r>
            <a:r>
              <a:rPr lang="en-US" sz="2200" b="0" i="0" dirty="0">
                <a:solidFill>
                  <a:srgbClr val="000000"/>
                </a:solidFill>
                <a:effectLst/>
                <a:latin typeface="TimesNewRomanPSMT"/>
              </a:rPr>
              <a:t>and install a bare Laravel project in it.</a:t>
            </a:r>
            <a:r>
              <a:rPr lang="en-US" sz="2200" dirty="0"/>
              <a:t> </a:t>
            </a:r>
            <a:r>
              <a:rPr lang="en-US" dirty="0"/>
              <a:t/>
            </a:r>
            <a:br>
              <a:rPr lang="en-US" dirty="0"/>
            </a:br>
            <a:r>
              <a:rPr lang="en-US" dirty="0"/>
              <a:t/>
            </a:r>
            <a:br>
              <a:rPr lang="en-US" dirty="0"/>
            </a:br>
            <a:endParaRPr lang="en-US" dirty="0"/>
          </a:p>
        </p:txBody>
      </p:sp>
      <p:sp>
        <p:nvSpPr>
          <p:cNvPr id="4" name="Title 1">
            <a:extLst>
              <a:ext uri="{FF2B5EF4-FFF2-40B4-BE49-F238E27FC236}">
                <a16:creationId xmlns:a16="http://schemas.microsoft.com/office/drawing/2014/main" id="{AE9DDBD4-07CB-4759-A0E2-C2707CD8E330}"/>
              </a:ext>
            </a:extLst>
          </p:cNvPr>
          <p:cNvSpPr>
            <a:spLocks noGrp="1"/>
          </p:cNvSpPr>
          <p:nvPr>
            <p:ph type="title"/>
          </p:nvPr>
        </p:nvSpPr>
        <p:spPr>
          <a:xfrm>
            <a:off x="457200" y="274638"/>
            <a:ext cx="8229600" cy="1325562"/>
          </a:xfrm>
        </p:spPr>
        <p:txBody>
          <a:bodyPr>
            <a:normAutofit fontScale="90000"/>
          </a:bodyPr>
          <a:lstStyle/>
          <a:p>
            <a:r>
              <a:rPr lang="en-US" sz="4000" dirty="0"/>
              <a:t>Setting Up Laravel Environment (Step-2)</a:t>
            </a:r>
            <a:br>
              <a:rPr lang="en-US" sz="4000" dirty="0"/>
            </a:br>
            <a:r>
              <a:rPr lang="en-US" sz="4000" dirty="0"/>
              <a:t>Install Laravel Installer/ Create new Project</a:t>
            </a:r>
          </a:p>
        </p:txBody>
      </p:sp>
    </p:spTree>
    <p:extLst>
      <p:ext uri="{BB962C8B-B14F-4D97-AF65-F5344CB8AC3E}">
        <p14:creationId xmlns:p14="http://schemas.microsoft.com/office/powerpoint/2010/main" val="33277649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C502C0210FCF44F9A5F36EEFABFC163" ma:contentTypeVersion="5" ma:contentTypeDescription="Create a new document." ma:contentTypeScope="" ma:versionID="0049b163cc646425425c95f04d9145d8">
  <xsd:schema xmlns:xsd="http://www.w3.org/2001/XMLSchema" xmlns:xs="http://www.w3.org/2001/XMLSchema" xmlns:p="http://schemas.microsoft.com/office/2006/metadata/properties" xmlns:ns2="961318bf-575a-4a61-939a-52c925f6bd11" targetNamespace="http://schemas.microsoft.com/office/2006/metadata/properties" ma:root="true" ma:fieldsID="e1aa4601aa7d81c0b39379270f04da17" ns2:_="">
    <xsd:import namespace="961318bf-575a-4a61-939a-52c925f6bd11"/>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61318bf-575a-4a61-939a-52c925f6bd1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6C6E1F3B-D3AD-48A3-A565-17AE4FED7F75}"/>
</file>

<file path=customXml/itemProps2.xml><?xml version="1.0" encoding="utf-8"?>
<ds:datastoreItem xmlns:ds="http://schemas.openxmlformats.org/officeDocument/2006/customXml" ds:itemID="{02113EB2-C9DE-41C2-8DB7-1EA13ECE04DE}">
  <ds:schemaRefs>
    <ds:schemaRef ds:uri="http://schemas.microsoft.com/sharepoint/v3/contenttype/forms"/>
  </ds:schemaRefs>
</ds:datastoreItem>
</file>

<file path=customXml/itemProps3.xml><?xml version="1.0" encoding="utf-8"?>
<ds:datastoreItem xmlns:ds="http://schemas.openxmlformats.org/officeDocument/2006/customXml" ds:itemID="{510B2244-09E5-4147-ABC2-063C3B7DE8E5}">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41490</TotalTime>
  <Words>1757</Words>
  <Application>Microsoft Office PowerPoint</Application>
  <PresentationFormat>On-screen Show (4:3)</PresentationFormat>
  <Paragraphs>176</Paragraphs>
  <Slides>22</Slides>
  <Notes>3</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22</vt:i4>
      </vt:variant>
    </vt:vector>
  </HeadingPairs>
  <TitlesOfParts>
    <vt:vector size="34" baseType="lpstr">
      <vt:lpstr>Arial</vt:lpstr>
      <vt:lpstr>Arial Unicode MS</vt:lpstr>
      <vt:lpstr>Calibri</vt:lpstr>
      <vt:lpstr>Consolas</vt:lpstr>
      <vt:lpstr>Courier New</vt:lpstr>
      <vt:lpstr>CourierNewPSMT</vt:lpstr>
      <vt:lpstr>MinionPro-Regular</vt:lpstr>
      <vt:lpstr>scandia-web</vt:lpstr>
      <vt:lpstr>Times New Roman</vt:lpstr>
      <vt:lpstr>TimesNewRomanPSMT</vt:lpstr>
      <vt:lpstr>UbuntuMono-Regular</vt:lpstr>
      <vt:lpstr>Office Theme</vt:lpstr>
      <vt:lpstr>Web Technologies</vt:lpstr>
      <vt:lpstr>Summary of Today’s Lecture</vt:lpstr>
      <vt:lpstr>Laravel Introduction</vt:lpstr>
      <vt:lpstr>Laravel Features</vt:lpstr>
      <vt:lpstr>Laravel Features</vt:lpstr>
      <vt:lpstr>Laravel vs Core PHP</vt:lpstr>
      <vt:lpstr>Laravel – Model-View-Controller(MVC) Framework </vt:lpstr>
      <vt:lpstr>Setting Up Laravel Environment (Step-1) Installing Composer</vt:lpstr>
      <vt:lpstr>Setting Up Laravel Environment (Step-2) Install Laravel Installer/ Create new Project</vt:lpstr>
      <vt:lpstr>Laravel Directory Structure</vt:lpstr>
      <vt:lpstr>The folders Description</vt:lpstr>
      <vt:lpstr>The folders description.</vt:lpstr>
      <vt:lpstr>The files description</vt:lpstr>
      <vt:lpstr>The files description</vt:lpstr>
      <vt:lpstr>Routes</vt:lpstr>
      <vt:lpstr>Route Definition Example</vt:lpstr>
      <vt:lpstr>Views</vt:lpstr>
      <vt:lpstr>Route Handling</vt:lpstr>
      <vt:lpstr>Controller</vt:lpstr>
      <vt:lpstr>Creating a Controller</vt:lpstr>
      <vt:lpstr>Summary of Today’s Lecture</vt:lpstr>
      <vt:lpstr>Resources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Windows User</dc:creator>
  <cp:lastModifiedBy>Administrator</cp:lastModifiedBy>
  <cp:revision>370</cp:revision>
  <dcterms:created xsi:type="dcterms:W3CDTF">2016-09-01T05:15:32Z</dcterms:created>
  <dcterms:modified xsi:type="dcterms:W3CDTF">2022-05-25T11:08:06Z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0x0101002C502C0210FCF44F9A5F36EEFABFC163</vt:lpwstr>
  </property>
</Properties>
</file>