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24" r:id="rId6"/>
    <p:sldId id="325" r:id="rId7"/>
    <p:sldId id="260" r:id="rId8"/>
    <p:sldId id="326" r:id="rId9"/>
    <p:sldId id="327" r:id="rId10"/>
    <p:sldId id="348" r:id="rId11"/>
    <p:sldId id="349" r:id="rId12"/>
    <p:sldId id="334" r:id="rId13"/>
    <p:sldId id="335" r:id="rId14"/>
    <p:sldId id="328" r:id="rId15"/>
    <p:sldId id="336" r:id="rId16"/>
    <p:sldId id="329" r:id="rId17"/>
    <p:sldId id="330" r:id="rId18"/>
    <p:sldId id="332" r:id="rId19"/>
    <p:sldId id="333" r:id="rId20"/>
    <p:sldId id="337" r:id="rId21"/>
    <p:sldId id="338" r:id="rId22"/>
    <p:sldId id="350" r:id="rId23"/>
    <p:sldId id="339" r:id="rId24"/>
    <p:sldId id="340" r:id="rId25"/>
    <p:sldId id="351" r:id="rId26"/>
    <p:sldId id="341" r:id="rId27"/>
    <p:sldId id="342" r:id="rId28"/>
    <p:sldId id="343" r:id="rId29"/>
    <p:sldId id="344" r:id="rId30"/>
    <p:sldId id="345" r:id="rId31"/>
    <p:sldId id="352" r:id="rId32"/>
    <p:sldId id="346" r:id="rId33"/>
    <p:sldId id="353" r:id="rId34"/>
    <p:sldId id="347" r:id="rId35"/>
    <p:sldId id="354" r:id="rId36"/>
    <p:sldId id="355" r:id="rId37"/>
    <p:sldId id="356" r:id="rId38"/>
    <p:sldId id="357" r:id="rId39"/>
    <p:sldId id="358" r:id="rId40"/>
    <p:sldId id="35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778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9A801-AE7E-4414-B3DC-2ADC6F0A34C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E5DF7-84A3-4321-9721-79784A82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scanning internet for documents and then grouping those documents under common 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E5DF7-84A3-4321-9721-79784A82B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would like to know if there has been a certain behavior typically associated with other behavior. What else should we expect in addition to what we have observed </a:t>
            </a:r>
          </a:p>
          <a:p>
            <a:r>
              <a:rPr lang="en-US" dirty="0"/>
              <a:t>It is all about conditional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E5DF7-84A3-4321-9721-79784A82B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E5DF7-84A3-4321-9721-79784A82B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classification, we would like to classify the object in one or more categories</a:t>
            </a:r>
          </a:p>
          <a:p>
            <a:r>
              <a:rPr lang="en-US" dirty="0"/>
              <a:t>While in regression we would determine the value of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E5DF7-84A3-4321-9721-79784A82B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supervised learning the aim was to learn the mapping between input to output whose correct values are provided by a supervisor/ past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E5DF7-84A3-4321-9721-79784A82B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a policy: a sequence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E5DF7-84A3-4321-9721-79784A82B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19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8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34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9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6EE3-142D-4745-AA4E-69DD7987A35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1FAAD8-2FB6-4072-ACBD-7190848E5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ushra.naz@comsats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1464-8EF0-00BB-F4ED-0131B65D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164C0-2E7E-BF9A-C5E8-62FD8EB7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Lecture: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1778E-5613-B1B7-EB9C-FA1A0D1DC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and Why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2655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421-403E-7949-B715-D734DB3F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0249-C171-572B-0F00-B48931EC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0942"/>
          </a:xfrm>
        </p:spPr>
        <p:txBody>
          <a:bodyPr/>
          <a:lstStyle/>
          <a:p>
            <a:r>
              <a:rPr lang="en-US" dirty="0"/>
              <a:t>Widespread use of personal computers and wireless communication leads to “big data”</a:t>
            </a:r>
          </a:p>
          <a:p>
            <a:r>
              <a:rPr lang="en-US" dirty="0"/>
              <a:t>We are both producers and consumers of data</a:t>
            </a:r>
          </a:p>
          <a:p>
            <a:r>
              <a:rPr lang="en-US" dirty="0"/>
              <a:t>Data is not random, it has structure, e.g. customer behavior </a:t>
            </a:r>
          </a:p>
          <a:p>
            <a:r>
              <a:rPr lang="en-US" dirty="0"/>
              <a:t>We need “big theory” to extract that structure from data</a:t>
            </a:r>
          </a:p>
          <a:p>
            <a:pPr lvl="1"/>
            <a:r>
              <a:rPr lang="en-US" dirty="0"/>
              <a:t>Understanding the process</a:t>
            </a:r>
          </a:p>
          <a:p>
            <a:pPr lvl="1"/>
            <a:r>
              <a:rPr lang="en-US" dirty="0"/>
              <a:t>Making predictions for the future</a:t>
            </a:r>
          </a:p>
          <a:p>
            <a:r>
              <a:rPr lang="en-US" dirty="0"/>
              <a:t>Cheaper computational power (e.g. GPUs)</a:t>
            </a:r>
          </a:p>
        </p:txBody>
      </p:sp>
    </p:spTree>
    <p:extLst>
      <p:ext uri="{BB962C8B-B14F-4D97-AF65-F5344CB8AC3E}">
        <p14:creationId xmlns:p14="http://schemas.microsoft.com/office/powerpoint/2010/main" val="20613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BFF4-C348-3C53-8FB7-C06CEF8F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1445"/>
            <a:ext cx="8911687" cy="1280890"/>
          </a:xfrm>
        </p:spPr>
        <p:txBody>
          <a:bodyPr/>
          <a:lstStyle/>
          <a:p>
            <a:r>
              <a:rPr lang="en-US" dirty="0"/>
              <a:t>Why “Learn”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196C-3398-101B-3943-A506F4CF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918156"/>
          </a:xfrm>
        </p:spPr>
        <p:txBody>
          <a:bodyPr>
            <a:normAutofit/>
          </a:bodyPr>
          <a:lstStyle/>
          <a:p>
            <a:r>
              <a:rPr lang="en-US" dirty="0"/>
              <a:t>Machine learning is programming computers to optimize a performance criterion using </a:t>
            </a:r>
            <a:r>
              <a:rPr lang="en-US" dirty="0">
                <a:solidFill>
                  <a:srgbClr val="FFC000"/>
                </a:solidFill>
              </a:rPr>
              <a:t>example data or past experience</a:t>
            </a:r>
            <a:r>
              <a:rPr lang="en-US" dirty="0"/>
              <a:t>.</a:t>
            </a:r>
          </a:p>
          <a:p>
            <a:r>
              <a:rPr lang="en-US" dirty="0"/>
              <a:t>There is no need to “learn” to calculate payroll</a:t>
            </a:r>
          </a:p>
          <a:p>
            <a:r>
              <a:rPr lang="en-US" dirty="0"/>
              <a:t>Learning is used when</a:t>
            </a:r>
          </a:p>
          <a:p>
            <a:pPr lvl="1"/>
            <a:r>
              <a:rPr lang="en-US" dirty="0"/>
              <a:t>Human expertise does not exist(navigating on Mars)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changes in time (routing on computer network)</a:t>
            </a:r>
          </a:p>
          <a:p>
            <a:pPr lvl="1"/>
            <a:r>
              <a:rPr lang="en-US" dirty="0"/>
              <a:t>Solution needs to be adapted to particular cases (user biometrics)</a:t>
            </a:r>
          </a:p>
        </p:txBody>
      </p:sp>
    </p:spTree>
    <p:extLst>
      <p:ext uri="{BB962C8B-B14F-4D97-AF65-F5344CB8AC3E}">
        <p14:creationId xmlns:p14="http://schemas.microsoft.com/office/powerpoint/2010/main" val="284424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710C-A7B6-B223-F855-32148EA8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talk about when we talk about “Learning”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5408-906A-BFA7-B950-C17FCDDF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7845"/>
            <a:ext cx="8915400" cy="3777622"/>
          </a:xfrm>
        </p:spPr>
        <p:txBody>
          <a:bodyPr/>
          <a:lstStyle/>
          <a:p>
            <a:r>
              <a:rPr lang="en-US" dirty="0"/>
              <a:t>Learning general models from a data of particular examples</a:t>
            </a:r>
          </a:p>
          <a:p>
            <a:r>
              <a:rPr lang="en-US" dirty="0"/>
              <a:t>Data is cheap and abundant (data warehouses, data marts), knowledge is expensive and scarce</a:t>
            </a:r>
          </a:p>
          <a:p>
            <a:r>
              <a:rPr lang="en-US" dirty="0"/>
              <a:t>Example in retail: Customer transactions to consumer behavior: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i="1" dirty="0"/>
              <a:t>People who bought “Da Vinci Code” also bought 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i="1" dirty="0"/>
              <a:t>“The Five people you meet in heaven” (www.amazon.com)</a:t>
            </a:r>
          </a:p>
          <a:p>
            <a:r>
              <a:rPr lang="en-US" dirty="0"/>
              <a:t>Build a model that is </a:t>
            </a:r>
            <a:r>
              <a:rPr lang="en-US" dirty="0">
                <a:solidFill>
                  <a:srgbClr val="FFC000"/>
                </a:solidFill>
              </a:rPr>
              <a:t>Good and Useful approximation </a:t>
            </a:r>
            <a:r>
              <a:rPr lang="en-US" dirty="0"/>
              <a:t>to the data.</a:t>
            </a:r>
          </a:p>
        </p:txBody>
      </p:sp>
    </p:spTree>
    <p:extLst>
      <p:ext uri="{BB962C8B-B14F-4D97-AF65-F5344CB8AC3E}">
        <p14:creationId xmlns:p14="http://schemas.microsoft.com/office/powerpoint/2010/main" val="144356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6C9-2D6E-31A3-1160-2AD8F36C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422E-8D77-07C4-C928-EF0DCA14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09" y="1905000"/>
            <a:ext cx="10018713" cy="46875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Three niches of Machine learning</a:t>
            </a:r>
          </a:p>
          <a:p>
            <a:pPr lvl="1"/>
            <a:r>
              <a:rPr lang="en-US" dirty="0"/>
              <a:t>Data mining:- using historical data to improve decisions</a:t>
            </a:r>
          </a:p>
          <a:p>
            <a:pPr lvl="2"/>
            <a:r>
              <a:rPr lang="en-US" sz="1600" dirty="0"/>
              <a:t>Medical records-&gt; Medical knowledge</a:t>
            </a:r>
          </a:p>
          <a:p>
            <a:pPr lvl="1"/>
            <a:r>
              <a:rPr lang="en-US" dirty="0"/>
              <a:t>Software applications we can't program by hand</a:t>
            </a:r>
          </a:p>
          <a:p>
            <a:pPr lvl="2"/>
            <a:r>
              <a:rPr lang="en-US" sz="1600" dirty="0"/>
              <a:t>Autonomous driving</a:t>
            </a:r>
          </a:p>
          <a:p>
            <a:pPr lvl="2"/>
            <a:r>
              <a:rPr lang="en-US" sz="1600" dirty="0"/>
              <a:t>Speech recognition</a:t>
            </a:r>
          </a:p>
          <a:p>
            <a:pPr lvl="1"/>
            <a:r>
              <a:rPr lang="en-US" dirty="0"/>
              <a:t>Self customizing programs</a:t>
            </a:r>
          </a:p>
          <a:p>
            <a:pPr lvl="2"/>
            <a:r>
              <a:rPr lang="en-US" sz="1600" dirty="0"/>
              <a:t>Newsreaders that learns user interests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9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8D90-5FA8-AEA7-7BE7-0F9FA337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97CB-C82A-1177-EAC4-6FC1C72B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9019"/>
            <a:ext cx="10018713" cy="4232787"/>
          </a:xfrm>
        </p:spPr>
        <p:txBody>
          <a:bodyPr>
            <a:normAutofit/>
          </a:bodyPr>
          <a:lstStyle/>
          <a:p>
            <a:r>
              <a:rPr lang="en-US" dirty="0"/>
              <a:t> “Data Mining is non-trivial process of identifying valid, novel, potentially useful, and ultimately understandable patterns in data” (Fayyad)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Retail:</a:t>
            </a:r>
            <a:r>
              <a:rPr lang="en-US" dirty="0"/>
              <a:t> Market basket analysis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Finance:</a:t>
            </a:r>
            <a:r>
              <a:rPr lang="en-US" dirty="0"/>
              <a:t> Credit scoring, Fraud detection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Manufacturing: </a:t>
            </a:r>
            <a:r>
              <a:rPr lang="en-US" dirty="0"/>
              <a:t>optimization, troubleshooting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Medicine:</a:t>
            </a:r>
            <a:r>
              <a:rPr lang="en-US" dirty="0"/>
              <a:t> Medical Diagnosis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Web mining</a:t>
            </a:r>
            <a:r>
              <a:rPr lang="en-US" dirty="0"/>
              <a:t>: Search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8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89F8-FB9F-96CA-C696-CBBC6916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Datamining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CD2C-8E98-1BE1-B095-E46D484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054808"/>
            <a:ext cx="10515600" cy="2548860"/>
          </a:xfrm>
        </p:spPr>
        <p:txBody>
          <a:bodyPr/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9714 customer records, each describing credit risk analysis</a:t>
            </a:r>
          </a:p>
          <a:p>
            <a:pPr lvl="1"/>
            <a:r>
              <a:rPr lang="en-US" dirty="0"/>
              <a:t>Each customer records contains multiple features</a:t>
            </a:r>
          </a:p>
          <a:p>
            <a:r>
              <a:rPr lang="en-US" dirty="0"/>
              <a:t>Learn to Predict:</a:t>
            </a:r>
          </a:p>
          <a:p>
            <a:pPr lvl="1"/>
            <a:r>
              <a:rPr lang="en-US" dirty="0"/>
              <a:t>Classes of future customers at high credit risk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9377580-A668-6BDC-84E3-5ACAA3FFD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79613"/>
              </p:ext>
            </p:extLst>
          </p:nvPr>
        </p:nvGraphicFramePr>
        <p:xfrm>
          <a:off x="1725561" y="1263983"/>
          <a:ext cx="9628237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96120" imgH="2790720" progId="PBrush">
                  <p:embed/>
                </p:oleObj>
              </mc:Choice>
              <mc:Fallback>
                <p:oleObj name="Bitmap Image" r:id="rId2" imgW="7296120" imgH="2790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5561" y="1263983"/>
                        <a:ext cx="9628237" cy="279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6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89F8-FB9F-96CA-C696-CBBC6916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Datamining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CD2C-8E98-1BE1-B095-E46D484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054808"/>
            <a:ext cx="10515600" cy="2548860"/>
          </a:xfrm>
        </p:spPr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9377580-A668-6BDC-84E3-5ACAA3FFD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642239"/>
              </p:ext>
            </p:extLst>
          </p:nvPr>
        </p:nvGraphicFramePr>
        <p:xfrm>
          <a:off x="838199" y="1263983"/>
          <a:ext cx="10515599" cy="2548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96120" imgH="2790720" progId="PBrush">
                  <p:embed/>
                </p:oleObj>
              </mc:Choice>
              <mc:Fallback>
                <p:oleObj name="Bitmap Image" r:id="rId2" imgW="7296120" imgH="279072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9377580-A668-6BDC-84E3-5ACAA3FFD5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199" y="1263983"/>
                        <a:ext cx="10515599" cy="2548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3626403-46A8-B4E3-47BE-4C6D5EFC9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613626"/>
              </p:ext>
            </p:extLst>
          </p:nvPr>
        </p:nvGraphicFramePr>
        <p:xfrm>
          <a:off x="1017634" y="3812844"/>
          <a:ext cx="9923203" cy="289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153280" imgH="4476600" progId="PBrush">
                  <p:embed/>
                </p:oleObj>
              </mc:Choice>
              <mc:Fallback>
                <p:oleObj name="Bitmap Image" r:id="rId4" imgW="8153280" imgH="4476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634" y="3812844"/>
                        <a:ext cx="9923203" cy="2897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08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743F-6C54-C13C-29D3-96A91CDC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Disciplines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2EEA-A690-EC03-988F-3363BCD6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8793"/>
            <a:ext cx="10018713" cy="4043517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  <a:p>
            <a:r>
              <a:rPr lang="en-US" dirty="0" err="1"/>
              <a:t>Baysian</a:t>
            </a:r>
            <a:r>
              <a:rPr lang="en-US" dirty="0"/>
              <a:t> Methods</a:t>
            </a:r>
          </a:p>
          <a:p>
            <a:r>
              <a:rPr lang="en-US" dirty="0"/>
              <a:t>Computational Complexity theory</a:t>
            </a:r>
          </a:p>
          <a:p>
            <a:r>
              <a:rPr lang="en-US" dirty="0"/>
              <a:t>Control theory</a:t>
            </a:r>
          </a:p>
          <a:p>
            <a:r>
              <a:rPr lang="en-US" dirty="0"/>
              <a:t>Information theory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Neurobiology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192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E9CC-884B-6581-B8DE-1A94D3B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1531-31C5-1166-6441-598B4CB6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5029200"/>
          </a:xfrm>
        </p:spPr>
        <p:txBody>
          <a:bodyPr>
            <a:normAutofit/>
          </a:bodyPr>
          <a:lstStyle/>
          <a:p>
            <a:r>
              <a:rPr lang="en-US" sz="2000" dirty="0"/>
              <a:t>Learning= Improving with experience at some task</a:t>
            </a:r>
          </a:p>
          <a:p>
            <a:pPr lvl="1"/>
            <a:r>
              <a:rPr lang="en-US" dirty="0"/>
              <a:t>Improve over Task T</a:t>
            </a:r>
          </a:p>
          <a:p>
            <a:pPr lvl="1"/>
            <a:r>
              <a:rPr lang="en-US" dirty="0"/>
              <a:t>With respect to Performance Measure P,</a:t>
            </a:r>
          </a:p>
          <a:p>
            <a:pPr lvl="1"/>
            <a:r>
              <a:rPr lang="en-US" dirty="0"/>
              <a:t>Based on Experience E</a:t>
            </a:r>
          </a:p>
          <a:p>
            <a:r>
              <a:rPr lang="en-US" sz="2000" dirty="0"/>
              <a:t>For example, Learn to play checkers</a:t>
            </a:r>
          </a:p>
          <a:p>
            <a:pPr lvl="1"/>
            <a:r>
              <a:rPr lang="en-US" dirty="0"/>
              <a:t>T: Play checkers</a:t>
            </a:r>
          </a:p>
          <a:p>
            <a:pPr lvl="1"/>
            <a:r>
              <a:rPr lang="en-US" dirty="0"/>
              <a:t>P: % of games won in world tournament</a:t>
            </a:r>
          </a:p>
          <a:p>
            <a:pPr lvl="1"/>
            <a:r>
              <a:rPr lang="en-US" dirty="0"/>
              <a:t>E: opportunity to play against self</a:t>
            </a:r>
          </a:p>
        </p:txBody>
      </p:sp>
    </p:spTree>
    <p:extLst>
      <p:ext uri="{BB962C8B-B14F-4D97-AF65-F5344CB8AC3E}">
        <p14:creationId xmlns:p14="http://schemas.microsoft.com/office/powerpoint/2010/main" val="15957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5E87-324E-4E22-69C2-1F97EC41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684B-3776-3483-FFC1-087F25AF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Bushra Naz</a:t>
            </a:r>
          </a:p>
          <a:p>
            <a:endParaRPr lang="en-US" dirty="0"/>
          </a:p>
          <a:p>
            <a:r>
              <a:rPr lang="en-US" dirty="0"/>
              <a:t>Faculty Cabins, First floor</a:t>
            </a:r>
          </a:p>
          <a:p>
            <a:pPr marL="0" indent="0">
              <a:buNone/>
            </a:pPr>
            <a:r>
              <a:rPr lang="en-US" dirty="0"/>
              <a:t>Academic Block II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bushra.naz@comsats.edu.pk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6576-AD6F-D0B3-D997-E2551990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2699-1F11-A31F-752C-76995631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4271"/>
            <a:ext cx="10018713" cy="4572000"/>
          </a:xfrm>
        </p:spPr>
        <p:txBody>
          <a:bodyPr>
            <a:normAutofit/>
          </a:bodyPr>
          <a:lstStyle/>
          <a:p>
            <a:r>
              <a:rPr lang="en-US" dirty="0"/>
              <a:t>Computational methods using Experience to improve performance or to make accurate predictions</a:t>
            </a:r>
          </a:p>
          <a:p>
            <a:r>
              <a:rPr lang="en-US" dirty="0"/>
              <a:t>Experience: past information or data available to the learner</a:t>
            </a:r>
          </a:p>
          <a:p>
            <a:r>
              <a:rPr lang="en-US" dirty="0"/>
              <a:t>Crucial aspect: quality and quantity of data</a:t>
            </a:r>
          </a:p>
          <a:p>
            <a:r>
              <a:rPr lang="en-US" dirty="0"/>
              <a:t>Role of statistics: Inference from a sample</a:t>
            </a:r>
          </a:p>
          <a:p>
            <a:r>
              <a:rPr lang="en-US" dirty="0"/>
              <a:t>Role of computer science: Efficient algorithms to</a:t>
            </a:r>
          </a:p>
          <a:p>
            <a:pPr lvl="1"/>
            <a:r>
              <a:rPr lang="en-US" dirty="0"/>
              <a:t>Solve the optimization problem</a:t>
            </a:r>
          </a:p>
          <a:p>
            <a:pPr lvl="1"/>
            <a:r>
              <a:rPr lang="en-US" dirty="0"/>
              <a:t>Representing and evaluating the model for inference</a:t>
            </a:r>
          </a:p>
        </p:txBody>
      </p:sp>
    </p:spTree>
    <p:extLst>
      <p:ext uri="{BB962C8B-B14F-4D97-AF65-F5344CB8AC3E}">
        <p14:creationId xmlns:p14="http://schemas.microsoft.com/office/powerpoint/2010/main" val="403395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DA0C-ECA2-7789-B6EC-973C6ABA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D764-E5AB-29E8-7829-F948A9A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9019"/>
            <a:ext cx="10018713" cy="4557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 is a preferred approach</a:t>
            </a:r>
          </a:p>
          <a:p>
            <a:pPr lvl="1"/>
            <a:r>
              <a:rPr lang="en-US" dirty="0"/>
              <a:t>Speech recognition, Natural language processing</a:t>
            </a:r>
          </a:p>
          <a:p>
            <a:pPr lvl="1"/>
            <a:r>
              <a:rPr lang="en-US" dirty="0"/>
              <a:t>Computer vision</a:t>
            </a:r>
          </a:p>
          <a:p>
            <a:pPr lvl="1"/>
            <a:r>
              <a:rPr lang="en-US" dirty="0"/>
              <a:t>Medical outcomes analysis</a:t>
            </a:r>
          </a:p>
          <a:p>
            <a:pPr lvl="1"/>
            <a:r>
              <a:rPr lang="en-US" dirty="0"/>
              <a:t>Robot control</a:t>
            </a:r>
          </a:p>
          <a:p>
            <a:pPr lvl="1"/>
            <a:r>
              <a:rPr lang="en-US" dirty="0"/>
              <a:t>Computational Biology</a:t>
            </a:r>
          </a:p>
          <a:p>
            <a:r>
              <a:rPr lang="en-US" dirty="0"/>
              <a:t>This trend is accelerating</a:t>
            </a:r>
          </a:p>
          <a:p>
            <a:pPr lvl="1"/>
            <a:r>
              <a:rPr lang="en-US" dirty="0"/>
              <a:t>Improved machine learning algorithms</a:t>
            </a:r>
          </a:p>
          <a:p>
            <a:pPr lvl="1"/>
            <a:r>
              <a:rPr lang="en-US" dirty="0"/>
              <a:t>Improved data capture, networking, faster computers</a:t>
            </a:r>
          </a:p>
          <a:p>
            <a:pPr lvl="1"/>
            <a:r>
              <a:rPr lang="en-US" dirty="0"/>
              <a:t>Software too complex to write by hand</a:t>
            </a:r>
          </a:p>
          <a:p>
            <a:pPr lvl="1"/>
            <a:r>
              <a:rPr lang="en-US" dirty="0"/>
              <a:t>New sensors/ IO devices</a:t>
            </a:r>
          </a:p>
          <a:p>
            <a:pPr lvl="1"/>
            <a:r>
              <a:rPr lang="en-US" dirty="0"/>
              <a:t>It turns out to be difficult to extract knowledge from human experts -&gt; failure of expert systems</a:t>
            </a:r>
          </a:p>
        </p:txBody>
      </p:sp>
    </p:spTree>
    <p:extLst>
      <p:ext uri="{BB962C8B-B14F-4D97-AF65-F5344CB8AC3E}">
        <p14:creationId xmlns:p14="http://schemas.microsoft.com/office/powerpoint/2010/main" val="135487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6A9F-2971-1698-1828-6324D47C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1C08-61B0-605B-39A9-2E4706D8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83" y="2118851"/>
            <a:ext cx="4961962" cy="4517921"/>
          </a:xfrm>
        </p:spPr>
        <p:txBody>
          <a:bodyPr/>
          <a:lstStyle/>
          <a:p>
            <a:r>
              <a:rPr lang="en-US" dirty="0"/>
              <a:t>Predict the topic of unseen document (</a:t>
            </a:r>
            <a:r>
              <a:rPr lang="en-US" dirty="0" err="1"/>
              <a:t>e.g</a:t>
            </a:r>
            <a:r>
              <a:rPr lang="en-US" dirty="0"/>
              <a:t> google news)</a:t>
            </a:r>
          </a:p>
          <a:p>
            <a:r>
              <a:rPr lang="en-US" dirty="0"/>
              <a:t>Predict the price of a house</a:t>
            </a:r>
          </a:p>
          <a:p>
            <a:pPr lvl="1"/>
            <a:r>
              <a:rPr lang="en-US" dirty="0"/>
              <a:t>Size, no of bedrooms, bathrooms, distance to the local school, distance to the nearest supermarket and criminality rate of a 5km radius neighborhood</a:t>
            </a:r>
          </a:p>
          <a:p>
            <a:r>
              <a:rPr lang="en-US" dirty="0"/>
              <a:t>Predict the grade of a cancer tumor based on a CT scan: </a:t>
            </a:r>
          </a:p>
          <a:p>
            <a:pPr lvl="1"/>
            <a:r>
              <a:rPr lang="en-US" dirty="0"/>
              <a:t>Size of tumor, thickness, but also age of patient, family cancer history</a:t>
            </a:r>
          </a:p>
          <a:p>
            <a:r>
              <a:rPr lang="en-US" dirty="0"/>
              <a:t>Predict a new product that a shopper may want to buy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2994B5-55D5-3CD2-5662-77B5BB86D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325581"/>
              </p:ext>
            </p:extLst>
          </p:nvPr>
        </p:nvGraphicFramePr>
        <p:xfrm>
          <a:off x="6533535" y="2118852"/>
          <a:ext cx="5363959" cy="4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20120" imgH="6086520" progId="PBrush">
                  <p:embed/>
                </p:oleObj>
              </mc:Choice>
              <mc:Fallback>
                <p:oleObj name="Bitmap Image" r:id="rId3" imgW="9420120" imgH="608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3535" y="2118852"/>
                        <a:ext cx="5363959" cy="4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60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B134-709A-112E-5A9A-5EA0FF55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270" y="1759227"/>
            <a:ext cx="9864998" cy="128089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B088-F926-3E91-4406-43249105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3672111"/>
            <a:ext cx="10018713" cy="2725995"/>
          </a:xfrm>
        </p:spPr>
        <p:txBody>
          <a:bodyPr/>
          <a:lstStyle/>
          <a:p>
            <a:r>
              <a:rPr lang="en-US" dirty="0"/>
              <a:t>Association Analysis</a:t>
            </a:r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Regression/prediction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616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9F28-42C3-5613-C143-31DF6DFC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F883-654C-A22A-24CF-41C8BF13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Basket Analysis:</a:t>
            </a:r>
          </a:p>
          <a:p>
            <a:pPr marL="914400" lvl="1" indent="0">
              <a:buNone/>
            </a:pPr>
            <a:r>
              <a:rPr lang="en-US" sz="2000" dirty="0"/>
              <a:t>P(Y|X) probability that somebody who buys X also buys Y where X and Y are  products/services</a:t>
            </a:r>
          </a:p>
          <a:p>
            <a:pPr marL="914400" lvl="1" indent="0">
              <a:buNone/>
            </a:pPr>
            <a:endParaRPr lang="en-US" sz="2000" dirty="0"/>
          </a:p>
          <a:p>
            <a:pPr marL="914400" lvl="1" indent="0">
              <a:buNone/>
            </a:pPr>
            <a:r>
              <a:rPr lang="en-US" sz="2000" dirty="0"/>
              <a:t>Example: P(Chips | Coke) = 0.7</a:t>
            </a:r>
          </a:p>
          <a:p>
            <a:pPr marL="914400" lvl="1" indent="0">
              <a:buNone/>
            </a:pPr>
            <a:endParaRPr lang="en-US" sz="2000" dirty="0"/>
          </a:p>
          <a:p>
            <a:pPr marL="857250"/>
            <a:r>
              <a:rPr lang="en-US" sz="2200" dirty="0"/>
              <a:t>A customer who buys X but not Y is a potential customer for Y and can targeted via advertisement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29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23DCF-E8E0-737D-51AC-68D51960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C0038-9007-B6FC-D621-35F5D6D17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68090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ABCA-97AC-C4BE-7F58-CA019968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055A-6590-3268-D3B9-E37A6067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898" y="2533545"/>
            <a:ext cx="4972665" cy="2967601"/>
          </a:xfrm>
        </p:spPr>
        <p:txBody>
          <a:bodyPr/>
          <a:lstStyle/>
          <a:p>
            <a:r>
              <a:rPr lang="en-US" dirty="0"/>
              <a:t>Example: credit scoring</a:t>
            </a:r>
          </a:p>
          <a:p>
            <a:endParaRPr lang="en-US" dirty="0"/>
          </a:p>
          <a:p>
            <a:r>
              <a:rPr lang="en-US" dirty="0"/>
              <a:t>Differentiating between low-risk and high-risk customers from their income and savings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82773-7EF8-8CBF-C57A-33593E69A35A}"/>
              </a:ext>
            </a:extLst>
          </p:cNvPr>
          <p:cNvSpPr txBox="1"/>
          <p:nvPr/>
        </p:nvSpPr>
        <p:spPr>
          <a:xfrm>
            <a:off x="1312115" y="5421714"/>
            <a:ext cx="899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Discriminant</a:t>
            </a:r>
            <a:r>
              <a:rPr lang="en-US" sz="2400" dirty="0">
                <a:solidFill>
                  <a:srgbClr val="FFC000"/>
                </a:solidFill>
              </a:rPr>
              <a:t>: IF income &gt; </a:t>
            </a:r>
            <a:r>
              <a:rPr lang="el-GR" sz="2400" dirty="0">
                <a:solidFill>
                  <a:srgbClr val="FFC000"/>
                </a:solidFill>
              </a:rPr>
              <a:t>θ</a:t>
            </a:r>
            <a:r>
              <a:rPr lang="en-US" sz="2400" baseline="-25000" dirty="0">
                <a:solidFill>
                  <a:srgbClr val="FFC000"/>
                </a:solidFill>
              </a:rPr>
              <a:t>1 </a:t>
            </a:r>
            <a:r>
              <a:rPr lang="en-US" sz="2400" dirty="0">
                <a:solidFill>
                  <a:srgbClr val="FFC000"/>
                </a:solidFill>
              </a:rPr>
              <a:t> AND savings &gt; </a:t>
            </a:r>
            <a:r>
              <a:rPr lang="el-GR" sz="2400" dirty="0">
                <a:solidFill>
                  <a:srgbClr val="FFC000"/>
                </a:solidFill>
              </a:rPr>
              <a:t>θ</a:t>
            </a:r>
            <a:r>
              <a:rPr lang="en-US" sz="2400" baseline="-25000" dirty="0">
                <a:solidFill>
                  <a:srgbClr val="FFC000"/>
                </a:solidFill>
              </a:rPr>
              <a:t>2 </a:t>
            </a:r>
          </a:p>
          <a:p>
            <a:r>
              <a:rPr lang="en-US" sz="2400" baseline="-25000" dirty="0">
                <a:solidFill>
                  <a:srgbClr val="FFC000"/>
                </a:solidFill>
              </a:rPr>
              <a:t>		                  </a:t>
            </a:r>
            <a:r>
              <a:rPr lang="en-US" sz="2400" dirty="0">
                <a:solidFill>
                  <a:srgbClr val="FFC000"/>
                </a:solidFill>
              </a:rPr>
              <a:t>THEN low-risk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                       ELSE high-risk</a:t>
            </a:r>
            <a:endParaRPr lang="en-US" sz="2400" baseline="-25000" dirty="0">
              <a:solidFill>
                <a:srgbClr val="FFC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4EBF3D-642F-E80F-CC6E-8EF89AF58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533233"/>
              </p:ext>
            </p:extLst>
          </p:nvPr>
        </p:nvGraphicFramePr>
        <p:xfrm>
          <a:off x="7304862" y="1027032"/>
          <a:ext cx="466725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667400" imgH="4352760" progId="PBrush">
                  <p:embed/>
                </p:oleObj>
              </mc:Choice>
              <mc:Fallback>
                <p:oleObj name="Bitmap Image" r:id="rId3" imgW="4667400" imgH="435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4862" y="1027032"/>
                        <a:ext cx="4667250" cy="435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08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B42A-6DA9-D233-24C3-60D87649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DCAC-9970-D60C-5C0C-FD868365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2761"/>
            <a:ext cx="10018713" cy="4365523"/>
          </a:xfrm>
        </p:spPr>
        <p:txBody>
          <a:bodyPr>
            <a:normAutofit/>
          </a:bodyPr>
          <a:lstStyle/>
          <a:p>
            <a:r>
              <a:rPr lang="en-US" dirty="0"/>
              <a:t>Aka Pattern Recognition</a:t>
            </a:r>
          </a:p>
          <a:p>
            <a:r>
              <a:rPr lang="en-US" dirty="0">
                <a:solidFill>
                  <a:srgbClr val="FFC000"/>
                </a:solidFill>
              </a:rPr>
              <a:t>Face Recognition</a:t>
            </a:r>
            <a:r>
              <a:rPr lang="en-US" dirty="0"/>
              <a:t>: Pose, lightning, occlusion (glasses, beard), makeup, hairstyle</a:t>
            </a:r>
          </a:p>
          <a:p>
            <a:r>
              <a:rPr lang="en-US" dirty="0">
                <a:solidFill>
                  <a:srgbClr val="FFC000"/>
                </a:solidFill>
              </a:rPr>
              <a:t>Character Recognition</a:t>
            </a:r>
            <a:r>
              <a:rPr lang="en-US" dirty="0"/>
              <a:t>: Different handwriting styles. </a:t>
            </a:r>
          </a:p>
          <a:p>
            <a:r>
              <a:rPr lang="en-US" dirty="0">
                <a:solidFill>
                  <a:srgbClr val="FFC000"/>
                </a:solidFill>
              </a:rPr>
              <a:t>Speech Recognition</a:t>
            </a:r>
            <a:r>
              <a:rPr lang="en-US" dirty="0"/>
              <a:t>: Temporal Dependency.</a:t>
            </a:r>
          </a:p>
          <a:p>
            <a:pPr lvl="1"/>
            <a:r>
              <a:rPr lang="en-US" dirty="0"/>
              <a:t>Use of a dictionary or the syntax of language</a:t>
            </a:r>
          </a:p>
          <a:p>
            <a:pPr lvl="1"/>
            <a:r>
              <a:rPr lang="en-US" dirty="0"/>
              <a:t>Sensor fusion: Combine multiple modalities </a:t>
            </a:r>
            <a:r>
              <a:rPr lang="en-US" dirty="0" err="1"/>
              <a:t>eg</a:t>
            </a:r>
            <a:r>
              <a:rPr lang="en-US" dirty="0"/>
              <a:t> visual (lip movement) and acoustic for speech</a:t>
            </a:r>
          </a:p>
          <a:p>
            <a:r>
              <a:rPr lang="en-US" dirty="0">
                <a:solidFill>
                  <a:srgbClr val="FFC000"/>
                </a:solidFill>
              </a:rPr>
              <a:t>Medical Diagnosis</a:t>
            </a:r>
            <a:r>
              <a:rPr lang="en-US" dirty="0"/>
              <a:t>: from symptoms to illnesses</a:t>
            </a:r>
          </a:p>
          <a:p>
            <a:r>
              <a:rPr lang="en-US" dirty="0">
                <a:solidFill>
                  <a:srgbClr val="FFC000"/>
                </a:solidFill>
              </a:rPr>
              <a:t>Web Advertising</a:t>
            </a:r>
            <a:r>
              <a:rPr lang="en-US" dirty="0"/>
              <a:t>: Predict if a user clicks on an add on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3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C6D5-C484-3D73-811C-F3431BF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DF73-02CB-B049-5B2B-EC1B4897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4174" cy="4351338"/>
          </a:xfrm>
        </p:spPr>
        <p:txBody>
          <a:bodyPr/>
          <a:lstStyle/>
          <a:p>
            <a:r>
              <a:rPr lang="en-US" dirty="0"/>
              <a:t>Example: Price of a used car</a:t>
            </a:r>
          </a:p>
          <a:p>
            <a:r>
              <a:rPr lang="en-US" dirty="0"/>
              <a:t>x:Car attributes</a:t>
            </a:r>
          </a:p>
          <a:p>
            <a:pPr marL="0" indent="0">
              <a:buNone/>
            </a:pPr>
            <a:r>
              <a:rPr lang="en-US" dirty="0"/>
              <a:t>      y: Price</a:t>
            </a:r>
          </a:p>
          <a:p>
            <a:pPr marL="0" indent="0">
              <a:buNone/>
            </a:pPr>
            <a:r>
              <a:rPr lang="en-US" dirty="0"/>
              <a:t>                      y=g(</a:t>
            </a:r>
            <a:r>
              <a:rPr lang="en-US" dirty="0" err="1"/>
              <a:t>x|θ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g() model (fixed), </a:t>
            </a:r>
          </a:p>
          <a:p>
            <a:pPr marL="0" indent="0">
              <a:buNone/>
            </a:pPr>
            <a:r>
              <a:rPr lang="en-US" dirty="0"/>
              <a:t>     θ parameters (modifiable)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CBCBBAE-A6D8-E940-34B2-C08169580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35387"/>
              </p:ext>
            </p:extLst>
          </p:nvPr>
        </p:nvGraphicFramePr>
        <p:xfrm>
          <a:off x="6469629" y="1557338"/>
          <a:ext cx="4884172" cy="4032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52960" imgH="4619520" progId="PBrush">
                  <p:embed/>
                </p:oleObj>
              </mc:Choice>
              <mc:Fallback>
                <p:oleObj name="Bitmap Image" r:id="rId3" imgW="5952960" imgH="46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9629" y="1557338"/>
                        <a:ext cx="4884172" cy="4032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DF3BD2-27DD-5C0E-D385-291F5F02DDEA}"/>
              </a:ext>
            </a:extLst>
          </p:cNvPr>
          <p:cNvSpPr txBox="1"/>
          <p:nvPr/>
        </p:nvSpPr>
        <p:spPr>
          <a:xfrm flipH="1">
            <a:off x="9071732" y="2890687"/>
            <a:ext cx="160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Y=wx+w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139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433E-BF97-F428-B89F-5FB66709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E2645-119B-175F-0AAC-FD9580CB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226186"/>
          </a:xfrm>
        </p:spPr>
        <p:txBody>
          <a:bodyPr/>
          <a:lstStyle/>
          <a:p>
            <a:r>
              <a:rPr lang="en-US" dirty="0"/>
              <a:t>Navigating a car: Angle of the steering wheel</a:t>
            </a:r>
          </a:p>
          <a:p>
            <a:r>
              <a:rPr lang="en-US" dirty="0"/>
              <a:t>Kinematics of a robot arm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F2576C-3EB2-298D-5D67-3530B90A5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58610"/>
              </p:ext>
            </p:extLst>
          </p:nvPr>
        </p:nvGraphicFramePr>
        <p:xfrm>
          <a:off x="5619283" y="3957136"/>
          <a:ext cx="4660340" cy="222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66960" imgH="1933560" progId="PBrush">
                  <p:embed/>
                </p:oleObj>
              </mc:Choice>
              <mc:Fallback>
                <p:oleObj name="Bitmap Image" r:id="rId2" imgW="3666960" imgH="193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9283" y="3957136"/>
                        <a:ext cx="4660340" cy="2226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407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B8E2-0315-24C0-D397-82F34EA9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3AFC-0547-2105-8E53-3AE0E3C7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5497"/>
            <a:ext cx="10018713" cy="3856703"/>
          </a:xfrm>
        </p:spPr>
        <p:txBody>
          <a:bodyPr>
            <a:normAutofit fontScale="92500"/>
          </a:bodyPr>
          <a:lstStyle/>
          <a:p>
            <a:r>
              <a:rPr lang="en-US" dirty="0"/>
              <a:t>Quiz / Assignment	25%</a:t>
            </a:r>
          </a:p>
          <a:p>
            <a:pPr lvl="1"/>
            <a:r>
              <a:rPr lang="en-US" sz="2300" dirty="0"/>
              <a:t>There will be surprise quizzes. It can be taken at any time during Lecture.</a:t>
            </a:r>
          </a:p>
          <a:p>
            <a:pPr lvl="1"/>
            <a:r>
              <a:rPr lang="en-US" sz="2300" dirty="0"/>
              <a:t>Assignments will be announced with a specific deadline. Instructions will be provided along with the assignment statement. </a:t>
            </a:r>
          </a:p>
          <a:p>
            <a:pPr lvl="2"/>
            <a:endParaRPr lang="en-US" dirty="0"/>
          </a:p>
          <a:p>
            <a:r>
              <a:rPr lang="en-US" dirty="0"/>
              <a:t>Mid Term	25%</a:t>
            </a:r>
          </a:p>
          <a:p>
            <a:r>
              <a:rPr lang="en-US" dirty="0"/>
              <a:t>Final Exam 50%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Late Policy: Assignments will not be accepted later than the deadline.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4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A361-E1CE-7FF7-358C-EDA33164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4C2B-D40F-CFD2-CB49-D66CBE7A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Decision trees tools that create rules</a:t>
            </a:r>
          </a:p>
          <a:p>
            <a:r>
              <a:rPr lang="en-US" dirty="0">
                <a:solidFill>
                  <a:srgbClr val="FFC000"/>
                </a:solidFill>
              </a:rPr>
              <a:t>Prediction of future cases: </a:t>
            </a:r>
            <a:r>
              <a:rPr lang="en-US" dirty="0"/>
              <a:t>Use the rule to predict the output for future inputs</a:t>
            </a:r>
          </a:p>
          <a:p>
            <a:r>
              <a:rPr lang="en-US" dirty="0">
                <a:solidFill>
                  <a:srgbClr val="FFC000"/>
                </a:solidFill>
              </a:rPr>
              <a:t>Knowledge Extraction</a:t>
            </a:r>
            <a:r>
              <a:rPr lang="en-US" dirty="0"/>
              <a:t>: The rule is easy to understand</a:t>
            </a:r>
          </a:p>
          <a:p>
            <a:r>
              <a:rPr lang="en-US" dirty="0">
                <a:solidFill>
                  <a:srgbClr val="FFC000"/>
                </a:solidFill>
              </a:rPr>
              <a:t>Compression</a:t>
            </a:r>
            <a:r>
              <a:rPr lang="en-US" dirty="0"/>
              <a:t>: the rule is simpler than the data it explains</a:t>
            </a:r>
          </a:p>
          <a:p>
            <a:r>
              <a:rPr lang="en-US" dirty="0">
                <a:solidFill>
                  <a:srgbClr val="FFC000"/>
                </a:solidFill>
              </a:rPr>
              <a:t>Outlier Detection</a:t>
            </a:r>
            <a:r>
              <a:rPr lang="en-US" dirty="0"/>
              <a:t>: Exceptions that are not covered by the rule </a:t>
            </a:r>
            <a:r>
              <a:rPr lang="en-US" dirty="0" err="1"/>
              <a:t>eg</a:t>
            </a:r>
            <a:r>
              <a:rPr lang="en-US" dirty="0"/>
              <a:t> fraud</a:t>
            </a:r>
          </a:p>
        </p:txBody>
      </p:sp>
    </p:spTree>
    <p:extLst>
      <p:ext uri="{BB962C8B-B14F-4D97-AF65-F5344CB8AC3E}">
        <p14:creationId xmlns:p14="http://schemas.microsoft.com/office/powerpoint/2010/main" val="3565232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6652F-6FCD-C6D1-3FB8-BDCDB5E4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07D60-9B02-C7B1-5EBD-01C931B7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01B1-06B0-3388-AF1A-C0236679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424D-DBC7-E80E-7E18-55BEC035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6787"/>
            <a:ext cx="10018713" cy="4911213"/>
          </a:xfrm>
        </p:spPr>
        <p:txBody>
          <a:bodyPr>
            <a:normAutofit/>
          </a:bodyPr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Document grouping</a:t>
            </a:r>
          </a:p>
          <a:p>
            <a:pPr lvl="1"/>
            <a:r>
              <a:rPr lang="en-US" dirty="0"/>
              <a:t>Image compression: color quantization</a:t>
            </a:r>
          </a:p>
        </p:txBody>
      </p:sp>
    </p:spTree>
    <p:extLst>
      <p:ext uri="{BB962C8B-B14F-4D97-AF65-F5344CB8AC3E}">
        <p14:creationId xmlns:p14="http://schemas.microsoft.com/office/powerpoint/2010/main" val="4170635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AFF3A-58DF-F9A9-1D12-848C84F2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D1F74-0C4D-1937-3EE4-DDC0EE8E9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5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BCBC-1BD0-4326-F88A-5594AEBE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B705-7A69-4918-1E48-C57CA742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17290"/>
            <a:ext cx="10018713" cy="4940709"/>
          </a:xfrm>
        </p:spPr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Policies: What action should an agent take in a particular situation</a:t>
            </a:r>
          </a:p>
          <a:p>
            <a:pPr lvl="1"/>
            <a:r>
              <a:rPr lang="en-US" dirty="0"/>
              <a:t>Utility estimation: how good is a state (-&gt; used by policy)</a:t>
            </a:r>
          </a:p>
          <a:p>
            <a:r>
              <a:rPr lang="en-US" dirty="0"/>
              <a:t>No supervised output but delayed reward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Game playing</a:t>
            </a:r>
          </a:p>
          <a:p>
            <a:pPr lvl="1"/>
            <a:r>
              <a:rPr lang="en-US" dirty="0"/>
              <a:t>Robot in a maze</a:t>
            </a:r>
          </a:p>
          <a:p>
            <a:pPr lvl="1"/>
            <a:r>
              <a:rPr lang="en-US" dirty="0"/>
              <a:t>Multiple agents, partial observability…</a:t>
            </a:r>
          </a:p>
        </p:txBody>
      </p:sp>
    </p:spTree>
    <p:extLst>
      <p:ext uri="{BB962C8B-B14F-4D97-AF65-F5344CB8AC3E}">
        <p14:creationId xmlns:p14="http://schemas.microsoft.com/office/powerpoint/2010/main" val="2297032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680382-DDC8-1348-7F14-A28E2D3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C0AC3-69A3-00B9-5548-BFD42F033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A1EB-4E3C-1C7B-DCC1-4FB9E866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Stages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435B-B326-4EC6-AD94-A43A7C71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example: Spam Detection</a:t>
            </a:r>
          </a:p>
          <a:p>
            <a:endParaRPr lang="en-US" dirty="0"/>
          </a:p>
          <a:p>
            <a:r>
              <a:rPr lang="en-US" dirty="0"/>
              <a:t>Example: Instances of data used for learning	</a:t>
            </a:r>
          </a:p>
          <a:p>
            <a:pPr lvl="1"/>
            <a:r>
              <a:rPr lang="en-US" dirty="0"/>
              <a:t>In our case, collection of emails categorized as spam or non-spam</a:t>
            </a:r>
          </a:p>
          <a:p>
            <a:r>
              <a:rPr lang="en-US" dirty="0"/>
              <a:t>Features: The set of attributes associated to an example</a:t>
            </a:r>
          </a:p>
          <a:p>
            <a:pPr lvl="1"/>
            <a:r>
              <a:rPr lang="en-US" dirty="0"/>
              <a:t>In our case, Length of message, name of sender, some characteristics of the header, certain links in the message, the nature of the attachments,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Labels: Values or categories assigned to examples</a:t>
            </a:r>
          </a:p>
          <a:p>
            <a:pPr lvl="1"/>
            <a:r>
              <a:rPr lang="en-US" dirty="0"/>
              <a:t>In our case, Spam or No-Spam</a:t>
            </a:r>
          </a:p>
        </p:txBody>
      </p:sp>
    </p:spTree>
    <p:extLst>
      <p:ext uri="{BB962C8B-B14F-4D97-AF65-F5344CB8AC3E}">
        <p14:creationId xmlns:p14="http://schemas.microsoft.com/office/powerpoint/2010/main" val="258350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ACD-1FEF-A260-AB43-D1707079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Stages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9562-C71D-C2E9-63A2-0BB2BF1C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Samples: examples used to train a learning algorithm</a:t>
            </a:r>
          </a:p>
          <a:p>
            <a:pPr lvl="1"/>
            <a:r>
              <a:rPr lang="en-US" dirty="0"/>
              <a:t>In our case set of emails together with their labels spam or no spam</a:t>
            </a:r>
          </a:p>
          <a:p>
            <a:r>
              <a:rPr lang="en-US" dirty="0"/>
              <a:t>Validation Samples: Examples used to estimate the quality of learning so far</a:t>
            </a:r>
          </a:p>
          <a:p>
            <a:pPr lvl="1"/>
            <a:r>
              <a:rPr lang="en-US" dirty="0"/>
              <a:t>Distinct from training sample set</a:t>
            </a:r>
          </a:p>
          <a:p>
            <a:pPr lvl="1"/>
            <a:r>
              <a:rPr lang="en-US" dirty="0"/>
              <a:t>The prediction of the current learning algorithm is compared with the real value of the validation samples</a:t>
            </a:r>
          </a:p>
          <a:p>
            <a:pPr lvl="1"/>
            <a:r>
              <a:rPr lang="en-US" dirty="0"/>
              <a:t>In our case: another set of emails</a:t>
            </a:r>
          </a:p>
        </p:txBody>
      </p:sp>
    </p:spTree>
    <p:extLst>
      <p:ext uri="{BB962C8B-B14F-4D97-AF65-F5344CB8AC3E}">
        <p14:creationId xmlns:p14="http://schemas.microsoft.com/office/powerpoint/2010/main" val="2130303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9169-BEC8-6070-0DEB-E56CB1A8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Stages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DA80-01AD-B88F-5B09-D8885556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samples: Example used to report the performance of the proposed learning algorithm (and to give a measure of the expected performance of the model in practice)</a:t>
            </a:r>
          </a:p>
          <a:p>
            <a:pPr lvl="1"/>
            <a:r>
              <a:rPr lang="en-US" dirty="0"/>
              <a:t>Distinct from the validation and training sets</a:t>
            </a:r>
          </a:p>
          <a:p>
            <a:pPr lvl="1"/>
            <a:r>
              <a:rPr lang="en-US" dirty="0"/>
              <a:t>The prediction of the final learning algorithm is compared with the real value of the validation samples. This gives a measure of the accuracy rate of the algorithm on new samples)</a:t>
            </a:r>
          </a:p>
          <a:p>
            <a:pPr lvl="1"/>
            <a:r>
              <a:rPr lang="en-US" dirty="0"/>
              <a:t>In our case: yet another set of emails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3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D410-9440-DBF6-35AD-694546A0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stage(4)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640-C80E-89E0-A195-05D6BC7F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function: a function that measures the difference or (loss) between a predicted label and true label of a sample</a:t>
            </a:r>
          </a:p>
          <a:p>
            <a:pPr lvl="1"/>
            <a:r>
              <a:rPr lang="en-US" dirty="0"/>
              <a:t>In our case: a (0/1) or true/ false function</a:t>
            </a:r>
          </a:p>
          <a:p>
            <a:pPr lvl="1"/>
            <a:endParaRPr lang="en-US" dirty="0"/>
          </a:p>
          <a:p>
            <a:r>
              <a:rPr lang="en-US" dirty="0"/>
              <a:t>Hypothesis set: a set of parametric functions mapping features to the set of labels</a:t>
            </a:r>
          </a:p>
          <a:p>
            <a:pPr lvl="1"/>
            <a:r>
              <a:rPr lang="en-US" dirty="0"/>
              <a:t>The purpose of the learning algorithm is to identify the best hypothesis in this set, evaluate its accuracy and offer it to be used on unseen samples</a:t>
            </a:r>
          </a:p>
          <a:p>
            <a:pPr lvl="1"/>
            <a:r>
              <a:rPr lang="en-US" dirty="0"/>
              <a:t>Spam can be a function of: originating email domain, or its subject, or its way of addressing the receiver, or of its multimedia content or of its links…</a:t>
            </a:r>
          </a:p>
        </p:txBody>
      </p:sp>
    </p:spTree>
    <p:extLst>
      <p:ext uri="{BB962C8B-B14F-4D97-AF65-F5344CB8AC3E}">
        <p14:creationId xmlns:p14="http://schemas.microsoft.com/office/powerpoint/2010/main" val="13458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FA1E-608D-76BA-E8EE-DFF983B8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1CE9-5C5E-968D-AD6C-7564D372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Any assignment found 30% or more copied from the internet will  be marked 0 (ZERO).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Any assignment copied from the classmate will also be marked 0 (ZERO).</a:t>
            </a:r>
          </a:p>
          <a:p>
            <a:pPr lvl="1"/>
            <a:r>
              <a:rPr lang="en-US" dirty="0"/>
              <a:t>Both for the source and the copied one.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No consideration will be made regarding plagiarized assignments.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7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C9F0-41B5-7FEB-EF28-58E0567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1AAB-009B-9F19-B532-56699131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A643A0-1670-D905-696E-DAECCB35E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17602"/>
              </p:ext>
            </p:extLst>
          </p:nvPr>
        </p:nvGraphicFramePr>
        <p:xfrm>
          <a:off x="1182414" y="1744120"/>
          <a:ext cx="10332177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34640" imgH="4438800" progId="PBrush">
                  <p:embed/>
                </p:oleObj>
              </mc:Choice>
              <mc:Fallback>
                <p:oleObj name="Bitmap Image" r:id="rId2" imgW="9134640" imgH="4438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2414" y="1744120"/>
                        <a:ext cx="10332177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7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0A6B-B66B-4CE7-B529-CCDFAA40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E728-49B6-4EC2-B8E1-AA88A3C9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Course Title: CSC 354 Machine Learning</a:t>
            </a:r>
          </a:p>
          <a:p>
            <a:pPr algn="just"/>
            <a:r>
              <a:rPr lang="en-US" dirty="0"/>
              <a:t>Pre Req: none</a:t>
            </a:r>
          </a:p>
          <a:p>
            <a:pPr algn="just"/>
            <a:r>
              <a:rPr lang="en-US" dirty="0"/>
              <a:t>Credits: (3,0)</a:t>
            </a:r>
          </a:p>
          <a:p>
            <a:pPr algn="just"/>
            <a:r>
              <a:rPr lang="en-US" dirty="0"/>
              <a:t>Course Contents: </a:t>
            </a:r>
          </a:p>
          <a:p>
            <a:pPr lvl="1" algn="just"/>
            <a:r>
              <a:rPr lang="en-US" dirty="0"/>
              <a:t>This course provides the overview of machine learning along with various learning tasks. Topics include: Overview of Machine Learning; Supervised Learning; Unsupervised Learning; Reinforcement Learning; and Deep Learning.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1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5DA4-5FC0-42CA-9E31-9E4086A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65B6-75D7-469D-BD9F-21323E22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5275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Textbooks: </a:t>
            </a:r>
          </a:p>
          <a:p>
            <a:pPr marL="457200" lvl="1" indent="0">
              <a:buNone/>
            </a:pPr>
            <a:r>
              <a:rPr lang="en-US" dirty="0"/>
              <a:t>1. Introduction to Machine Learning, </a:t>
            </a:r>
            <a:r>
              <a:rPr lang="en-US" dirty="0" err="1"/>
              <a:t>Ethem</a:t>
            </a:r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MIT Press, 2010. </a:t>
            </a:r>
          </a:p>
          <a:p>
            <a:pPr marL="457200" lvl="1" indent="0">
              <a:buNone/>
            </a:pPr>
            <a:r>
              <a:rPr lang="en-US" dirty="0"/>
              <a:t>2. Machine Learning, Tom, M., McGraw Hill, 1997. </a:t>
            </a:r>
          </a:p>
        </p:txBody>
      </p:sp>
    </p:spTree>
    <p:extLst>
      <p:ext uri="{BB962C8B-B14F-4D97-AF65-F5344CB8AC3E}">
        <p14:creationId xmlns:p14="http://schemas.microsoft.com/office/powerpoint/2010/main" val="628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179-40D7-4057-C917-3554C40C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58E3-A5D7-C8AF-1008-97DC3A86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631F11-D03C-A8F5-69A8-256A4CD1A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042"/>
              </p:ext>
            </p:extLst>
          </p:nvPr>
        </p:nvGraphicFramePr>
        <p:xfrm>
          <a:off x="956184" y="1825624"/>
          <a:ext cx="105156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00640" imgH="3143160" progId="PBrush">
                  <p:embed/>
                </p:oleObj>
              </mc:Choice>
              <mc:Fallback>
                <p:oleObj name="Bitmap Image" r:id="rId2" imgW="6200640" imgH="31431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4631F11-D03C-A8F5-69A8-256A4CD1A3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6184" y="1825624"/>
                        <a:ext cx="105156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23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F899-0BAE-470A-BC99-0BCEA2DE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ar-JO" dirty="0"/>
              <a:t>Course  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0419-4C2D-4EC0-965B-CCC43AAC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3BA7B9-9B88-2281-8C88-8CE05383F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0364"/>
              </p:ext>
            </p:extLst>
          </p:nvPr>
        </p:nvGraphicFramePr>
        <p:xfrm>
          <a:off x="1074168" y="1914113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62920" imgH="3038400" progId="PBrush">
                  <p:embed/>
                </p:oleObj>
              </mc:Choice>
              <mc:Fallback>
                <p:oleObj name="Bitmap Image" r:id="rId2" imgW="7162920" imgH="303840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C3BA7B9-9B88-2281-8C88-8CE05383F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168" y="1914113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69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CEE6-CE7D-1FCB-BDB8-80857357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C4C7-39BE-9859-75C7-5C137165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  <a:p>
            <a:r>
              <a:rPr lang="en-US" dirty="0"/>
              <a:t>What is a well-defined Learning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379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38D9E05BAD44CBA1E5443295888EE" ma:contentTypeVersion="0" ma:contentTypeDescription="Create a new document." ma:contentTypeScope="" ma:versionID="e8f1939183850fce65feb98bc654d4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4F6218-D767-43B7-90DB-DAA9D7A6B897}"/>
</file>

<file path=customXml/itemProps2.xml><?xml version="1.0" encoding="utf-8"?>
<ds:datastoreItem xmlns:ds="http://schemas.openxmlformats.org/officeDocument/2006/customXml" ds:itemID="{85EEAAA1-478F-41F6-A59C-68EA405CEC47}"/>
</file>

<file path=customXml/itemProps3.xml><?xml version="1.0" encoding="utf-8"?>
<ds:datastoreItem xmlns:ds="http://schemas.openxmlformats.org/officeDocument/2006/customXml" ds:itemID="{60752106-11D7-4EA3-8BE9-655EA4104E4C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7287</TotalTime>
  <Words>1777</Words>
  <Application>Microsoft Office PowerPoint</Application>
  <PresentationFormat>Widescreen</PresentationFormat>
  <Paragraphs>248</Paragraphs>
  <Slides>40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Wingdings 2</vt:lpstr>
      <vt:lpstr>Wingdings 3</vt:lpstr>
      <vt:lpstr>Wisp</vt:lpstr>
      <vt:lpstr>Bitmap Image</vt:lpstr>
      <vt:lpstr>Machine Learning</vt:lpstr>
      <vt:lpstr>Instructor</vt:lpstr>
      <vt:lpstr>Grading Policy</vt:lpstr>
      <vt:lpstr>Plagiarism Policy</vt:lpstr>
      <vt:lpstr>Course Details</vt:lpstr>
      <vt:lpstr>Resources</vt:lpstr>
      <vt:lpstr>Syllabus</vt:lpstr>
      <vt:lpstr>Course  Learning Outcomes</vt:lpstr>
      <vt:lpstr>Outline</vt:lpstr>
      <vt:lpstr>What is and Why Machine Learning</vt:lpstr>
      <vt:lpstr>Big Data</vt:lpstr>
      <vt:lpstr>Why “Learn”</vt:lpstr>
      <vt:lpstr>What we talk about when we talk about “Learning”</vt:lpstr>
      <vt:lpstr>Why Machine Learning</vt:lpstr>
      <vt:lpstr>Data Mining</vt:lpstr>
      <vt:lpstr>Datamining Result</vt:lpstr>
      <vt:lpstr>Datamining Result</vt:lpstr>
      <vt:lpstr>Relevant Disciplines</vt:lpstr>
      <vt:lpstr>What is a Learning problem</vt:lpstr>
      <vt:lpstr>What is Machine Learning</vt:lpstr>
      <vt:lpstr>Growth of Machine Learning</vt:lpstr>
      <vt:lpstr>Examples of machine learning problems</vt:lpstr>
      <vt:lpstr>Applications</vt:lpstr>
      <vt:lpstr>Learning Associations</vt:lpstr>
      <vt:lpstr>Supervised Learning</vt:lpstr>
      <vt:lpstr>Classification</vt:lpstr>
      <vt:lpstr>Classification: Applications</vt:lpstr>
      <vt:lpstr>Prediction: Regression</vt:lpstr>
      <vt:lpstr>Regression Applications</vt:lpstr>
      <vt:lpstr>Supervised learning: Uses</vt:lpstr>
      <vt:lpstr>Unsupervised Learning</vt:lpstr>
      <vt:lpstr>Unsupervised Learning</vt:lpstr>
      <vt:lpstr>Reinforcement learning</vt:lpstr>
      <vt:lpstr>Reinforcement Learning</vt:lpstr>
      <vt:lpstr>Learning Stages</vt:lpstr>
      <vt:lpstr>Learning Stages (1) </vt:lpstr>
      <vt:lpstr>Learning Stages (2)</vt:lpstr>
      <vt:lpstr>Learning Stages (3)</vt:lpstr>
      <vt:lpstr>Learning stage(4)</vt:lpstr>
      <vt:lpstr>The ML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Bushra Naz</dc:creator>
  <cp:lastModifiedBy>Bushra Naz</cp:lastModifiedBy>
  <cp:revision>12</cp:revision>
  <dcterms:created xsi:type="dcterms:W3CDTF">2022-09-07T07:36:49Z</dcterms:created>
  <dcterms:modified xsi:type="dcterms:W3CDTF">2022-09-15T05:34:06Z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0x01010091A38D9E05BAD44CBA1E5443295888EE</vt:lpwstr>
  </property>
</Properties>
</file>