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89" r:id="rId2"/>
    <p:sldId id="669" r:id="rId3"/>
    <p:sldId id="671" r:id="rId4"/>
    <p:sldId id="688" r:id="rId5"/>
    <p:sldId id="690" r:id="rId6"/>
    <p:sldId id="677" r:id="rId7"/>
    <p:sldId id="679" r:id="rId8"/>
    <p:sldId id="680" r:id="rId9"/>
    <p:sldId id="6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F9E2B-F115-4B18-9CA6-707AF451CA0F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FD94-5F7F-4EDF-88F4-E6F59187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55B6E77-3990-4153-A461-F308B2CB8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7F76B0-CC8B-4981-969B-AFD049EA6171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64FF63E-23C9-4705-811F-FEDE0EE7F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EA9B42A-CD28-4688-A308-094B306F8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B117C67-5EA7-4655-AFEF-E3488C6AD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BED90-017D-4C56-9679-8DD98E9B8C73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CCE5D1D-ECA0-482C-BF78-9DABE7169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DA6FADD-3AB0-49B0-A42E-E416B74AB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1E1E1DF-302B-4E46-B3BB-75D1FFA55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098395-B1AD-4950-B7FD-434A9EA60797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D718BF9-8325-4641-90D6-DFAC8F7EC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C9EAC58-B536-4AC8-853E-43ECC513E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9CF76A7-4521-4C9C-9D8A-8E5F53168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41EF0-08AF-45FC-B62E-4A58DB3349B2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72120E-10C8-43EE-AFCC-5B453BCE4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A4ADE35-7311-4266-801C-AB6CAA4ED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405D4E-CC18-4927-B977-DB358A509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7C4032-8938-4609-899B-204D6C7AFA51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49A70-F561-4A56-B5E5-B08ED73F0E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F987042-C7D9-4E72-85BB-5269EF444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EE0E547-4119-41CE-9004-56A5181C2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797765-5E8E-4F37-88E7-FF9E6B00AB6E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B7CA833-DD11-4374-849B-7378DFC58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D5A61F0-446D-483A-B001-433295017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11DAE6E-7F5D-4B59-97B3-D7CBD466F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32AEDB-5F4F-4266-9DD1-B1B07F469DE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FA7502CF-D122-4EE9-82CB-11A01F82F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F8379BDC-C03E-4A89-BC09-246BEF2E1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EE38940-2CF7-475F-992F-E5D288712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F6F2DB-FBE3-4CBB-9C21-88F2B7FF7C0E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59A8C0F-C15E-4339-8B2B-9B56757CE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A34E55-5F13-4DF1-99A9-3B65DDD7E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6959142-ACC1-4BA7-8FEF-58EFF2934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FD0E23-7BA4-4D79-B795-9B851E27377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7A34B71-F73D-40B9-92C3-B73D8A45F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D0D1996-3188-4222-B4D5-BE3318F7A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E219-271C-4EFA-BB01-AE307263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8F35-279B-4A5E-81BF-E0527FED5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E94B-9963-4BA7-AA57-88E41D36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6880-9965-4445-8A6C-2352008C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DA45-0C20-4C04-9F48-227D6C67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559C-685E-4831-B682-9D4128BB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BEDF-BE8E-4976-91B3-0C8F8A71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04FF-D188-43C8-8707-23F44448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053C-4164-4F5B-8E24-5542C05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5F14-5728-4A29-A1A9-84FBD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A5EF5-4403-4022-B4E2-EE114FEDE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6620-E2C8-4D14-A0FA-028F1867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F954-EA0D-4C68-BCC6-EADD4E94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CB91-557C-40A9-B31C-E1B88DA2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6086-8A49-4953-B247-AC87459F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DF2C-9951-4DE3-A929-2EE499A2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90B-FC8C-4030-A9B7-F01EA211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C143-DC55-4CFE-8A5F-5288C178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9680-FBB9-4EA2-9E8E-5EC55D51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1DB1-1C8E-4970-B4FF-BDCDBE13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22FD-4E63-4CE1-984D-A9CF05C9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611D-167E-4F7D-86FB-728FEA67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4005-F415-4AD2-8D42-D11715C2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8312-E481-4190-807F-42FEF579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77D5-14C7-4AFE-AAA0-67462866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EDC1-430E-4DB5-8C1E-2EB2B0BB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8DDB-0A69-46A2-A28B-6CA661368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4E81F-8C8B-4982-8DA7-0B378F73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AB1F-8A1D-4D23-BBB8-B98A0B97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4A5D-D130-451B-BB28-FABC6D68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D5F5-40AF-4F5E-8E1E-BEAA64F1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C816-AFFA-44E2-A4B6-734D1CF4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1E71-FE88-47A5-A9B0-5CDDF1D4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8979-02C3-4901-A1CC-7291A757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39CC0-1AA0-4DEA-95F8-1408A75EA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1B2CB-73CB-47A3-809D-7A113B72A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CDCB8-3CEF-40DE-972B-F8EEE289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E83D9-1D85-4B67-8DA2-80EA833A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DE03E-EFED-48A6-95B0-4EA27F5B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FB50-45B2-446B-8F53-8868B537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71BE3-418A-4BC1-8934-260B7608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9CB3E-A4CC-4CD2-90FD-CCF4189A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C8463-D9CD-48C4-99D4-A0ED69C8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2ABB8-5D3D-43FF-988B-55320422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927DC-5A4F-4956-8FAC-74886C0A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A2ED3-5DB9-4632-8FDA-5688C049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7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BD2-81E0-460E-806F-A7C5789F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EBBE-8150-4681-A7CB-827DDAD5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A4567-A83F-4A8C-B7DA-C348E2984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98F1-281C-46DD-A673-921B5959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4CA6-7F7E-4F68-9444-4C4EC512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618F-C72F-46B1-9FE3-CB964C11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A5BF-DEF1-4761-A286-F0D1FA83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D3BFB-7C9D-413A-A181-0CC605A7A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ACAE5-A011-441F-B0F8-2EA716D4C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0CCC-9A10-400E-BCA0-F85AEC93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7E4BF-56D7-4F4C-9D19-7C5E6A48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C058-DBEE-41BB-90CA-4E9E46C0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91442-8867-4184-AA00-54B80390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B058-D1C4-48E3-9345-85223D40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1657-FAAF-4F14-9CB8-1AF054909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E774-BEE5-419B-BA49-7FC9F2C67C54}" type="datetimeFigureOut">
              <a:rPr lang="en-US" smtClean="0"/>
              <a:t>Wed 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1EDD-86A7-4EFD-826E-9D476E55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8F22-4566-4797-A8D7-C0C31FCCE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0B2E-D96D-4948-9F2B-53658AC4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5160E39A-3CA2-48A1-A326-BF9084BC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FF6A44-7A2D-4AAB-8EB6-E9A76DACE8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229826" name="Text Box 2">
            <a:extLst>
              <a:ext uri="{FF2B5EF4-FFF2-40B4-BE49-F238E27FC236}">
                <a16:creationId xmlns:a16="http://schemas.microsoft.com/office/drawing/2014/main" id="{4ED63C3F-70B9-46D3-9C68-CD1C2BF2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2FD151B9-EB06-45FD-B665-319FB380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0"/>
            <a:ext cx="81756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Prior Probability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prior probability of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i.e the probability that any given data sample is an apple, regardless of how the data sample looks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called posterior probability. It is based on more information, then the prior probability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which is independent of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1F05C711-01B1-4547-884D-A22C38B7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A9242-7C05-4E8F-B00B-EADDEF3A0F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188866" name="Text Box 2">
            <a:extLst>
              <a:ext uri="{FF2B5EF4-FFF2-40B4-BE49-F238E27FC236}">
                <a16:creationId xmlns:a16="http://schemas.microsoft.com/office/drawing/2014/main" id="{AE5D2848-514E-41B5-B959-6570C01C7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51F75584-2348-43BA-AB83-1B67FCB5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0"/>
            <a:ext cx="81756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Posterior Probability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Let the data samples be fruits described by their 	colour and 	shape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red and round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hypothesis that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an apple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the probability that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an apple given that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red and 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ABC4AED3-7532-4077-928E-DCA016B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8695E-2F14-4FB2-8377-C1780F3E2F5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192962" name="Text Box 2">
            <a:extLst>
              <a:ext uri="{FF2B5EF4-FFF2-40B4-BE49-F238E27FC236}">
                <a16:creationId xmlns:a16="http://schemas.microsoft.com/office/drawing/2014/main" id="{5DEEDD9B-43BE-41CA-8A73-14471987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FE58E53-1AB7-4A3C-B55F-C2CF01E4C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1"/>
            <a:ext cx="81756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Bayes Theorem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way of calculating the posterior probability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P(X|H) P(H)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P(X|H)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the posterior probability of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given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(it is the probability that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red and round given that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an apple)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the prior probability of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(probability that a data sample is red and round)</a:t>
            </a: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C08D3F2B-EC34-411A-85DD-1D1F9E0DE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5F557AE2-C2F5-4BC5-84E8-906B7F45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28DEAD-6BC5-4924-8485-53A291D651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227778" name="Text Box 2">
            <a:extLst>
              <a:ext uri="{FF2B5EF4-FFF2-40B4-BE49-F238E27FC236}">
                <a16:creationId xmlns:a16="http://schemas.microsoft.com/office/drawing/2014/main" id="{F36BC27A-0559-467E-8C61-8887CF8EB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52385A06-C07C-4898-8E1D-9C1AFE5C2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1"/>
            <a:ext cx="81756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Bayes Theorem: Proof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posterior probability of the fruit being an apple given that its shape is round and its colour is red is 		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 / |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i.e. the number of apples which are red and round divided by the total number of red and round fruits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 / |total fruits of all size and shapes|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 / |total fruits of all size and shapes|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5324912E-C97C-4253-831D-1A42D7F8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CBCDB-C0D5-45A1-AE33-01054A67956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238018" name="Text Box 2">
            <a:extLst>
              <a:ext uri="{FF2B5EF4-FFF2-40B4-BE49-F238E27FC236}">
                <a16:creationId xmlns:a16="http://schemas.microsoft.com/office/drawing/2014/main" id="{69863F65-8405-438F-8C14-2DFDEFB0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A1CD021C-AFE8-4D5E-ACEC-E3806594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0"/>
            <a:ext cx="81756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Bayes Theorem: Proof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P(X|H)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Hence we have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 =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P(H|X)P(X)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also 	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 =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P(X|H)P(H)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P(H|X)P(X)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P(X|H)P(H)</a:t>
            </a: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hence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P(H|X)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P(X|H) P(H) / P(X)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0313D704-0152-46D5-B807-2ABCDD41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2138EE-6C72-4DAF-9715-E926E37498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05250" name="Text Box 1026">
            <a:extLst>
              <a:ext uri="{FF2B5EF4-FFF2-40B4-BE49-F238E27FC236}">
                <a16:creationId xmlns:a16="http://schemas.microsoft.com/office/drawing/2014/main" id="{8F8705ED-4B69-417D-B943-F33B8DDB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34820" name="Text Box 1027">
            <a:extLst>
              <a:ext uri="{FF2B5EF4-FFF2-40B4-BE49-F238E27FC236}">
                <a16:creationId xmlns:a16="http://schemas.microsoft.com/office/drawing/2014/main" id="{8035485A-1756-414B-8876-F0A113601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1"/>
            <a:ext cx="8175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Naïve (Simple) Bayesian Classification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34821" name="Picture 1028">
            <a:extLst>
              <a:ext uri="{FF2B5EF4-FFF2-40B4-BE49-F238E27FC236}">
                <a16:creationId xmlns:a16="http://schemas.microsoft.com/office/drawing/2014/main" id="{03A398F5-D35E-4CDC-833F-2924562B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6705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50334E68-1E06-439F-B5CB-50C3304B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91EDB-18CC-4B0C-931D-DF0F8A2BE25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09346" name="Text Box 2">
            <a:extLst>
              <a:ext uri="{FF2B5EF4-FFF2-40B4-BE49-F238E27FC236}">
                <a16:creationId xmlns:a16="http://schemas.microsoft.com/office/drawing/2014/main" id="{9B8BCF1B-0C49-4DB6-A978-3997DBBF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748C7493-B7A6-4AAA-AFA3-C437842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1"/>
            <a:ext cx="81756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Naïve (Simple) Bayesian Classification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</a:t>
            </a:r>
            <a:r>
              <a:rPr lang="en-GB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class buy computer and C</a:t>
            </a:r>
            <a:r>
              <a:rPr lang="en-GB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class not buy computer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unknown sample: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{age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30, income = medium, student = yes, credit-rating = fair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prior probability of each class can be computed as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P(buy computer = yes) = 9/14 = 0.643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GB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buy_computer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no) = 5/14 = 0.357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3F530F61-C54C-4AC4-8956-75D208D3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50696-42D2-44C2-AB79-AD7E589693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11394" name="Text Box 2">
            <a:extLst>
              <a:ext uri="{FF2B5EF4-FFF2-40B4-BE49-F238E27FC236}">
                <a16:creationId xmlns:a16="http://schemas.microsoft.com/office/drawing/2014/main" id="{0F8225DA-8DA2-4FD9-BAD5-D4B66B60F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8AA38D41-145F-4997-9F5B-67DBA950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0"/>
            <a:ext cx="81756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Naïve (Simple) Bayesian Classification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compute P(X|Ci) we compute the following conditional probabilities</a:t>
            </a:r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09AB25A6-977F-4261-9F94-C1EE2B66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81376"/>
            <a:ext cx="6248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2AF65F3E-B8A3-4A12-B2CA-35A28774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092CC5-7E1C-4E6C-9AE1-727404E379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13442" name="Text Box 2">
            <a:extLst>
              <a:ext uri="{FF2B5EF4-FFF2-40B4-BE49-F238E27FC236}">
                <a16:creationId xmlns:a16="http://schemas.microsoft.com/office/drawing/2014/main" id="{503FD075-990E-4C92-8C11-53C3FE834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BAYESIAN CLASSIFICATION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16FAE63B-9FD1-41CB-85E8-4FE8E1F28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143000"/>
            <a:ext cx="8175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Naïve (Simple) Bayesian Classification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the above probabilities we obtain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33534B56-8339-4401-8FF1-66B67B46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048000"/>
            <a:ext cx="72294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99F32CCB-B88F-43DB-93FF-7D3561FCD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886201"/>
            <a:ext cx="8175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hence the naïve Bayesian classifier predicts that the student will buy computer, because</a:t>
            </a:r>
          </a:p>
        </p:txBody>
      </p:sp>
      <p:pic>
        <p:nvPicPr>
          <p:cNvPr id="40967" name="Picture 7">
            <a:extLst>
              <a:ext uri="{FF2B5EF4-FFF2-40B4-BE49-F238E27FC236}">
                <a16:creationId xmlns:a16="http://schemas.microsoft.com/office/drawing/2014/main" id="{1C815959-41B0-4EB8-8CA9-EFECD21A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53000"/>
            <a:ext cx="7543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633</Words>
  <Application>Microsoft Office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BUTT</dc:creator>
  <cp:lastModifiedBy>WALEED BUTT</cp:lastModifiedBy>
  <cp:revision>2</cp:revision>
  <dcterms:created xsi:type="dcterms:W3CDTF">2020-12-30T09:38:46Z</dcterms:created>
  <dcterms:modified xsi:type="dcterms:W3CDTF">2020-12-30T09:58:31Z</dcterms:modified>
</cp:coreProperties>
</file>