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8737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Graph the regression equation on a scatterplot: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71600"/>
            <a:ext cx="73723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2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 for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Use the regression equation for predictions ONLY if the graph of the regression line on the scatter plot confirms that the line fits the points reasonably well.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equation for predictions ONLY if the data used for prediction does not go much beyond the scope of the available sample data.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equation for prediction ONLY if 𝑟 indicates that there is a significant linear correlation indicated between the two variables, 𝑥 and 𝑦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Notice: If the regression equation does not appear to be useful for predictions, the best predicted value of a 𝑦 variable is its point estimate [i.e. the sample mean of the 𝑦 variable would be the best predicted value for that variable] </a:t>
            </a:r>
          </a:p>
        </p:txBody>
      </p:sp>
    </p:spTree>
    <p:extLst>
      <p:ext uri="{BB962C8B-B14F-4D97-AF65-F5344CB8AC3E}">
        <p14:creationId xmlns:p14="http://schemas.microsoft.com/office/powerpoint/2010/main" val="85663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2" y="228600"/>
            <a:ext cx="861376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3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Marginal change – in working with two variables related by a regression equation, the marginal change in a variable is the amount that the variable changes when the other variable changes by exactly one unit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The slope, 𝑏</a:t>
            </a:r>
            <a:r>
              <a:rPr lang="en-US" baseline="-25000" dirty="0"/>
              <a:t>1</a:t>
            </a:r>
            <a:r>
              <a:rPr lang="en-US" dirty="0"/>
              <a:t>, in the regression equation is the marginal change in 𝑦 when 𝑥 changes by one unit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the 40 pairs of shoe print lengths and heights, the regression equation was: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slope of 3.22 tells us that if we increase shoe print length by 1 cm, the predicted height of a person increases by 3.22 cm.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133725"/>
            <a:ext cx="33337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67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160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Scatter Plot – plot of paired 𝑥,𝑦 quantitative data with a dot representing each pair of points </a:t>
            </a:r>
          </a:p>
          <a:p>
            <a:endParaRPr lang="en-US" dirty="0"/>
          </a:p>
          <a:p>
            <a:pPr lvl="1"/>
            <a:r>
              <a:rPr lang="en-US" dirty="0"/>
              <a:t>Helpful in determining whether there is a relationship between two variables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209800"/>
            <a:ext cx="60864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7467600" cy="579438"/>
          </a:xfrm>
        </p:spPr>
        <p:txBody>
          <a:bodyPr/>
          <a:lstStyle/>
          <a:p>
            <a:r>
              <a:rPr lang="en-US" dirty="0"/>
              <a:t>Statistical graphs</a:t>
            </a:r>
          </a:p>
        </p:txBody>
      </p:sp>
    </p:spTree>
    <p:extLst>
      <p:ext uri="{BB962C8B-B14F-4D97-AF65-F5344CB8AC3E}">
        <p14:creationId xmlns:p14="http://schemas.microsoft.com/office/powerpoint/2010/main" val="30383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7467600" cy="579438"/>
          </a:xfrm>
        </p:spPr>
        <p:txBody>
          <a:bodyPr/>
          <a:lstStyle/>
          <a:p>
            <a:r>
              <a:rPr lang="en-US" dirty="0"/>
              <a:t>Statistical graphs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129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Time Series Graph – quantitative data collected over time and plotted accordingly with the horizontal axis representing some measure of time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722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84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definition /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7467600" cy="3276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Outlier – in a scatter plot, an outlier is a point lying far away from the other data points </a:t>
            </a:r>
          </a:p>
          <a:p>
            <a:endParaRPr lang="en-US" dirty="0"/>
          </a:p>
          <a:p>
            <a:r>
              <a:rPr lang="en-US" dirty="0"/>
              <a:t>Influential point – a point that strongly affects the graph of the regression 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556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2133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the 40 pairs of shoe prints and heights, observe what happens if we include this additional data point: </a:t>
            </a:r>
            <a:r>
              <a:rPr lang="en-US" i="1" dirty="0"/>
              <a:t>		</a:t>
            </a:r>
          </a:p>
          <a:p>
            <a:pPr marL="0" indent="0">
              <a:buNone/>
            </a:pPr>
            <a:r>
              <a:rPr lang="en-US" i="1" dirty="0"/>
              <a:t>		x </a:t>
            </a:r>
            <a:r>
              <a:rPr lang="en-US" dirty="0"/>
              <a:t>= 35 cm and </a:t>
            </a:r>
            <a:r>
              <a:rPr lang="en-US" i="1" dirty="0"/>
              <a:t>y </a:t>
            </a:r>
            <a:r>
              <a:rPr lang="en-US" dirty="0"/>
              <a:t>= 25 cm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458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35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The additional point is an influential point because the graph of the regression line because the graph of the regression line did change considerably.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additional point is also an outlier because it is far from the other points. </a:t>
            </a:r>
          </a:p>
        </p:txBody>
      </p:sp>
    </p:spTree>
    <p:extLst>
      <p:ext uri="{BB962C8B-B14F-4D97-AF65-F5344CB8AC3E}">
        <p14:creationId xmlns:p14="http://schemas.microsoft.com/office/powerpoint/2010/main" val="313051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the first part of this section we find the equation of the straight line that best fits the paired sample data. That equation algebraically describes the relationship between two variables.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best-fitting straight line is called a regression line and its equation is called the regression equation.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the least squares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Residual – for a pair of sample 𝑥 and 𝑦 values, the difference between the observed sample value of 𝑦 (a true value observed) and the y-value that is predicted by using the regression equation 𝑦^ is the residual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𝑅𝑒𝑠𝑖𝑑𝑢𝑎𝑙 = 𝑂𝑏𝑠𝑒𝑟𝑣𝑒𝑑 − 𝑃𝑟𝑒𝑑𝑖𝑐𝑡𝑒𝑑 = 𝑦 − 𝑦^ </a:t>
            </a:r>
          </a:p>
          <a:p>
            <a:pPr lvl="1" algn="just"/>
            <a:r>
              <a:rPr lang="en-US" dirty="0"/>
              <a:t>A residual represents a type of inherent prediction error </a:t>
            </a:r>
          </a:p>
          <a:p>
            <a:pPr lvl="1" algn="just"/>
            <a:r>
              <a:rPr lang="en-US" dirty="0"/>
              <a:t>The regression equation does not, typically, pass through all the observed data values that we have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Least Squares Property – a straight line satisfies this property if the sum of the squares of the residuals is the smallest sum possible </a:t>
            </a:r>
          </a:p>
        </p:txBody>
      </p:sp>
    </p:spTree>
    <p:extLst>
      <p:ext uri="{BB962C8B-B14F-4D97-AF65-F5344CB8AC3E}">
        <p14:creationId xmlns:p14="http://schemas.microsoft.com/office/powerpoint/2010/main" val="265890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27038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4" y="717933"/>
            <a:ext cx="7440796" cy="558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89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2363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and Why do we Use Logistic Regression?</a:t>
            </a:r>
          </a:p>
          <a:p>
            <a:r>
              <a:rPr lang="en-US" dirty="0"/>
              <a:t>	 Binary</a:t>
            </a:r>
          </a:p>
          <a:p>
            <a:r>
              <a:rPr lang="en-US" dirty="0"/>
              <a:t> 	Multinomial</a:t>
            </a:r>
          </a:p>
          <a:p>
            <a:r>
              <a:rPr lang="en-US" dirty="0"/>
              <a:t> Theory Behind Logistic Regression</a:t>
            </a:r>
          </a:p>
          <a:p>
            <a:r>
              <a:rPr lang="en-US" dirty="0"/>
              <a:t> 	Assessing the Model</a:t>
            </a:r>
          </a:p>
          <a:p>
            <a:r>
              <a:rPr lang="en-US" dirty="0"/>
              <a:t> 	Assessing predictors</a:t>
            </a:r>
          </a:p>
          <a:p>
            <a:r>
              <a:rPr lang="en-US" dirty="0"/>
              <a:t> 	Things that can go Wrong</a:t>
            </a:r>
          </a:p>
          <a:p>
            <a:r>
              <a:rPr lang="en-US" dirty="0"/>
              <a:t> Interpreting Logistic Regression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predict an outcome variable that is categorical from one or more categorical or continuous predictor variables.</a:t>
            </a:r>
          </a:p>
          <a:p>
            <a:endParaRPr lang="en-US" dirty="0"/>
          </a:p>
          <a:p>
            <a:r>
              <a:rPr lang="en-US" dirty="0"/>
              <a:t>Used because having a categorical outcome variable violates the assumption of linearity in normal regression.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assumptions about the distributions of the predictor variables.</a:t>
            </a:r>
          </a:p>
          <a:p>
            <a:r>
              <a:rPr lang="en-US" dirty="0"/>
              <a:t>Predictors do not have to be normally distributed</a:t>
            </a:r>
          </a:p>
          <a:p>
            <a:r>
              <a:rPr lang="en-US" dirty="0"/>
              <a:t>Logistic regression does not make any assumptions of normality, linearity, and homogeneity of variance for the independent variables.</a:t>
            </a:r>
          </a:p>
          <a:p>
            <a:r>
              <a:rPr lang="en-US" dirty="0"/>
              <a:t>Because it does not impose these requirements, it is preferred to </a:t>
            </a:r>
            <a:r>
              <a:rPr lang="en-US" dirty="0" err="1"/>
              <a:t>discriminant</a:t>
            </a:r>
            <a:r>
              <a:rPr lang="en-US" dirty="0"/>
              <a:t> analysis when the data does not satisfy these assumptions.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used to analyze relationships between a dichotomous dependent variable and continue or dichotomous independent variables.</a:t>
            </a:r>
          </a:p>
          <a:p>
            <a:endParaRPr lang="en-US" dirty="0"/>
          </a:p>
          <a:p>
            <a:r>
              <a:rPr lang="en-US" dirty="0"/>
              <a:t>Logistic regression combines the independent variables to estimate the probability that a particular event will occur, i.e. a subject will be a member of one of the groups defined by the dichotomous dependent variable.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44079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5820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Regression Equation – given a collection of paired sample data, the regression equation that algebraically describes the relationship between the two variables 𝑥 and 𝑦 is 𝑦 =𝑏</a:t>
            </a:r>
            <a:r>
              <a:rPr lang="en-US" baseline="-25000" dirty="0"/>
              <a:t>0</a:t>
            </a:r>
            <a:r>
              <a:rPr lang="en-US" dirty="0"/>
              <a:t>+𝑏</a:t>
            </a:r>
            <a:r>
              <a:rPr lang="en-US" baseline="-25000" dirty="0"/>
              <a:t>1</a:t>
            </a:r>
            <a:r>
              <a:rPr lang="en-US" dirty="0"/>
              <a:t>𝑥 </a:t>
            </a:r>
          </a:p>
          <a:p>
            <a:pPr lvl="1" algn="just"/>
            <a:r>
              <a:rPr lang="en-US" dirty="0"/>
              <a:t>The regression equation attempts to describe a relationship between two variables </a:t>
            </a:r>
          </a:p>
          <a:p>
            <a:pPr lvl="1" algn="just"/>
            <a:r>
              <a:rPr lang="en-US" dirty="0"/>
              <a:t>Inherently, the equation algebraically describes how the values of one variable are somehow associated with the values of the other variable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Regression line – the graph of the regression equation </a:t>
            </a:r>
          </a:p>
          <a:p>
            <a:pPr lvl="1" algn="just"/>
            <a:r>
              <a:rPr lang="en-US" dirty="0"/>
              <a:t>Also known as the “line of best fit” or the “least square line” </a:t>
            </a:r>
          </a:p>
          <a:p>
            <a:pPr lvl="1" algn="just"/>
            <a:r>
              <a:rPr lang="en-US" dirty="0"/>
              <a:t>The regression line fits the sample points best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7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457200"/>
            <a:ext cx="85058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logistic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dirty="0"/>
              <a:t>Identify the independent variable that impact in the dependent variable</a:t>
            </a:r>
          </a:p>
          <a:p>
            <a:endParaRPr lang="en-US" dirty="0"/>
          </a:p>
          <a:p>
            <a:r>
              <a:rPr lang="en-US" dirty="0"/>
              <a:t>Establishing classification system based on the logistic model for determining the group membership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BINARY LOGISTIC REGRESSION</a:t>
            </a:r>
          </a:p>
          <a:p>
            <a:endParaRPr lang="en-US" b="1" i="1" dirty="0"/>
          </a:p>
          <a:p>
            <a:pPr lvl="1"/>
            <a:r>
              <a:rPr lang="en-US" dirty="0"/>
              <a:t>It is used when the dependent variable is dichotomous.</a:t>
            </a:r>
          </a:p>
          <a:p>
            <a:pPr lvl="1"/>
            <a:endParaRPr lang="en-US" dirty="0"/>
          </a:p>
          <a:p>
            <a:r>
              <a:rPr lang="en-US" b="1" i="1" dirty="0"/>
              <a:t>MULTINOMIAL LOGISTIC REGRESSION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used when the dependent or outcomes variable has more than two categories.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28725"/>
            <a:ext cx="88773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81000"/>
            <a:ext cx="8496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small samples have so much sampling errors.</a:t>
            </a:r>
          </a:p>
          <a:p>
            <a:endParaRPr lang="en-US" dirty="0"/>
          </a:p>
          <a:p>
            <a:r>
              <a:rPr lang="en-US" dirty="0"/>
              <a:t>Very large sample size decreases the chances of errors.</a:t>
            </a:r>
          </a:p>
          <a:p>
            <a:endParaRPr lang="en-US" dirty="0"/>
          </a:p>
          <a:p>
            <a:r>
              <a:rPr lang="en-US" dirty="0"/>
              <a:t>Logistic requires larger sample size than multiple regression.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228600"/>
            <a:ext cx="83343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724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648200"/>
            <a:ext cx="7467600" cy="1828800"/>
          </a:xfrm>
        </p:spPr>
        <p:txBody>
          <a:bodyPr>
            <a:normAutofit/>
          </a:bodyPr>
          <a:lstStyle/>
          <a:p>
            <a:r>
              <a:rPr lang="en-US" dirty="0"/>
              <a:t>Notice the 𝑦 in the sample regression equation! </a:t>
            </a:r>
          </a:p>
          <a:p>
            <a:r>
              <a:rPr lang="en-US" dirty="0"/>
              <a:t>This implies that we are predicting something! </a:t>
            </a:r>
          </a:p>
          <a:p>
            <a:r>
              <a:rPr lang="en-US" dirty="0"/>
              <a:t>We are predicting values for 𝑦 based upon true and observed values of 𝑥.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20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521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"/>
            <a:ext cx="7467600" cy="669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1.The sample of paired data is a simple random sample of quantitative data </a:t>
            </a:r>
          </a:p>
          <a:p>
            <a:endParaRPr lang="en-US" dirty="0"/>
          </a:p>
          <a:p>
            <a:r>
              <a:rPr lang="en-US" dirty="0"/>
              <a:t>2.The pairs of data (𝑥,𝑦) have a </a:t>
            </a:r>
            <a:r>
              <a:rPr lang="en-US" b="1" dirty="0"/>
              <a:t>bivariate normal distribution</a:t>
            </a:r>
            <a:r>
              <a:rPr lang="en-US" dirty="0"/>
              <a:t>, meaning the following: </a:t>
            </a:r>
          </a:p>
          <a:p>
            <a:pPr lvl="1"/>
            <a:r>
              <a:rPr lang="en-US" dirty="0"/>
              <a:t>Visual examination of the scatter plot(s) confirms that the sample points follow an approximately straight line(s) </a:t>
            </a:r>
          </a:p>
          <a:p>
            <a:pPr lvl="1"/>
            <a:r>
              <a:rPr lang="en-US" dirty="0"/>
              <a:t>Because results can be strongly affected by the presence of outliers, any outliers should be removed if they are known to be errors (Note: Use caution when removing data points)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Slope: </a:t>
            </a:r>
          </a:p>
          <a:p>
            <a:pPr lvl="1"/>
            <a:r>
              <a:rPr lang="en-US" dirty="0"/>
              <a:t>𝑏</a:t>
            </a:r>
            <a:r>
              <a:rPr lang="en-US" baseline="-25000" dirty="0"/>
              <a:t>1</a:t>
            </a:r>
            <a:r>
              <a:rPr lang="en-US" dirty="0"/>
              <a:t>=𝑟 ∗ (𝑆</a:t>
            </a:r>
            <a:r>
              <a:rPr lang="en-US" baseline="-25000" dirty="0"/>
              <a:t>𝑦 </a:t>
            </a:r>
            <a:r>
              <a:rPr lang="en-US" dirty="0"/>
              <a:t>/ 𝑆</a:t>
            </a:r>
            <a:r>
              <a:rPr lang="en-US" baseline="-25000" dirty="0"/>
              <a:t>𝑥</a:t>
            </a:r>
            <a:r>
              <a:rPr lang="en-US" dirty="0"/>
              <a:t> )where 𝑠</a:t>
            </a:r>
            <a:r>
              <a:rPr lang="en-US" baseline="-25000" dirty="0"/>
              <a:t>𝑦</a:t>
            </a:r>
            <a:r>
              <a:rPr lang="en-US" dirty="0"/>
              <a:t> and 𝑠</a:t>
            </a:r>
            <a:r>
              <a:rPr lang="en-US" baseline="-25000" dirty="0"/>
              <a:t>𝑥</a:t>
            </a:r>
            <a:r>
              <a:rPr lang="en-US" dirty="0"/>
              <a:t> are the standard deviations of 𝑦 values and 𝑥 values </a:t>
            </a:r>
          </a:p>
          <a:p>
            <a:endParaRPr lang="en-US" dirty="0"/>
          </a:p>
          <a:p>
            <a:r>
              <a:rPr lang="en-US" dirty="0"/>
              <a:t>Intercept: </a:t>
            </a:r>
          </a:p>
          <a:p>
            <a:pPr lvl="1"/>
            <a:r>
              <a:rPr lang="en-US" dirty="0"/>
              <a:t>𝑏</a:t>
            </a:r>
            <a:r>
              <a:rPr lang="en-US" baseline="-25000" dirty="0"/>
              <a:t>0 </a:t>
            </a:r>
            <a:r>
              <a:rPr lang="en-US" dirty="0"/>
              <a:t>= 𝑦 −𝑏</a:t>
            </a:r>
            <a:r>
              <a:rPr lang="en-US" baseline="-25000" dirty="0"/>
              <a:t>1 </a:t>
            </a:r>
            <a:r>
              <a:rPr lang="en-US" dirty="0"/>
              <a:t>∗ 𝑥 </a:t>
            </a:r>
          </a:p>
          <a:p>
            <a:endParaRPr lang="en-US" dirty="0"/>
          </a:p>
          <a:p>
            <a:r>
              <a:rPr lang="en-US" dirty="0"/>
              <a:t>Software will typically be utilized to calculate these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39467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We would like to use the explanatory variable, </a:t>
            </a:r>
            <a:r>
              <a:rPr lang="en-US" i="1" dirty="0"/>
              <a:t>x</a:t>
            </a:r>
            <a:r>
              <a:rPr lang="en-US" dirty="0"/>
              <a:t>, shoe print length, to predict the response variable, </a:t>
            </a:r>
            <a:r>
              <a:rPr lang="en-US" i="1" dirty="0"/>
              <a:t>y</a:t>
            </a:r>
            <a:r>
              <a:rPr lang="en-US" dirty="0"/>
              <a:t>, height.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data are listed below: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8534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Requirement Check: </a:t>
            </a:r>
          </a:p>
          <a:p>
            <a:endParaRPr lang="en-US" dirty="0"/>
          </a:p>
          <a:p>
            <a:r>
              <a:rPr lang="en-US" dirty="0"/>
              <a:t>1.The data are assumed to be a simple random sample. </a:t>
            </a:r>
          </a:p>
          <a:p>
            <a:r>
              <a:rPr lang="en-US" dirty="0"/>
              <a:t>2.The scatterplot showed a roughly straight-line pattern. </a:t>
            </a:r>
          </a:p>
          <a:p>
            <a:r>
              <a:rPr lang="en-US" dirty="0"/>
              <a:t>3.There are no outliers. </a:t>
            </a:r>
          </a:p>
          <a:p>
            <a:endParaRPr lang="en-US" dirty="0"/>
          </a:p>
          <a:p>
            <a:r>
              <a:rPr lang="en-US" dirty="0"/>
              <a:t>The use of technology is recommended for finding the equation of a regression line. </a:t>
            </a:r>
          </a:p>
        </p:txBody>
      </p:sp>
    </p:spTree>
    <p:extLst>
      <p:ext uri="{BB962C8B-B14F-4D97-AF65-F5344CB8AC3E}">
        <p14:creationId xmlns:p14="http://schemas.microsoft.com/office/powerpoint/2010/main" val="38386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StatCrunch</a:t>
            </a:r>
            <a:r>
              <a:rPr lang="en-US" dirty="0"/>
              <a:t>, we obtain the following result: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then, the regression equation can be expressed as: </a:t>
            </a:r>
          </a:p>
          <a:p>
            <a:pPr lvl="1"/>
            <a:r>
              <a:rPr lang="en-US" dirty="0"/>
              <a:t>Y = 125  + 1.73x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3" y="2390344"/>
            <a:ext cx="7407097" cy="174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930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</TotalTime>
  <Words>1199</Words>
  <Application>Microsoft Office PowerPoint</Application>
  <PresentationFormat>On-screen Show (4:3)</PresentationFormat>
  <Paragraphs>146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Linear Regression</vt:lpstr>
      <vt:lpstr>Key concept</vt:lpstr>
      <vt:lpstr>Simple linear regression</vt:lpstr>
      <vt:lpstr>notation</vt:lpstr>
      <vt:lpstr>Requirements for simple linear regression</vt:lpstr>
      <vt:lpstr>PowerPoint Presentation</vt:lpstr>
      <vt:lpstr>Example</vt:lpstr>
      <vt:lpstr>PowerPoint Presentation</vt:lpstr>
      <vt:lpstr>PowerPoint Presentation</vt:lpstr>
      <vt:lpstr>PowerPoint Presentation</vt:lpstr>
      <vt:lpstr>Regression equation for predictions</vt:lpstr>
      <vt:lpstr>PowerPoint Presentation</vt:lpstr>
      <vt:lpstr>Marginal change</vt:lpstr>
      <vt:lpstr>example</vt:lpstr>
      <vt:lpstr>Statistical graphs</vt:lpstr>
      <vt:lpstr>Statistical graphs</vt:lpstr>
      <vt:lpstr>Background definition / concepts</vt:lpstr>
      <vt:lpstr>example</vt:lpstr>
      <vt:lpstr>PowerPoint Presentation</vt:lpstr>
      <vt:lpstr>Residual and the least squares property</vt:lpstr>
      <vt:lpstr>residuals</vt:lpstr>
      <vt:lpstr>Logistic Regression</vt:lpstr>
      <vt:lpstr>AIMS</vt:lpstr>
      <vt:lpstr>When and why</vt:lpstr>
      <vt:lpstr>When and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Of logistic regression </vt:lpstr>
      <vt:lpstr>Types of logistic regression</vt:lpstr>
      <vt:lpstr>PowerPoint Presentation</vt:lpstr>
      <vt:lpstr>PowerPoint Presentation</vt:lpstr>
      <vt:lpstr>PowerPoint Presentation</vt:lpstr>
      <vt:lpstr>Sample sie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Muhammad Yasin</dc:creator>
  <cp:lastModifiedBy>Waleed Butt</cp:lastModifiedBy>
  <cp:revision>15</cp:revision>
  <dcterms:created xsi:type="dcterms:W3CDTF">2006-08-16T00:00:00Z</dcterms:created>
  <dcterms:modified xsi:type="dcterms:W3CDTF">2020-10-06T06:46:47Z</dcterms:modified>
</cp:coreProperties>
</file>