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5" roundtripDataSignature="AMtx7mhj2HWI4FAu5EcZam8vWrxavtVd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7" name="Google Shape;87;p1: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59" name="Google Shape;15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0" name="Google Shape;160;p10: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67" name="Google Shape;16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8" name="Google Shape;168;p11: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75" name="Google Shape;17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6" name="Google Shape;176;p12: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83" name="Google Shape;18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4" name="Google Shape;184;p13: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91" name="Google Shape;19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2" name="Google Shape;192;p14: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99" name="Google Shape;19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0" name="Google Shape;200;p15: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08" name="Google Shape;20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9" name="Google Shape;209;p16: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17" name="Google Shape;21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8" name="Google Shape;218;p17: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25" name="Google Shape;22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6" name="Google Shape;226;p18: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34" name="Google Shape;23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5" name="Google Shape;235;p19: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94" name="Google Shape;9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5" name="Google Shape;95;p2: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02" name="Google Shape;10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3" name="Google Shape;103;p3: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10" name="Google Shape;11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1" name="Google Shape;111;p4: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18" name="Google Shape;11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9" name="Google Shape;119;p5: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27" name="Google Shape;12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8" name="Google Shape;128;p6: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35" name="Google Shape;13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6" name="Google Shape;136;p7: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43" name="Google Shape;14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4" name="Google Shape;144;p8: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51" name="Google Shape;15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2" name="Google Shape;152;p9: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30"/>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1"/>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31"/>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2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22" name="Google Shape;22;p2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2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2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4" name="Google Shape;34;p2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2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0" name="Google Shape;40;p2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1" name="Google Shape;41;p2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2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7" name="Google Shape;47;p2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8" name="Google Shape;48;p2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9" name="Google Shape;49;p2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50" name="Google Shape;50;p2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2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2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2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2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2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GB"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90" name="Google Shape;90;p1"/>
          <p:cNvSpPr txBox="1"/>
          <p:nvPr/>
        </p:nvSpPr>
        <p:spPr>
          <a:xfrm>
            <a:off x="762000" y="381000"/>
            <a:ext cx="80772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400" u="sng" cap="none" strike="noStrike">
                <a:solidFill>
                  <a:srgbClr val="CC3300"/>
                </a:solidFill>
                <a:latin typeface="Times New Roman"/>
                <a:ea typeface="Times New Roman"/>
                <a:cs typeface="Times New Roman"/>
                <a:sym typeface="Times New Roman"/>
              </a:rPr>
              <a:t>BAYESIAN CLASSIFICATION</a:t>
            </a:r>
            <a:endParaRPr/>
          </a:p>
        </p:txBody>
      </p:sp>
      <p:sp>
        <p:nvSpPr>
          <p:cNvPr id="91" name="Google Shape;91;p1"/>
          <p:cNvSpPr txBox="1"/>
          <p:nvPr/>
        </p:nvSpPr>
        <p:spPr>
          <a:xfrm>
            <a:off x="609600" y="1143000"/>
            <a:ext cx="8175625" cy="41084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3300"/>
              </a:buClr>
              <a:buSzPts val="2400"/>
              <a:buFont typeface="Times New Roman"/>
              <a:buNone/>
            </a:pPr>
            <a:r>
              <a:rPr b="1" i="1" lang="en-GB" sz="2400" u="none" cap="none" strike="noStrike">
                <a:solidFill>
                  <a:srgbClr val="FF3300"/>
                </a:solidFill>
                <a:latin typeface="Times New Roman"/>
                <a:ea typeface="Times New Roman"/>
                <a:cs typeface="Times New Roman"/>
                <a:sym typeface="Times New Roman"/>
              </a:rPr>
              <a:t>Bayesian Classifiers</a:t>
            </a:r>
            <a:endParaRPr/>
          </a:p>
          <a:p>
            <a:pPr indent="0" lvl="0" marL="0" marR="0" rtl="0" algn="l">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	</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Bayesian classifiers are statistical classifiers</a:t>
            </a:r>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They can calculate the probability that a given sample belongs to a particular class</a:t>
            </a:r>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Bayesian classification is based on Bayes theorem</a:t>
            </a:r>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Bayesian classifiers have exhibited high accuracy and speed when applied to large databases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GB"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63" name="Google Shape;163;p10"/>
          <p:cNvSpPr txBox="1"/>
          <p:nvPr/>
        </p:nvSpPr>
        <p:spPr>
          <a:xfrm>
            <a:off x="762000" y="381000"/>
            <a:ext cx="80772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400" u="sng" cap="none" strike="noStrike">
                <a:solidFill>
                  <a:srgbClr val="CC3300"/>
                </a:solidFill>
                <a:latin typeface="Times New Roman"/>
                <a:ea typeface="Times New Roman"/>
                <a:cs typeface="Times New Roman"/>
                <a:sym typeface="Times New Roman"/>
              </a:rPr>
              <a:t>BAYESIAN CLASSIFICATION</a:t>
            </a:r>
            <a:endParaRPr/>
          </a:p>
        </p:txBody>
      </p:sp>
      <p:sp>
        <p:nvSpPr>
          <p:cNvPr id="164" name="Google Shape;164;p10"/>
          <p:cNvSpPr txBox="1"/>
          <p:nvPr/>
        </p:nvSpPr>
        <p:spPr>
          <a:xfrm>
            <a:off x="609600" y="1143000"/>
            <a:ext cx="8175625" cy="41084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3300"/>
              </a:buClr>
              <a:buSzPts val="2400"/>
              <a:buFont typeface="Times New Roman"/>
              <a:buNone/>
            </a:pPr>
            <a:r>
              <a:rPr b="1" i="1" lang="en-GB" sz="2400" u="none" cap="none" strike="noStrike">
                <a:solidFill>
                  <a:srgbClr val="FF3300"/>
                </a:solidFill>
                <a:latin typeface="Times New Roman"/>
                <a:ea typeface="Times New Roman"/>
                <a:cs typeface="Times New Roman"/>
                <a:sym typeface="Times New Roman"/>
              </a:rPr>
              <a:t>Naïve (Simple) Bayesian Classification</a:t>
            </a:r>
            <a:endParaRPr/>
          </a:p>
          <a:p>
            <a:pPr indent="0" lvl="0" marL="0" marR="0" rtl="0" algn="l">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	</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3. As P(X) is constant for all classes, only P(X|C</a:t>
            </a:r>
            <a:r>
              <a:rPr b="1" baseline="-25000" i="0" lang="en-GB" sz="2400" u="none" cap="none" strike="noStrike">
                <a:solidFill>
                  <a:schemeClr val="dk1"/>
                </a:solidFill>
                <a:latin typeface="Times New Roman"/>
                <a:ea typeface="Times New Roman"/>
                <a:cs typeface="Times New Roman"/>
                <a:sym typeface="Times New Roman"/>
              </a:rPr>
              <a:t>i</a:t>
            </a:r>
            <a:r>
              <a:rPr b="1" i="0" lang="en-GB" sz="2400" u="none" cap="none" strike="noStrike">
                <a:solidFill>
                  <a:schemeClr val="dk1"/>
                </a:solidFill>
                <a:latin typeface="Times New Roman"/>
                <a:ea typeface="Times New Roman"/>
                <a:cs typeface="Times New Roman"/>
                <a:sym typeface="Times New Roman"/>
              </a:rPr>
              <a:t>) P(C</a:t>
            </a:r>
            <a:r>
              <a:rPr b="1" baseline="-25000" i="0" lang="en-GB" sz="2400" u="none" cap="none" strike="noStrike">
                <a:solidFill>
                  <a:schemeClr val="dk1"/>
                </a:solidFill>
                <a:latin typeface="Times New Roman"/>
                <a:ea typeface="Times New Roman"/>
                <a:cs typeface="Times New Roman"/>
                <a:sym typeface="Times New Roman"/>
              </a:rPr>
              <a:t>i</a:t>
            </a:r>
            <a:r>
              <a:rPr b="1" i="0" lang="en-GB" sz="2400" u="none" cap="none" strike="noStrike">
                <a:solidFill>
                  <a:schemeClr val="dk1"/>
                </a:solidFill>
                <a:latin typeface="Times New Roman"/>
                <a:ea typeface="Times New Roman"/>
                <a:cs typeface="Times New Roman"/>
                <a:sym typeface="Times New Roman"/>
              </a:rPr>
              <a:t>) needs to be calculated</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The class prior probabilities may be estimated by 	</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	P(C</a:t>
            </a:r>
            <a:r>
              <a:rPr b="1" baseline="-25000" i="0" lang="en-GB" sz="2400" u="none" cap="none" strike="noStrike">
                <a:solidFill>
                  <a:schemeClr val="dk1"/>
                </a:solidFill>
                <a:latin typeface="Times New Roman"/>
                <a:ea typeface="Times New Roman"/>
                <a:cs typeface="Times New Roman"/>
                <a:sym typeface="Times New Roman"/>
              </a:rPr>
              <a:t>i</a:t>
            </a:r>
            <a:r>
              <a:rPr b="1" i="0" lang="en-GB" sz="2400" u="none" cap="none" strike="noStrike">
                <a:solidFill>
                  <a:schemeClr val="dk1"/>
                </a:solidFill>
                <a:latin typeface="Times New Roman"/>
                <a:ea typeface="Times New Roman"/>
                <a:cs typeface="Times New Roman"/>
                <a:sym typeface="Times New Roman"/>
              </a:rPr>
              <a:t>) = s</a:t>
            </a:r>
            <a:r>
              <a:rPr b="1" baseline="-25000" i="0" lang="en-GB" sz="2400" u="none" cap="none" strike="noStrike">
                <a:solidFill>
                  <a:schemeClr val="dk1"/>
                </a:solidFill>
                <a:latin typeface="Times New Roman"/>
                <a:ea typeface="Times New Roman"/>
                <a:cs typeface="Times New Roman"/>
                <a:sym typeface="Times New Roman"/>
              </a:rPr>
              <a:t>i </a:t>
            </a:r>
            <a:r>
              <a:rPr b="1" i="0" lang="en-GB" sz="2400" u="none" cap="none" strike="noStrike">
                <a:solidFill>
                  <a:schemeClr val="dk1"/>
                </a:solidFill>
                <a:latin typeface="Times New Roman"/>
                <a:ea typeface="Times New Roman"/>
                <a:cs typeface="Times New Roman"/>
                <a:sym typeface="Times New Roman"/>
              </a:rPr>
              <a:t>/ s</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where s</a:t>
            </a:r>
            <a:r>
              <a:rPr b="1" baseline="-25000" i="0" lang="en-GB" sz="2400" u="none" cap="none" strike="noStrike">
                <a:solidFill>
                  <a:schemeClr val="dk1"/>
                </a:solidFill>
                <a:latin typeface="Times New Roman"/>
                <a:ea typeface="Times New Roman"/>
                <a:cs typeface="Times New Roman"/>
                <a:sym typeface="Times New Roman"/>
              </a:rPr>
              <a:t>i</a:t>
            </a:r>
            <a:r>
              <a:rPr b="1" i="0" lang="en-GB" sz="2400" u="none" cap="none" strike="noStrike">
                <a:solidFill>
                  <a:schemeClr val="dk1"/>
                </a:solidFill>
                <a:latin typeface="Times New Roman"/>
                <a:ea typeface="Times New Roman"/>
                <a:cs typeface="Times New Roman"/>
                <a:sym typeface="Times New Roman"/>
              </a:rPr>
              <a:t> is the number of training samples of class C</a:t>
            </a:r>
            <a:r>
              <a:rPr b="1" baseline="-25000" i="0" lang="en-GB" sz="2400" u="none" cap="none" strike="noStrike">
                <a:solidFill>
                  <a:schemeClr val="dk1"/>
                </a:solidFill>
                <a:latin typeface="Times New Roman"/>
                <a:ea typeface="Times New Roman"/>
                <a:cs typeface="Times New Roman"/>
                <a:sym typeface="Times New Roman"/>
              </a:rPr>
              <a:t>i</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&amp; 	s is the total number of training samples</a:t>
            </a:r>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If class prior probabilities are equal (or not known and thus assumed to be equal) then we need to calculate only P(X|C</a:t>
            </a:r>
            <a:r>
              <a:rPr b="1" baseline="-25000" i="0" lang="en-GB" sz="2400" u="none" cap="none" strike="noStrike">
                <a:solidFill>
                  <a:schemeClr val="dk1"/>
                </a:solidFill>
                <a:latin typeface="Times New Roman"/>
                <a:ea typeface="Times New Roman"/>
                <a:cs typeface="Times New Roman"/>
                <a:sym typeface="Times New Roman"/>
              </a:rPr>
              <a:t>i</a:t>
            </a:r>
            <a:r>
              <a:rPr b="1" i="0" lang="en-GB" sz="2400" u="none" cap="none" strike="noStrik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GB"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71" name="Google Shape;171;p11"/>
          <p:cNvSpPr txBox="1"/>
          <p:nvPr/>
        </p:nvSpPr>
        <p:spPr>
          <a:xfrm>
            <a:off x="762000" y="381000"/>
            <a:ext cx="80772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400" u="sng" cap="none" strike="noStrike">
                <a:solidFill>
                  <a:srgbClr val="CC3300"/>
                </a:solidFill>
                <a:latin typeface="Times New Roman"/>
                <a:ea typeface="Times New Roman"/>
                <a:cs typeface="Times New Roman"/>
                <a:sym typeface="Times New Roman"/>
              </a:rPr>
              <a:t>BAYESIAN CLASSIFICATION</a:t>
            </a:r>
            <a:endParaRPr/>
          </a:p>
        </p:txBody>
      </p:sp>
      <p:sp>
        <p:nvSpPr>
          <p:cNvPr id="172" name="Google Shape;172;p11"/>
          <p:cNvSpPr txBox="1"/>
          <p:nvPr/>
        </p:nvSpPr>
        <p:spPr>
          <a:xfrm>
            <a:off x="609600" y="1143000"/>
            <a:ext cx="8175625" cy="55689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3300"/>
              </a:buClr>
              <a:buSzPts val="2400"/>
              <a:buFont typeface="Times New Roman"/>
              <a:buNone/>
            </a:pPr>
            <a:r>
              <a:rPr b="1" i="1" lang="en-GB" sz="2400" u="none" cap="none" strike="noStrike">
                <a:solidFill>
                  <a:srgbClr val="FF3300"/>
                </a:solidFill>
                <a:latin typeface="Times New Roman"/>
                <a:ea typeface="Times New Roman"/>
                <a:cs typeface="Times New Roman"/>
                <a:sym typeface="Times New Roman"/>
              </a:rPr>
              <a:t>Naïve (Simple) Bayesian Classification</a:t>
            </a:r>
            <a:endParaRPr/>
          </a:p>
          <a:p>
            <a:pPr indent="0" lvl="0" marL="0" marR="0" rtl="0" algn="l">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	</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4. Given data sets with many attributes, it would be extremely computationally expensive to compute P(X|C</a:t>
            </a:r>
            <a:r>
              <a:rPr b="1" baseline="-25000" i="0" lang="en-GB" sz="2400" u="none" cap="none" strike="noStrike">
                <a:solidFill>
                  <a:schemeClr val="dk1"/>
                </a:solidFill>
                <a:latin typeface="Times New Roman"/>
                <a:ea typeface="Times New Roman"/>
                <a:cs typeface="Times New Roman"/>
                <a:sym typeface="Times New Roman"/>
              </a:rPr>
              <a:t>i</a:t>
            </a:r>
            <a:r>
              <a:rPr b="1" i="0" lang="en-GB" sz="2400" u="none" cap="none" strike="noStrike">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For example, assuming the attributes of colour and shape to be Boolean, we need to store 4 probabilities for the category apple</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	P(¬red ∧ ¬round | apple)</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	P(¬red ∧ round | apple) </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	P(red ∧ ¬round | apple) </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	P(red ∧ round | apple)</a:t>
            </a:r>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If there are 6 attributes and they are Boolean, then we need to store 2</a:t>
            </a:r>
            <a:r>
              <a:rPr b="1" baseline="30000" i="0" lang="en-GB" sz="2400" u="none" cap="none" strike="noStrike">
                <a:solidFill>
                  <a:schemeClr val="dk1"/>
                </a:solidFill>
                <a:latin typeface="Times New Roman"/>
                <a:ea typeface="Times New Roman"/>
                <a:cs typeface="Times New Roman"/>
                <a:sym typeface="Times New Roman"/>
              </a:rPr>
              <a:t>6</a:t>
            </a:r>
            <a:r>
              <a:rPr b="1" i="0" lang="en-GB" sz="2400" u="none" cap="none" strike="noStrike">
                <a:solidFill>
                  <a:schemeClr val="dk1"/>
                </a:solidFill>
                <a:latin typeface="Times New Roman"/>
                <a:ea typeface="Times New Roman"/>
                <a:cs typeface="Times New Roman"/>
                <a:sym typeface="Times New Roman"/>
              </a:rPr>
              <a:t> probabilities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GB"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79" name="Google Shape;179;p12"/>
          <p:cNvSpPr txBox="1"/>
          <p:nvPr/>
        </p:nvSpPr>
        <p:spPr>
          <a:xfrm>
            <a:off x="762000" y="381000"/>
            <a:ext cx="80772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400" u="sng" cap="none" strike="noStrike">
                <a:solidFill>
                  <a:srgbClr val="CC3300"/>
                </a:solidFill>
                <a:latin typeface="Times New Roman"/>
                <a:ea typeface="Times New Roman"/>
                <a:cs typeface="Times New Roman"/>
                <a:sym typeface="Times New Roman"/>
              </a:rPr>
              <a:t>BAYESIAN CLASSIFICATION</a:t>
            </a:r>
            <a:endParaRPr/>
          </a:p>
        </p:txBody>
      </p:sp>
      <p:sp>
        <p:nvSpPr>
          <p:cNvPr id="180" name="Google Shape;180;p12"/>
          <p:cNvSpPr txBox="1"/>
          <p:nvPr/>
        </p:nvSpPr>
        <p:spPr>
          <a:xfrm>
            <a:off x="609600" y="1143000"/>
            <a:ext cx="8175625" cy="337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3300"/>
              </a:buClr>
              <a:buSzPts val="2400"/>
              <a:buFont typeface="Times New Roman"/>
              <a:buNone/>
            </a:pPr>
            <a:r>
              <a:rPr b="1" i="1" lang="en-GB" sz="2400" u="none" cap="none" strike="noStrike">
                <a:solidFill>
                  <a:srgbClr val="FF3300"/>
                </a:solidFill>
                <a:latin typeface="Times New Roman"/>
                <a:ea typeface="Times New Roman"/>
                <a:cs typeface="Times New Roman"/>
                <a:sym typeface="Times New Roman"/>
              </a:rPr>
              <a:t>Naïve (Simple) Bayesian Classification</a:t>
            </a:r>
            <a:endParaRPr/>
          </a:p>
          <a:p>
            <a:pPr indent="0" lvl="0" marL="0" marR="0" rtl="0" algn="l">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	</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In order to reduce computation, the naïve assumption of </a:t>
            </a:r>
            <a:r>
              <a:rPr b="1" i="1" lang="en-GB" sz="2400" u="none" cap="none" strike="noStrike">
                <a:solidFill>
                  <a:schemeClr val="dk1"/>
                </a:solidFill>
                <a:latin typeface="Times New Roman"/>
                <a:ea typeface="Times New Roman"/>
                <a:cs typeface="Times New Roman"/>
                <a:sym typeface="Times New Roman"/>
              </a:rPr>
              <a:t>class conditional independence</a:t>
            </a:r>
            <a:r>
              <a:rPr b="1" i="0" lang="en-GB" sz="2400" u="none" cap="none" strike="noStrike">
                <a:solidFill>
                  <a:schemeClr val="dk1"/>
                </a:solidFill>
                <a:latin typeface="Times New Roman"/>
                <a:ea typeface="Times New Roman"/>
                <a:cs typeface="Times New Roman"/>
                <a:sym typeface="Times New Roman"/>
              </a:rPr>
              <a:t> is made</a:t>
            </a:r>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This presumes that the values of the attributes are conditionally independent of one another, given the class label of the sample (we assume that there are no dependence relationships among the attributes)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GB"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87" name="Google Shape;187;p13"/>
          <p:cNvSpPr txBox="1"/>
          <p:nvPr/>
        </p:nvSpPr>
        <p:spPr>
          <a:xfrm>
            <a:off x="762000" y="381000"/>
            <a:ext cx="80772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400" u="sng" cap="none" strike="noStrike">
                <a:solidFill>
                  <a:srgbClr val="CC3300"/>
                </a:solidFill>
                <a:latin typeface="Times New Roman"/>
                <a:ea typeface="Times New Roman"/>
                <a:cs typeface="Times New Roman"/>
                <a:sym typeface="Times New Roman"/>
              </a:rPr>
              <a:t>BAYESIAN CLASSIFICATION</a:t>
            </a:r>
            <a:endParaRPr/>
          </a:p>
        </p:txBody>
      </p:sp>
      <p:sp>
        <p:nvSpPr>
          <p:cNvPr id="188" name="Google Shape;188;p13"/>
          <p:cNvSpPr txBox="1"/>
          <p:nvPr/>
        </p:nvSpPr>
        <p:spPr>
          <a:xfrm>
            <a:off x="609600" y="1143000"/>
            <a:ext cx="8175625" cy="41084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3300"/>
              </a:buClr>
              <a:buSzPts val="2400"/>
              <a:buFont typeface="Times New Roman"/>
              <a:buNone/>
            </a:pPr>
            <a:r>
              <a:rPr b="1" i="1" lang="en-GB" sz="2400" u="none" cap="none" strike="noStrike">
                <a:solidFill>
                  <a:srgbClr val="FF3300"/>
                </a:solidFill>
                <a:latin typeface="Times New Roman"/>
                <a:ea typeface="Times New Roman"/>
                <a:cs typeface="Times New Roman"/>
                <a:sym typeface="Times New Roman"/>
              </a:rPr>
              <a:t>Naïve (Simple) Bayesian Classification</a:t>
            </a:r>
            <a:endParaRPr/>
          </a:p>
          <a:p>
            <a:pPr indent="0" lvl="0" marL="0" marR="0" rtl="0" algn="l">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	</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Thus P(X|C</a:t>
            </a:r>
            <a:r>
              <a:rPr b="1" baseline="-25000" i="0" lang="en-GB" sz="2400" u="none" cap="none" strike="noStrike">
                <a:solidFill>
                  <a:schemeClr val="dk1"/>
                </a:solidFill>
                <a:latin typeface="Times New Roman"/>
                <a:ea typeface="Times New Roman"/>
                <a:cs typeface="Times New Roman"/>
                <a:sym typeface="Times New Roman"/>
              </a:rPr>
              <a:t>i</a:t>
            </a:r>
            <a:r>
              <a:rPr b="1" i="0" lang="en-GB" sz="2400" u="none" cap="none" strike="noStrike">
                <a:solidFill>
                  <a:schemeClr val="dk1"/>
                </a:solidFill>
                <a:latin typeface="Times New Roman"/>
                <a:ea typeface="Times New Roman"/>
                <a:cs typeface="Times New Roman"/>
                <a:sym typeface="Times New Roman"/>
              </a:rPr>
              <a:t>) = ∏</a:t>
            </a:r>
            <a:r>
              <a:rPr b="1" baseline="30000" i="0" lang="en-GB" sz="2400" u="none" cap="none" strike="noStrike">
                <a:solidFill>
                  <a:schemeClr val="dk1"/>
                </a:solidFill>
                <a:latin typeface="Times New Roman"/>
                <a:ea typeface="Times New Roman"/>
                <a:cs typeface="Times New Roman"/>
                <a:sym typeface="Times New Roman"/>
              </a:rPr>
              <a:t>n</a:t>
            </a:r>
            <a:r>
              <a:rPr b="1" baseline="-25000" i="0" lang="en-GB" sz="2400" u="none" cap="none" strike="noStrike">
                <a:solidFill>
                  <a:schemeClr val="dk1"/>
                </a:solidFill>
                <a:latin typeface="Times New Roman"/>
                <a:ea typeface="Times New Roman"/>
                <a:cs typeface="Times New Roman"/>
                <a:sym typeface="Times New Roman"/>
              </a:rPr>
              <a:t>k=1</a:t>
            </a:r>
            <a:r>
              <a:rPr b="1" i="0" lang="en-GB" sz="2400" u="none" cap="none" strike="noStrike">
                <a:solidFill>
                  <a:schemeClr val="dk1"/>
                </a:solidFill>
                <a:latin typeface="Times New Roman"/>
                <a:ea typeface="Times New Roman"/>
                <a:cs typeface="Times New Roman"/>
                <a:sym typeface="Times New Roman"/>
              </a:rPr>
              <a:t> P(x</a:t>
            </a:r>
            <a:r>
              <a:rPr b="1" baseline="-25000" i="0" lang="en-GB" sz="2400" u="none" cap="none" strike="noStrike">
                <a:solidFill>
                  <a:schemeClr val="dk1"/>
                </a:solidFill>
                <a:latin typeface="Times New Roman"/>
                <a:ea typeface="Times New Roman"/>
                <a:cs typeface="Times New Roman"/>
                <a:sym typeface="Times New Roman"/>
              </a:rPr>
              <a:t>k</a:t>
            </a:r>
            <a:r>
              <a:rPr b="1" i="0" lang="en-GB" sz="2400" u="none" cap="none" strike="noStrike">
                <a:solidFill>
                  <a:schemeClr val="dk1"/>
                </a:solidFill>
                <a:latin typeface="Times New Roman"/>
                <a:ea typeface="Times New Roman"/>
                <a:cs typeface="Times New Roman"/>
                <a:sym typeface="Times New Roman"/>
              </a:rPr>
              <a:t>|C</a:t>
            </a:r>
            <a:r>
              <a:rPr b="1" baseline="-25000" i="0" lang="en-GB" sz="2400" u="none" cap="none" strike="noStrike">
                <a:solidFill>
                  <a:schemeClr val="dk1"/>
                </a:solidFill>
                <a:latin typeface="Times New Roman"/>
                <a:ea typeface="Times New Roman"/>
                <a:cs typeface="Times New Roman"/>
                <a:sym typeface="Times New Roman"/>
              </a:rPr>
              <a:t>i</a:t>
            </a:r>
            <a:r>
              <a:rPr b="1" i="0" lang="en-GB" sz="2400" u="none" cap="none" strike="noStrike">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Example </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P(colour ∧ shape | apple) = P(colour | apple) P(shape | apple)</a:t>
            </a:r>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For 6 Boolean attributes, we would have only 12 probabilities to store instead of 2</a:t>
            </a:r>
            <a:r>
              <a:rPr b="1" baseline="30000" i="0" lang="en-GB" sz="2400" u="none" cap="none" strike="noStrike">
                <a:solidFill>
                  <a:schemeClr val="dk1"/>
                </a:solidFill>
                <a:latin typeface="Times New Roman"/>
                <a:ea typeface="Times New Roman"/>
                <a:cs typeface="Times New Roman"/>
                <a:sym typeface="Times New Roman"/>
              </a:rPr>
              <a:t>6</a:t>
            </a:r>
            <a:r>
              <a:rPr b="1" i="0" lang="en-GB" sz="2400" u="none" cap="none" strike="noStrike">
                <a:solidFill>
                  <a:schemeClr val="dk1"/>
                </a:solidFill>
                <a:latin typeface="Times New Roman"/>
                <a:ea typeface="Times New Roman"/>
                <a:cs typeface="Times New Roman"/>
                <a:sym typeface="Times New Roman"/>
              </a:rPr>
              <a:t> = 64</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Similarly for 6, three valued attributes, we would have 18 probabilities to store instead of 3</a:t>
            </a:r>
            <a:r>
              <a:rPr b="1" baseline="30000" i="0" lang="en-GB" sz="2400" u="none" cap="none" strike="noStrike">
                <a:solidFill>
                  <a:schemeClr val="dk1"/>
                </a:solidFill>
                <a:latin typeface="Times New Roman"/>
                <a:ea typeface="Times New Roman"/>
                <a:cs typeface="Times New Roman"/>
                <a:sym typeface="Times New Roman"/>
              </a:rPr>
              <a:t>6</a:t>
            </a:r>
            <a:r>
              <a:rPr b="1" i="0" lang="en-GB" sz="2400" u="none" cap="none" strike="noStrik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GB"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95" name="Google Shape;195;p14"/>
          <p:cNvSpPr txBox="1"/>
          <p:nvPr/>
        </p:nvSpPr>
        <p:spPr>
          <a:xfrm>
            <a:off x="762000" y="152400"/>
            <a:ext cx="80772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400" u="sng" cap="none" strike="noStrike">
                <a:solidFill>
                  <a:srgbClr val="CC3300"/>
                </a:solidFill>
                <a:latin typeface="Times New Roman"/>
                <a:ea typeface="Times New Roman"/>
                <a:cs typeface="Times New Roman"/>
                <a:sym typeface="Times New Roman"/>
              </a:rPr>
              <a:t>BAYESIAN CLASSIFICATION</a:t>
            </a:r>
            <a:endParaRPr/>
          </a:p>
        </p:txBody>
      </p:sp>
      <p:sp>
        <p:nvSpPr>
          <p:cNvPr id="196" name="Google Shape;196;p14"/>
          <p:cNvSpPr txBox="1"/>
          <p:nvPr/>
        </p:nvSpPr>
        <p:spPr>
          <a:xfrm>
            <a:off x="609600" y="762000"/>
            <a:ext cx="8175625" cy="55689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3300"/>
              </a:buClr>
              <a:buSzPts val="2400"/>
              <a:buFont typeface="Times New Roman"/>
              <a:buNone/>
            </a:pPr>
            <a:r>
              <a:rPr b="1" i="1" lang="en-GB" sz="2400" u="none" cap="none" strike="noStrike">
                <a:solidFill>
                  <a:srgbClr val="FF3300"/>
                </a:solidFill>
                <a:latin typeface="Times New Roman"/>
                <a:ea typeface="Times New Roman"/>
                <a:cs typeface="Times New Roman"/>
                <a:sym typeface="Times New Roman"/>
              </a:rPr>
              <a:t>Naïve (Simple) Bayesian Classification</a:t>
            </a:r>
            <a:endParaRPr/>
          </a:p>
          <a:p>
            <a:pPr indent="0" lvl="0" marL="0" marR="0" rtl="0" algn="l">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	</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The probabilities P(x</a:t>
            </a:r>
            <a:r>
              <a:rPr b="1" baseline="-25000" i="0" lang="en-GB" sz="2400" u="none" cap="none" strike="noStrike">
                <a:solidFill>
                  <a:schemeClr val="dk1"/>
                </a:solidFill>
                <a:latin typeface="Times New Roman"/>
                <a:ea typeface="Times New Roman"/>
                <a:cs typeface="Times New Roman"/>
                <a:sym typeface="Times New Roman"/>
              </a:rPr>
              <a:t>1</a:t>
            </a:r>
            <a:r>
              <a:rPr b="1" i="0" lang="en-GB" sz="2400" u="none" cap="none" strike="noStrike">
                <a:solidFill>
                  <a:schemeClr val="dk1"/>
                </a:solidFill>
                <a:latin typeface="Times New Roman"/>
                <a:ea typeface="Times New Roman"/>
                <a:cs typeface="Times New Roman"/>
                <a:sym typeface="Times New Roman"/>
              </a:rPr>
              <a:t>|C</a:t>
            </a:r>
            <a:r>
              <a:rPr b="1" baseline="-25000" i="0" lang="en-GB" sz="2400" u="none" cap="none" strike="noStrike">
                <a:solidFill>
                  <a:schemeClr val="dk1"/>
                </a:solidFill>
                <a:latin typeface="Times New Roman"/>
                <a:ea typeface="Times New Roman"/>
                <a:cs typeface="Times New Roman"/>
                <a:sym typeface="Times New Roman"/>
              </a:rPr>
              <a:t>i</a:t>
            </a:r>
            <a:r>
              <a:rPr b="1" i="0" lang="en-GB" sz="2400" u="none" cap="none" strike="noStrike">
                <a:solidFill>
                  <a:schemeClr val="dk1"/>
                </a:solidFill>
                <a:latin typeface="Times New Roman"/>
                <a:ea typeface="Times New Roman"/>
                <a:cs typeface="Times New Roman"/>
                <a:sym typeface="Times New Roman"/>
              </a:rPr>
              <a:t>), P(x</a:t>
            </a:r>
            <a:r>
              <a:rPr b="1" baseline="-25000" i="0" lang="en-GB" sz="2400" u="none" cap="none" strike="noStrike">
                <a:solidFill>
                  <a:schemeClr val="dk1"/>
                </a:solidFill>
                <a:latin typeface="Times New Roman"/>
                <a:ea typeface="Times New Roman"/>
                <a:cs typeface="Times New Roman"/>
                <a:sym typeface="Times New Roman"/>
              </a:rPr>
              <a:t>2</a:t>
            </a:r>
            <a:r>
              <a:rPr b="1" i="0" lang="en-GB" sz="2400" u="none" cap="none" strike="noStrike">
                <a:solidFill>
                  <a:schemeClr val="dk1"/>
                </a:solidFill>
                <a:latin typeface="Times New Roman"/>
                <a:ea typeface="Times New Roman"/>
                <a:cs typeface="Times New Roman"/>
                <a:sym typeface="Times New Roman"/>
              </a:rPr>
              <a:t>|C</a:t>
            </a:r>
            <a:r>
              <a:rPr b="1" baseline="-25000" i="0" lang="en-GB" sz="2400" u="none" cap="none" strike="noStrike">
                <a:solidFill>
                  <a:schemeClr val="dk1"/>
                </a:solidFill>
                <a:latin typeface="Times New Roman"/>
                <a:ea typeface="Times New Roman"/>
                <a:cs typeface="Times New Roman"/>
                <a:sym typeface="Times New Roman"/>
              </a:rPr>
              <a:t>i</a:t>
            </a:r>
            <a:r>
              <a:rPr b="1" i="0" lang="en-GB" sz="2400" u="none" cap="none" strike="noStrike">
                <a:solidFill>
                  <a:schemeClr val="dk1"/>
                </a:solidFill>
                <a:latin typeface="Times New Roman"/>
                <a:ea typeface="Times New Roman"/>
                <a:cs typeface="Times New Roman"/>
                <a:sym typeface="Times New Roman"/>
              </a:rPr>
              <a:t>), …, P(x</a:t>
            </a:r>
            <a:r>
              <a:rPr b="1" baseline="-25000" i="0" lang="en-GB" sz="2400" u="none" cap="none" strike="noStrike">
                <a:solidFill>
                  <a:schemeClr val="dk1"/>
                </a:solidFill>
                <a:latin typeface="Times New Roman"/>
                <a:ea typeface="Times New Roman"/>
                <a:cs typeface="Times New Roman"/>
                <a:sym typeface="Times New Roman"/>
              </a:rPr>
              <a:t>n</a:t>
            </a:r>
            <a:r>
              <a:rPr b="1" i="0" lang="en-GB" sz="2400" u="none" cap="none" strike="noStrike">
                <a:solidFill>
                  <a:schemeClr val="dk1"/>
                </a:solidFill>
                <a:latin typeface="Times New Roman"/>
                <a:ea typeface="Times New Roman"/>
                <a:cs typeface="Times New Roman"/>
                <a:sym typeface="Times New Roman"/>
              </a:rPr>
              <a:t>|C</a:t>
            </a:r>
            <a:r>
              <a:rPr b="1" baseline="-25000" i="0" lang="en-GB" sz="2400" u="none" cap="none" strike="noStrike">
                <a:solidFill>
                  <a:schemeClr val="dk1"/>
                </a:solidFill>
                <a:latin typeface="Times New Roman"/>
                <a:ea typeface="Times New Roman"/>
                <a:cs typeface="Times New Roman"/>
                <a:sym typeface="Times New Roman"/>
              </a:rPr>
              <a:t>i</a:t>
            </a:r>
            <a:r>
              <a:rPr b="1" i="0" lang="en-GB" sz="2400" u="none" cap="none" strike="noStrike">
                <a:solidFill>
                  <a:schemeClr val="dk1"/>
                </a:solidFill>
                <a:latin typeface="Times New Roman"/>
                <a:ea typeface="Times New Roman"/>
                <a:cs typeface="Times New Roman"/>
                <a:sym typeface="Times New Roman"/>
              </a:rPr>
              <a:t>) can be estimated from the training samples, where </a:t>
            </a:r>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For an attribute A</a:t>
            </a:r>
            <a:r>
              <a:rPr b="1" baseline="-25000" i="0" lang="en-GB" sz="2400" u="none" cap="none" strike="noStrike">
                <a:solidFill>
                  <a:schemeClr val="dk1"/>
                </a:solidFill>
                <a:latin typeface="Times New Roman"/>
                <a:ea typeface="Times New Roman"/>
                <a:cs typeface="Times New Roman"/>
                <a:sym typeface="Times New Roman"/>
              </a:rPr>
              <a:t>k</a:t>
            </a:r>
            <a:r>
              <a:rPr b="1" i="0" lang="en-GB" sz="2400" u="none" cap="none" strike="noStrike">
                <a:solidFill>
                  <a:schemeClr val="dk1"/>
                </a:solidFill>
                <a:latin typeface="Times New Roman"/>
                <a:ea typeface="Times New Roman"/>
                <a:cs typeface="Times New Roman"/>
                <a:sym typeface="Times New Roman"/>
              </a:rPr>
              <a:t>, which can take on the values x</a:t>
            </a:r>
            <a:r>
              <a:rPr b="1" baseline="-25000" i="0" lang="en-GB" sz="2400" u="none" cap="none" strike="noStrike">
                <a:solidFill>
                  <a:schemeClr val="dk1"/>
                </a:solidFill>
                <a:latin typeface="Times New Roman"/>
                <a:ea typeface="Times New Roman"/>
                <a:cs typeface="Times New Roman"/>
                <a:sym typeface="Times New Roman"/>
              </a:rPr>
              <a:t>1k</a:t>
            </a:r>
            <a:r>
              <a:rPr b="1" i="0" lang="en-GB" sz="2400" u="none" cap="none" strike="noStrike">
                <a:solidFill>
                  <a:schemeClr val="dk1"/>
                </a:solidFill>
                <a:latin typeface="Times New Roman"/>
                <a:ea typeface="Times New Roman"/>
                <a:cs typeface="Times New Roman"/>
                <a:sym typeface="Times New Roman"/>
              </a:rPr>
              <a:t>, x</a:t>
            </a:r>
            <a:r>
              <a:rPr b="1" baseline="-25000" i="0" lang="en-GB" sz="2400" u="none" cap="none" strike="noStrike">
                <a:solidFill>
                  <a:schemeClr val="dk1"/>
                </a:solidFill>
                <a:latin typeface="Times New Roman"/>
                <a:ea typeface="Times New Roman"/>
                <a:cs typeface="Times New Roman"/>
                <a:sym typeface="Times New Roman"/>
              </a:rPr>
              <a:t>2k</a:t>
            </a:r>
            <a:r>
              <a:rPr b="1" i="0" lang="en-GB" sz="2400" u="none" cap="none" strike="noStrike">
                <a:solidFill>
                  <a:schemeClr val="dk1"/>
                </a:solidFill>
                <a:latin typeface="Times New Roman"/>
                <a:ea typeface="Times New Roman"/>
                <a:cs typeface="Times New Roman"/>
                <a:sym typeface="Times New Roman"/>
              </a:rPr>
              <a:t>, … </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e.g. colour = red, green, …</a:t>
            </a:r>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	P(x</a:t>
            </a:r>
            <a:r>
              <a:rPr b="1" baseline="-25000" i="0" lang="en-GB" sz="2400" u="none" cap="none" strike="noStrike">
                <a:solidFill>
                  <a:schemeClr val="dk1"/>
                </a:solidFill>
                <a:latin typeface="Times New Roman"/>
                <a:ea typeface="Times New Roman"/>
                <a:cs typeface="Times New Roman"/>
                <a:sym typeface="Times New Roman"/>
              </a:rPr>
              <a:t>k</a:t>
            </a:r>
            <a:r>
              <a:rPr b="1" i="0" lang="en-GB" sz="2400" u="none" cap="none" strike="noStrike">
                <a:solidFill>
                  <a:schemeClr val="dk1"/>
                </a:solidFill>
                <a:latin typeface="Times New Roman"/>
                <a:ea typeface="Times New Roman"/>
                <a:cs typeface="Times New Roman"/>
                <a:sym typeface="Times New Roman"/>
              </a:rPr>
              <a:t>|C</a:t>
            </a:r>
            <a:r>
              <a:rPr b="1" baseline="-25000" i="0" lang="en-GB" sz="2400" u="none" cap="none" strike="noStrike">
                <a:solidFill>
                  <a:schemeClr val="dk1"/>
                </a:solidFill>
                <a:latin typeface="Times New Roman"/>
                <a:ea typeface="Times New Roman"/>
                <a:cs typeface="Times New Roman"/>
                <a:sym typeface="Times New Roman"/>
              </a:rPr>
              <a:t>i</a:t>
            </a:r>
            <a:r>
              <a:rPr b="1" i="0" lang="en-GB" sz="2400" u="none" cap="none" strike="noStrike">
                <a:solidFill>
                  <a:schemeClr val="dk1"/>
                </a:solidFill>
                <a:latin typeface="Times New Roman"/>
                <a:ea typeface="Times New Roman"/>
                <a:cs typeface="Times New Roman"/>
                <a:sym typeface="Times New Roman"/>
              </a:rPr>
              <a:t>) = s</a:t>
            </a:r>
            <a:r>
              <a:rPr b="1" baseline="-25000" i="0" lang="en-GB" sz="2400" u="none" cap="none" strike="noStrike">
                <a:solidFill>
                  <a:schemeClr val="dk1"/>
                </a:solidFill>
                <a:latin typeface="Times New Roman"/>
                <a:ea typeface="Times New Roman"/>
                <a:cs typeface="Times New Roman"/>
                <a:sym typeface="Times New Roman"/>
              </a:rPr>
              <a:t>ik</a:t>
            </a:r>
            <a:r>
              <a:rPr b="1" i="0" lang="en-GB" sz="2400" u="none" cap="none" strike="noStrike">
                <a:solidFill>
                  <a:schemeClr val="dk1"/>
                </a:solidFill>
                <a:latin typeface="Times New Roman"/>
                <a:ea typeface="Times New Roman"/>
                <a:cs typeface="Times New Roman"/>
                <a:sym typeface="Times New Roman"/>
              </a:rPr>
              <a:t>/s</a:t>
            </a:r>
            <a:r>
              <a:rPr b="1" baseline="-25000" i="0" lang="en-GB" sz="2400" u="none" cap="none" strike="noStrike">
                <a:solidFill>
                  <a:schemeClr val="dk1"/>
                </a:solidFill>
                <a:latin typeface="Times New Roman"/>
                <a:ea typeface="Times New Roman"/>
                <a:cs typeface="Times New Roman"/>
                <a:sym typeface="Times New Roman"/>
              </a:rPr>
              <a:t>i</a:t>
            </a:r>
            <a:r>
              <a:rPr b="1" i="0" lang="en-GB" sz="2400" u="none" cap="none" strike="noStrike">
                <a:solidFill>
                  <a:schemeClr val="dk1"/>
                </a:solidFill>
                <a:latin typeface="Times New Roman"/>
                <a:ea typeface="Times New Roman"/>
                <a:cs typeface="Times New Roman"/>
                <a:sym typeface="Times New Roman"/>
              </a:rPr>
              <a:t> </a:t>
            </a:r>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where s</a:t>
            </a:r>
            <a:r>
              <a:rPr b="1" baseline="-25000" i="0" lang="en-GB" sz="2400" u="none" cap="none" strike="noStrike">
                <a:solidFill>
                  <a:schemeClr val="dk1"/>
                </a:solidFill>
                <a:latin typeface="Times New Roman"/>
                <a:ea typeface="Times New Roman"/>
                <a:cs typeface="Times New Roman"/>
                <a:sym typeface="Times New Roman"/>
              </a:rPr>
              <a:t>ik</a:t>
            </a:r>
            <a:r>
              <a:rPr b="1" i="0" lang="en-GB" sz="2400" u="none" cap="none" strike="noStrike">
                <a:solidFill>
                  <a:schemeClr val="dk1"/>
                </a:solidFill>
                <a:latin typeface="Times New Roman"/>
                <a:ea typeface="Times New Roman"/>
                <a:cs typeface="Times New Roman"/>
                <a:sym typeface="Times New Roman"/>
              </a:rPr>
              <a:t> is the number of training samples of class C</a:t>
            </a:r>
            <a:r>
              <a:rPr b="1" baseline="-25000" i="0" lang="en-GB" sz="2400" u="none" cap="none" strike="noStrike">
                <a:solidFill>
                  <a:schemeClr val="dk1"/>
                </a:solidFill>
                <a:latin typeface="Times New Roman"/>
                <a:ea typeface="Times New Roman"/>
                <a:cs typeface="Times New Roman"/>
                <a:sym typeface="Times New Roman"/>
              </a:rPr>
              <a:t>i</a:t>
            </a:r>
            <a:r>
              <a:rPr b="1" i="0" lang="en-GB" sz="2400" u="none" cap="none" strike="noStrike">
                <a:solidFill>
                  <a:schemeClr val="dk1"/>
                </a:solidFill>
                <a:latin typeface="Times New Roman"/>
                <a:ea typeface="Times New Roman"/>
                <a:cs typeface="Times New Roman"/>
                <a:sym typeface="Times New Roman"/>
              </a:rPr>
              <a:t> having the value x</a:t>
            </a:r>
            <a:r>
              <a:rPr b="1" baseline="-25000" i="0" lang="en-GB" sz="2400" u="none" cap="none" strike="noStrike">
                <a:solidFill>
                  <a:schemeClr val="dk1"/>
                </a:solidFill>
                <a:latin typeface="Times New Roman"/>
                <a:ea typeface="Times New Roman"/>
                <a:cs typeface="Times New Roman"/>
                <a:sym typeface="Times New Roman"/>
              </a:rPr>
              <a:t>k</a:t>
            </a:r>
            <a:r>
              <a:rPr b="1" i="0" lang="en-GB" sz="2400" u="none" cap="none" strike="noStrike">
                <a:solidFill>
                  <a:schemeClr val="dk1"/>
                </a:solidFill>
                <a:latin typeface="Times New Roman"/>
                <a:ea typeface="Times New Roman"/>
                <a:cs typeface="Times New Roman"/>
                <a:sym typeface="Times New Roman"/>
              </a:rPr>
              <a:t> for A</a:t>
            </a:r>
            <a:r>
              <a:rPr b="1" baseline="-25000" i="0" lang="en-GB" sz="2400" u="none" cap="none" strike="noStrike">
                <a:solidFill>
                  <a:schemeClr val="dk1"/>
                </a:solidFill>
                <a:latin typeface="Times New Roman"/>
                <a:ea typeface="Times New Roman"/>
                <a:cs typeface="Times New Roman"/>
                <a:sym typeface="Times New Roman"/>
              </a:rPr>
              <a:t>k</a:t>
            </a:r>
            <a:r>
              <a:rPr b="1" i="0" lang="en-GB" sz="2400" u="none" cap="none" strike="noStrike">
                <a:solidFill>
                  <a:schemeClr val="dk1"/>
                </a:solidFill>
                <a:latin typeface="Times New Roman"/>
                <a:ea typeface="Times New Roman"/>
                <a:cs typeface="Times New Roman"/>
                <a:sym typeface="Times New Roman"/>
              </a:rPr>
              <a:t> </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and s</a:t>
            </a:r>
            <a:r>
              <a:rPr b="1" baseline="-25000" i="0" lang="en-GB" sz="2400" u="none" cap="none" strike="noStrike">
                <a:solidFill>
                  <a:schemeClr val="dk1"/>
                </a:solidFill>
                <a:latin typeface="Times New Roman"/>
                <a:ea typeface="Times New Roman"/>
                <a:cs typeface="Times New Roman"/>
                <a:sym typeface="Times New Roman"/>
              </a:rPr>
              <a:t>i</a:t>
            </a:r>
            <a:r>
              <a:rPr b="1" i="0" lang="en-GB" sz="2400" u="none" cap="none" strike="noStrike">
                <a:solidFill>
                  <a:schemeClr val="dk1"/>
                </a:solidFill>
                <a:latin typeface="Times New Roman"/>
                <a:ea typeface="Times New Roman"/>
                <a:cs typeface="Times New Roman"/>
                <a:sym typeface="Times New Roman"/>
              </a:rPr>
              <a:t> is the number of training samples belonging to C</a:t>
            </a:r>
            <a:r>
              <a:rPr b="1" baseline="-25000" i="0" lang="en-GB" sz="2400" u="none" cap="none" strike="noStrike">
                <a:solidFill>
                  <a:schemeClr val="dk1"/>
                </a:solidFill>
                <a:latin typeface="Times New Roman"/>
                <a:ea typeface="Times New Roman"/>
                <a:cs typeface="Times New Roman"/>
                <a:sym typeface="Times New Roman"/>
              </a:rPr>
              <a:t>i</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e.g. P(red|apple) = 7/10	if 7 out of 10 apples are red</a:t>
            </a:r>
            <a:endParaRPr b="1" baseline="-2500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GB"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203" name="Google Shape;203;p15"/>
          <p:cNvSpPr txBox="1"/>
          <p:nvPr/>
        </p:nvSpPr>
        <p:spPr>
          <a:xfrm>
            <a:off x="762000" y="381000"/>
            <a:ext cx="80772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400" u="sng" cap="none" strike="noStrike">
                <a:solidFill>
                  <a:srgbClr val="CC3300"/>
                </a:solidFill>
                <a:latin typeface="Times New Roman"/>
                <a:ea typeface="Times New Roman"/>
                <a:cs typeface="Times New Roman"/>
                <a:sym typeface="Times New Roman"/>
              </a:rPr>
              <a:t>BAYESIAN CLASSIFICATION</a:t>
            </a:r>
            <a:endParaRPr/>
          </a:p>
        </p:txBody>
      </p:sp>
      <p:sp>
        <p:nvSpPr>
          <p:cNvPr id="204" name="Google Shape;204;p15"/>
          <p:cNvSpPr txBox="1"/>
          <p:nvPr/>
        </p:nvSpPr>
        <p:spPr>
          <a:xfrm>
            <a:off x="609600" y="1143000"/>
            <a:ext cx="8175625" cy="3743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3300"/>
              </a:buClr>
              <a:buSzPts val="2400"/>
              <a:buFont typeface="Times New Roman"/>
              <a:buNone/>
            </a:pPr>
            <a:r>
              <a:rPr b="1" i="1" lang="en-GB" sz="2400" u="none" cap="none" strike="noStrike">
                <a:solidFill>
                  <a:srgbClr val="FF3300"/>
                </a:solidFill>
                <a:latin typeface="Times New Roman"/>
                <a:ea typeface="Times New Roman"/>
                <a:cs typeface="Times New Roman"/>
                <a:sym typeface="Times New Roman"/>
              </a:rPr>
              <a:t>Naïve (Simple) Bayesian Classification</a:t>
            </a:r>
            <a:endParaRPr/>
          </a:p>
          <a:p>
            <a:pPr indent="0" lvl="0" marL="0" marR="0" rtl="0" algn="l">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	</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If A</a:t>
            </a:r>
            <a:r>
              <a:rPr b="1" baseline="-25000" i="0" lang="en-GB" sz="2400" u="none" cap="none" strike="noStrike">
                <a:solidFill>
                  <a:schemeClr val="dk1"/>
                </a:solidFill>
                <a:latin typeface="Times New Roman"/>
                <a:ea typeface="Times New Roman"/>
                <a:cs typeface="Times New Roman"/>
                <a:sym typeface="Times New Roman"/>
              </a:rPr>
              <a:t>k</a:t>
            </a:r>
            <a:r>
              <a:rPr b="1" i="0" lang="en-GB" sz="2400" u="none" cap="none" strike="noStrike">
                <a:solidFill>
                  <a:schemeClr val="dk1"/>
                </a:solidFill>
                <a:latin typeface="Times New Roman"/>
                <a:ea typeface="Times New Roman"/>
                <a:cs typeface="Times New Roman"/>
                <a:sym typeface="Times New Roman"/>
              </a:rPr>
              <a:t> is continuous valued then the attribute is typically assumed to have a Gaussian distribution so that </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	P(x</a:t>
            </a:r>
            <a:r>
              <a:rPr b="1" baseline="-25000" i="0" lang="en-GB" sz="2400" u="none" cap="none" strike="noStrike">
                <a:solidFill>
                  <a:schemeClr val="dk1"/>
                </a:solidFill>
                <a:latin typeface="Times New Roman"/>
                <a:ea typeface="Times New Roman"/>
                <a:cs typeface="Times New Roman"/>
                <a:sym typeface="Times New Roman"/>
              </a:rPr>
              <a:t>k</a:t>
            </a:r>
            <a:r>
              <a:rPr b="1" i="0" lang="en-GB" sz="2400" u="none" cap="none" strike="noStrike">
                <a:solidFill>
                  <a:schemeClr val="dk1"/>
                </a:solidFill>
                <a:latin typeface="Times New Roman"/>
                <a:ea typeface="Times New Roman"/>
                <a:cs typeface="Times New Roman"/>
                <a:sym typeface="Times New Roman"/>
              </a:rPr>
              <a:t>|C</a:t>
            </a:r>
            <a:r>
              <a:rPr b="1" baseline="-25000" i="0" lang="en-GB" sz="2400" u="none" cap="none" strike="noStrike">
                <a:solidFill>
                  <a:schemeClr val="dk1"/>
                </a:solidFill>
                <a:latin typeface="Times New Roman"/>
                <a:ea typeface="Times New Roman"/>
                <a:cs typeface="Times New Roman"/>
                <a:sym typeface="Times New Roman"/>
              </a:rPr>
              <a:t>i</a:t>
            </a:r>
            <a:r>
              <a:rPr b="1" i="0" lang="en-GB" sz="2400" u="none" cap="none" strike="noStrike">
                <a:solidFill>
                  <a:schemeClr val="dk1"/>
                </a:solidFill>
                <a:latin typeface="Times New Roman"/>
                <a:ea typeface="Times New Roman"/>
                <a:cs typeface="Times New Roman"/>
                <a:sym typeface="Times New Roman"/>
              </a:rPr>
              <a:t>) 	= g(x</a:t>
            </a:r>
            <a:r>
              <a:rPr b="1" baseline="-25000" i="0" lang="en-GB" sz="2400" u="none" cap="none" strike="noStrike">
                <a:solidFill>
                  <a:schemeClr val="dk1"/>
                </a:solidFill>
                <a:latin typeface="Times New Roman"/>
                <a:ea typeface="Times New Roman"/>
                <a:cs typeface="Times New Roman"/>
                <a:sym typeface="Times New Roman"/>
              </a:rPr>
              <a:t>k</a:t>
            </a:r>
            <a:r>
              <a:rPr b="1" i="0" lang="en-GB" sz="2400" u="none" cap="none" strike="noStrike">
                <a:solidFill>
                  <a:schemeClr val="dk1"/>
                </a:solidFill>
                <a:latin typeface="Times New Roman"/>
                <a:ea typeface="Times New Roman"/>
                <a:cs typeface="Times New Roman"/>
                <a:sym typeface="Times New Roman"/>
              </a:rPr>
              <a:t>, μ</a:t>
            </a:r>
            <a:r>
              <a:rPr b="1" baseline="-25000" i="0" lang="en-GB" sz="2400" u="none" cap="none" strike="noStrike">
                <a:solidFill>
                  <a:schemeClr val="dk1"/>
                </a:solidFill>
                <a:latin typeface="Times New Roman"/>
                <a:ea typeface="Times New Roman"/>
                <a:cs typeface="Times New Roman"/>
                <a:sym typeface="Times New Roman"/>
              </a:rPr>
              <a:t>Ci</a:t>
            </a:r>
            <a:r>
              <a:rPr b="1" i="0" lang="en-GB" sz="2400" u="none" cap="none" strike="noStrike">
                <a:solidFill>
                  <a:schemeClr val="dk1"/>
                </a:solidFill>
                <a:latin typeface="Times New Roman"/>
                <a:ea typeface="Times New Roman"/>
                <a:cs typeface="Times New Roman"/>
                <a:sym typeface="Times New Roman"/>
              </a:rPr>
              <a:t>, σ</a:t>
            </a:r>
            <a:r>
              <a:rPr b="1" baseline="-25000" i="0" lang="en-GB" sz="2400" u="none" cap="none" strike="noStrike">
                <a:solidFill>
                  <a:schemeClr val="dk1"/>
                </a:solidFill>
                <a:latin typeface="Times New Roman"/>
                <a:ea typeface="Times New Roman"/>
                <a:cs typeface="Times New Roman"/>
                <a:sym typeface="Times New Roman"/>
              </a:rPr>
              <a:t>Ci</a:t>
            </a:r>
            <a:r>
              <a:rPr b="1" i="0" lang="en-GB" sz="2400" u="none" cap="none" strike="noStrike">
                <a:solidFill>
                  <a:schemeClr val="dk1"/>
                </a:solidFill>
                <a:latin typeface="Times New Roman"/>
                <a:ea typeface="Times New Roman"/>
                <a:cs typeface="Times New Roman"/>
                <a:sym typeface="Times New Roman"/>
              </a:rPr>
              <a:t>) </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	= gaussian (normal) density function for attribute A</a:t>
            </a:r>
            <a:r>
              <a:rPr b="1" baseline="-25000" i="0" lang="en-GB" sz="2400" u="none" cap="none" strike="noStrike">
                <a:solidFill>
                  <a:schemeClr val="dk1"/>
                </a:solidFill>
                <a:latin typeface="Times New Roman"/>
                <a:ea typeface="Times New Roman"/>
                <a:cs typeface="Times New Roman"/>
                <a:sym typeface="Times New Roman"/>
              </a:rPr>
              <a:t>k</a:t>
            </a:r>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while μ</a:t>
            </a:r>
            <a:r>
              <a:rPr b="1" baseline="-25000" i="0" lang="en-GB" sz="2400" u="none" cap="none" strike="noStrike">
                <a:solidFill>
                  <a:schemeClr val="dk1"/>
                </a:solidFill>
                <a:latin typeface="Times New Roman"/>
                <a:ea typeface="Times New Roman"/>
                <a:cs typeface="Times New Roman"/>
                <a:sym typeface="Times New Roman"/>
              </a:rPr>
              <a:t>Ci</a:t>
            </a:r>
            <a:r>
              <a:rPr b="1" i="0" lang="en-GB" sz="2400" u="none" cap="none" strike="noStrike">
                <a:solidFill>
                  <a:schemeClr val="dk1"/>
                </a:solidFill>
                <a:latin typeface="Times New Roman"/>
                <a:ea typeface="Times New Roman"/>
                <a:cs typeface="Times New Roman"/>
                <a:sym typeface="Times New Roman"/>
              </a:rPr>
              <a:t> is the mean </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and σ</a:t>
            </a:r>
            <a:r>
              <a:rPr b="1" baseline="-25000" i="0" lang="en-GB" sz="2400" u="none" cap="none" strike="noStrike">
                <a:solidFill>
                  <a:schemeClr val="dk1"/>
                </a:solidFill>
                <a:latin typeface="Times New Roman"/>
                <a:ea typeface="Times New Roman"/>
                <a:cs typeface="Times New Roman"/>
                <a:sym typeface="Times New Roman"/>
              </a:rPr>
              <a:t>Ci</a:t>
            </a:r>
            <a:r>
              <a:rPr b="1" i="0" lang="en-GB" sz="2400" u="none" cap="none" strike="noStrike">
                <a:solidFill>
                  <a:schemeClr val="dk1"/>
                </a:solidFill>
                <a:latin typeface="Times New Roman"/>
                <a:ea typeface="Times New Roman"/>
                <a:cs typeface="Times New Roman"/>
                <a:sym typeface="Times New Roman"/>
              </a:rPr>
              <a:t> is the standard deviation, </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given the values for attribute A</a:t>
            </a:r>
            <a:r>
              <a:rPr b="1" baseline="-25000" i="0" lang="en-GB" sz="2400" u="none" cap="none" strike="noStrike">
                <a:solidFill>
                  <a:schemeClr val="dk1"/>
                </a:solidFill>
                <a:latin typeface="Times New Roman"/>
                <a:ea typeface="Times New Roman"/>
                <a:cs typeface="Times New Roman"/>
                <a:sym typeface="Times New Roman"/>
              </a:rPr>
              <a:t>k</a:t>
            </a:r>
            <a:r>
              <a:rPr b="1" i="0" lang="en-GB" sz="2400" u="none" cap="none" strike="noStrike">
                <a:solidFill>
                  <a:schemeClr val="dk1"/>
                </a:solidFill>
                <a:latin typeface="Times New Roman"/>
                <a:ea typeface="Times New Roman"/>
                <a:cs typeface="Times New Roman"/>
                <a:sym typeface="Times New Roman"/>
              </a:rPr>
              <a:t> for class C</a:t>
            </a:r>
            <a:r>
              <a:rPr b="1" baseline="-25000" i="0" lang="en-GB" sz="2400" u="none" cap="none" strike="noStrike">
                <a:solidFill>
                  <a:schemeClr val="dk1"/>
                </a:solidFill>
                <a:latin typeface="Times New Roman"/>
                <a:ea typeface="Times New Roman"/>
                <a:cs typeface="Times New Roman"/>
                <a:sym typeface="Times New Roman"/>
              </a:rPr>
              <a:t>i</a:t>
            </a:r>
            <a:r>
              <a:rPr b="1" i="0" lang="en-GB" sz="2400" u="none" cap="none" strike="noStrike">
                <a:solidFill>
                  <a:schemeClr val="dk1"/>
                </a:solidFill>
                <a:latin typeface="Times New Roman"/>
                <a:ea typeface="Times New Roman"/>
                <a:cs typeface="Times New Roman"/>
                <a:sym typeface="Times New Roman"/>
              </a:rPr>
              <a:t> training samples</a:t>
            </a:r>
            <a:endParaRPr/>
          </a:p>
        </p:txBody>
      </p:sp>
      <p:pic>
        <p:nvPicPr>
          <p:cNvPr id="205" name="Google Shape;205;p15"/>
          <p:cNvPicPr preferRelativeResize="0"/>
          <p:nvPr/>
        </p:nvPicPr>
        <p:blipFill rotWithShape="1">
          <a:blip r:embed="rId3">
            <a:alphaModFix/>
          </a:blip>
          <a:srcRect b="0" l="0" r="0" t="0"/>
          <a:stretch/>
        </p:blipFill>
        <p:spPr>
          <a:xfrm>
            <a:off x="1447800" y="5334000"/>
            <a:ext cx="5867400" cy="10271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GB"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212" name="Google Shape;212;p16"/>
          <p:cNvSpPr txBox="1"/>
          <p:nvPr/>
        </p:nvSpPr>
        <p:spPr>
          <a:xfrm>
            <a:off x="762000" y="381000"/>
            <a:ext cx="80772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400" u="sng" cap="none" strike="noStrike">
                <a:solidFill>
                  <a:srgbClr val="CC3300"/>
                </a:solidFill>
                <a:latin typeface="Times New Roman"/>
                <a:ea typeface="Times New Roman"/>
                <a:cs typeface="Times New Roman"/>
                <a:sym typeface="Times New Roman"/>
              </a:rPr>
              <a:t>BAYESIAN CLASSIFICATION</a:t>
            </a:r>
            <a:endParaRPr/>
          </a:p>
        </p:txBody>
      </p:sp>
      <p:sp>
        <p:nvSpPr>
          <p:cNvPr id="213" name="Google Shape;213;p16"/>
          <p:cNvSpPr txBox="1"/>
          <p:nvPr/>
        </p:nvSpPr>
        <p:spPr>
          <a:xfrm>
            <a:off x="609600" y="1143000"/>
            <a:ext cx="8175625" cy="11874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3300"/>
              </a:buClr>
              <a:buSzPts val="2400"/>
              <a:buFont typeface="Times New Roman"/>
              <a:buNone/>
            </a:pPr>
            <a:r>
              <a:rPr b="1" i="1" lang="en-GB" sz="2400" u="none" cap="none" strike="noStrike">
                <a:solidFill>
                  <a:srgbClr val="FF3300"/>
                </a:solidFill>
                <a:latin typeface="Times New Roman"/>
                <a:ea typeface="Times New Roman"/>
                <a:cs typeface="Times New Roman"/>
                <a:sym typeface="Times New Roman"/>
              </a:rPr>
              <a:t>Naïve (Simple) Bayesian Classification</a:t>
            </a:r>
            <a:endParaRPr/>
          </a:p>
          <a:p>
            <a:pPr indent="0" lvl="0" marL="0" marR="0" rtl="0" algn="l">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	</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Example:</a:t>
            </a:r>
            <a:endParaRPr/>
          </a:p>
        </p:txBody>
      </p:sp>
      <p:pic>
        <p:nvPicPr>
          <p:cNvPr id="214" name="Google Shape;214;p16"/>
          <p:cNvPicPr preferRelativeResize="0"/>
          <p:nvPr/>
        </p:nvPicPr>
        <p:blipFill rotWithShape="1">
          <a:blip r:embed="rId3">
            <a:alphaModFix/>
          </a:blip>
          <a:srcRect b="0" l="0" r="0" t="0"/>
          <a:stretch/>
        </p:blipFill>
        <p:spPr>
          <a:xfrm>
            <a:off x="1371600" y="2514600"/>
            <a:ext cx="6705600" cy="3816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GB"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221" name="Google Shape;221;p17"/>
          <p:cNvSpPr txBox="1"/>
          <p:nvPr/>
        </p:nvSpPr>
        <p:spPr>
          <a:xfrm>
            <a:off x="762000" y="381000"/>
            <a:ext cx="80772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400" u="sng" cap="none" strike="noStrike">
                <a:solidFill>
                  <a:srgbClr val="CC3300"/>
                </a:solidFill>
                <a:latin typeface="Times New Roman"/>
                <a:ea typeface="Times New Roman"/>
                <a:cs typeface="Times New Roman"/>
                <a:sym typeface="Times New Roman"/>
              </a:rPr>
              <a:t>BAYESIAN CLASSIFICATION</a:t>
            </a:r>
            <a:endParaRPr/>
          </a:p>
        </p:txBody>
      </p:sp>
      <p:sp>
        <p:nvSpPr>
          <p:cNvPr id="222" name="Google Shape;222;p17"/>
          <p:cNvSpPr txBox="1"/>
          <p:nvPr/>
        </p:nvSpPr>
        <p:spPr>
          <a:xfrm>
            <a:off x="609600" y="1143000"/>
            <a:ext cx="8175625" cy="52625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3300"/>
              </a:buClr>
              <a:buSzPts val="2400"/>
              <a:buFont typeface="Times New Roman"/>
              <a:buNone/>
            </a:pPr>
            <a:r>
              <a:rPr b="1" i="1" lang="en-GB" sz="2400" u="none" cap="none" strike="noStrike">
                <a:solidFill>
                  <a:srgbClr val="FF3300"/>
                </a:solidFill>
                <a:latin typeface="Times New Roman"/>
                <a:ea typeface="Times New Roman"/>
                <a:cs typeface="Times New Roman"/>
                <a:sym typeface="Times New Roman"/>
              </a:rPr>
              <a:t>Naïve (Simple) Bayesian Classification</a:t>
            </a:r>
            <a:endParaRPr/>
          </a:p>
          <a:p>
            <a:pPr indent="0" lvl="0" marL="0" marR="0" rtl="0" algn="l">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	</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Example: </a:t>
            </a:r>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Let C</a:t>
            </a:r>
            <a:r>
              <a:rPr b="1" baseline="-25000" i="0" lang="en-GB" sz="2400" u="none" cap="none" strike="noStrike">
                <a:solidFill>
                  <a:schemeClr val="dk1"/>
                </a:solidFill>
                <a:latin typeface="Times New Roman"/>
                <a:ea typeface="Times New Roman"/>
                <a:cs typeface="Times New Roman"/>
                <a:sym typeface="Times New Roman"/>
              </a:rPr>
              <a:t>1</a:t>
            </a:r>
            <a:r>
              <a:rPr b="1" i="0" lang="en-GB" sz="2400" u="none" cap="none" strike="noStrike">
                <a:solidFill>
                  <a:schemeClr val="dk1"/>
                </a:solidFill>
                <a:latin typeface="Times New Roman"/>
                <a:ea typeface="Times New Roman"/>
                <a:cs typeface="Times New Roman"/>
                <a:sym typeface="Times New Roman"/>
              </a:rPr>
              <a:t> = class buy computer and C</a:t>
            </a:r>
            <a:r>
              <a:rPr b="1" baseline="-25000" i="0" lang="en-GB" sz="2400" u="none" cap="none" strike="noStrike">
                <a:solidFill>
                  <a:schemeClr val="dk1"/>
                </a:solidFill>
                <a:latin typeface="Times New Roman"/>
                <a:ea typeface="Times New Roman"/>
                <a:cs typeface="Times New Roman"/>
                <a:sym typeface="Times New Roman"/>
              </a:rPr>
              <a:t>2</a:t>
            </a:r>
            <a:r>
              <a:rPr b="1" i="0" lang="en-GB" sz="2400" u="none" cap="none" strike="noStrike">
                <a:solidFill>
                  <a:schemeClr val="dk1"/>
                </a:solidFill>
                <a:latin typeface="Times New Roman"/>
                <a:ea typeface="Times New Roman"/>
                <a:cs typeface="Times New Roman"/>
                <a:sym typeface="Times New Roman"/>
              </a:rPr>
              <a:t> = class not buy computer</a:t>
            </a:r>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The unknown sample: </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X = {age ≤ 30, income = medium, student = yes, credit-rating = fair}</a:t>
            </a:r>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The prior probability of each class can be computed as </a:t>
            </a:r>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P(buy computer = yes) = 9/14 = 0.643</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P(buy_computer = no) = 5/14 = 0.357</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GB"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229" name="Google Shape;229;p18"/>
          <p:cNvSpPr txBox="1"/>
          <p:nvPr/>
        </p:nvSpPr>
        <p:spPr>
          <a:xfrm>
            <a:off x="762000" y="381000"/>
            <a:ext cx="80772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400" u="sng" cap="none" strike="noStrike">
                <a:solidFill>
                  <a:srgbClr val="CC3300"/>
                </a:solidFill>
                <a:latin typeface="Times New Roman"/>
                <a:ea typeface="Times New Roman"/>
                <a:cs typeface="Times New Roman"/>
                <a:sym typeface="Times New Roman"/>
              </a:rPr>
              <a:t>BAYESIAN CLASSIFICATION</a:t>
            </a:r>
            <a:endParaRPr/>
          </a:p>
        </p:txBody>
      </p:sp>
      <p:sp>
        <p:nvSpPr>
          <p:cNvPr id="230" name="Google Shape;230;p18"/>
          <p:cNvSpPr txBox="1"/>
          <p:nvPr/>
        </p:nvSpPr>
        <p:spPr>
          <a:xfrm>
            <a:off x="609600" y="1143000"/>
            <a:ext cx="8175625" cy="1917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3300"/>
              </a:buClr>
              <a:buSzPts val="2400"/>
              <a:buFont typeface="Times New Roman"/>
              <a:buNone/>
            </a:pPr>
            <a:r>
              <a:rPr b="1" i="1" lang="en-GB" sz="2400" u="none" cap="none" strike="noStrike">
                <a:solidFill>
                  <a:srgbClr val="FF3300"/>
                </a:solidFill>
                <a:latin typeface="Times New Roman"/>
                <a:ea typeface="Times New Roman"/>
                <a:cs typeface="Times New Roman"/>
                <a:sym typeface="Times New Roman"/>
              </a:rPr>
              <a:t>Naïve (Simple) Bayesian Classification</a:t>
            </a:r>
            <a:endParaRPr/>
          </a:p>
          <a:p>
            <a:pPr indent="0" lvl="0" marL="0" marR="0" rtl="0" algn="l">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	</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Example:</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To compute P(X|Ci) we compute the following conditional probabilities</a:t>
            </a:r>
            <a:endParaRPr/>
          </a:p>
        </p:txBody>
      </p:sp>
      <p:pic>
        <p:nvPicPr>
          <p:cNvPr id="231" name="Google Shape;231;p18"/>
          <p:cNvPicPr preferRelativeResize="0"/>
          <p:nvPr/>
        </p:nvPicPr>
        <p:blipFill rotWithShape="1">
          <a:blip r:embed="rId3">
            <a:alphaModFix/>
          </a:blip>
          <a:srcRect b="0" l="0" r="0" t="0"/>
          <a:stretch/>
        </p:blipFill>
        <p:spPr>
          <a:xfrm>
            <a:off x="762000" y="3352800"/>
            <a:ext cx="6248400" cy="2333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GB"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238" name="Google Shape;238;p19"/>
          <p:cNvSpPr txBox="1"/>
          <p:nvPr/>
        </p:nvSpPr>
        <p:spPr>
          <a:xfrm>
            <a:off x="762000" y="381000"/>
            <a:ext cx="80772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400" u="sng" cap="none" strike="noStrike">
                <a:solidFill>
                  <a:srgbClr val="CC3300"/>
                </a:solidFill>
                <a:latin typeface="Times New Roman"/>
                <a:ea typeface="Times New Roman"/>
                <a:cs typeface="Times New Roman"/>
                <a:sym typeface="Times New Roman"/>
              </a:rPr>
              <a:t>BAYESIAN CLASSIFICATION</a:t>
            </a:r>
            <a:endParaRPr/>
          </a:p>
        </p:txBody>
      </p:sp>
      <p:sp>
        <p:nvSpPr>
          <p:cNvPr id="239" name="Google Shape;239;p19"/>
          <p:cNvSpPr txBox="1"/>
          <p:nvPr/>
        </p:nvSpPr>
        <p:spPr>
          <a:xfrm>
            <a:off x="609600" y="1143000"/>
            <a:ext cx="8175625" cy="15525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3300"/>
              </a:buClr>
              <a:buSzPts val="2400"/>
              <a:buFont typeface="Times New Roman"/>
              <a:buNone/>
            </a:pPr>
            <a:r>
              <a:rPr b="1" i="1" lang="en-GB" sz="2400" u="none" cap="none" strike="noStrike">
                <a:solidFill>
                  <a:srgbClr val="FF3300"/>
                </a:solidFill>
                <a:latin typeface="Times New Roman"/>
                <a:ea typeface="Times New Roman"/>
                <a:cs typeface="Times New Roman"/>
                <a:sym typeface="Times New Roman"/>
              </a:rPr>
              <a:t>Naïve (Simple) Bayesian Classification</a:t>
            </a:r>
            <a:endParaRPr/>
          </a:p>
          <a:p>
            <a:pPr indent="0" lvl="0" marL="0" marR="0" rtl="0" algn="l">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	</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Example:</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Using the above probabilities we obtain</a:t>
            </a:r>
            <a:endParaRPr/>
          </a:p>
        </p:txBody>
      </p:sp>
      <p:pic>
        <p:nvPicPr>
          <p:cNvPr id="240" name="Google Shape;240;p19"/>
          <p:cNvPicPr preferRelativeResize="0"/>
          <p:nvPr/>
        </p:nvPicPr>
        <p:blipFill rotWithShape="1">
          <a:blip r:embed="rId3">
            <a:alphaModFix/>
          </a:blip>
          <a:srcRect b="0" l="0" r="0" t="0"/>
          <a:stretch/>
        </p:blipFill>
        <p:spPr>
          <a:xfrm>
            <a:off x="762000" y="3048000"/>
            <a:ext cx="7229475" cy="635000"/>
          </a:xfrm>
          <a:prstGeom prst="rect">
            <a:avLst/>
          </a:prstGeom>
          <a:noFill/>
          <a:ln>
            <a:noFill/>
          </a:ln>
        </p:spPr>
      </p:pic>
      <p:sp>
        <p:nvSpPr>
          <p:cNvPr id="241" name="Google Shape;241;p19"/>
          <p:cNvSpPr txBox="1"/>
          <p:nvPr/>
        </p:nvSpPr>
        <p:spPr>
          <a:xfrm>
            <a:off x="685800" y="3886200"/>
            <a:ext cx="8175625" cy="82232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And hence the naïve Bayesian classifier predicts that the student will buy computer, because</a:t>
            </a:r>
            <a:endParaRPr/>
          </a:p>
        </p:txBody>
      </p:sp>
      <p:pic>
        <p:nvPicPr>
          <p:cNvPr id="242" name="Google Shape;242;p19"/>
          <p:cNvPicPr preferRelativeResize="0"/>
          <p:nvPr/>
        </p:nvPicPr>
        <p:blipFill rotWithShape="1">
          <a:blip r:embed="rId4">
            <a:alphaModFix/>
          </a:blip>
          <a:srcRect b="0" l="0" r="0" t="0"/>
          <a:stretch/>
        </p:blipFill>
        <p:spPr>
          <a:xfrm>
            <a:off x="838200" y="4953000"/>
            <a:ext cx="7543800" cy="673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GB"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98" name="Google Shape;98;p2"/>
          <p:cNvSpPr txBox="1"/>
          <p:nvPr/>
        </p:nvSpPr>
        <p:spPr>
          <a:xfrm>
            <a:off x="762000" y="381000"/>
            <a:ext cx="80772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400" u="sng" cap="none" strike="noStrike">
                <a:solidFill>
                  <a:srgbClr val="CC3300"/>
                </a:solidFill>
                <a:latin typeface="Times New Roman"/>
                <a:ea typeface="Times New Roman"/>
                <a:cs typeface="Times New Roman"/>
                <a:sym typeface="Times New Roman"/>
              </a:rPr>
              <a:t>BAYESIAN CLASSIFICATION</a:t>
            </a:r>
            <a:endParaRPr/>
          </a:p>
        </p:txBody>
      </p:sp>
      <p:sp>
        <p:nvSpPr>
          <p:cNvPr id="99" name="Google Shape;99;p2"/>
          <p:cNvSpPr txBox="1"/>
          <p:nvPr/>
        </p:nvSpPr>
        <p:spPr>
          <a:xfrm>
            <a:off x="609600" y="1143000"/>
            <a:ext cx="8175625" cy="3743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3300"/>
              </a:buClr>
              <a:buSzPts val="2400"/>
              <a:buFont typeface="Times New Roman"/>
              <a:buNone/>
            </a:pPr>
            <a:r>
              <a:rPr b="1" i="1" lang="en-GB" sz="2400" u="none" cap="none" strike="noStrike">
                <a:solidFill>
                  <a:srgbClr val="FF3300"/>
                </a:solidFill>
                <a:latin typeface="Times New Roman"/>
                <a:ea typeface="Times New Roman"/>
                <a:cs typeface="Times New Roman"/>
                <a:sym typeface="Times New Roman"/>
              </a:rPr>
              <a:t>Bayes Theorem</a:t>
            </a:r>
            <a:endParaRPr/>
          </a:p>
          <a:p>
            <a:pPr indent="0" lvl="0" marL="0" marR="0" rtl="0" algn="l">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	</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Let </a:t>
            </a:r>
            <a:r>
              <a:rPr b="1" i="1" lang="en-GB" sz="2400" u="none" cap="none" strike="noStrike">
                <a:solidFill>
                  <a:schemeClr val="dk1"/>
                </a:solidFill>
                <a:latin typeface="Times New Roman"/>
                <a:ea typeface="Times New Roman"/>
                <a:cs typeface="Times New Roman"/>
                <a:sym typeface="Times New Roman"/>
              </a:rPr>
              <a:t>X</a:t>
            </a:r>
            <a:r>
              <a:rPr b="1" i="0" lang="en-GB" sz="2400" u="none" cap="none" strike="noStrike">
                <a:solidFill>
                  <a:schemeClr val="dk1"/>
                </a:solidFill>
                <a:latin typeface="Times New Roman"/>
                <a:ea typeface="Times New Roman"/>
                <a:cs typeface="Times New Roman"/>
                <a:sym typeface="Times New Roman"/>
              </a:rPr>
              <a:t> be a data sample, e.g. red and round fruit</a:t>
            </a:r>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Let </a:t>
            </a:r>
            <a:r>
              <a:rPr b="1" i="1" lang="en-GB" sz="2400" u="none" cap="none" strike="noStrike">
                <a:solidFill>
                  <a:schemeClr val="dk1"/>
                </a:solidFill>
                <a:latin typeface="Times New Roman"/>
                <a:ea typeface="Times New Roman"/>
                <a:cs typeface="Times New Roman"/>
                <a:sym typeface="Times New Roman"/>
              </a:rPr>
              <a:t>H</a:t>
            </a:r>
            <a:r>
              <a:rPr b="1" i="0" lang="en-GB" sz="2400" u="none" cap="none" strike="noStrike">
                <a:solidFill>
                  <a:schemeClr val="dk1"/>
                </a:solidFill>
                <a:latin typeface="Times New Roman"/>
                <a:ea typeface="Times New Roman"/>
                <a:cs typeface="Times New Roman"/>
                <a:sym typeface="Times New Roman"/>
              </a:rPr>
              <a:t> be some hypothesis, such as that </a:t>
            </a:r>
            <a:r>
              <a:rPr b="1" i="1" lang="en-GB" sz="2400" u="none" cap="none" strike="noStrike">
                <a:solidFill>
                  <a:schemeClr val="dk1"/>
                </a:solidFill>
                <a:latin typeface="Times New Roman"/>
                <a:ea typeface="Times New Roman"/>
                <a:cs typeface="Times New Roman"/>
                <a:sym typeface="Times New Roman"/>
              </a:rPr>
              <a:t>X</a:t>
            </a:r>
            <a:r>
              <a:rPr b="1" i="0" lang="en-GB" sz="2400" u="none" cap="none" strike="noStrike">
                <a:solidFill>
                  <a:schemeClr val="dk1"/>
                </a:solidFill>
                <a:latin typeface="Times New Roman"/>
                <a:ea typeface="Times New Roman"/>
                <a:cs typeface="Times New Roman"/>
                <a:sym typeface="Times New Roman"/>
              </a:rPr>
              <a:t> belongs to a specified class </a:t>
            </a:r>
            <a:r>
              <a:rPr b="1" i="1" lang="en-GB" sz="2400" u="none" cap="none" strike="noStrike">
                <a:solidFill>
                  <a:schemeClr val="dk1"/>
                </a:solidFill>
                <a:latin typeface="Times New Roman"/>
                <a:ea typeface="Times New Roman"/>
                <a:cs typeface="Times New Roman"/>
                <a:sym typeface="Times New Roman"/>
              </a:rPr>
              <a:t>C</a:t>
            </a:r>
            <a:r>
              <a:rPr b="1" i="0" lang="en-GB" sz="2400" u="none" cap="none" strike="noStrike">
                <a:solidFill>
                  <a:schemeClr val="dk1"/>
                </a:solidFill>
                <a:latin typeface="Times New Roman"/>
                <a:ea typeface="Times New Roman"/>
                <a:cs typeface="Times New Roman"/>
                <a:sym typeface="Times New Roman"/>
              </a:rPr>
              <a:t> (e.g. X is an apple)</a:t>
            </a:r>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For classification problems, we want to determine </a:t>
            </a:r>
            <a:r>
              <a:rPr b="1" i="1" lang="en-GB" sz="2400" u="none" cap="none" strike="noStrike">
                <a:solidFill>
                  <a:schemeClr val="dk1"/>
                </a:solidFill>
                <a:latin typeface="Times New Roman"/>
                <a:ea typeface="Times New Roman"/>
                <a:cs typeface="Times New Roman"/>
                <a:sym typeface="Times New Roman"/>
              </a:rPr>
              <a:t>P(H|X)</a:t>
            </a:r>
            <a:r>
              <a:rPr b="1" i="0" lang="en-GB" sz="2400" u="none" cap="none" strike="noStrike">
                <a:solidFill>
                  <a:schemeClr val="dk1"/>
                </a:solidFill>
                <a:latin typeface="Times New Roman"/>
                <a:ea typeface="Times New Roman"/>
                <a:cs typeface="Times New Roman"/>
                <a:sym typeface="Times New Roman"/>
              </a:rPr>
              <a:t>, the probability that the hypothesis </a:t>
            </a:r>
            <a:r>
              <a:rPr b="1" i="1" lang="en-GB" sz="2400" u="none" cap="none" strike="noStrike">
                <a:solidFill>
                  <a:schemeClr val="dk1"/>
                </a:solidFill>
                <a:latin typeface="Times New Roman"/>
                <a:ea typeface="Times New Roman"/>
                <a:cs typeface="Times New Roman"/>
                <a:sym typeface="Times New Roman"/>
              </a:rPr>
              <a:t>H</a:t>
            </a:r>
            <a:r>
              <a:rPr b="1" i="0" lang="en-GB" sz="2400" u="none" cap="none" strike="noStrike">
                <a:solidFill>
                  <a:schemeClr val="dk1"/>
                </a:solidFill>
                <a:latin typeface="Times New Roman"/>
                <a:ea typeface="Times New Roman"/>
                <a:cs typeface="Times New Roman"/>
                <a:sym typeface="Times New Roman"/>
              </a:rPr>
              <a:t> holds given the observed data sample </a:t>
            </a:r>
            <a:r>
              <a:rPr b="1" i="1" lang="en-GB" sz="2400" u="none" cap="none" strike="noStrike">
                <a:solidFill>
                  <a:schemeClr val="dk1"/>
                </a:solidFill>
                <a:latin typeface="Times New Roman"/>
                <a:ea typeface="Times New Roman"/>
                <a:cs typeface="Times New Roman"/>
                <a:sym typeface="Times New Roman"/>
              </a:rPr>
              <a:t>X</a:t>
            </a:r>
            <a:endParaRPr b="1"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GB"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06" name="Google Shape;106;p3"/>
          <p:cNvSpPr txBox="1"/>
          <p:nvPr/>
        </p:nvSpPr>
        <p:spPr>
          <a:xfrm>
            <a:off x="762000" y="381000"/>
            <a:ext cx="80772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400" u="sng" cap="none" strike="noStrike">
                <a:solidFill>
                  <a:srgbClr val="CC3300"/>
                </a:solidFill>
                <a:latin typeface="Times New Roman"/>
                <a:ea typeface="Times New Roman"/>
                <a:cs typeface="Times New Roman"/>
                <a:sym typeface="Times New Roman"/>
              </a:rPr>
              <a:t>BAYESIAN CLASSIFICATION</a:t>
            </a:r>
            <a:endParaRPr/>
          </a:p>
        </p:txBody>
      </p:sp>
      <p:sp>
        <p:nvSpPr>
          <p:cNvPr id="107" name="Google Shape;107;p3"/>
          <p:cNvSpPr txBox="1"/>
          <p:nvPr/>
        </p:nvSpPr>
        <p:spPr>
          <a:xfrm>
            <a:off x="609600" y="1143000"/>
            <a:ext cx="8175625" cy="337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3300"/>
              </a:buClr>
              <a:buSzPts val="2400"/>
              <a:buFont typeface="Times New Roman"/>
              <a:buNone/>
            </a:pPr>
            <a:r>
              <a:rPr b="1" i="1" lang="en-GB" sz="2400" u="none" cap="none" strike="noStrike">
                <a:solidFill>
                  <a:srgbClr val="FF3300"/>
                </a:solidFill>
                <a:latin typeface="Times New Roman"/>
                <a:ea typeface="Times New Roman"/>
                <a:cs typeface="Times New Roman"/>
                <a:sym typeface="Times New Roman"/>
              </a:rPr>
              <a:t>Prior Probability</a:t>
            </a:r>
            <a:endParaRPr/>
          </a:p>
          <a:p>
            <a:pPr indent="0" lvl="0" marL="0" marR="0" rtl="0" algn="l">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	</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The probability </a:t>
            </a:r>
            <a:r>
              <a:rPr b="1" i="1" lang="en-GB" sz="2400" u="none" cap="none" strike="noStrike">
                <a:solidFill>
                  <a:schemeClr val="dk1"/>
                </a:solidFill>
                <a:latin typeface="Times New Roman"/>
                <a:ea typeface="Times New Roman"/>
                <a:cs typeface="Times New Roman"/>
                <a:sym typeface="Times New Roman"/>
              </a:rPr>
              <a:t>P(H)</a:t>
            </a:r>
            <a:r>
              <a:rPr b="1" i="0" lang="en-GB" sz="2400" u="none" cap="none" strike="noStrike">
                <a:solidFill>
                  <a:schemeClr val="dk1"/>
                </a:solidFill>
                <a:latin typeface="Times New Roman"/>
                <a:ea typeface="Times New Roman"/>
                <a:cs typeface="Times New Roman"/>
                <a:sym typeface="Times New Roman"/>
              </a:rPr>
              <a:t> is called the prior probability of </a:t>
            </a:r>
            <a:r>
              <a:rPr b="1" i="1" lang="en-GB" sz="2400" u="none" cap="none" strike="noStrike">
                <a:solidFill>
                  <a:schemeClr val="dk1"/>
                </a:solidFill>
                <a:latin typeface="Times New Roman"/>
                <a:ea typeface="Times New Roman"/>
                <a:cs typeface="Times New Roman"/>
                <a:sym typeface="Times New Roman"/>
              </a:rPr>
              <a:t>H</a:t>
            </a:r>
            <a:r>
              <a:rPr b="1" i="0" lang="en-GB" sz="2400" u="none" cap="none" strike="noStrike">
                <a:solidFill>
                  <a:schemeClr val="dk1"/>
                </a:solidFill>
                <a:latin typeface="Times New Roman"/>
                <a:ea typeface="Times New Roman"/>
                <a:cs typeface="Times New Roman"/>
                <a:sym typeface="Times New Roman"/>
              </a:rPr>
              <a:t>, i.e the probability that any given data sample is an apple, regardless of how the data sample looks</a:t>
            </a:r>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The probability </a:t>
            </a:r>
            <a:r>
              <a:rPr b="1" i="1" lang="en-GB" sz="2400" u="none" cap="none" strike="noStrike">
                <a:solidFill>
                  <a:schemeClr val="dk1"/>
                </a:solidFill>
                <a:latin typeface="Times New Roman"/>
                <a:ea typeface="Times New Roman"/>
                <a:cs typeface="Times New Roman"/>
                <a:sym typeface="Times New Roman"/>
              </a:rPr>
              <a:t>P(H|X)</a:t>
            </a:r>
            <a:r>
              <a:rPr b="1" i="0" lang="en-GB" sz="2400" u="none" cap="none" strike="noStrike">
                <a:solidFill>
                  <a:schemeClr val="dk1"/>
                </a:solidFill>
                <a:latin typeface="Times New Roman"/>
                <a:ea typeface="Times New Roman"/>
                <a:cs typeface="Times New Roman"/>
                <a:sym typeface="Times New Roman"/>
              </a:rPr>
              <a:t> is called posterior probability. It is based on more information, then the prior probability </a:t>
            </a:r>
            <a:r>
              <a:rPr b="1" i="1" lang="en-GB" sz="2400" u="none" cap="none" strike="noStrike">
                <a:solidFill>
                  <a:schemeClr val="dk1"/>
                </a:solidFill>
                <a:latin typeface="Times New Roman"/>
                <a:ea typeface="Times New Roman"/>
                <a:cs typeface="Times New Roman"/>
                <a:sym typeface="Times New Roman"/>
              </a:rPr>
              <a:t>P(H)</a:t>
            </a:r>
            <a:r>
              <a:rPr b="1" i="0" lang="en-GB" sz="2400" u="none" cap="none" strike="noStrike">
                <a:solidFill>
                  <a:schemeClr val="dk1"/>
                </a:solidFill>
                <a:latin typeface="Times New Roman"/>
                <a:ea typeface="Times New Roman"/>
                <a:cs typeface="Times New Roman"/>
                <a:sym typeface="Times New Roman"/>
              </a:rPr>
              <a:t> which is independent of </a:t>
            </a:r>
            <a:r>
              <a:rPr b="1" i="1" lang="en-GB" sz="2400" u="none" cap="none" strike="noStrike">
                <a:solidFill>
                  <a:schemeClr val="dk1"/>
                </a:solidFill>
                <a:latin typeface="Times New Roman"/>
                <a:ea typeface="Times New Roman"/>
                <a:cs typeface="Times New Roman"/>
                <a:sym typeface="Times New Roman"/>
              </a:rPr>
              <a:t>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GB"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14" name="Google Shape;114;p4"/>
          <p:cNvSpPr txBox="1"/>
          <p:nvPr/>
        </p:nvSpPr>
        <p:spPr>
          <a:xfrm>
            <a:off x="762000" y="381000"/>
            <a:ext cx="80772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400" u="sng" cap="none" strike="noStrike">
                <a:solidFill>
                  <a:srgbClr val="CC3300"/>
                </a:solidFill>
                <a:latin typeface="Times New Roman"/>
                <a:ea typeface="Times New Roman"/>
                <a:cs typeface="Times New Roman"/>
                <a:sym typeface="Times New Roman"/>
              </a:rPr>
              <a:t>BAYESIAN CLASSIFICATION</a:t>
            </a:r>
            <a:endParaRPr/>
          </a:p>
        </p:txBody>
      </p:sp>
      <p:sp>
        <p:nvSpPr>
          <p:cNvPr id="115" name="Google Shape;115;p4"/>
          <p:cNvSpPr txBox="1"/>
          <p:nvPr/>
        </p:nvSpPr>
        <p:spPr>
          <a:xfrm>
            <a:off x="609600" y="1143000"/>
            <a:ext cx="8175625" cy="3743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3300"/>
              </a:buClr>
              <a:buSzPts val="2400"/>
              <a:buFont typeface="Times New Roman"/>
              <a:buNone/>
            </a:pPr>
            <a:r>
              <a:rPr b="1" i="1" lang="en-GB" sz="2400" u="none" cap="none" strike="noStrike">
                <a:solidFill>
                  <a:srgbClr val="FF3300"/>
                </a:solidFill>
                <a:latin typeface="Times New Roman"/>
                <a:ea typeface="Times New Roman"/>
                <a:cs typeface="Times New Roman"/>
                <a:sym typeface="Times New Roman"/>
              </a:rPr>
              <a:t>Posterior Probability</a:t>
            </a:r>
            <a:endParaRPr/>
          </a:p>
          <a:p>
            <a:pPr indent="0" lvl="0" marL="0" marR="0" rtl="0" algn="l">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	</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Example: </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Let the data samples be fruits described by their 	colour and 	shape</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Suppose </a:t>
            </a:r>
            <a:r>
              <a:rPr b="1" i="1" lang="en-GB" sz="2400" u="none" cap="none" strike="noStrike">
                <a:solidFill>
                  <a:schemeClr val="dk1"/>
                </a:solidFill>
                <a:latin typeface="Times New Roman"/>
                <a:ea typeface="Times New Roman"/>
                <a:cs typeface="Times New Roman"/>
                <a:sym typeface="Times New Roman"/>
              </a:rPr>
              <a:t>X</a:t>
            </a:r>
            <a:r>
              <a:rPr b="1" i="0" lang="en-GB" sz="2400" u="none" cap="none" strike="noStrike">
                <a:solidFill>
                  <a:schemeClr val="dk1"/>
                </a:solidFill>
                <a:latin typeface="Times New Roman"/>
                <a:ea typeface="Times New Roman"/>
                <a:cs typeface="Times New Roman"/>
                <a:sym typeface="Times New Roman"/>
              </a:rPr>
              <a:t> = red and round </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and </a:t>
            </a:r>
            <a:r>
              <a:rPr b="1" i="1" lang="en-GB" sz="2400" u="none" cap="none" strike="noStrike">
                <a:solidFill>
                  <a:schemeClr val="dk1"/>
                </a:solidFill>
                <a:latin typeface="Times New Roman"/>
                <a:ea typeface="Times New Roman"/>
                <a:cs typeface="Times New Roman"/>
                <a:sym typeface="Times New Roman"/>
              </a:rPr>
              <a:t>H</a:t>
            </a:r>
            <a:r>
              <a:rPr b="1" i="0" lang="en-GB" sz="2400" u="none" cap="none" strike="noStrike">
                <a:solidFill>
                  <a:schemeClr val="dk1"/>
                </a:solidFill>
                <a:latin typeface="Times New Roman"/>
                <a:ea typeface="Times New Roman"/>
                <a:cs typeface="Times New Roman"/>
                <a:sym typeface="Times New Roman"/>
              </a:rPr>
              <a:t> = hypothesis that </a:t>
            </a:r>
            <a:r>
              <a:rPr b="1" i="1" lang="en-GB" sz="2400" u="none" cap="none" strike="noStrike">
                <a:solidFill>
                  <a:schemeClr val="dk1"/>
                </a:solidFill>
                <a:latin typeface="Times New Roman"/>
                <a:ea typeface="Times New Roman"/>
                <a:cs typeface="Times New Roman"/>
                <a:sym typeface="Times New Roman"/>
              </a:rPr>
              <a:t>X</a:t>
            </a:r>
            <a:r>
              <a:rPr b="1" i="0" lang="en-GB" sz="2400" u="none" cap="none" strike="noStrike">
                <a:solidFill>
                  <a:schemeClr val="dk1"/>
                </a:solidFill>
                <a:latin typeface="Times New Roman"/>
                <a:ea typeface="Times New Roman"/>
                <a:cs typeface="Times New Roman"/>
                <a:sym typeface="Times New Roman"/>
              </a:rPr>
              <a:t> is an apple</a:t>
            </a:r>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Then </a:t>
            </a:r>
            <a:r>
              <a:rPr b="1" i="1" lang="en-GB" sz="2400" u="none" cap="none" strike="noStrike">
                <a:solidFill>
                  <a:schemeClr val="dk1"/>
                </a:solidFill>
                <a:latin typeface="Times New Roman"/>
                <a:ea typeface="Times New Roman"/>
                <a:cs typeface="Times New Roman"/>
                <a:sym typeface="Times New Roman"/>
              </a:rPr>
              <a:t>P(H|X)</a:t>
            </a:r>
            <a:r>
              <a:rPr b="1" i="0" lang="en-GB" sz="2400" u="none" cap="none" strike="noStrike">
                <a:solidFill>
                  <a:schemeClr val="dk1"/>
                </a:solidFill>
                <a:latin typeface="Times New Roman"/>
                <a:ea typeface="Times New Roman"/>
                <a:cs typeface="Times New Roman"/>
                <a:sym typeface="Times New Roman"/>
              </a:rPr>
              <a:t> is the probability that </a:t>
            </a:r>
            <a:r>
              <a:rPr b="1" i="1" lang="en-GB" sz="2400" u="none" cap="none" strike="noStrike">
                <a:solidFill>
                  <a:schemeClr val="dk1"/>
                </a:solidFill>
                <a:latin typeface="Times New Roman"/>
                <a:ea typeface="Times New Roman"/>
                <a:cs typeface="Times New Roman"/>
                <a:sym typeface="Times New Roman"/>
              </a:rPr>
              <a:t>X</a:t>
            </a:r>
            <a:r>
              <a:rPr b="1" i="0" lang="en-GB" sz="2400" u="none" cap="none" strike="noStrike">
                <a:solidFill>
                  <a:schemeClr val="dk1"/>
                </a:solidFill>
                <a:latin typeface="Times New Roman"/>
                <a:ea typeface="Times New Roman"/>
                <a:cs typeface="Times New Roman"/>
                <a:sym typeface="Times New Roman"/>
              </a:rPr>
              <a:t> is an apple given that </a:t>
            </a:r>
            <a:r>
              <a:rPr b="1" i="1" lang="en-GB" sz="2400" u="none" cap="none" strike="noStrike">
                <a:solidFill>
                  <a:schemeClr val="dk1"/>
                </a:solidFill>
                <a:latin typeface="Times New Roman"/>
                <a:ea typeface="Times New Roman"/>
                <a:cs typeface="Times New Roman"/>
                <a:sym typeface="Times New Roman"/>
              </a:rPr>
              <a:t>X</a:t>
            </a:r>
            <a:r>
              <a:rPr b="1" i="0" lang="en-GB" sz="2400" u="none" cap="none" strike="noStrike">
                <a:solidFill>
                  <a:schemeClr val="dk1"/>
                </a:solidFill>
                <a:latin typeface="Times New Roman"/>
                <a:ea typeface="Times New Roman"/>
                <a:cs typeface="Times New Roman"/>
                <a:sym typeface="Times New Roman"/>
              </a:rPr>
              <a:t> is red and round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GB"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22" name="Google Shape;122;p5"/>
          <p:cNvSpPr txBox="1"/>
          <p:nvPr/>
        </p:nvSpPr>
        <p:spPr>
          <a:xfrm>
            <a:off x="762000" y="381000"/>
            <a:ext cx="80772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400" u="sng" cap="none" strike="noStrike">
                <a:solidFill>
                  <a:srgbClr val="CC3300"/>
                </a:solidFill>
                <a:latin typeface="Times New Roman"/>
                <a:ea typeface="Times New Roman"/>
                <a:cs typeface="Times New Roman"/>
                <a:sym typeface="Times New Roman"/>
              </a:rPr>
              <a:t>BAYESIAN CLASSIFICATION</a:t>
            </a:r>
            <a:endParaRPr/>
          </a:p>
        </p:txBody>
      </p:sp>
      <p:sp>
        <p:nvSpPr>
          <p:cNvPr id="123" name="Google Shape;123;p5"/>
          <p:cNvSpPr txBox="1"/>
          <p:nvPr/>
        </p:nvSpPr>
        <p:spPr>
          <a:xfrm>
            <a:off x="609600" y="1143000"/>
            <a:ext cx="8175625" cy="44735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3300"/>
              </a:buClr>
              <a:buSzPts val="2400"/>
              <a:buFont typeface="Times New Roman"/>
              <a:buNone/>
            </a:pPr>
            <a:r>
              <a:rPr b="1" i="1" lang="en-GB" sz="2400" u="none" cap="none" strike="noStrike">
                <a:solidFill>
                  <a:srgbClr val="FF3300"/>
                </a:solidFill>
                <a:latin typeface="Times New Roman"/>
                <a:ea typeface="Times New Roman"/>
                <a:cs typeface="Times New Roman"/>
                <a:sym typeface="Times New Roman"/>
              </a:rPr>
              <a:t>Bayes Theorem</a:t>
            </a:r>
            <a:endParaRPr/>
          </a:p>
          <a:p>
            <a:pPr indent="0" lvl="0" marL="0" marR="0" rtl="0" algn="l">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	</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It provides a way of calculating the posterior probability</a:t>
            </a:r>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		</a:t>
            </a:r>
            <a:r>
              <a:rPr b="1" i="1" lang="en-GB" sz="2400" u="none" cap="none" strike="noStrike">
                <a:solidFill>
                  <a:schemeClr val="dk1"/>
                </a:solidFill>
                <a:latin typeface="Times New Roman"/>
                <a:ea typeface="Times New Roman"/>
                <a:cs typeface="Times New Roman"/>
                <a:sym typeface="Times New Roman"/>
              </a:rPr>
              <a:t>P(H|X)</a:t>
            </a:r>
            <a:r>
              <a:rPr b="1" i="0" lang="en-GB" sz="2400" u="none" cap="none" strike="noStrike">
                <a:solidFill>
                  <a:schemeClr val="dk1"/>
                </a:solidFill>
                <a:latin typeface="Times New Roman"/>
                <a:ea typeface="Times New Roman"/>
                <a:cs typeface="Times New Roman"/>
                <a:sym typeface="Times New Roman"/>
              </a:rPr>
              <a:t> = </a:t>
            </a:r>
            <a:r>
              <a:rPr b="1" i="1" lang="en-GB" sz="2400" u="none" cap="none" strike="noStrike">
                <a:solidFill>
                  <a:schemeClr val="dk1"/>
                </a:solidFill>
                <a:latin typeface="Times New Roman"/>
                <a:ea typeface="Times New Roman"/>
                <a:cs typeface="Times New Roman"/>
                <a:sym typeface="Times New Roman"/>
              </a:rPr>
              <a:t>P(X|H) P(H)</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				</a:t>
            </a:r>
            <a:r>
              <a:rPr b="1" i="1" lang="en-GB" sz="2400" u="none" cap="none" strike="noStrike">
                <a:solidFill>
                  <a:schemeClr val="dk1"/>
                </a:solidFill>
                <a:latin typeface="Times New Roman"/>
                <a:ea typeface="Times New Roman"/>
                <a:cs typeface="Times New Roman"/>
                <a:sym typeface="Times New Roman"/>
              </a:rPr>
              <a:t>P(X)</a:t>
            </a:r>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1" lang="en-GB" sz="2400" u="none" cap="none" strike="noStrike">
                <a:solidFill>
                  <a:schemeClr val="dk1"/>
                </a:solidFill>
                <a:latin typeface="Times New Roman"/>
                <a:ea typeface="Times New Roman"/>
                <a:cs typeface="Times New Roman"/>
                <a:sym typeface="Times New Roman"/>
              </a:rPr>
              <a:t>P(X|H)</a:t>
            </a:r>
            <a:r>
              <a:rPr b="1" i="0" lang="en-GB" sz="2400" u="none" cap="none" strike="noStrike">
                <a:solidFill>
                  <a:schemeClr val="dk1"/>
                </a:solidFill>
                <a:latin typeface="Times New Roman"/>
                <a:ea typeface="Times New Roman"/>
                <a:cs typeface="Times New Roman"/>
                <a:sym typeface="Times New Roman"/>
              </a:rPr>
              <a:t> is the posterior probability of </a:t>
            </a:r>
            <a:r>
              <a:rPr b="1" i="1" lang="en-GB" sz="2400" u="none" cap="none" strike="noStrike">
                <a:solidFill>
                  <a:schemeClr val="dk1"/>
                </a:solidFill>
                <a:latin typeface="Times New Roman"/>
                <a:ea typeface="Times New Roman"/>
                <a:cs typeface="Times New Roman"/>
                <a:sym typeface="Times New Roman"/>
              </a:rPr>
              <a:t>X</a:t>
            </a:r>
            <a:r>
              <a:rPr b="1" i="0" lang="en-GB" sz="2400" u="none" cap="none" strike="noStrike">
                <a:solidFill>
                  <a:schemeClr val="dk1"/>
                </a:solidFill>
                <a:latin typeface="Times New Roman"/>
                <a:ea typeface="Times New Roman"/>
                <a:cs typeface="Times New Roman"/>
                <a:sym typeface="Times New Roman"/>
              </a:rPr>
              <a:t> given </a:t>
            </a:r>
            <a:r>
              <a:rPr b="1" i="1" lang="en-GB" sz="2400" u="none" cap="none" strike="noStrike">
                <a:solidFill>
                  <a:schemeClr val="dk1"/>
                </a:solidFill>
                <a:latin typeface="Times New Roman"/>
                <a:ea typeface="Times New Roman"/>
                <a:cs typeface="Times New Roman"/>
                <a:sym typeface="Times New Roman"/>
              </a:rPr>
              <a:t>H</a:t>
            </a:r>
            <a:r>
              <a:rPr b="1" i="0" lang="en-GB" sz="2400" u="none" cap="none" strike="noStrike">
                <a:solidFill>
                  <a:schemeClr val="dk1"/>
                </a:solidFill>
                <a:latin typeface="Times New Roman"/>
                <a:ea typeface="Times New Roman"/>
                <a:cs typeface="Times New Roman"/>
                <a:sym typeface="Times New Roman"/>
              </a:rPr>
              <a:t> (it is the probability that </a:t>
            </a:r>
            <a:r>
              <a:rPr b="1" i="1" lang="en-GB" sz="2400" u="none" cap="none" strike="noStrike">
                <a:solidFill>
                  <a:schemeClr val="dk1"/>
                </a:solidFill>
                <a:latin typeface="Times New Roman"/>
                <a:ea typeface="Times New Roman"/>
                <a:cs typeface="Times New Roman"/>
                <a:sym typeface="Times New Roman"/>
              </a:rPr>
              <a:t>X</a:t>
            </a:r>
            <a:r>
              <a:rPr b="1" i="0" lang="en-GB" sz="2400" u="none" cap="none" strike="noStrike">
                <a:solidFill>
                  <a:schemeClr val="dk1"/>
                </a:solidFill>
                <a:latin typeface="Times New Roman"/>
                <a:ea typeface="Times New Roman"/>
                <a:cs typeface="Times New Roman"/>
                <a:sym typeface="Times New Roman"/>
              </a:rPr>
              <a:t> is red and round given that </a:t>
            </a:r>
            <a:r>
              <a:rPr b="1" i="1" lang="en-GB" sz="2400" u="none" cap="none" strike="noStrike">
                <a:solidFill>
                  <a:schemeClr val="dk1"/>
                </a:solidFill>
                <a:latin typeface="Times New Roman"/>
                <a:ea typeface="Times New Roman"/>
                <a:cs typeface="Times New Roman"/>
                <a:sym typeface="Times New Roman"/>
              </a:rPr>
              <a:t>X</a:t>
            </a:r>
            <a:r>
              <a:rPr b="1" i="0" lang="en-GB" sz="2400" u="none" cap="none" strike="noStrike">
                <a:solidFill>
                  <a:schemeClr val="dk1"/>
                </a:solidFill>
                <a:latin typeface="Times New Roman"/>
                <a:ea typeface="Times New Roman"/>
                <a:cs typeface="Times New Roman"/>
                <a:sym typeface="Times New Roman"/>
              </a:rPr>
              <a:t> is an apple)</a:t>
            </a:r>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1" lang="en-GB" sz="2400" u="none" cap="none" strike="noStrike">
                <a:solidFill>
                  <a:schemeClr val="dk1"/>
                </a:solidFill>
                <a:latin typeface="Times New Roman"/>
                <a:ea typeface="Times New Roman"/>
                <a:cs typeface="Times New Roman"/>
                <a:sym typeface="Times New Roman"/>
              </a:rPr>
              <a:t>P(X)</a:t>
            </a:r>
            <a:r>
              <a:rPr b="1" i="0" lang="en-GB" sz="2400" u="none" cap="none" strike="noStrike">
                <a:solidFill>
                  <a:schemeClr val="dk1"/>
                </a:solidFill>
                <a:latin typeface="Times New Roman"/>
                <a:ea typeface="Times New Roman"/>
                <a:cs typeface="Times New Roman"/>
                <a:sym typeface="Times New Roman"/>
              </a:rPr>
              <a:t> is the prior probability of </a:t>
            </a:r>
            <a:r>
              <a:rPr b="1" i="1" lang="en-GB" sz="2400" u="none" cap="none" strike="noStrike">
                <a:solidFill>
                  <a:schemeClr val="dk1"/>
                </a:solidFill>
                <a:latin typeface="Times New Roman"/>
                <a:ea typeface="Times New Roman"/>
                <a:cs typeface="Times New Roman"/>
                <a:sym typeface="Times New Roman"/>
              </a:rPr>
              <a:t>X</a:t>
            </a:r>
            <a:r>
              <a:rPr b="1" i="0" lang="en-GB" sz="2400" u="none" cap="none" strike="noStrike">
                <a:solidFill>
                  <a:schemeClr val="dk1"/>
                </a:solidFill>
                <a:latin typeface="Times New Roman"/>
                <a:ea typeface="Times New Roman"/>
                <a:cs typeface="Times New Roman"/>
                <a:sym typeface="Times New Roman"/>
              </a:rPr>
              <a:t> (probability that a data sample is red and round)</a:t>
            </a:r>
            <a:endParaRPr/>
          </a:p>
        </p:txBody>
      </p:sp>
      <p:cxnSp>
        <p:nvCxnSpPr>
          <p:cNvPr id="124" name="Google Shape;124;p5"/>
          <p:cNvCxnSpPr/>
          <p:nvPr/>
        </p:nvCxnSpPr>
        <p:spPr>
          <a:xfrm>
            <a:off x="3810000" y="3048000"/>
            <a:ext cx="1600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GB"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31" name="Google Shape;131;p6"/>
          <p:cNvSpPr txBox="1"/>
          <p:nvPr/>
        </p:nvSpPr>
        <p:spPr>
          <a:xfrm>
            <a:off x="762000" y="381000"/>
            <a:ext cx="80772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400" u="sng" cap="none" strike="noStrike">
                <a:solidFill>
                  <a:srgbClr val="CC3300"/>
                </a:solidFill>
                <a:latin typeface="Times New Roman"/>
                <a:ea typeface="Times New Roman"/>
                <a:cs typeface="Times New Roman"/>
                <a:sym typeface="Times New Roman"/>
              </a:rPr>
              <a:t>BAYESIAN CLASSIFICATION</a:t>
            </a:r>
            <a:endParaRPr/>
          </a:p>
        </p:txBody>
      </p:sp>
      <p:sp>
        <p:nvSpPr>
          <p:cNvPr id="132" name="Google Shape;132;p6"/>
          <p:cNvSpPr txBox="1"/>
          <p:nvPr/>
        </p:nvSpPr>
        <p:spPr>
          <a:xfrm>
            <a:off x="609600" y="1143000"/>
            <a:ext cx="8175625" cy="44735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3300"/>
              </a:buClr>
              <a:buSzPts val="2400"/>
              <a:buFont typeface="Times New Roman"/>
              <a:buNone/>
            </a:pPr>
            <a:r>
              <a:rPr b="1" i="1" lang="en-GB" sz="2400" u="none" cap="none" strike="noStrike">
                <a:solidFill>
                  <a:srgbClr val="FF3300"/>
                </a:solidFill>
                <a:latin typeface="Times New Roman"/>
                <a:ea typeface="Times New Roman"/>
                <a:cs typeface="Times New Roman"/>
                <a:sym typeface="Times New Roman"/>
              </a:rPr>
              <a:t>Bayes Theorem: Proof</a:t>
            </a:r>
            <a:endParaRPr/>
          </a:p>
          <a:p>
            <a:pPr indent="0" lvl="0" marL="0" marR="0" rtl="0" algn="l">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	</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The posterior probability of the fruit being an apple given that its shape is round and its colour is red is 		</a:t>
            </a:r>
            <a:r>
              <a:rPr b="1" i="1" lang="en-GB" sz="2400" u="none" cap="none" strike="noStrike">
                <a:solidFill>
                  <a:schemeClr val="dk1"/>
                </a:solidFill>
                <a:latin typeface="Times New Roman"/>
                <a:ea typeface="Times New Roman"/>
                <a:cs typeface="Times New Roman"/>
                <a:sym typeface="Times New Roman"/>
              </a:rPr>
              <a:t>P(H|X)</a:t>
            </a:r>
            <a:r>
              <a:rPr b="1" i="0" lang="en-GB" sz="2400" u="none" cap="none" strike="noStrike">
                <a:solidFill>
                  <a:schemeClr val="dk1"/>
                </a:solidFill>
                <a:latin typeface="Times New Roman"/>
                <a:ea typeface="Times New Roman"/>
                <a:cs typeface="Times New Roman"/>
                <a:sym typeface="Times New Roman"/>
              </a:rPr>
              <a:t> = |</a:t>
            </a:r>
            <a:r>
              <a:rPr b="1" i="1" lang="en-GB" sz="2400" u="none" cap="none" strike="noStrike">
                <a:solidFill>
                  <a:schemeClr val="dk1"/>
                </a:solidFill>
                <a:latin typeface="Times New Roman"/>
                <a:ea typeface="Times New Roman"/>
                <a:cs typeface="Times New Roman"/>
                <a:sym typeface="Times New Roman"/>
              </a:rPr>
              <a:t>H</a:t>
            </a:r>
            <a:r>
              <a:rPr b="1" i="0" lang="en-GB" sz="2400" u="none" cap="none" strike="noStrike">
                <a:solidFill>
                  <a:schemeClr val="dk1"/>
                </a:solidFill>
                <a:latin typeface="Times New Roman"/>
                <a:ea typeface="Times New Roman"/>
                <a:cs typeface="Times New Roman"/>
                <a:sym typeface="Times New Roman"/>
              </a:rPr>
              <a:t> ∧ </a:t>
            </a:r>
            <a:r>
              <a:rPr b="1" i="1" lang="en-GB" sz="2400" u="none" cap="none" strike="noStrike">
                <a:solidFill>
                  <a:schemeClr val="dk1"/>
                </a:solidFill>
                <a:latin typeface="Times New Roman"/>
                <a:ea typeface="Times New Roman"/>
                <a:cs typeface="Times New Roman"/>
                <a:sym typeface="Times New Roman"/>
              </a:rPr>
              <a:t>X</a:t>
            </a:r>
            <a:r>
              <a:rPr b="1" i="0" lang="en-GB" sz="2400" u="none" cap="none" strike="noStrike">
                <a:solidFill>
                  <a:schemeClr val="dk1"/>
                </a:solidFill>
                <a:latin typeface="Times New Roman"/>
                <a:ea typeface="Times New Roman"/>
                <a:cs typeface="Times New Roman"/>
                <a:sym typeface="Times New Roman"/>
              </a:rPr>
              <a:t>| / |</a:t>
            </a:r>
            <a:r>
              <a:rPr b="1" i="1" lang="en-GB" sz="2400" u="none" cap="none" strike="noStrike">
                <a:solidFill>
                  <a:schemeClr val="dk1"/>
                </a:solidFill>
                <a:latin typeface="Times New Roman"/>
                <a:ea typeface="Times New Roman"/>
                <a:cs typeface="Times New Roman"/>
                <a:sym typeface="Times New Roman"/>
              </a:rPr>
              <a:t>X</a:t>
            </a:r>
            <a:r>
              <a:rPr b="1" i="0" lang="en-GB" sz="2400" u="none" cap="none" strike="noStrike">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i.e. the number of apples which are red and round divided by the total number of red and round fruits</a:t>
            </a:r>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Since </a:t>
            </a:r>
            <a:r>
              <a:rPr b="1" i="1" lang="en-GB" sz="2400" u="none" cap="none" strike="noStrike">
                <a:solidFill>
                  <a:schemeClr val="dk1"/>
                </a:solidFill>
                <a:latin typeface="Times New Roman"/>
                <a:ea typeface="Times New Roman"/>
                <a:cs typeface="Times New Roman"/>
                <a:sym typeface="Times New Roman"/>
              </a:rPr>
              <a:t>P</a:t>
            </a:r>
            <a:r>
              <a:rPr b="1" i="0" lang="en-GB" sz="2400" u="none" cap="none" strike="noStrike">
                <a:solidFill>
                  <a:schemeClr val="dk1"/>
                </a:solidFill>
                <a:latin typeface="Times New Roman"/>
                <a:ea typeface="Times New Roman"/>
                <a:cs typeface="Times New Roman"/>
                <a:sym typeface="Times New Roman"/>
              </a:rPr>
              <a:t>(</a:t>
            </a:r>
            <a:r>
              <a:rPr b="1" i="1" lang="en-GB" sz="2400" u="none" cap="none" strike="noStrike">
                <a:solidFill>
                  <a:schemeClr val="dk1"/>
                </a:solidFill>
                <a:latin typeface="Times New Roman"/>
                <a:ea typeface="Times New Roman"/>
                <a:cs typeface="Times New Roman"/>
                <a:sym typeface="Times New Roman"/>
              </a:rPr>
              <a:t>H</a:t>
            </a:r>
            <a:r>
              <a:rPr b="1" i="0" lang="en-GB" sz="2400" u="none" cap="none" strike="noStrike">
                <a:solidFill>
                  <a:schemeClr val="dk1"/>
                </a:solidFill>
                <a:latin typeface="Times New Roman"/>
                <a:ea typeface="Times New Roman"/>
                <a:cs typeface="Times New Roman"/>
                <a:sym typeface="Times New Roman"/>
              </a:rPr>
              <a:t> ∧ </a:t>
            </a:r>
            <a:r>
              <a:rPr b="1" i="1" lang="en-GB" sz="2400" u="none" cap="none" strike="noStrike">
                <a:solidFill>
                  <a:schemeClr val="dk1"/>
                </a:solidFill>
                <a:latin typeface="Times New Roman"/>
                <a:ea typeface="Times New Roman"/>
                <a:cs typeface="Times New Roman"/>
                <a:sym typeface="Times New Roman"/>
              </a:rPr>
              <a:t>X</a:t>
            </a:r>
            <a:r>
              <a:rPr b="1" i="0" lang="en-GB" sz="2400" u="none" cap="none" strike="noStrike">
                <a:solidFill>
                  <a:schemeClr val="dk1"/>
                </a:solidFill>
                <a:latin typeface="Times New Roman"/>
                <a:ea typeface="Times New Roman"/>
                <a:cs typeface="Times New Roman"/>
                <a:sym typeface="Times New Roman"/>
              </a:rPr>
              <a:t>) = |</a:t>
            </a:r>
            <a:r>
              <a:rPr b="1" i="1" lang="en-GB" sz="2400" u="none" cap="none" strike="noStrike">
                <a:solidFill>
                  <a:schemeClr val="dk1"/>
                </a:solidFill>
                <a:latin typeface="Times New Roman"/>
                <a:ea typeface="Times New Roman"/>
                <a:cs typeface="Times New Roman"/>
                <a:sym typeface="Times New Roman"/>
              </a:rPr>
              <a:t>H</a:t>
            </a:r>
            <a:r>
              <a:rPr b="1" i="0" lang="en-GB" sz="2400" u="none" cap="none" strike="noStrike">
                <a:solidFill>
                  <a:schemeClr val="dk1"/>
                </a:solidFill>
                <a:latin typeface="Times New Roman"/>
                <a:ea typeface="Times New Roman"/>
                <a:cs typeface="Times New Roman"/>
                <a:sym typeface="Times New Roman"/>
              </a:rPr>
              <a:t> ∧ </a:t>
            </a:r>
            <a:r>
              <a:rPr b="1" i="1" lang="en-GB" sz="2400" u="none" cap="none" strike="noStrike">
                <a:solidFill>
                  <a:schemeClr val="dk1"/>
                </a:solidFill>
                <a:latin typeface="Times New Roman"/>
                <a:ea typeface="Times New Roman"/>
                <a:cs typeface="Times New Roman"/>
                <a:sym typeface="Times New Roman"/>
              </a:rPr>
              <a:t>X</a:t>
            </a:r>
            <a:r>
              <a:rPr b="1" i="0" lang="en-GB" sz="2400" u="none" cap="none" strike="noStrike">
                <a:solidFill>
                  <a:schemeClr val="dk1"/>
                </a:solidFill>
                <a:latin typeface="Times New Roman"/>
                <a:ea typeface="Times New Roman"/>
                <a:cs typeface="Times New Roman"/>
                <a:sym typeface="Times New Roman"/>
              </a:rPr>
              <a:t>| / |total fruits of all size and shapes|</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and </a:t>
            </a:r>
            <a:r>
              <a:rPr b="1" i="1" lang="en-GB" sz="2400" u="none" cap="none" strike="noStrike">
                <a:solidFill>
                  <a:schemeClr val="dk1"/>
                </a:solidFill>
                <a:latin typeface="Times New Roman"/>
                <a:ea typeface="Times New Roman"/>
                <a:cs typeface="Times New Roman"/>
                <a:sym typeface="Times New Roman"/>
              </a:rPr>
              <a:t>P</a:t>
            </a:r>
            <a:r>
              <a:rPr b="1" i="0" lang="en-GB" sz="2400" u="none" cap="none" strike="noStrike">
                <a:solidFill>
                  <a:schemeClr val="dk1"/>
                </a:solidFill>
                <a:latin typeface="Times New Roman"/>
                <a:ea typeface="Times New Roman"/>
                <a:cs typeface="Times New Roman"/>
                <a:sym typeface="Times New Roman"/>
              </a:rPr>
              <a:t>(</a:t>
            </a:r>
            <a:r>
              <a:rPr b="1" i="1" lang="en-GB" sz="2400" u="none" cap="none" strike="noStrike">
                <a:solidFill>
                  <a:schemeClr val="dk1"/>
                </a:solidFill>
                <a:latin typeface="Times New Roman"/>
                <a:ea typeface="Times New Roman"/>
                <a:cs typeface="Times New Roman"/>
                <a:sym typeface="Times New Roman"/>
              </a:rPr>
              <a:t>X</a:t>
            </a:r>
            <a:r>
              <a:rPr b="1" i="0" lang="en-GB" sz="2400" u="none" cap="none" strike="noStrike">
                <a:solidFill>
                  <a:schemeClr val="dk1"/>
                </a:solidFill>
                <a:latin typeface="Times New Roman"/>
                <a:ea typeface="Times New Roman"/>
                <a:cs typeface="Times New Roman"/>
                <a:sym typeface="Times New Roman"/>
              </a:rPr>
              <a:t>) = |</a:t>
            </a:r>
            <a:r>
              <a:rPr b="1" i="1" lang="en-GB" sz="2400" u="none" cap="none" strike="noStrike">
                <a:solidFill>
                  <a:schemeClr val="dk1"/>
                </a:solidFill>
                <a:latin typeface="Times New Roman"/>
                <a:ea typeface="Times New Roman"/>
                <a:cs typeface="Times New Roman"/>
                <a:sym typeface="Times New Roman"/>
              </a:rPr>
              <a:t>X</a:t>
            </a:r>
            <a:r>
              <a:rPr b="1" i="0" lang="en-GB" sz="2400" u="none" cap="none" strike="noStrike">
                <a:solidFill>
                  <a:schemeClr val="dk1"/>
                </a:solidFill>
                <a:latin typeface="Times New Roman"/>
                <a:ea typeface="Times New Roman"/>
                <a:cs typeface="Times New Roman"/>
                <a:sym typeface="Times New Roman"/>
              </a:rPr>
              <a:t>| / |total fruits of all size and shapes|</a:t>
            </a:r>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Hence </a:t>
            </a:r>
            <a:r>
              <a:rPr b="1" i="1" lang="en-GB" sz="2400" u="none" cap="none" strike="noStrike">
                <a:solidFill>
                  <a:schemeClr val="dk1"/>
                </a:solidFill>
                <a:latin typeface="Times New Roman"/>
                <a:ea typeface="Times New Roman"/>
                <a:cs typeface="Times New Roman"/>
                <a:sym typeface="Times New Roman"/>
              </a:rPr>
              <a:t>P(H|X)</a:t>
            </a:r>
            <a:r>
              <a:rPr b="1" i="0" lang="en-GB" sz="2400" u="none" cap="none" strike="noStrike">
                <a:solidFill>
                  <a:schemeClr val="dk1"/>
                </a:solidFill>
                <a:latin typeface="Times New Roman"/>
                <a:ea typeface="Times New Roman"/>
                <a:cs typeface="Times New Roman"/>
                <a:sym typeface="Times New Roman"/>
              </a:rPr>
              <a:t> = </a:t>
            </a:r>
            <a:r>
              <a:rPr b="1" i="1" lang="en-GB" sz="2400" u="none" cap="none" strike="noStrike">
                <a:solidFill>
                  <a:schemeClr val="dk1"/>
                </a:solidFill>
                <a:latin typeface="Times New Roman"/>
                <a:ea typeface="Times New Roman"/>
                <a:cs typeface="Times New Roman"/>
                <a:sym typeface="Times New Roman"/>
              </a:rPr>
              <a:t>P</a:t>
            </a:r>
            <a:r>
              <a:rPr b="1" i="0" lang="en-GB" sz="2400" u="none" cap="none" strike="noStrike">
                <a:solidFill>
                  <a:schemeClr val="dk1"/>
                </a:solidFill>
                <a:latin typeface="Times New Roman"/>
                <a:ea typeface="Times New Roman"/>
                <a:cs typeface="Times New Roman"/>
                <a:sym typeface="Times New Roman"/>
              </a:rPr>
              <a:t>(</a:t>
            </a:r>
            <a:r>
              <a:rPr b="1" i="1" lang="en-GB" sz="2400" u="none" cap="none" strike="noStrike">
                <a:solidFill>
                  <a:schemeClr val="dk1"/>
                </a:solidFill>
                <a:latin typeface="Times New Roman"/>
                <a:ea typeface="Times New Roman"/>
                <a:cs typeface="Times New Roman"/>
                <a:sym typeface="Times New Roman"/>
              </a:rPr>
              <a:t>H</a:t>
            </a:r>
            <a:r>
              <a:rPr b="1" i="0" lang="en-GB" sz="2400" u="none" cap="none" strike="noStrike">
                <a:solidFill>
                  <a:schemeClr val="dk1"/>
                </a:solidFill>
                <a:latin typeface="Times New Roman"/>
                <a:ea typeface="Times New Roman"/>
                <a:cs typeface="Times New Roman"/>
                <a:sym typeface="Times New Roman"/>
              </a:rPr>
              <a:t> ∧ </a:t>
            </a:r>
            <a:r>
              <a:rPr b="1" i="1" lang="en-GB" sz="2400" u="none" cap="none" strike="noStrike">
                <a:solidFill>
                  <a:schemeClr val="dk1"/>
                </a:solidFill>
                <a:latin typeface="Times New Roman"/>
                <a:ea typeface="Times New Roman"/>
                <a:cs typeface="Times New Roman"/>
                <a:sym typeface="Times New Roman"/>
              </a:rPr>
              <a:t>X</a:t>
            </a:r>
            <a:r>
              <a:rPr b="1" i="0" lang="en-GB" sz="2400" u="none" cap="none" strike="noStrike">
                <a:solidFill>
                  <a:schemeClr val="dk1"/>
                </a:solidFill>
                <a:latin typeface="Times New Roman"/>
                <a:ea typeface="Times New Roman"/>
                <a:cs typeface="Times New Roman"/>
                <a:sym typeface="Times New Roman"/>
              </a:rPr>
              <a:t>) / </a:t>
            </a:r>
            <a:r>
              <a:rPr b="1" i="1" lang="en-GB" sz="2400" u="none" cap="none" strike="noStrike">
                <a:solidFill>
                  <a:schemeClr val="dk1"/>
                </a:solidFill>
                <a:latin typeface="Times New Roman"/>
                <a:ea typeface="Times New Roman"/>
                <a:cs typeface="Times New Roman"/>
                <a:sym typeface="Times New Roman"/>
              </a:rPr>
              <a:t>P(X)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GB"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39" name="Google Shape;139;p7"/>
          <p:cNvSpPr txBox="1"/>
          <p:nvPr/>
        </p:nvSpPr>
        <p:spPr>
          <a:xfrm>
            <a:off x="762000" y="381000"/>
            <a:ext cx="80772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400" u="sng" cap="none" strike="noStrike">
                <a:solidFill>
                  <a:srgbClr val="CC3300"/>
                </a:solidFill>
                <a:latin typeface="Times New Roman"/>
                <a:ea typeface="Times New Roman"/>
                <a:cs typeface="Times New Roman"/>
                <a:sym typeface="Times New Roman"/>
              </a:rPr>
              <a:t>BAYESIAN CLASSIFICATION</a:t>
            </a:r>
            <a:endParaRPr/>
          </a:p>
        </p:txBody>
      </p:sp>
      <p:sp>
        <p:nvSpPr>
          <p:cNvPr id="140" name="Google Shape;140;p7"/>
          <p:cNvSpPr txBox="1"/>
          <p:nvPr/>
        </p:nvSpPr>
        <p:spPr>
          <a:xfrm>
            <a:off x="609600" y="1143000"/>
            <a:ext cx="8175625" cy="3743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3300"/>
              </a:buClr>
              <a:buSzPts val="2400"/>
              <a:buFont typeface="Times New Roman"/>
              <a:buNone/>
            </a:pPr>
            <a:r>
              <a:rPr b="1" i="1" lang="en-GB" sz="2400" u="none" cap="none" strike="noStrike">
                <a:solidFill>
                  <a:srgbClr val="FF3300"/>
                </a:solidFill>
                <a:latin typeface="Times New Roman"/>
                <a:ea typeface="Times New Roman"/>
                <a:cs typeface="Times New Roman"/>
                <a:sym typeface="Times New Roman"/>
              </a:rPr>
              <a:t>Bayes Theorem: Proof</a:t>
            </a:r>
            <a:endParaRPr/>
          </a:p>
          <a:p>
            <a:pPr indent="0" lvl="0" marL="0" marR="0" rtl="0" algn="l">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	</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Similarly </a:t>
            </a:r>
            <a:r>
              <a:rPr b="1" i="1" lang="en-GB" sz="2400" u="none" cap="none" strike="noStrike">
                <a:solidFill>
                  <a:schemeClr val="dk1"/>
                </a:solidFill>
                <a:latin typeface="Times New Roman"/>
                <a:ea typeface="Times New Roman"/>
                <a:cs typeface="Times New Roman"/>
                <a:sym typeface="Times New Roman"/>
              </a:rPr>
              <a:t>P(X|H)</a:t>
            </a:r>
            <a:r>
              <a:rPr b="1" i="0" lang="en-GB" sz="2400" u="none" cap="none" strike="noStrike">
                <a:solidFill>
                  <a:schemeClr val="dk1"/>
                </a:solidFill>
                <a:latin typeface="Times New Roman"/>
                <a:ea typeface="Times New Roman"/>
                <a:cs typeface="Times New Roman"/>
                <a:sym typeface="Times New Roman"/>
              </a:rPr>
              <a:t> = </a:t>
            </a:r>
            <a:r>
              <a:rPr b="1" i="1" lang="en-GB" sz="2400" u="none" cap="none" strike="noStrike">
                <a:solidFill>
                  <a:schemeClr val="dk1"/>
                </a:solidFill>
                <a:latin typeface="Times New Roman"/>
                <a:ea typeface="Times New Roman"/>
                <a:cs typeface="Times New Roman"/>
                <a:sym typeface="Times New Roman"/>
              </a:rPr>
              <a:t>P</a:t>
            </a:r>
            <a:r>
              <a:rPr b="1" i="0" lang="en-GB" sz="2400" u="none" cap="none" strike="noStrike">
                <a:solidFill>
                  <a:schemeClr val="dk1"/>
                </a:solidFill>
                <a:latin typeface="Times New Roman"/>
                <a:ea typeface="Times New Roman"/>
                <a:cs typeface="Times New Roman"/>
                <a:sym typeface="Times New Roman"/>
              </a:rPr>
              <a:t>(</a:t>
            </a:r>
            <a:r>
              <a:rPr b="1" i="1" lang="en-GB" sz="2400" u="none" cap="none" strike="noStrike">
                <a:solidFill>
                  <a:schemeClr val="dk1"/>
                </a:solidFill>
                <a:latin typeface="Times New Roman"/>
                <a:ea typeface="Times New Roman"/>
                <a:cs typeface="Times New Roman"/>
                <a:sym typeface="Times New Roman"/>
              </a:rPr>
              <a:t>H</a:t>
            </a:r>
            <a:r>
              <a:rPr b="1" i="0" lang="en-GB" sz="2400" u="none" cap="none" strike="noStrike">
                <a:solidFill>
                  <a:schemeClr val="dk1"/>
                </a:solidFill>
                <a:latin typeface="Times New Roman"/>
                <a:ea typeface="Times New Roman"/>
                <a:cs typeface="Times New Roman"/>
                <a:sym typeface="Times New Roman"/>
              </a:rPr>
              <a:t> ∧ </a:t>
            </a:r>
            <a:r>
              <a:rPr b="1" i="1" lang="en-GB" sz="2400" u="none" cap="none" strike="noStrike">
                <a:solidFill>
                  <a:schemeClr val="dk1"/>
                </a:solidFill>
                <a:latin typeface="Times New Roman"/>
                <a:ea typeface="Times New Roman"/>
                <a:cs typeface="Times New Roman"/>
                <a:sym typeface="Times New Roman"/>
              </a:rPr>
              <a:t>X</a:t>
            </a:r>
            <a:r>
              <a:rPr b="1" i="0" lang="en-GB" sz="2400" u="none" cap="none" strike="noStrike">
                <a:solidFill>
                  <a:schemeClr val="dk1"/>
                </a:solidFill>
                <a:latin typeface="Times New Roman"/>
                <a:ea typeface="Times New Roman"/>
                <a:cs typeface="Times New Roman"/>
                <a:sym typeface="Times New Roman"/>
              </a:rPr>
              <a:t>) / </a:t>
            </a:r>
            <a:r>
              <a:rPr b="1" i="1" lang="en-GB" sz="2400" u="none" cap="none" strike="noStrike">
                <a:solidFill>
                  <a:schemeClr val="dk1"/>
                </a:solidFill>
                <a:latin typeface="Times New Roman"/>
                <a:ea typeface="Times New Roman"/>
                <a:cs typeface="Times New Roman"/>
                <a:sym typeface="Times New Roman"/>
              </a:rPr>
              <a:t>P(H)</a:t>
            </a:r>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Hence we have </a:t>
            </a:r>
            <a:r>
              <a:rPr b="1" i="1" lang="en-GB" sz="2400" u="none" cap="none" strike="noStrike">
                <a:solidFill>
                  <a:schemeClr val="dk1"/>
                </a:solidFill>
                <a:latin typeface="Times New Roman"/>
                <a:ea typeface="Times New Roman"/>
                <a:cs typeface="Times New Roman"/>
                <a:sym typeface="Times New Roman"/>
              </a:rPr>
              <a:t>P</a:t>
            </a:r>
            <a:r>
              <a:rPr b="1" i="0" lang="en-GB" sz="2400" u="none" cap="none" strike="noStrike">
                <a:solidFill>
                  <a:schemeClr val="dk1"/>
                </a:solidFill>
                <a:latin typeface="Times New Roman"/>
                <a:ea typeface="Times New Roman"/>
                <a:cs typeface="Times New Roman"/>
                <a:sym typeface="Times New Roman"/>
              </a:rPr>
              <a:t>(</a:t>
            </a:r>
            <a:r>
              <a:rPr b="1" i="1" lang="en-GB" sz="2400" u="none" cap="none" strike="noStrike">
                <a:solidFill>
                  <a:schemeClr val="dk1"/>
                </a:solidFill>
                <a:latin typeface="Times New Roman"/>
                <a:ea typeface="Times New Roman"/>
                <a:cs typeface="Times New Roman"/>
                <a:sym typeface="Times New Roman"/>
              </a:rPr>
              <a:t>H</a:t>
            </a:r>
            <a:r>
              <a:rPr b="1" i="0" lang="en-GB" sz="2400" u="none" cap="none" strike="noStrike">
                <a:solidFill>
                  <a:schemeClr val="dk1"/>
                </a:solidFill>
                <a:latin typeface="Times New Roman"/>
                <a:ea typeface="Times New Roman"/>
                <a:cs typeface="Times New Roman"/>
                <a:sym typeface="Times New Roman"/>
              </a:rPr>
              <a:t> ∧ </a:t>
            </a:r>
            <a:r>
              <a:rPr b="1" i="1" lang="en-GB" sz="2400" u="none" cap="none" strike="noStrike">
                <a:solidFill>
                  <a:schemeClr val="dk1"/>
                </a:solidFill>
                <a:latin typeface="Times New Roman"/>
                <a:ea typeface="Times New Roman"/>
                <a:cs typeface="Times New Roman"/>
                <a:sym typeface="Times New Roman"/>
              </a:rPr>
              <a:t>X</a:t>
            </a:r>
            <a:r>
              <a:rPr b="1" i="0" lang="en-GB" sz="2400" u="none" cap="none" strike="noStrike">
                <a:solidFill>
                  <a:schemeClr val="dk1"/>
                </a:solidFill>
                <a:latin typeface="Times New Roman"/>
                <a:ea typeface="Times New Roman"/>
                <a:cs typeface="Times New Roman"/>
                <a:sym typeface="Times New Roman"/>
              </a:rPr>
              <a:t>)  = </a:t>
            </a:r>
            <a:r>
              <a:rPr b="1" i="1" lang="en-GB" sz="2400" u="none" cap="none" strike="noStrike">
                <a:solidFill>
                  <a:schemeClr val="dk1"/>
                </a:solidFill>
                <a:latin typeface="Times New Roman"/>
                <a:ea typeface="Times New Roman"/>
                <a:cs typeface="Times New Roman"/>
                <a:sym typeface="Times New Roman"/>
              </a:rPr>
              <a:t>P(H|X)P(X)</a:t>
            </a:r>
            <a:r>
              <a:rPr b="1" i="0" lang="en-GB" sz="2400" u="none" cap="none" strike="noStrike">
                <a:solidFill>
                  <a:schemeClr val="dk1"/>
                </a:solidFill>
                <a:latin typeface="Times New Roman"/>
                <a:ea typeface="Times New Roman"/>
                <a:cs typeface="Times New Roman"/>
                <a:sym typeface="Times New Roman"/>
              </a:rPr>
              <a:t> </a:t>
            </a:r>
            <a:endParaRPr b="1" i="1"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And also 	</a:t>
            </a:r>
            <a:r>
              <a:rPr b="1" i="1" lang="en-GB" sz="2400" u="none" cap="none" strike="noStrike">
                <a:solidFill>
                  <a:schemeClr val="dk1"/>
                </a:solidFill>
                <a:latin typeface="Times New Roman"/>
                <a:ea typeface="Times New Roman"/>
                <a:cs typeface="Times New Roman"/>
                <a:sym typeface="Times New Roman"/>
              </a:rPr>
              <a:t>P</a:t>
            </a:r>
            <a:r>
              <a:rPr b="1" i="0" lang="en-GB" sz="2400" u="none" cap="none" strike="noStrike">
                <a:solidFill>
                  <a:schemeClr val="dk1"/>
                </a:solidFill>
                <a:latin typeface="Times New Roman"/>
                <a:ea typeface="Times New Roman"/>
                <a:cs typeface="Times New Roman"/>
                <a:sym typeface="Times New Roman"/>
              </a:rPr>
              <a:t>(</a:t>
            </a:r>
            <a:r>
              <a:rPr b="1" i="1" lang="en-GB" sz="2400" u="none" cap="none" strike="noStrike">
                <a:solidFill>
                  <a:schemeClr val="dk1"/>
                </a:solidFill>
                <a:latin typeface="Times New Roman"/>
                <a:ea typeface="Times New Roman"/>
                <a:cs typeface="Times New Roman"/>
                <a:sym typeface="Times New Roman"/>
              </a:rPr>
              <a:t>H</a:t>
            </a:r>
            <a:r>
              <a:rPr b="1" i="0" lang="en-GB" sz="2400" u="none" cap="none" strike="noStrike">
                <a:solidFill>
                  <a:schemeClr val="dk1"/>
                </a:solidFill>
                <a:latin typeface="Times New Roman"/>
                <a:ea typeface="Times New Roman"/>
                <a:cs typeface="Times New Roman"/>
                <a:sym typeface="Times New Roman"/>
              </a:rPr>
              <a:t> ∧ </a:t>
            </a:r>
            <a:r>
              <a:rPr b="1" i="1" lang="en-GB" sz="2400" u="none" cap="none" strike="noStrike">
                <a:solidFill>
                  <a:schemeClr val="dk1"/>
                </a:solidFill>
                <a:latin typeface="Times New Roman"/>
                <a:ea typeface="Times New Roman"/>
                <a:cs typeface="Times New Roman"/>
                <a:sym typeface="Times New Roman"/>
              </a:rPr>
              <a:t>X</a:t>
            </a:r>
            <a:r>
              <a:rPr b="1" i="0" lang="en-GB" sz="2400" u="none" cap="none" strike="noStrike">
                <a:solidFill>
                  <a:schemeClr val="dk1"/>
                </a:solidFill>
                <a:latin typeface="Times New Roman"/>
                <a:ea typeface="Times New Roman"/>
                <a:cs typeface="Times New Roman"/>
                <a:sym typeface="Times New Roman"/>
              </a:rPr>
              <a:t>)  = </a:t>
            </a:r>
            <a:r>
              <a:rPr b="1" i="1" lang="en-GB" sz="2400" u="none" cap="none" strike="noStrike">
                <a:solidFill>
                  <a:schemeClr val="dk1"/>
                </a:solidFill>
                <a:latin typeface="Times New Roman"/>
                <a:ea typeface="Times New Roman"/>
                <a:cs typeface="Times New Roman"/>
                <a:sym typeface="Times New Roman"/>
              </a:rPr>
              <a:t>P(X|H)P(H)</a:t>
            </a:r>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Therefore </a:t>
            </a:r>
            <a:r>
              <a:rPr b="1" i="1" lang="en-GB" sz="2400" u="none" cap="none" strike="noStrike">
                <a:solidFill>
                  <a:schemeClr val="dk1"/>
                </a:solidFill>
                <a:latin typeface="Times New Roman"/>
                <a:ea typeface="Times New Roman"/>
                <a:cs typeface="Times New Roman"/>
                <a:sym typeface="Times New Roman"/>
              </a:rPr>
              <a:t>P(H|X)P(X)</a:t>
            </a:r>
            <a:r>
              <a:rPr b="1" i="0" lang="en-GB" sz="2400" u="none" cap="none" strike="noStrike">
                <a:solidFill>
                  <a:schemeClr val="dk1"/>
                </a:solidFill>
                <a:latin typeface="Times New Roman"/>
                <a:ea typeface="Times New Roman"/>
                <a:cs typeface="Times New Roman"/>
                <a:sym typeface="Times New Roman"/>
              </a:rPr>
              <a:t> = </a:t>
            </a:r>
            <a:r>
              <a:rPr b="1" i="1" lang="en-GB" sz="2400" u="none" cap="none" strike="noStrike">
                <a:solidFill>
                  <a:schemeClr val="dk1"/>
                </a:solidFill>
                <a:latin typeface="Times New Roman"/>
                <a:ea typeface="Times New Roman"/>
                <a:cs typeface="Times New Roman"/>
                <a:sym typeface="Times New Roman"/>
              </a:rPr>
              <a:t>P(X|H)P(H)</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And hence </a:t>
            </a:r>
            <a:r>
              <a:rPr b="1" i="1" lang="en-GB" sz="2400" u="none" cap="none" strike="noStrike">
                <a:solidFill>
                  <a:schemeClr val="dk1"/>
                </a:solidFill>
                <a:latin typeface="Times New Roman"/>
                <a:ea typeface="Times New Roman"/>
                <a:cs typeface="Times New Roman"/>
                <a:sym typeface="Times New Roman"/>
              </a:rPr>
              <a:t>P(H|X)</a:t>
            </a:r>
            <a:r>
              <a:rPr b="1" i="0" lang="en-GB" sz="2400" u="none" cap="none" strike="noStrike">
                <a:solidFill>
                  <a:schemeClr val="dk1"/>
                </a:solidFill>
                <a:latin typeface="Times New Roman"/>
                <a:ea typeface="Times New Roman"/>
                <a:cs typeface="Times New Roman"/>
                <a:sym typeface="Times New Roman"/>
              </a:rPr>
              <a:t> = </a:t>
            </a:r>
            <a:r>
              <a:rPr b="1" i="1" lang="en-GB" sz="2400" u="none" cap="none" strike="noStrike">
                <a:solidFill>
                  <a:schemeClr val="dk1"/>
                </a:solidFill>
                <a:latin typeface="Times New Roman"/>
                <a:ea typeface="Times New Roman"/>
                <a:cs typeface="Times New Roman"/>
                <a:sym typeface="Times New Roman"/>
              </a:rPr>
              <a:t>P(X|H) P(H) / P(X)</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GB"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47" name="Google Shape;147;p8"/>
          <p:cNvSpPr txBox="1"/>
          <p:nvPr/>
        </p:nvSpPr>
        <p:spPr>
          <a:xfrm>
            <a:off x="762000" y="381000"/>
            <a:ext cx="80772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400" u="sng" cap="none" strike="noStrike">
                <a:solidFill>
                  <a:srgbClr val="CC3300"/>
                </a:solidFill>
                <a:latin typeface="Times New Roman"/>
                <a:ea typeface="Times New Roman"/>
                <a:cs typeface="Times New Roman"/>
                <a:sym typeface="Times New Roman"/>
              </a:rPr>
              <a:t>BAYESIAN CLASSIFICATION</a:t>
            </a:r>
            <a:endParaRPr/>
          </a:p>
        </p:txBody>
      </p:sp>
      <p:sp>
        <p:nvSpPr>
          <p:cNvPr id="148" name="Google Shape;148;p8"/>
          <p:cNvSpPr txBox="1"/>
          <p:nvPr/>
        </p:nvSpPr>
        <p:spPr>
          <a:xfrm>
            <a:off x="609600" y="1143000"/>
            <a:ext cx="8175625" cy="44735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3300"/>
              </a:buClr>
              <a:buSzPts val="2400"/>
              <a:buFont typeface="Times New Roman"/>
              <a:buNone/>
            </a:pPr>
            <a:r>
              <a:rPr b="1" i="1" lang="en-GB" sz="2400" u="none" cap="none" strike="noStrike">
                <a:solidFill>
                  <a:srgbClr val="FF3300"/>
                </a:solidFill>
                <a:latin typeface="Times New Roman"/>
                <a:ea typeface="Times New Roman"/>
                <a:cs typeface="Times New Roman"/>
                <a:sym typeface="Times New Roman"/>
              </a:rPr>
              <a:t>Naïve (Simple) Bayesian Classification</a:t>
            </a:r>
            <a:endParaRPr/>
          </a:p>
          <a:p>
            <a:pPr indent="0" lvl="0" marL="0" marR="0" rtl="0" algn="l">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	</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Studies comparing classification algorithms have found that the  simple Bayesian classifier is comparable in performance with decision tree and neural network classifiers</a:t>
            </a:r>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It works as follows: </a:t>
            </a:r>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1. Each data sample is represented by an n-dimensional 	feature vector, X = (x</a:t>
            </a:r>
            <a:r>
              <a:rPr b="1" baseline="-25000" i="0" lang="en-GB" sz="2400" u="none" cap="none" strike="noStrike">
                <a:solidFill>
                  <a:schemeClr val="dk1"/>
                </a:solidFill>
                <a:latin typeface="Times New Roman"/>
                <a:ea typeface="Times New Roman"/>
                <a:cs typeface="Times New Roman"/>
                <a:sym typeface="Times New Roman"/>
              </a:rPr>
              <a:t>1</a:t>
            </a:r>
            <a:r>
              <a:rPr b="1" i="0" lang="en-GB" sz="2400" u="none" cap="none" strike="noStrike">
                <a:solidFill>
                  <a:schemeClr val="dk1"/>
                </a:solidFill>
                <a:latin typeface="Times New Roman"/>
                <a:ea typeface="Times New Roman"/>
                <a:cs typeface="Times New Roman"/>
                <a:sym typeface="Times New Roman"/>
              </a:rPr>
              <a:t>, x</a:t>
            </a:r>
            <a:r>
              <a:rPr b="1" baseline="-25000" i="0" lang="en-GB" sz="2400" u="none" cap="none" strike="noStrike">
                <a:solidFill>
                  <a:schemeClr val="dk1"/>
                </a:solidFill>
                <a:latin typeface="Times New Roman"/>
                <a:ea typeface="Times New Roman"/>
                <a:cs typeface="Times New Roman"/>
                <a:sym typeface="Times New Roman"/>
              </a:rPr>
              <a:t>2</a:t>
            </a:r>
            <a:r>
              <a:rPr b="1" i="0" lang="en-GB" sz="2400" u="none" cap="none" strike="noStrike">
                <a:solidFill>
                  <a:schemeClr val="dk1"/>
                </a:solidFill>
                <a:latin typeface="Times New Roman"/>
                <a:ea typeface="Times New Roman"/>
                <a:cs typeface="Times New Roman"/>
                <a:sym typeface="Times New Roman"/>
              </a:rPr>
              <a:t>, …, x</a:t>
            </a:r>
            <a:r>
              <a:rPr b="1" baseline="-25000" i="0" lang="en-GB" sz="2400" u="none" cap="none" strike="noStrike">
                <a:solidFill>
                  <a:schemeClr val="dk1"/>
                </a:solidFill>
                <a:latin typeface="Times New Roman"/>
                <a:ea typeface="Times New Roman"/>
                <a:cs typeface="Times New Roman"/>
                <a:sym typeface="Times New Roman"/>
              </a:rPr>
              <a:t>n</a:t>
            </a:r>
            <a:r>
              <a:rPr b="1" i="0" lang="en-GB" sz="2400" u="none" cap="none" strike="noStrike">
                <a:solidFill>
                  <a:schemeClr val="dk1"/>
                </a:solidFill>
                <a:latin typeface="Times New Roman"/>
                <a:ea typeface="Times New Roman"/>
                <a:cs typeface="Times New Roman"/>
                <a:sym typeface="Times New Roman"/>
              </a:rPr>
              <a:t>), depicting n 	measurements made on the sample from n attributes, 	respectively A</a:t>
            </a:r>
            <a:r>
              <a:rPr b="1" baseline="-25000" i="0" lang="en-GB" sz="2400" u="none" cap="none" strike="noStrike">
                <a:solidFill>
                  <a:schemeClr val="dk1"/>
                </a:solidFill>
                <a:latin typeface="Times New Roman"/>
                <a:ea typeface="Times New Roman"/>
                <a:cs typeface="Times New Roman"/>
                <a:sym typeface="Times New Roman"/>
              </a:rPr>
              <a:t>1</a:t>
            </a:r>
            <a:r>
              <a:rPr b="1" i="0" lang="en-GB" sz="2400" u="none" cap="none" strike="noStrike">
                <a:solidFill>
                  <a:schemeClr val="dk1"/>
                </a:solidFill>
                <a:latin typeface="Times New Roman"/>
                <a:ea typeface="Times New Roman"/>
                <a:cs typeface="Times New Roman"/>
                <a:sym typeface="Times New Roman"/>
              </a:rPr>
              <a:t>, A</a:t>
            </a:r>
            <a:r>
              <a:rPr b="1" baseline="-25000" i="0" lang="en-GB" sz="2400" u="none" cap="none" strike="noStrike">
                <a:solidFill>
                  <a:schemeClr val="dk1"/>
                </a:solidFill>
                <a:latin typeface="Times New Roman"/>
                <a:ea typeface="Times New Roman"/>
                <a:cs typeface="Times New Roman"/>
                <a:sym typeface="Times New Roman"/>
              </a:rPr>
              <a:t>2</a:t>
            </a:r>
            <a:r>
              <a:rPr b="1" i="0" lang="en-GB" sz="2400" u="none" cap="none" strike="noStrike">
                <a:solidFill>
                  <a:schemeClr val="dk1"/>
                </a:solidFill>
                <a:latin typeface="Times New Roman"/>
                <a:ea typeface="Times New Roman"/>
                <a:cs typeface="Times New Roman"/>
                <a:sym typeface="Times New Roman"/>
              </a:rPr>
              <a:t>, … A</a:t>
            </a:r>
            <a:r>
              <a:rPr b="1" baseline="-25000" i="0" lang="en-GB" sz="2400" u="none" cap="none" strike="noStrike">
                <a:solidFill>
                  <a:schemeClr val="dk1"/>
                </a:solidFill>
                <a:latin typeface="Times New Roman"/>
                <a:ea typeface="Times New Roman"/>
                <a:cs typeface="Times New Roman"/>
                <a:sym typeface="Times New Roman"/>
              </a:rPr>
              <a:t>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GB"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55" name="Google Shape;155;p9"/>
          <p:cNvSpPr txBox="1"/>
          <p:nvPr/>
        </p:nvSpPr>
        <p:spPr>
          <a:xfrm>
            <a:off x="762000" y="381000"/>
            <a:ext cx="80772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400" u="sng" cap="none" strike="noStrike">
                <a:solidFill>
                  <a:srgbClr val="CC3300"/>
                </a:solidFill>
                <a:latin typeface="Times New Roman"/>
                <a:ea typeface="Times New Roman"/>
                <a:cs typeface="Times New Roman"/>
                <a:sym typeface="Times New Roman"/>
              </a:rPr>
              <a:t>BAYESIAN CLASSIFICATION</a:t>
            </a:r>
            <a:endParaRPr/>
          </a:p>
        </p:txBody>
      </p:sp>
      <p:sp>
        <p:nvSpPr>
          <p:cNvPr id="156" name="Google Shape;156;p9"/>
          <p:cNvSpPr txBox="1"/>
          <p:nvPr/>
        </p:nvSpPr>
        <p:spPr>
          <a:xfrm>
            <a:off x="609600" y="1143000"/>
            <a:ext cx="8175625" cy="337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3300"/>
              </a:buClr>
              <a:buSzPts val="2400"/>
              <a:buFont typeface="Times New Roman"/>
              <a:buNone/>
            </a:pPr>
            <a:r>
              <a:rPr b="1" i="1" lang="en-GB" sz="2400" u="none" cap="none" strike="noStrike">
                <a:solidFill>
                  <a:srgbClr val="FF3300"/>
                </a:solidFill>
                <a:latin typeface="Times New Roman"/>
                <a:ea typeface="Times New Roman"/>
                <a:cs typeface="Times New Roman"/>
                <a:sym typeface="Times New Roman"/>
              </a:rPr>
              <a:t>Naïve (Simple) Bayesian Classification</a:t>
            </a:r>
            <a:endParaRPr/>
          </a:p>
          <a:p>
            <a:pPr indent="0" lvl="0" marL="0" marR="0" rtl="0" algn="l">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	</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2. Suppose that there are m classes C</a:t>
            </a:r>
            <a:r>
              <a:rPr b="1" baseline="-25000" i="0" lang="en-GB" sz="2400" u="none" cap="none" strike="noStrike">
                <a:solidFill>
                  <a:schemeClr val="dk1"/>
                </a:solidFill>
                <a:latin typeface="Times New Roman"/>
                <a:ea typeface="Times New Roman"/>
                <a:cs typeface="Times New Roman"/>
                <a:sym typeface="Times New Roman"/>
              </a:rPr>
              <a:t>1</a:t>
            </a:r>
            <a:r>
              <a:rPr b="1" i="0" lang="en-GB" sz="2400" u="none" cap="none" strike="noStrike">
                <a:solidFill>
                  <a:schemeClr val="dk1"/>
                </a:solidFill>
                <a:latin typeface="Times New Roman"/>
                <a:ea typeface="Times New Roman"/>
                <a:cs typeface="Times New Roman"/>
                <a:sym typeface="Times New Roman"/>
              </a:rPr>
              <a:t>, C</a:t>
            </a:r>
            <a:r>
              <a:rPr b="1" baseline="-25000" i="0" lang="en-GB" sz="2400" u="none" cap="none" strike="noStrike">
                <a:solidFill>
                  <a:schemeClr val="dk1"/>
                </a:solidFill>
                <a:latin typeface="Times New Roman"/>
                <a:ea typeface="Times New Roman"/>
                <a:cs typeface="Times New Roman"/>
                <a:sym typeface="Times New Roman"/>
              </a:rPr>
              <a:t>2</a:t>
            </a:r>
            <a:r>
              <a:rPr b="1" i="0" lang="en-GB" sz="2400" u="none" cap="none" strike="noStrike">
                <a:solidFill>
                  <a:schemeClr val="dk1"/>
                </a:solidFill>
                <a:latin typeface="Times New Roman"/>
                <a:ea typeface="Times New Roman"/>
                <a:cs typeface="Times New Roman"/>
                <a:sym typeface="Times New Roman"/>
              </a:rPr>
              <a:t>, … C</a:t>
            </a:r>
            <a:r>
              <a:rPr b="1" baseline="-25000" i="0" lang="en-GB" sz="2400" u="none" cap="none" strike="noStrike">
                <a:solidFill>
                  <a:schemeClr val="dk1"/>
                </a:solidFill>
                <a:latin typeface="Times New Roman"/>
                <a:ea typeface="Times New Roman"/>
                <a:cs typeface="Times New Roman"/>
                <a:sym typeface="Times New Roman"/>
              </a:rPr>
              <a:t>m</a:t>
            </a:r>
            <a:r>
              <a:rPr b="1" i="0" lang="en-GB" sz="2400" u="none" cap="none" strike="noStrike">
                <a:solidFill>
                  <a:schemeClr val="dk1"/>
                </a:solidFill>
                <a:latin typeface="Times New Roman"/>
                <a:ea typeface="Times New Roman"/>
                <a:cs typeface="Times New Roman"/>
                <a:sym typeface="Times New Roman"/>
              </a:rPr>
              <a:t>. Given an unknown data sample, X (i.e. having no class label), the classifier will predict that X belongs to the class having the highest posterior probability given X</a:t>
            </a:r>
            <a:endParaRPr/>
          </a:p>
          <a:p>
            <a:pPr indent="0" lvl="0" marL="0" marR="0" rtl="0" algn="just">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Thus if P(C</a:t>
            </a:r>
            <a:r>
              <a:rPr b="1" baseline="-25000" i="0" lang="en-GB" sz="2400" u="none" cap="none" strike="noStrike">
                <a:solidFill>
                  <a:schemeClr val="dk1"/>
                </a:solidFill>
                <a:latin typeface="Times New Roman"/>
                <a:ea typeface="Times New Roman"/>
                <a:cs typeface="Times New Roman"/>
                <a:sym typeface="Times New Roman"/>
              </a:rPr>
              <a:t>i</a:t>
            </a:r>
            <a:r>
              <a:rPr b="1" i="0" lang="en-GB" sz="2400" u="none" cap="none" strike="noStrike">
                <a:solidFill>
                  <a:schemeClr val="dk1"/>
                </a:solidFill>
                <a:latin typeface="Times New Roman"/>
                <a:ea typeface="Times New Roman"/>
                <a:cs typeface="Times New Roman"/>
                <a:sym typeface="Times New Roman"/>
              </a:rPr>
              <a:t>|X) &gt; P(C</a:t>
            </a:r>
            <a:r>
              <a:rPr b="1" baseline="-25000" i="0" lang="en-GB" sz="2400" u="none" cap="none" strike="noStrike">
                <a:solidFill>
                  <a:schemeClr val="dk1"/>
                </a:solidFill>
                <a:latin typeface="Times New Roman"/>
                <a:ea typeface="Times New Roman"/>
                <a:cs typeface="Times New Roman"/>
                <a:sym typeface="Times New Roman"/>
              </a:rPr>
              <a:t>j</a:t>
            </a:r>
            <a:r>
              <a:rPr b="1" i="0" lang="en-GB" sz="2400" u="none" cap="none" strike="noStrike">
                <a:solidFill>
                  <a:schemeClr val="dk1"/>
                </a:solidFill>
                <a:latin typeface="Times New Roman"/>
                <a:ea typeface="Times New Roman"/>
                <a:cs typeface="Times New Roman"/>
                <a:sym typeface="Times New Roman"/>
              </a:rPr>
              <a:t>|X) 	for 1 ≤ j ≤ m , j ≠ i</a:t>
            </a:r>
            <a:endParaRPr/>
          </a:p>
          <a:p>
            <a:pPr indent="0" lvl="0" marL="0" marR="0" rtl="0" algn="just">
              <a:spcBef>
                <a:spcPts val="0"/>
              </a:spcBef>
              <a:spcAft>
                <a:spcPts val="0"/>
              </a:spcAft>
              <a:buClr>
                <a:schemeClr val="dk1"/>
              </a:buClr>
              <a:buSzPts val="2400"/>
              <a:buFont typeface="Times New Roman"/>
              <a:buNone/>
            </a:pPr>
            <a:r>
              <a:rPr b="1" i="0" lang="en-GB" sz="2400" u="none" cap="none" strike="noStrike">
                <a:solidFill>
                  <a:schemeClr val="dk1"/>
                </a:solidFill>
                <a:latin typeface="Times New Roman"/>
                <a:ea typeface="Times New Roman"/>
                <a:cs typeface="Times New Roman"/>
                <a:sym typeface="Times New Roman"/>
              </a:rPr>
              <a:t>then X is assigned to C</a:t>
            </a:r>
            <a:r>
              <a:rPr b="1" baseline="-25000" i="0" lang="en-GB" sz="2400" u="none" cap="none" strike="noStrike">
                <a:solidFill>
                  <a:schemeClr val="dk1"/>
                </a:solidFill>
                <a:latin typeface="Times New Roman"/>
                <a:ea typeface="Times New Roman"/>
                <a:cs typeface="Times New Roman"/>
                <a:sym typeface="Times New Roman"/>
              </a:rPr>
              <a:t>i</a:t>
            </a:r>
            <a:r>
              <a:rPr b="1" i="0" lang="en-GB" sz="2400" u="none" cap="none" strike="noStrike">
                <a:solidFill>
                  <a:schemeClr val="dk1"/>
                </a:solidFill>
                <a:latin typeface="Times New Roman"/>
                <a:ea typeface="Times New Roman"/>
                <a:cs typeface="Times New Roman"/>
                <a:sym typeface="Times New Roman"/>
              </a:rPr>
              <a:t> </a:t>
            </a:r>
            <a:endParaRPr b="1" baseline="-2500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2004-01-24T06:24:18Z</dcterms:created>
</cp:coreProperties>
</file>