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F39D79-56C5-439F-AB2D-E997864E96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9EF03B-C74C-49E3-9827-E3EE4F3833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763B05C-FC0C-4B30-A89F-DBF31E3BA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B304BC00-2CAC-41F7-ABDD-C35061EBC1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8970401-F899-4B86-8F7D-37DF06FF86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E2E2F47D-4831-43AB-A0A6-0ACD06C27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185A0-8471-48B1-B217-6270B67BA7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D6E717-A0E1-4FEC-A2B5-414A4066B6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DE837B6-21BE-4D18-B157-BBD222183C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6BB8107-0997-4A05-84C9-B289DA0842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863EB89-FDCB-451E-A558-B7DF97924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276C32D-B47F-48BF-AD88-2EEDB4BE56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DBD56EC-5D08-4886-B294-DA242562B3F5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17415" name="Freeform 7">
            <a:extLst>
              <a:ext uri="{FF2B5EF4-FFF2-40B4-BE49-F238E27FC236}">
                <a16:creationId xmlns:a16="http://schemas.microsoft.com/office/drawing/2014/main" id="{A4D21A30-7ECE-4DCC-8137-9306B0B5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B5571AC5-B85D-41A8-967B-247FEEA8F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C8A8-933E-4E69-8EA3-472B09F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BBCC-D306-46F0-86C5-5FD7224F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880C-0832-4940-B202-6F1A22D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1730-F49F-4E0F-AEF6-555C5513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B057-3CA5-44D8-8BEB-8658122C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62751-3CF5-486B-A936-E69D571DBD9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66D35-1781-47D1-83FD-3C4A51DB8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F552-2220-46FE-9852-24D329E6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5179-103D-42A8-A188-8673747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7461-7C12-433B-9870-5DD34E15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DEEC-0A4D-4B15-A194-C3CC34B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3561C-3BE4-4B19-AD6C-308E39A329F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99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7168-34D7-42D7-B5D3-260DE381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C78D0B6-F4C3-49F6-B00B-5CEBB5A264B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158C-F0B0-4570-B8B3-8389BB3E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FDBA-A43E-4238-B413-35959B22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D3F2-E616-44B7-8274-2E0025BA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07A3BBD-202F-4C9C-941A-7FCB6676F46D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49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B95-E19E-4FF3-855F-AA17E5AE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CE969-5710-4BCC-91C0-BDF3E634D38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176D-49AD-4D44-8E39-73C99C3D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D42F-6043-4991-9DD9-D80217FB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D9C7-DE63-414B-9AC8-34F236A2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ECE30-3370-4818-ADF7-313EF382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9CBB3B9-AB53-45CA-8501-48B67C31538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9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CB5-EC83-43B7-8D7B-8BBD0C6D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FCEB-EA6F-4012-AE06-14F7E6F5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163F-8C73-46B6-8365-D6D2327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8459-4515-445B-98ED-587DE0F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F41A-21AD-4DC6-B0C1-187B20D9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C3EA3-E9A8-410A-AD1C-4B115288CA9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1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852-8E5E-4BA6-98AE-AF3129D8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4728-D6A3-4AE8-BB5C-C3D9012F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D8F7-ED77-48AD-9532-34B9F27E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13F7-B71A-4D2F-A819-692E1747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94F7-DA79-4660-940A-DB826337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A4F8-6FCF-4CBD-B597-2C2019ABEA4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9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6DAD-B387-4615-9838-AC70289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3B37-F11D-47BF-80B8-3088099C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0CED-DCA6-42E9-9FF8-BD25A7B6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D052B-BF93-46FC-BE89-7F729DF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6829-F092-4C4C-A209-47AD93B7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A3E3-95A2-4433-A571-93C07AC1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31EFE-CF2F-4CBC-9D13-A12D5850EDD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0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6362-1577-477F-B142-BD5DB7F8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2C880-E4B9-47D0-A0E6-B81E9571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8493E-F703-465D-854B-B00DCDF7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5613-F4BB-46BE-893C-D9B151F2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68121-24EB-4407-9264-E8E56A9D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8D7AF-FCE9-4A61-A271-10C1B642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6CE63-7181-4798-B9E2-72E2DBF0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0815-A889-407A-8BE3-3513CD1F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938F1-B400-4876-A809-3FE314885F1B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55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98D4-2127-44F5-B266-FBDB13AA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88307-711E-4500-A02E-5C71CA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B23E-48FC-4A1C-A2E6-8EAC1AF1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87C51-C7A5-4AB3-9240-1139DAD0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9EFC2-9DBE-4491-975D-7F7D39B7F7D1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09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91CE-A4F4-4D61-AFCD-E73D63C4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CE85-36AF-4B20-9921-18A07059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528D-92C3-4BC5-B241-5214E806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CB3AA-6F7B-4612-A26D-3C2F9ED6DD25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7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6E0F-64B9-483A-A8B3-DFAC1970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7893-00FD-4173-A577-50C86C09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8371D-598B-494C-8F29-4274E394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28EF-E61A-4795-B5ED-D0EE6E99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170F6-5872-4D02-B9A4-6EE5A94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FD9E-4D78-4AAB-B089-2C270264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95CBB-B482-44CC-BD21-7EF8A39B78D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8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AF6-5D17-4BDF-8244-C698E793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D183-8385-4D20-A323-67FFE3CAE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5113-E864-4113-9BB9-ECEE62C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75CD-5EB8-4CCA-9CE4-F80D206E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AB93-8648-4832-9D5A-DDF23CA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9D4E2-ED73-4031-A34A-39F29310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A9538-6777-4CC5-960E-7977CEC81BD9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0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873F3AB-0265-4CD8-9008-C31C5A01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3409F7-75E3-4E30-89CE-1C53B23EA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40353F6-12B7-471F-9B34-472DE9DF2C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A30FDD2-46BD-46AE-8004-E6F40A88BF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84F4267A-BE37-4ADF-8B15-EB228396D9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1631C0E-491A-45C5-8DFD-5D1C4BF71168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16391" name="Freeform 7">
            <a:extLst>
              <a:ext uri="{FF2B5EF4-FFF2-40B4-BE49-F238E27FC236}">
                <a16:creationId xmlns:a16="http://schemas.microsoft.com/office/drawing/2014/main" id="{E0914C7D-F360-4C6E-B758-FAB50323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65E9A216-C5D4-4F96-ADB1-176ADC069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ABE9CC7-970E-4BFE-9ED3-87A6449AF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383411F-0FCF-4ACB-9E0D-7C4243A9AF88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81312EF-460C-4E90-97B2-BFFD5F73AB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514600"/>
          </a:xfrm>
        </p:spPr>
        <p:txBody>
          <a:bodyPr/>
          <a:lstStyle/>
          <a:p>
            <a:pPr algn="ctr"/>
            <a:br>
              <a:rPr lang="en-US" altLang="en-US"/>
            </a:br>
            <a:r>
              <a:rPr lang="en-US" altLang="en-US"/>
              <a:t>ID3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051DEEE-F371-45D4-B47E-E49DD83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B598-567E-4CFD-9828-EE4DD3312B86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0DD19EE-9FE3-46AA-8FD9-C1049879F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AB5F630-A8D5-4E25-9489-FBB2ECA6D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homogeneous attribute is Hair so put hair as the first test. Tree will be: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4906D1E9-958B-43B2-9D50-D1D15A6781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2819400"/>
            <a:ext cx="6781800" cy="2438400"/>
            <a:chOff x="1800" y="1440"/>
            <a:chExt cx="8640" cy="2700"/>
          </a:xfrm>
        </p:grpSpPr>
        <p:sp>
          <p:nvSpPr>
            <p:cNvPr id="31749" name="AutoShape 5">
              <a:extLst>
                <a:ext uri="{FF2B5EF4-FFF2-40B4-BE49-F238E27FC236}">
                  <a16:creationId xmlns:a16="http://schemas.microsoft.com/office/drawing/2014/main" id="{3FAC6177-F1E4-4C92-8E5D-3E66B3A152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0" name="Group 6">
              <a:extLst>
                <a:ext uri="{FF2B5EF4-FFF2-40B4-BE49-F238E27FC236}">
                  <a16:creationId xmlns:a16="http://schemas.microsoft.com/office/drawing/2014/main" id="{58C0FBCE-E035-43E9-B698-BCC4CA99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2160"/>
              <a:ext cx="4500" cy="1620"/>
              <a:chOff x="3420" y="2160"/>
              <a:chExt cx="4500" cy="1620"/>
            </a:xfrm>
          </p:grpSpPr>
          <p:sp>
            <p:nvSpPr>
              <p:cNvPr id="31751" name="Oval 7">
                <a:extLst>
                  <a:ext uri="{FF2B5EF4-FFF2-40B4-BE49-F238E27FC236}">
                    <a16:creationId xmlns:a16="http://schemas.microsoft.com/office/drawing/2014/main" id="{DD38859D-7140-4C73-B02C-1C0057D6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2160"/>
                <a:ext cx="180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2" name="Text Box 8">
                <a:extLst>
                  <a:ext uri="{FF2B5EF4-FFF2-40B4-BE49-F238E27FC236}">
                    <a16:creationId xmlns:a16="http://schemas.microsoft.com/office/drawing/2014/main" id="{A1FA6451-A8BC-4E65-A3F2-F3FBA881F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5" y="2310"/>
                <a:ext cx="9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Hair</a:t>
                </a:r>
                <a:endParaRPr lang="en-US" altLang="en-US"/>
              </a:p>
            </p:txBody>
          </p:sp>
          <p:sp>
            <p:nvSpPr>
              <p:cNvPr id="31753" name="Text Box 9">
                <a:extLst>
                  <a:ext uri="{FF2B5EF4-FFF2-40B4-BE49-F238E27FC236}">
                    <a16:creationId xmlns:a16="http://schemas.microsoft.com/office/drawing/2014/main" id="{8F7453C4-3DA4-40FA-8A4C-BA91BA913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80"/>
                <a:ext cx="10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Blonde</a:t>
                </a:r>
                <a:endParaRPr lang="en-US" altLang="en-US"/>
              </a:p>
            </p:txBody>
          </p:sp>
          <p:sp>
            <p:nvSpPr>
              <p:cNvPr id="31754" name="Text Box 10">
                <a:extLst>
                  <a:ext uri="{FF2B5EF4-FFF2-40B4-BE49-F238E27FC236}">
                    <a16:creationId xmlns:a16="http://schemas.microsoft.com/office/drawing/2014/main" id="{2257DC08-34BA-40DE-8875-F61FFEF72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" y="2880"/>
                <a:ext cx="10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Brown</a:t>
                </a:r>
                <a:endParaRPr lang="en-US" altLang="en-US"/>
              </a:p>
            </p:txBody>
          </p:sp>
          <p:sp>
            <p:nvSpPr>
              <p:cNvPr id="31755" name="Text Box 11">
                <a:extLst>
                  <a:ext uri="{FF2B5EF4-FFF2-40B4-BE49-F238E27FC236}">
                    <a16:creationId xmlns:a16="http://schemas.microsoft.com/office/drawing/2014/main" id="{0EC56EBB-EEF2-4386-A266-9D2797E34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324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Red</a:t>
                </a:r>
                <a:endParaRPr lang="en-US" altLang="en-US"/>
              </a:p>
            </p:txBody>
          </p:sp>
          <p:sp>
            <p:nvSpPr>
              <p:cNvPr id="31756" name="Line 12">
                <a:extLst>
                  <a:ext uri="{FF2B5EF4-FFF2-40B4-BE49-F238E27FC236}">
                    <a16:creationId xmlns:a16="http://schemas.microsoft.com/office/drawing/2014/main" id="{136B809F-8BEA-42EC-BA9B-82B17E21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288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13">
                <a:extLst>
                  <a:ext uri="{FF2B5EF4-FFF2-40B4-BE49-F238E27FC236}">
                    <a16:creationId xmlns:a16="http://schemas.microsoft.com/office/drawing/2014/main" id="{625259F4-567B-4AF7-8EE0-B90164BF4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88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Line 14">
                <a:extLst>
                  <a:ext uri="{FF2B5EF4-FFF2-40B4-BE49-F238E27FC236}">
                    <a16:creationId xmlns:a16="http://schemas.microsoft.com/office/drawing/2014/main" id="{F9B2CE8C-B734-4972-9806-67256F251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5" y="2895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53C542EC-187C-43F6-97DD-5B47FC74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4D57-4919-4E0D-976F-8C90C99778F0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3466B0E-C38F-4584-B84E-D04C9D80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58BFA36-7F24-43CB-AFB1-2116DA7F2F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905000"/>
          </a:xfrm>
        </p:spPr>
        <p:txBody>
          <a:bodyPr/>
          <a:lstStyle/>
          <a:p>
            <a:r>
              <a:rPr lang="en-US" altLang="en-US" sz="2600"/>
              <a:t>With red and brown hair color all the training set is completely classified. So the only problem left is with blonde hair color.</a:t>
            </a:r>
          </a:p>
        </p:txBody>
      </p:sp>
      <p:graphicFrame>
        <p:nvGraphicFramePr>
          <p:cNvPr id="32853" name="Group 85">
            <a:extLst>
              <a:ext uri="{FF2B5EF4-FFF2-40B4-BE49-F238E27FC236}">
                <a16:creationId xmlns:a16="http://schemas.microsoft.com/office/drawing/2014/main" id="{A468C4EF-1C6D-4121-A75D-B23EDCA662D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" y="3124200"/>
          <a:ext cx="8001000" cy="2701925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800641692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1009124216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val="2681770821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Values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Occurrences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93405"/>
                  </a:ext>
                </a:extLst>
              </a:tr>
              <a:tr h="7223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 (with hair = blonde)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Tall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6093"/>
                  </a:ext>
                </a:extLst>
              </a:tr>
              <a:tr h="773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8137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5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949B-0974-47E3-9E2C-357FC40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FB22-B69C-46AA-9E48-C4C49128B70C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63B5708-A5D9-45AC-A9C6-A69691E6E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813F232-FC7D-46CA-81B1-C8435C655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Tall 	= 1/4 (-1 </a:t>
            </a:r>
            <a:r>
              <a:rPr lang="en-US" altLang="en-US" b="1"/>
              <a:t>log2 </a:t>
            </a:r>
            <a:r>
              <a:rPr lang="en-US" altLang="en-US"/>
              <a:t>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=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Average	= 1/4 (-1 </a:t>
            </a:r>
            <a:r>
              <a:rPr lang="en-US" altLang="en-US" b="1"/>
              <a:t>log2 </a:t>
            </a:r>
            <a:r>
              <a:rPr lang="en-US" altLang="en-US"/>
              <a:t>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=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Short 	= 2/4 (-1/2 </a:t>
            </a:r>
            <a:r>
              <a:rPr lang="en-US" altLang="en-US" b="1"/>
              <a:t>log2 </a:t>
            </a:r>
            <a:r>
              <a:rPr lang="en-US" altLang="en-US"/>
              <a:t>1/2 -1/2 </a:t>
            </a:r>
            <a:r>
              <a:rPr lang="en-US" altLang="en-US" b="1"/>
              <a:t>log2 </a:t>
            </a:r>
            <a:r>
              <a:rPr lang="en-US" altLang="en-US"/>
              <a:t>1/2)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= 2/4 (0.5 + 0.5)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= 0.5</a:t>
            </a:r>
          </a:p>
          <a:p>
            <a:pPr>
              <a:lnSpc>
                <a:spcPct val="90000"/>
              </a:lnSpc>
            </a:pPr>
            <a:r>
              <a:rPr lang="en-US" altLang="en-US"/>
              <a:t>Average Disorder (Height with “hair = blonde”) = 0 + 0 + 0.5 = 0.5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C2B9-F060-49CE-A4F1-C07C8C70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D2C6-3209-498C-8399-EE0E889B4BE2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33DC040-C457-49CA-8649-122D1E460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87247C1-C421-48DF-AD2D-B62598B36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Similarly for other attributes but with hair = blonde the average disorder is:</a:t>
            </a:r>
          </a:p>
          <a:p>
            <a:r>
              <a:rPr lang="en-US" altLang="en-US"/>
              <a:t>Average Disorder (</a:t>
            </a:r>
            <a:r>
              <a:rPr lang="en-US" altLang="en-US" u="sng"/>
              <a:t>Height</a:t>
            </a:r>
            <a:r>
              <a:rPr lang="en-US" altLang="en-US"/>
              <a:t> with “hair = blonde”) = 0.5</a:t>
            </a:r>
          </a:p>
          <a:p>
            <a:r>
              <a:rPr lang="en-US" altLang="en-US"/>
              <a:t>Average Disorder (</a:t>
            </a:r>
            <a:r>
              <a:rPr lang="en-US" altLang="en-US" u="sng"/>
              <a:t>Weight</a:t>
            </a:r>
            <a:r>
              <a:rPr lang="en-US" altLang="en-US"/>
              <a:t> with “hair = blonde”) = 1</a:t>
            </a:r>
          </a:p>
          <a:p>
            <a:r>
              <a:rPr lang="en-US" altLang="en-US"/>
              <a:t>Average Disorder (</a:t>
            </a:r>
            <a:r>
              <a:rPr lang="en-US" altLang="en-US" u="sng"/>
              <a:t>Lotion</a:t>
            </a:r>
            <a:r>
              <a:rPr lang="en-US" altLang="en-US"/>
              <a:t> with “hair = blonde”) =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590CBB2-E82C-4964-80AC-CA28D27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046B-AE66-4934-9146-764CF6D3EDC2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6F0677A-AF2B-493D-B0BD-C6984DF19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4B40376-FE68-408D-8642-FEF8ADFF2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Here the lotion is with the minimum average disorder so it will be the nest test. Now the tree will become:</a:t>
            </a: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FDC1EE47-03D2-4FE0-9F65-860F3F6BC19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124200"/>
            <a:ext cx="4152900" cy="2827338"/>
            <a:chOff x="2520" y="1620"/>
            <a:chExt cx="5400" cy="3420"/>
          </a:xfrm>
        </p:grpSpPr>
        <p:grpSp>
          <p:nvGrpSpPr>
            <p:cNvPr id="36869" name="Group 5">
              <a:extLst>
                <a:ext uri="{FF2B5EF4-FFF2-40B4-BE49-F238E27FC236}">
                  <a16:creationId xmlns:a16="http://schemas.microsoft.com/office/drawing/2014/main" id="{0AF17C2A-EEC1-4220-B1A8-C714D7FF5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620"/>
              <a:ext cx="4500" cy="1620"/>
              <a:chOff x="3420" y="2160"/>
              <a:chExt cx="4500" cy="1620"/>
            </a:xfrm>
          </p:grpSpPr>
          <p:sp>
            <p:nvSpPr>
              <p:cNvPr id="36870" name="Oval 6">
                <a:extLst>
                  <a:ext uri="{FF2B5EF4-FFF2-40B4-BE49-F238E27FC236}">
                    <a16:creationId xmlns:a16="http://schemas.microsoft.com/office/drawing/2014/main" id="{A85153C2-5B49-4FE2-BF7F-79EF4125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2160"/>
                <a:ext cx="180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1" name="Text Box 7">
                <a:extLst>
                  <a:ext uri="{FF2B5EF4-FFF2-40B4-BE49-F238E27FC236}">
                    <a16:creationId xmlns:a16="http://schemas.microsoft.com/office/drawing/2014/main" id="{024D9D32-DDB0-4432-89C0-6EA5AD103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5" y="2310"/>
                <a:ext cx="9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Hair</a:t>
                </a:r>
                <a:endParaRPr lang="en-US" altLang="en-US"/>
              </a:p>
            </p:txBody>
          </p:sp>
          <p:sp>
            <p:nvSpPr>
              <p:cNvPr id="36872" name="Text Box 8">
                <a:extLst>
                  <a:ext uri="{FF2B5EF4-FFF2-40B4-BE49-F238E27FC236}">
                    <a16:creationId xmlns:a16="http://schemas.microsoft.com/office/drawing/2014/main" id="{E433EE28-0C9B-45B5-8D97-5B68E8C3F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80"/>
                <a:ext cx="10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Blonde</a:t>
                </a:r>
                <a:endParaRPr lang="en-US" altLang="en-US"/>
              </a:p>
            </p:txBody>
          </p:sp>
          <p:sp>
            <p:nvSpPr>
              <p:cNvPr id="36873" name="Text Box 9">
                <a:extLst>
                  <a:ext uri="{FF2B5EF4-FFF2-40B4-BE49-F238E27FC236}">
                    <a16:creationId xmlns:a16="http://schemas.microsoft.com/office/drawing/2014/main" id="{F6E4DC81-0DDD-4BCA-8255-B402DBB44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0" y="2880"/>
                <a:ext cx="108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Brown</a:t>
                </a:r>
                <a:endParaRPr lang="en-US" altLang="en-US"/>
              </a:p>
            </p:txBody>
          </p:sp>
          <p:sp>
            <p:nvSpPr>
              <p:cNvPr id="36874" name="Text Box 10">
                <a:extLst>
                  <a:ext uri="{FF2B5EF4-FFF2-40B4-BE49-F238E27FC236}">
                    <a16:creationId xmlns:a16="http://schemas.microsoft.com/office/drawing/2014/main" id="{0DB70DD3-3DB0-4E09-99A8-C48F27F8F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3240"/>
                <a:ext cx="72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Red</a:t>
                </a:r>
                <a:endParaRPr lang="en-US" altLang="en-US"/>
              </a:p>
            </p:txBody>
          </p:sp>
          <p:sp>
            <p:nvSpPr>
              <p:cNvPr id="36875" name="Line 11">
                <a:extLst>
                  <a:ext uri="{FF2B5EF4-FFF2-40B4-BE49-F238E27FC236}">
                    <a16:creationId xmlns:a16="http://schemas.microsoft.com/office/drawing/2014/main" id="{1D58A76F-7D03-4B28-B12F-D34D899D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0" y="288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6" name="Line 12">
                <a:extLst>
                  <a:ext uri="{FF2B5EF4-FFF2-40B4-BE49-F238E27FC236}">
                    <a16:creationId xmlns:a16="http://schemas.microsoft.com/office/drawing/2014/main" id="{0ECF7201-4937-45FB-9060-1263325F2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880"/>
                <a:ext cx="90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7" name="Line 13">
                <a:extLst>
                  <a:ext uri="{FF2B5EF4-FFF2-40B4-BE49-F238E27FC236}">
                    <a16:creationId xmlns:a16="http://schemas.microsoft.com/office/drawing/2014/main" id="{68867E0C-9D78-455E-B474-F8548E398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5" y="2895"/>
                <a:ext cx="72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8" name="Group 14">
              <a:extLst>
                <a:ext uri="{FF2B5EF4-FFF2-40B4-BE49-F238E27FC236}">
                  <a16:creationId xmlns:a16="http://schemas.microsoft.com/office/drawing/2014/main" id="{752A2BED-A3D5-4172-98EC-235FE21A5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" y="3180"/>
              <a:ext cx="1800" cy="720"/>
              <a:chOff x="5040" y="3960"/>
              <a:chExt cx="1800" cy="720"/>
            </a:xfrm>
          </p:grpSpPr>
          <p:sp>
            <p:nvSpPr>
              <p:cNvPr id="36879" name="Oval 15">
                <a:extLst>
                  <a:ext uri="{FF2B5EF4-FFF2-40B4-BE49-F238E27FC236}">
                    <a16:creationId xmlns:a16="http://schemas.microsoft.com/office/drawing/2014/main" id="{5E86F8D6-D0CA-466A-B12B-6E4706983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960"/>
                <a:ext cx="180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Text Box 16">
                <a:extLst>
                  <a:ext uri="{FF2B5EF4-FFF2-40B4-BE49-F238E27FC236}">
                    <a16:creationId xmlns:a16="http://schemas.microsoft.com/office/drawing/2014/main" id="{E55F6E22-0D86-4BC1-819F-A0A22B585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0" y="4080"/>
                <a:ext cx="16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Lotion Used</a:t>
                </a:r>
                <a:endParaRPr lang="en-US" altLang="en-US"/>
              </a:p>
            </p:txBody>
          </p:sp>
        </p:grpSp>
        <p:sp>
          <p:nvSpPr>
            <p:cNvPr id="36881" name="Line 17">
              <a:extLst>
                <a:ext uri="{FF2B5EF4-FFF2-40B4-BE49-F238E27FC236}">
                  <a16:creationId xmlns:a16="http://schemas.microsoft.com/office/drawing/2014/main" id="{5D3563BA-A2E2-49C5-9E64-7B85B3CA5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" y="3960"/>
              <a:ext cx="10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>
              <a:extLst>
                <a:ext uri="{FF2B5EF4-FFF2-40B4-BE49-F238E27FC236}">
                  <a16:creationId xmlns:a16="http://schemas.microsoft.com/office/drawing/2014/main" id="{7864260B-4E7B-4E20-8381-FA44F960F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3960"/>
              <a:ext cx="9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70031CB6-43E8-4AC8-977B-4AE1A6E4D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4215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/>
                <a:t>Yes</a:t>
              </a:r>
              <a:endParaRPr lang="en-US" altLang="en-US"/>
            </a:p>
          </p:txBody>
        </p:sp>
        <p:sp>
          <p:nvSpPr>
            <p:cNvPr id="36884" name="Text Box 20">
              <a:extLst>
                <a:ext uri="{FF2B5EF4-FFF2-40B4-BE49-F238E27FC236}">
                  <a16:creationId xmlns:a16="http://schemas.microsoft.com/office/drawing/2014/main" id="{8E97407E-AA49-48A8-BDF3-9F62055AA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4140"/>
              <a:ext cx="6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/>
                <a:t>No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9A819D8-5521-4A09-81BA-FD1BDF9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CE35-EDA8-4EBF-A943-A29F3281501F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139012B-9A61-425C-987B-F4F8A18E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grpSp>
        <p:nvGrpSpPr>
          <p:cNvPr id="37914" name="Group 26">
            <a:extLst>
              <a:ext uri="{FF2B5EF4-FFF2-40B4-BE49-F238E27FC236}">
                <a16:creationId xmlns:a16="http://schemas.microsoft.com/office/drawing/2014/main" id="{E199BBB0-0E6C-4F90-B70D-290075AD08E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71600"/>
            <a:ext cx="6248400" cy="4724400"/>
            <a:chOff x="1800" y="1620"/>
            <a:chExt cx="6480" cy="4860"/>
          </a:xfrm>
        </p:grpSpPr>
        <p:grpSp>
          <p:nvGrpSpPr>
            <p:cNvPr id="37915" name="Group 27">
              <a:extLst>
                <a:ext uri="{FF2B5EF4-FFF2-40B4-BE49-F238E27FC236}">
                  <a16:creationId xmlns:a16="http://schemas.microsoft.com/office/drawing/2014/main" id="{19AAA331-B75E-46C1-89C2-EEA6F7062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1620"/>
              <a:ext cx="6120" cy="4275"/>
              <a:chOff x="1800" y="1620"/>
              <a:chExt cx="6120" cy="4275"/>
            </a:xfrm>
          </p:grpSpPr>
          <p:grpSp>
            <p:nvGrpSpPr>
              <p:cNvPr id="37916" name="Group 28">
                <a:extLst>
                  <a:ext uri="{FF2B5EF4-FFF2-40B4-BE49-F238E27FC236}">
                    <a16:creationId xmlns:a16="http://schemas.microsoft.com/office/drawing/2014/main" id="{C4B40973-608E-47B5-BD78-3B2C5DB1B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1620"/>
                <a:ext cx="5400" cy="3420"/>
                <a:chOff x="2520" y="1620"/>
                <a:chExt cx="5400" cy="3420"/>
              </a:xfrm>
            </p:grpSpPr>
            <p:grpSp>
              <p:nvGrpSpPr>
                <p:cNvPr id="37917" name="Group 29">
                  <a:extLst>
                    <a:ext uri="{FF2B5EF4-FFF2-40B4-BE49-F238E27FC236}">
                      <a16:creationId xmlns:a16="http://schemas.microsoft.com/office/drawing/2014/main" id="{47056C18-F72A-4D07-847C-84DB5CD301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1620"/>
                  <a:ext cx="4500" cy="1620"/>
                  <a:chOff x="3420" y="2160"/>
                  <a:chExt cx="4500" cy="1620"/>
                </a:xfrm>
              </p:grpSpPr>
              <p:sp>
                <p:nvSpPr>
                  <p:cNvPr id="37918" name="Oval 30">
                    <a:extLst>
                      <a:ext uri="{FF2B5EF4-FFF2-40B4-BE49-F238E27FC236}">
                        <a16:creationId xmlns:a16="http://schemas.microsoft.com/office/drawing/2014/main" id="{0AF77A0E-3A4E-4616-AD6E-D214E83473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2160"/>
                    <a:ext cx="1800" cy="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19" name="Text Box 31">
                    <a:extLst>
                      <a:ext uri="{FF2B5EF4-FFF2-40B4-BE49-F238E27FC236}">
                        <a16:creationId xmlns:a16="http://schemas.microsoft.com/office/drawing/2014/main" id="{DD303835-B64C-418D-9051-31395397DF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5" y="2310"/>
                    <a:ext cx="90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1200"/>
                      <a:t>Hair</a:t>
                    </a:r>
                    <a:endParaRPr lang="en-US" altLang="en-US"/>
                  </a:p>
                </p:txBody>
              </p:sp>
              <p:sp>
                <p:nvSpPr>
                  <p:cNvPr id="37920" name="Text Box 32">
                    <a:extLst>
                      <a:ext uri="{FF2B5EF4-FFF2-40B4-BE49-F238E27FC236}">
                        <a16:creationId xmlns:a16="http://schemas.microsoft.com/office/drawing/2014/main" id="{6F236A3A-03A4-4947-B4B5-CB231AF28F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0" y="2880"/>
                    <a:ext cx="108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1200"/>
                      <a:t>Blonde</a:t>
                    </a:r>
                    <a:endParaRPr lang="en-US" altLang="en-US"/>
                  </a:p>
                </p:txBody>
              </p:sp>
              <p:sp>
                <p:nvSpPr>
                  <p:cNvPr id="37921" name="Text Box 33">
                    <a:extLst>
                      <a:ext uri="{FF2B5EF4-FFF2-40B4-BE49-F238E27FC236}">
                        <a16:creationId xmlns:a16="http://schemas.microsoft.com/office/drawing/2014/main" id="{D8CDAAEE-8985-446B-9AD0-F083EC0A6C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40" y="2880"/>
                    <a:ext cx="108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1200"/>
                      <a:t>Brown</a:t>
                    </a:r>
                    <a:endParaRPr lang="en-US" altLang="en-US"/>
                  </a:p>
                </p:txBody>
              </p:sp>
              <p:sp>
                <p:nvSpPr>
                  <p:cNvPr id="37922" name="Text Box 34">
                    <a:extLst>
                      <a:ext uri="{FF2B5EF4-FFF2-40B4-BE49-F238E27FC236}">
                        <a16:creationId xmlns:a16="http://schemas.microsoft.com/office/drawing/2014/main" id="{18797454-9D2E-45B2-A3C1-A1F6F24592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0" y="3240"/>
                    <a:ext cx="720" cy="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1200"/>
                      <a:t>Red</a:t>
                    </a:r>
                    <a:endParaRPr lang="en-US" altLang="en-US"/>
                  </a:p>
                </p:txBody>
              </p:sp>
              <p:sp>
                <p:nvSpPr>
                  <p:cNvPr id="37923" name="Line 35">
                    <a:extLst>
                      <a:ext uri="{FF2B5EF4-FFF2-40B4-BE49-F238E27FC236}">
                        <a16:creationId xmlns:a16="http://schemas.microsoft.com/office/drawing/2014/main" id="{B5B7F00B-0D0E-4744-A3AF-7E95C67AEA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0" y="2880"/>
                    <a:ext cx="0" cy="9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24" name="Line 36">
                    <a:extLst>
                      <a:ext uri="{FF2B5EF4-FFF2-40B4-BE49-F238E27FC236}">
                        <a16:creationId xmlns:a16="http://schemas.microsoft.com/office/drawing/2014/main" id="{89494C78-E088-4F29-93F1-27DD7F69E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80"/>
                    <a:ext cx="90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25" name="Line 37">
                    <a:extLst>
                      <a:ext uri="{FF2B5EF4-FFF2-40B4-BE49-F238E27FC236}">
                        <a16:creationId xmlns:a16="http://schemas.microsoft.com/office/drawing/2014/main" id="{A2397A62-341D-4551-A7B7-0CA402D123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15" y="2895"/>
                    <a:ext cx="72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26" name="Group 38">
                  <a:extLst>
                    <a:ext uri="{FF2B5EF4-FFF2-40B4-BE49-F238E27FC236}">
                      <a16:creationId xmlns:a16="http://schemas.microsoft.com/office/drawing/2014/main" id="{4BB166FE-4747-4582-BD30-9117672B85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70" y="3180"/>
                  <a:ext cx="1800" cy="720"/>
                  <a:chOff x="5040" y="3960"/>
                  <a:chExt cx="1800" cy="720"/>
                </a:xfrm>
              </p:grpSpPr>
              <p:sp>
                <p:nvSpPr>
                  <p:cNvPr id="37927" name="Oval 39">
                    <a:extLst>
                      <a:ext uri="{FF2B5EF4-FFF2-40B4-BE49-F238E27FC236}">
                        <a16:creationId xmlns:a16="http://schemas.microsoft.com/office/drawing/2014/main" id="{34AD2A87-8174-47EA-AD14-F9F79F48A9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960"/>
                    <a:ext cx="1800" cy="7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28" name="Text Box 40">
                    <a:extLst>
                      <a:ext uri="{FF2B5EF4-FFF2-40B4-BE49-F238E27FC236}">
                        <a16:creationId xmlns:a16="http://schemas.microsoft.com/office/drawing/2014/main" id="{7DC40F20-A478-4C22-8A6B-43BA93C070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0" y="4080"/>
                    <a:ext cx="16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1200"/>
                      <a:t>Lotion Used</a:t>
                    </a:r>
                    <a:endParaRPr lang="en-US" altLang="en-US"/>
                  </a:p>
                </p:txBody>
              </p:sp>
            </p:grpSp>
            <p:sp>
              <p:nvSpPr>
                <p:cNvPr id="37929" name="Line 41">
                  <a:extLst>
                    <a:ext uri="{FF2B5EF4-FFF2-40B4-BE49-F238E27FC236}">
                      <a16:creationId xmlns:a16="http://schemas.microsoft.com/office/drawing/2014/main" id="{FD3A367E-F728-4F29-B716-51CA9804E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20" y="3960"/>
                  <a:ext cx="108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0" name="Line 42">
                  <a:extLst>
                    <a:ext uri="{FF2B5EF4-FFF2-40B4-BE49-F238E27FC236}">
                      <a16:creationId xmlns:a16="http://schemas.microsoft.com/office/drawing/2014/main" id="{342D5BFE-F637-4377-9F50-331AEDBFC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0" y="3960"/>
                  <a:ext cx="900" cy="10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1" name="Text Box 43">
                  <a:extLst>
                    <a:ext uri="{FF2B5EF4-FFF2-40B4-BE49-F238E27FC236}">
                      <a16:creationId xmlns:a16="http://schemas.microsoft.com/office/drawing/2014/main" id="{B47A50A3-4747-4F82-B92F-77C334FFF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0" y="4215"/>
                  <a:ext cx="72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1200"/>
                    <a:t>Yes</a:t>
                  </a:r>
                  <a:endParaRPr lang="en-US" altLang="en-US"/>
                </a:p>
              </p:txBody>
            </p:sp>
            <p:sp>
              <p:nvSpPr>
                <p:cNvPr id="37932" name="Text Box 44">
                  <a:extLst>
                    <a:ext uri="{FF2B5EF4-FFF2-40B4-BE49-F238E27FC236}">
                      <a16:creationId xmlns:a16="http://schemas.microsoft.com/office/drawing/2014/main" id="{054FE1E4-2227-4734-99F8-A3FF5FF65B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5" y="4140"/>
                  <a:ext cx="6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1200"/>
                    <a:t>No</a:t>
                  </a:r>
                  <a:endParaRPr lang="en-US" altLang="en-US"/>
                </a:p>
              </p:txBody>
            </p:sp>
          </p:grpSp>
          <p:sp>
            <p:nvSpPr>
              <p:cNvPr id="37933" name="Text Box 45">
                <a:extLst>
                  <a:ext uri="{FF2B5EF4-FFF2-40B4-BE49-F238E27FC236}">
                    <a16:creationId xmlns:a16="http://schemas.microsoft.com/office/drawing/2014/main" id="{94610928-401D-4823-A02D-53EA883CF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0" y="3360"/>
                <a:ext cx="162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1">
                  <a:buFont typeface="Symbol" panose="05050102010706020507" pitchFamily="18" charset="2"/>
                  <a:buChar char="·"/>
                </a:pPr>
                <a:r>
                  <a:rPr lang="en-US" altLang="en-US" sz="1200"/>
                  <a:t>Emily</a:t>
                </a:r>
                <a:endParaRPr lang="en-US" altLang="en-US"/>
              </a:p>
            </p:txBody>
          </p:sp>
          <p:sp>
            <p:nvSpPr>
              <p:cNvPr id="37934" name="Text Box 46">
                <a:extLst>
                  <a:ext uri="{FF2B5EF4-FFF2-40B4-BE49-F238E27FC236}">
                    <a16:creationId xmlns:a16="http://schemas.microsoft.com/office/drawing/2014/main" id="{ECC35129-6E16-4075-8735-5790C7821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0" y="5175"/>
                <a:ext cx="16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1">
                  <a:buFont typeface="Symbol" panose="05050102010706020507" pitchFamily="18" charset="2"/>
                  <a:buChar char="·"/>
                </a:pPr>
                <a:r>
                  <a:rPr lang="en-US" altLang="en-US" sz="1200"/>
                  <a:t>Sarah</a:t>
                </a:r>
              </a:p>
              <a:p>
                <a:pPr>
                  <a:buFont typeface="Symbol" panose="05050102010706020507" pitchFamily="18" charset="2"/>
                  <a:buChar char="·"/>
                </a:pPr>
                <a:r>
                  <a:rPr lang="en-US" altLang="en-US" sz="1200"/>
                  <a:t>Annie</a:t>
                </a:r>
                <a:endParaRPr lang="en-US" altLang="en-US"/>
              </a:p>
            </p:txBody>
          </p:sp>
          <p:sp>
            <p:nvSpPr>
              <p:cNvPr id="37935" name="Text Box 47">
                <a:extLst>
                  <a:ext uri="{FF2B5EF4-FFF2-40B4-BE49-F238E27FC236}">
                    <a16:creationId xmlns:a16="http://schemas.microsoft.com/office/drawing/2014/main" id="{EDA54E9F-BB66-433B-B270-2E8C9B4A7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" y="5160"/>
                <a:ext cx="90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Dana</a:t>
                </a:r>
              </a:p>
              <a:p>
                <a:r>
                  <a:rPr lang="en-US" altLang="en-US" sz="1200"/>
                  <a:t>Katie</a:t>
                </a:r>
                <a:endParaRPr lang="en-US" altLang="en-US"/>
              </a:p>
            </p:txBody>
          </p:sp>
          <p:sp>
            <p:nvSpPr>
              <p:cNvPr id="37936" name="Text Box 48">
                <a:extLst>
                  <a:ext uri="{FF2B5EF4-FFF2-40B4-BE49-F238E27FC236}">
                    <a16:creationId xmlns:a16="http://schemas.microsoft.com/office/drawing/2014/main" id="{A1339F40-2698-491C-A26A-B99F95622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3240"/>
                <a:ext cx="900" cy="1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200"/>
                  <a:t>Alex</a:t>
                </a:r>
              </a:p>
              <a:p>
                <a:r>
                  <a:rPr lang="en-US" altLang="en-US" sz="1200"/>
                  <a:t>Pete</a:t>
                </a:r>
              </a:p>
              <a:p>
                <a:r>
                  <a:rPr lang="en-US" altLang="en-US" sz="1200"/>
                  <a:t>John</a:t>
                </a:r>
                <a:endParaRPr lang="en-US" altLang="en-US"/>
              </a:p>
            </p:txBody>
          </p:sp>
        </p:grpSp>
        <p:sp>
          <p:nvSpPr>
            <p:cNvPr id="37937" name="Text Box 49">
              <a:extLst>
                <a:ext uri="{FF2B5EF4-FFF2-40B4-BE49-F238E27FC236}">
                  <a16:creationId xmlns:a16="http://schemas.microsoft.com/office/drawing/2014/main" id="{99C06968-079D-41F6-B94A-5D96264E7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5940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1">
                  <a:solidFill>
                    <a:srgbClr val="3366FF"/>
                  </a:solidFill>
                </a:rPr>
                <a:t>Sun burn</a:t>
              </a:r>
              <a:endParaRPr lang="en-US" altLang="en-US"/>
            </a:p>
          </p:txBody>
        </p:sp>
        <p:sp>
          <p:nvSpPr>
            <p:cNvPr id="37938" name="Text Box 50">
              <a:extLst>
                <a:ext uri="{FF2B5EF4-FFF2-40B4-BE49-F238E27FC236}">
                  <a16:creationId xmlns:a16="http://schemas.microsoft.com/office/drawing/2014/main" id="{55DC47E7-407A-4F67-8018-B4D146303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3705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1">
                  <a:solidFill>
                    <a:srgbClr val="3366FF"/>
                  </a:solidFill>
                </a:rPr>
                <a:t>Sun burn</a:t>
              </a:r>
              <a:endParaRPr lang="en-US" altLang="en-US"/>
            </a:p>
          </p:txBody>
        </p:sp>
        <p:sp>
          <p:nvSpPr>
            <p:cNvPr id="37939" name="Text Box 51">
              <a:extLst>
                <a:ext uri="{FF2B5EF4-FFF2-40B4-BE49-F238E27FC236}">
                  <a16:creationId xmlns:a16="http://schemas.microsoft.com/office/drawing/2014/main" id="{4B9AF7DC-6833-4A50-B724-C4DF7DBA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594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1">
                  <a:solidFill>
                    <a:srgbClr val="993366"/>
                  </a:solidFill>
                </a:rPr>
                <a:t>No Sun burn</a:t>
              </a:r>
              <a:endParaRPr lang="en-US" altLang="en-US"/>
            </a:p>
          </p:txBody>
        </p:sp>
        <p:sp>
          <p:nvSpPr>
            <p:cNvPr id="37940" name="Text Box 52">
              <a:extLst>
                <a:ext uri="{FF2B5EF4-FFF2-40B4-BE49-F238E27FC236}">
                  <a16:creationId xmlns:a16="http://schemas.microsoft.com/office/drawing/2014/main" id="{95772C4A-C367-4D2E-8305-74C5E74D0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432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1">
                  <a:solidFill>
                    <a:srgbClr val="993366"/>
                  </a:solidFill>
                </a:rPr>
                <a:t>No Sun burn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8436-2BDD-4C06-A025-B3E0A31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9F-904D-493B-B50C-F0E38D7C2D53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4680348-DC21-498A-B1B4-9A4C17F66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CB16B3-9EDA-46B0-816B-A46E86A79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Rules Extraction</a:t>
            </a:r>
          </a:p>
          <a:p>
            <a:r>
              <a:rPr lang="en-US" altLang="en-US"/>
              <a:t>IF 	the person’s hair color is blonde</a:t>
            </a:r>
          </a:p>
          <a:p>
            <a:r>
              <a:rPr lang="en-US" altLang="en-US"/>
              <a:t>	The person uses lotion</a:t>
            </a:r>
          </a:p>
          <a:p>
            <a:r>
              <a:rPr lang="en-US" altLang="en-US"/>
              <a:t>THEN	no sunburn</a:t>
            </a:r>
          </a:p>
          <a:p>
            <a:endParaRPr lang="en-US" altLang="en-US"/>
          </a:p>
          <a:p>
            <a:r>
              <a:rPr lang="en-US" altLang="en-US"/>
              <a:t>IF 	the person’s hair color is blonde</a:t>
            </a:r>
          </a:p>
          <a:p>
            <a:r>
              <a:rPr lang="en-US" altLang="en-US"/>
              <a:t>	the person uses no lotion</a:t>
            </a:r>
          </a:p>
          <a:p>
            <a:r>
              <a:rPr lang="en-US" altLang="en-US"/>
              <a:t>THEN	person turns 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A513-2A21-4BA2-B211-C0EA68F6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1D6-05EC-4F4C-8DFA-BF4E292ED585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2423B1B-95C9-4767-B3DA-6EEE61740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AC143A5-4615-4B4F-AD37-F6D3B7AD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	the person’s hair color is red</a:t>
            </a:r>
          </a:p>
          <a:p>
            <a:r>
              <a:rPr lang="en-US" altLang="en-US"/>
              <a:t>THEN	person turns red</a:t>
            </a:r>
          </a:p>
          <a:p>
            <a:endParaRPr lang="en-US" altLang="en-US"/>
          </a:p>
          <a:p>
            <a:r>
              <a:rPr lang="en-US" altLang="en-US"/>
              <a:t>IF 	the person’s hair color is brown</a:t>
            </a:r>
          </a:p>
          <a:p>
            <a:r>
              <a:rPr lang="en-US" altLang="en-US"/>
              <a:t>THEN	no sunburn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16B9-DE94-4DD3-BF08-CB533D2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D3E2-37FC-4E2F-8784-812D26663E7B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DFB724E-BA89-4C9F-8371-110807CBF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Learning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702B597-ED6A-49EE-9009-8E30CDEF0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 branch of Artificial Intelligence</a:t>
            </a:r>
          </a:p>
          <a:p>
            <a:r>
              <a:rPr lang="en-US" altLang="en-US"/>
              <a:t>Teach a machine to act at its own in dynamic environments </a:t>
            </a:r>
          </a:p>
          <a:p>
            <a:r>
              <a:rPr lang="en-US" altLang="en-US"/>
              <a:t>Some of the techniques used for machine learning are</a:t>
            </a:r>
          </a:p>
          <a:p>
            <a:pPr lvl="1"/>
            <a:r>
              <a:rPr lang="en-US" altLang="en-US"/>
              <a:t>Decision Trees</a:t>
            </a:r>
          </a:p>
          <a:p>
            <a:pPr lvl="1"/>
            <a:r>
              <a:rPr lang="en-US" altLang="en-US"/>
              <a:t>Expert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AB44-7A23-4E94-81F0-36D81755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CAEE-F9F3-4AEA-9958-D3806AAB63AF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CB2AFBE-916E-4071-A379-C344038E7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1F0AB75-19F6-4D05-B3DD-6B5B3AEB9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Form of decision trees</a:t>
            </a:r>
          </a:p>
          <a:p>
            <a:r>
              <a:rPr lang="en-US" altLang="en-US"/>
              <a:t>Developed by Dr J Ross Quinlan in 1960</a:t>
            </a:r>
          </a:p>
          <a:p>
            <a:r>
              <a:rPr lang="en-US" altLang="en-US"/>
              <a:t>Concepts:</a:t>
            </a:r>
          </a:p>
          <a:p>
            <a:pPr lvl="1"/>
            <a:r>
              <a:rPr lang="en-US" altLang="en-US"/>
              <a:t>Homogeneity</a:t>
            </a:r>
          </a:p>
          <a:p>
            <a:pPr lvl="1"/>
            <a:r>
              <a:rPr lang="en-US" altLang="en-US"/>
              <a:t>Disorder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8A639581-956B-441F-943A-C371E498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B73-F1D2-4B3B-9F5E-328685A03CFF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576A9D6-3375-4FB9-BCB1-E1A891E65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</a:t>
            </a:r>
          </a:p>
        </p:txBody>
      </p:sp>
      <p:graphicFrame>
        <p:nvGraphicFramePr>
          <p:cNvPr id="23909" name="Group 357">
            <a:extLst>
              <a:ext uri="{FF2B5EF4-FFF2-40B4-BE49-F238E27FC236}">
                <a16:creationId xmlns:a16="http://schemas.microsoft.com/office/drawing/2014/main" id="{A173F7C9-E90E-4D52-81AD-96BBED40D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763000" cy="4835525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161241011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7243519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31342566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75785535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75936545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430900136"/>
                    </a:ext>
                  </a:extLst>
                </a:gridCol>
              </a:tblGrid>
              <a:tr h="536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22273"/>
                  </a:ext>
                </a:extLst>
              </a:tr>
              <a:tr h="538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Blonde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Sunburned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00854"/>
                  </a:ext>
                </a:extLst>
              </a:tr>
              <a:tr h="536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Dana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Blonde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Tall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08945"/>
                  </a:ext>
                </a:extLst>
              </a:tr>
              <a:tr h="538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749318"/>
                  </a:ext>
                </a:extLst>
              </a:tr>
              <a:tr h="536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Annie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Blonde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Sunburned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21171"/>
                  </a:ext>
                </a:extLst>
              </a:tr>
              <a:tr h="538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Sunburned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20825"/>
                  </a:ext>
                </a:extLst>
              </a:tr>
              <a:tr h="536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Tall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658245"/>
                  </a:ext>
                </a:extLst>
              </a:tr>
              <a:tr h="538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208420"/>
                  </a:ext>
                </a:extLst>
              </a:tr>
              <a:tr h="5365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Katie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Blonde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24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B936-2FED-4EF8-8EF2-2560D80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FA9-5FE9-46A9-B91F-8BA343F15A5F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B074DB2-DEAC-4DC3-ACEF-0ED631F4C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Disorder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33E6472-39C8-459E-B020-0C3A585AD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Average Disorder = </a:t>
            </a:r>
          </a:p>
          <a:p>
            <a:pPr lvl="1"/>
            <a:r>
              <a:rPr lang="en-US" altLang="en-US" b="1"/>
              <a:t>∑ N</a:t>
            </a:r>
            <a:r>
              <a:rPr lang="en-US" altLang="en-US"/>
              <a:t>b</a:t>
            </a:r>
            <a:r>
              <a:rPr lang="en-US" altLang="en-US" b="1"/>
              <a:t> / N</a:t>
            </a:r>
            <a:r>
              <a:rPr lang="en-US" altLang="en-US"/>
              <a:t>t</a:t>
            </a:r>
            <a:r>
              <a:rPr lang="en-US" altLang="en-US" b="1"/>
              <a:t> * (∑ - N</a:t>
            </a:r>
            <a:r>
              <a:rPr lang="en-US" altLang="en-US"/>
              <a:t>bc</a:t>
            </a:r>
            <a:r>
              <a:rPr lang="en-US" altLang="en-US" b="1"/>
              <a:t> / N</a:t>
            </a:r>
            <a:r>
              <a:rPr lang="en-US" altLang="en-US"/>
              <a:t>b</a:t>
            </a:r>
            <a:r>
              <a:rPr lang="en-US" altLang="en-US" b="1"/>
              <a:t> log2 N</a:t>
            </a:r>
            <a:r>
              <a:rPr lang="en-US" altLang="en-US"/>
              <a:t>bc</a:t>
            </a:r>
            <a:r>
              <a:rPr lang="en-US" altLang="en-US" b="1"/>
              <a:t> / N</a:t>
            </a:r>
            <a:r>
              <a:rPr lang="en-US" altLang="en-US"/>
              <a:t>b</a:t>
            </a:r>
            <a:r>
              <a:rPr lang="en-US" altLang="en-US" b="1"/>
              <a:t>)</a:t>
            </a:r>
          </a:p>
          <a:p>
            <a:pPr lvl="1"/>
            <a:r>
              <a:rPr lang="en-US" altLang="en-US" b="1"/>
              <a:t>Where Nb is the number of samples in branch b,</a:t>
            </a:r>
          </a:p>
          <a:p>
            <a:pPr lvl="1"/>
            <a:r>
              <a:rPr lang="en-US" altLang="en-US" b="1"/>
              <a:t>Nt is the total number of samples in all branches,</a:t>
            </a:r>
          </a:p>
          <a:p>
            <a:pPr lvl="1"/>
            <a:r>
              <a:rPr lang="en-US" altLang="en-US" b="1"/>
              <a:t>Nbc is the total samples in branch b of class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BBB0ACA-1900-4386-90D8-86777218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81AE-9089-4736-A39A-43F1CF826214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1A053A6-57AE-4B61-AC46-B4F71389A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graphicFrame>
        <p:nvGraphicFramePr>
          <p:cNvPr id="26708" name="Group 84">
            <a:extLst>
              <a:ext uri="{FF2B5EF4-FFF2-40B4-BE49-F238E27FC236}">
                <a16:creationId xmlns:a16="http://schemas.microsoft.com/office/drawing/2014/main" id="{1C6AD9A3-C6D8-4E9D-AAAA-848514F275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803525"/>
        </p:xfrm>
        <a:graphic>
          <a:graphicData uri="http://schemas.openxmlformats.org/drawingml/2006/table">
            <a:tbl>
              <a:tblPr/>
              <a:tblGrid>
                <a:gridCol w="2417763">
                  <a:extLst>
                    <a:ext uri="{9D8B030D-6E8A-4147-A177-3AD203B41FA5}">
                      <a16:colId xmlns:a16="http://schemas.microsoft.com/office/drawing/2014/main" val="1918089670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val="405934787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80733006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Values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Occurrences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17335"/>
                  </a:ext>
                </a:extLst>
              </a:tr>
              <a:tr h="7794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Hair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Blonde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79165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45048"/>
                  </a:ext>
                </a:extLst>
              </a:tr>
              <a:tr h="779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4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6181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809B-3ED7-471C-834B-FDB726B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8F9F-2BC3-4623-AF06-C9CD34FD0280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F74726A-915F-47DA-A10E-49F2661A8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8EEDE1F-DD76-4C93-B511-E107B60FF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Blonde = 4/8 (-2/4 </a:t>
            </a:r>
            <a:r>
              <a:rPr lang="en-US" altLang="en-US" b="1"/>
              <a:t>log2 </a:t>
            </a:r>
            <a:r>
              <a:rPr lang="en-US" altLang="en-US"/>
              <a:t>2/4 -2/4 </a:t>
            </a:r>
            <a:r>
              <a:rPr lang="en-US" altLang="en-US" b="1"/>
              <a:t>log2 </a:t>
            </a:r>
            <a:r>
              <a:rPr lang="en-US" altLang="en-US"/>
              <a:t>2/4)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= 4/8 (0.5 + 0.5)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= 0.5</a:t>
            </a:r>
          </a:p>
          <a:p>
            <a:r>
              <a:rPr lang="en-US" altLang="en-US"/>
              <a:t>Brown = 3/8 (-3/3 </a:t>
            </a:r>
            <a:r>
              <a:rPr lang="en-US" altLang="en-US" b="1"/>
              <a:t>log2 </a:t>
            </a:r>
            <a:r>
              <a:rPr lang="en-US" altLang="en-US"/>
              <a:t>3/3)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= 3/8 (-1 </a:t>
            </a:r>
            <a:r>
              <a:rPr lang="en-US" altLang="en-US" b="1"/>
              <a:t>log2</a:t>
            </a:r>
            <a:r>
              <a:rPr lang="en-US" altLang="en-US"/>
              <a:t>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= 0</a:t>
            </a:r>
          </a:p>
          <a:p>
            <a:r>
              <a:rPr lang="en-US" altLang="en-US"/>
              <a:t>Red 	= 1/8 (-1 </a:t>
            </a:r>
            <a:r>
              <a:rPr lang="en-US" altLang="en-US" b="1"/>
              <a:t>log2</a:t>
            </a:r>
            <a:r>
              <a:rPr lang="en-US" altLang="en-US"/>
              <a:t>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=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9D86-8B05-414F-BDF4-9C22B65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AE-9A43-4922-8643-DE203D513171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8DC278E-B982-4E29-8AC9-89ACAECFE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D68ABB4-FA40-43FC-AAD6-25A18A0D6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Average Disorder (Hair) = Blonde + Brown + Red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= 0.5 + 0 + 0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= 0.5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Average Disorder (Hair) = 0.5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7C9E-5950-444D-8EA9-58B8C00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8C29-05C7-48BD-9A70-2A1AAEC6EFEB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06CA8EA-5DC7-4D34-98D8-9C01C08AC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ID3 Example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C27ABE-1781-425B-B97B-847A10C3B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Similarly Average Disorder for other attributes can be calculated; which turns out to be</a:t>
            </a:r>
          </a:p>
          <a:p>
            <a:r>
              <a:rPr lang="en-US" altLang="en-US"/>
              <a:t>Average Disorder (Hair)		= 0.5</a:t>
            </a:r>
          </a:p>
          <a:p>
            <a:r>
              <a:rPr lang="en-US" altLang="en-US"/>
              <a:t>Average Disorder (Height)	= 0.6886</a:t>
            </a:r>
          </a:p>
          <a:p>
            <a:r>
              <a:rPr lang="en-US" altLang="en-US"/>
              <a:t>Average Disorder (Weight)	= 0.9386</a:t>
            </a:r>
          </a:p>
          <a:p>
            <a:r>
              <a:rPr lang="en-US" altLang="en-US"/>
              <a:t>Average Disorder (Lotion)	= 0.6067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</TotalTime>
  <Words>502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 ID3 Algorithm</vt:lpstr>
      <vt:lpstr>Machine Learning</vt:lpstr>
      <vt:lpstr>ID3 Algorithm</vt:lpstr>
      <vt:lpstr>ID3 Example</vt:lpstr>
      <vt:lpstr>Average Disorder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  <vt:lpstr>ID3 Example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Waleed Butt</cp:lastModifiedBy>
  <cp:revision>13</cp:revision>
  <cp:lastPrinted>1601-01-01T00:00:00Z</cp:lastPrinted>
  <dcterms:created xsi:type="dcterms:W3CDTF">1601-01-01T00:00:00Z</dcterms:created>
  <dcterms:modified xsi:type="dcterms:W3CDTF">2020-10-18T16:19:56Z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