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310" r:id="rId3"/>
    <p:sldId id="311" r:id="rId4"/>
    <p:sldId id="315" r:id="rId5"/>
    <p:sldId id="322" r:id="rId6"/>
    <p:sldId id="323" r:id="rId7"/>
    <p:sldId id="324" r:id="rId8"/>
    <p:sldId id="325" r:id="rId9"/>
    <p:sldId id="326" r:id="rId10"/>
    <p:sldId id="327" r:id="rId11"/>
    <p:sldId id="330" r:id="rId12"/>
    <p:sldId id="331" r:id="rId13"/>
    <p:sldId id="332" r:id="rId14"/>
    <p:sldId id="328" r:id="rId15"/>
    <p:sldId id="329" r:id="rId16"/>
    <p:sldId id="333" r:id="rId17"/>
    <p:sldId id="335" r:id="rId18"/>
    <p:sldId id="334" r:id="rId19"/>
    <p:sldId id="312" r:id="rId20"/>
    <p:sldId id="336" r:id="rId21"/>
    <p:sldId id="267" r:id="rId22"/>
    <p:sldId id="268" r:id="rId23"/>
    <p:sldId id="269" r:id="rId24"/>
    <p:sldId id="271" r:id="rId25"/>
    <p:sldId id="280" r:id="rId26"/>
    <p:sldId id="270" r:id="rId27"/>
    <p:sldId id="272" r:id="rId28"/>
    <p:sldId id="273" r:id="rId29"/>
    <p:sldId id="275" r:id="rId30"/>
    <p:sldId id="276" r:id="rId31"/>
    <p:sldId id="277" r:id="rId32"/>
    <p:sldId id="337" r:id="rId33"/>
    <p:sldId id="338" r:id="rId34"/>
    <p:sldId id="339" r:id="rId35"/>
    <p:sldId id="34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 /><Relationship Id="rId1" Type="http://schemas.openxmlformats.org/officeDocument/2006/relationships/image" Target="../media/image20.wmf" 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 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 /><Relationship Id="rId1" Type="http://schemas.openxmlformats.org/officeDocument/2006/relationships/image" Target="../media/image22.wmf" 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 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 /><Relationship Id="rId2" Type="http://schemas.openxmlformats.org/officeDocument/2006/relationships/image" Target="../media/image31.wmf" /><Relationship Id="rId1" Type="http://schemas.openxmlformats.org/officeDocument/2006/relationships/image" Target="../media/image30.wmf" /><Relationship Id="rId4" Type="http://schemas.openxmlformats.org/officeDocument/2006/relationships/image" Target="../media/image33.wmf" 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 /><Relationship Id="rId2" Type="http://schemas.openxmlformats.org/officeDocument/2006/relationships/image" Target="../media/image17.wmf" /><Relationship Id="rId1" Type="http://schemas.openxmlformats.org/officeDocument/2006/relationships/image" Target="../media/image16.wmf" /><Relationship Id="rId4" Type="http://schemas.openxmlformats.org/officeDocument/2006/relationships/image" Target="../media/image19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445AB-1ADE-4B20-8549-412AD6190C65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92A97-F9E9-4EDD-B9C1-254AAE8A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9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5384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5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58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5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AC65FF-B441-4F3F-9CD1-CA720E4F18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2B7D4F-1697-474C-9CA4-0A0A7F87F3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3.wmf" /><Relationship Id="rId5" Type="http://schemas.openxmlformats.org/officeDocument/2006/relationships/oleObject" Target="../embeddings/oleObject5.bin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3.wmf" /><Relationship Id="rId5" Type="http://schemas.openxmlformats.org/officeDocument/2006/relationships/oleObject" Target="../embeddings/oleObject6.bin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13.wmf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1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13.wmf" /><Relationship Id="rId5" Type="http://schemas.openxmlformats.org/officeDocument/2006/relationships/oleObject" Target="../embeddings/oleObject8.bin" /><Relationship Id="rId4" Type="http://schemas.openxmlformats.org/officeDocument/2006/relationships/image" Target="../media/image14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 /><Relationship Id="rId3" Type="http://schemas.openxmlformats.org/officeDocument/2006/relationships/oleObject" Target="../embeddings/oleObject9.bin" /><Relationship Id="rId7" Type="http://schemas.openxmlformats.org/officeDocument/2006/relationships/oleObject" Target="../embeddings/oleObject1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17.wmf" /><Relationship Id="rId5" Type="http://schemas.openxmlformats.org/officeDocument/2006/relationships/oleObject" Target="../embeddings/oleObject10.bin" /><Relationship Id="rId10" Type="http://schemas.openxmlformats.org/officeDocument/2006/relationships/image" Target="../media/image19.wmf" /><Relationship Id="rId4" Type="http://schemas.openxmlformats.org/officeDocument/2006/relationships/image" Target="../media/image16.wmf" /><Relationship Id="rId9" Type="http://schemas.openxmlformats.org/officeDocument/2006/relationships/oleObject" Target="../embeddings/oleObject12.bin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21.wmf" /><Relationship Id="rId5" Type="http://schemas.openxmlformats.org/officeDocument/2006/relationships/oleObject" Target="../embeddings/oleObject14.bin" /><Relationship Id="rId4" Type="http://schemas.openxmlformats.org/officeDocument/2006/relationships/image" Target="../media/image20.wm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4" Type="http://schemas.openxmlformats.org/officeDocument/2006/relationships/image" Target="../media/image21.w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20.wm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 /><Relationship Id="rId7" Type="http://schemas.openxmlformats.org/officeDocument/2006/relationships/image" Target="../media/image24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23.wmf" /><Relationship Id="rId5" Type="http://schemas.openxmlformats.org/officeDocument/2006/relationships/oleObject" Target="../embeddings/oleObject18.bin" /><Relationship Id="rId4" Type="http://schemas.openxmlformats.org/officeDocument/2006/relationships/image" Target="../media/image22.wmf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3.wmf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4.vml" /><Relationship Id="rId4" Type="http://schemas.openxmlformats.org/officeDocument/2006/relationships/image" Target="../media/image25.wmf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4" Type="http://schemas.openxmlformats.org/officeDocument/2006/relationships/image" Target="../media/image26.wmf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 /><Relationship Id="rId3" Type="http://schemas.openxmlformats.org/officeDocument/2006/relationships/oleObject" Target="../embeddings/oleObject21.bin" /><Relationship Id="rId7" Type="http://schemas.openxmlformats.org/officeDocument/2006/relationships/oleObject" Target="../embeddings/oleObject2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31.wmf" /><Relationship Id="rId5" Type="http://schemas.openxmlformats.org/officeDocument/2006/relationships/oleObject" Target="../embeddings/oleObject22.bin" /><Relationship Id="rId10" Type="http://schemas.openxmlformats.org/officeDocument/2006/relationships/image" Target="../media/image33.wmf" /><Relationship Id="rId4" Type="http://schemas.openxmlformats.org/officeDocument/2006/relationships/image" Target="../media/image30.wmf" /><Relationship Id="rId9" Type="http://schemas.openxmlformats.org/officeDocument/2006/relationships/oleObject" Target="../embeddings/oleObject24.bin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7.vml" /><Relationship Id="rId4" Type="http://schemas.openxmlformats.org/officeDocument/2006/relationships/image" Target="../media/image34.wmf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5.wmf" /><Relationship Id="rId4" Type="http://schemas.openxmlformats.org/officeDocument/2006/relationships/image" Target="../media/image4.wmf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13.wmf" /><Relationship Id="rId4" Type="http://schemas.openxmlformats.org/officeDocument/2006/relationships/oleObject" Target="../embeddings/oleObject3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5" Type="http://schemas.openxmlformats.org/officeDocument/2006/relationships/image" Target="../media/image13.wmf" /><Relationship Id="rId4" Type="http://schemas.openxmlformats.org/officeDocument/2006/relationships/oleObject" Target="../embeddings/oleObject4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65DD-4236-440F-83D9-B8FC2A60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E698-8741-49AC-B35E-F3C4BDB97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1981201"/>
            <a:ext cx="3133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208313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 ;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 err="1"/>
              <a:t>is</a:t>
            </a:r>
            <a:r>
              <a:rPr lang="fr-FR" i="1" dirty="0"/>
              <a:t> a real </a:t>
            </a:r>
            <a:r>
              <a:rPr lang="fr-FR" i="1" dirty="0" err="1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08313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35506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410073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72264" y="29999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267824" y="2743200"/>
          <a:ext cx="28761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5" imgW="1269720" imgH="431640" progId="Equation.3">
                  <p:embed/>
                </p:oleObj>
              </mc:Choice>
              <mc:Fallback>
                <p:oleObj name="Equation" r:id="rId5" imgW="126972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824" y="2743200"/>
                        <a:ext cx="2876176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3505200" y="5334001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Line has a negative slope, derivative is negative, 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 </a:t>
            </a:r>
            <a:r>
              <a:rPr lang="en-US" i="1" dirty="0"/>
              <a:t>minus a negative number adds something to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/>
              <a:t>and moves </a:t>
            </a:r>
            <a:r>
              <a:rPr lang="fr-FR" i="1" dirty="0" err="1"/>
              <a:t>it</a:t>
            </a:r>
            <a:r>
              <a:rPr lang="fr-FR" i="1" dirty="0"/>
              <a:t> </a:t>
            </a:r>
            <a:r>
              <a:rPr lang="fr-FR" i="1" dirty="0" err="1"/>
              <a:t>towards</a:t>
            </a:r>
            <a:r>
              <a:rPr lang="fr-FR" i="1" dirty="0"/>
              <a:t> the right	 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3736" y="2652932"/>
            <a:ext cx="533400" cy="914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9000" y="4572000"/>
            <a:ext cx="457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1981201"/>
            <a:ext cx="3133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208313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 ;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 err="1"/>
              <a:t>is</a:t>
            </a:r>
            <a:r>
              <a:rPr lang="fr-FR" i="1" dirty="0"/>
              <a:t> a real </a:t>
            </a:r>
            <a:r>
              <a:rPr lang="fr-FR" i="1" dirty="0" err="1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08313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35506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410073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72264" y="29999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267824" y="2743200"/>
          <a:ext cx="28761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5" imgW="1269720" imgH="431640" progId="Equation.3">
                  <p:embed/>
                </p:oleObj>
              </mc:Choice>
              <mc:Fallback>
                <p:oleObj name="Equation" r:id="rId5" imgW="126972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824" y="2743200"/>
                        <a:ext cx="2876176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971800" y="518160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IF alpha is too small, gradient descent will take small steps, hence a long time to converge</a:t>
            </a:r>
            <a:r>
              <a:rPr lang="fr-FR" i="1" dirty="0"/>
              <a:t>	 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29000" y="4572000"/>
            <a:ext cx="457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76600" y="31523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5004" y="33246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62068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77064" y="34712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09536" y="360953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1981201"/>
            <a:ext cx="3133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208313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 ;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 err="1"/>
              <a:t>is</a:t>
            </a:r>
            <a:r>
              <a:rPr lang="fr-FR" i="1" dirty="0"/>
              <a:t> a real </a:t>
            </a:r>
            <a:r>
              <a:rPr lang="fr-FR" i="1" dirty="0" err="1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08313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9140" y="435506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05200" y="410073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267824" y="2743200"/>
          <a:ext cx="28761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5" imgW="1269720" imgH="431640" progId="Equation.3">
                  <p:embed/>
                </p:oleObj>
              </mc:Choice>
              <mc:Fallback>
                <p:oleObj name="Equation" r:id="rId5" imgW="126972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824" y="2743200"/>
                        <a:ext cx="2876176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971800" y="518160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IF alpha is too large, gradient descent can overshoot the minimum and may fail to converge</a:t>
            </a:r>
            <a:r>
              <a:rPr lang="fr-FR" i="1" dirty="0"/>
              <a:t>	 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57932" y="37056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1132" y="35110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9" idx="7"/>
            <a:endCxn id="21" idx="1"/>
          </p:cNvCxnSpPr>
          <p:nvPr/>
        </p:nvCxnSpPr>
        <p:spPr>
          <a:xfrm>
            <a:off x="3556173" y="3522219"/>
            <a:ext cx="1012918" cy="1946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6"/>
          </p:cNvCxnSpPr>
          <p:nvPr/>
        </p:nvCxnSpPr>
        <p:spPr>
          <a:xfrm flipH="1" flipV="1">
            <a:off x="3276600" y="3124200"/>
            <a:ext cx="1357532" cy="6195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48464" y="30960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01064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0" idx="1"/>
            <a:endCxn id="31" idx="2"/>
          </p:cNvCxnSpPr>
          <p:nvPr/>
        </p:nvCxnSpPr>
        <p:spPr>
          <a:xfrm>
            <a:off x="3259624" y="3107224"/>
            <a:ext cx="1741441" cy="2074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1981201"/>
            <a:ext cx="3133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208313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 ;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 err="1"/>
              <a:t>is</a:t>
            </a:r>
            <a:r>
              <a:rPr lang="fr-FR" i="1" dirty="0"/>
              <a:t> a real </a:t>
            </a:r>
            <a:r>
              <a:rPr lang="fr-FR" i="1" dirty="0" err="1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08313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48740" y="435506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14800" y="410073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267824" y="2743200"/>
          <a:ext cx="28761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5" imgW="1269720" imgH="431640" progId="Equation.3">
                  <p:embed/>
                </p:oleObj>
              </mc:Choice>
              <mc:Fallback>
                <p:oleObj name="Equation" r:id="rId5" imgW="126972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824" y="2743200"/>
                        <a:ext cx="2876176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971800" y="5181601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If is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en-US" i="1" dirty="0"/>
              <a:t>already at minimum, the derivative term will be zero and the algorithm will converge in the first iteration </a:t>
            </a:r>
            <a:r>
              <a:rPr lang="fr-FR" i="1" dirty="0"/>
              <a:t>	 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064388" y="386627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32872" y="3948332"/>
            <a:ext cx="16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8458200" cy="4873752"/>
          </a:xfrm>
        </p:spPr>
        <p:txBody>
          <a:bodyPr/>
          <a:lstStyle/>
          <a:p>
            <a:r>
              <a:rPr lang="en-US" dirty="0"/>
              <a:t>Simplify: Assume we have only one training example (x, y), so that we can neglect the sum in the definition of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 cstate="print"/>
          <a:srcRect b="16327"/>
          <a:stretch>
            <a:fillRect/>
          </a:stretch>
        </p:blipFill>
        <p:spPr bwMode="auto">
          <a:xfrm>
            <a:off x="2209800" y="2743200"/>
            <a:ext cx="73217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34200" y="2819400"/>
            <a:ext cx="3886200" cy="533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All terms are constant except </a:t>
            </a:r>
            <a:r>
              <a:rPr lang="el-GR" i="1" dirty="0">
                <a:solidFill>
                  <a:srgbClr val="FF0000"/>
                </a:solidFill>
              </a:rPr>
              <a:t>θ</a:t>
            </a:r>
            <a:r>
              <a:rPr lang="fr-FR" i="1" baseline="-25000" dirty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28638" y="1524000"/>
          <a:ext cx="36863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1765080" imgH="431640" progId="Equation.3">
                  <p:embed/>
                </p:oleObj>
              </mc:Choice>
              <mc:Fallback>
                <p:oleObj name="Equation" r:id="rId3" imgW="176508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638" y="1524000"/>
                        <a:ext cx="368636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1828800" y="2549526"/>
          <a:ext cx="5064126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425680" imgH="457200" progId="Equation.3">
                  <p:embed/>
                </p:oleObj>
              </mc:Choice>
              <mc:Fallback>
                <p:oleObj name="Equation" r:id="rId5" imgW="2425680" imgH="457200" progId="Equation.3">
                  <p:embed/>
                  <p:pic>
                    <p:nvPicPr>
                      <p:cNvPr id="224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49526"/>
                        <a:ext cx="5064126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2052638" y="3581400"/>
          <a:ext cx="38973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1866600" imgH="444240" progId="Equation.3">
                  <p:embed/>
                </p:oleObj>
              </mc:Choice>
              <mc:Fallback>
                <p:oleObj name="Equation" r:id="rId7" imgW="1866600" imgH="444240" progId="Equation.3">
                  <p:embed/>
                  <p:pic>
                    <p:nvPicPr>
                      <p:cNvPr id="22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581400"/>
                        <a:ext cx="3897312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3886201" y="4953000"/>
          <a:ext cx="32083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1536480" imgH="444240" progId="Equation.3">
                  <p:embed/>
                </p:oleObj>
              </mc:Choice>
              <mc:Fallback>
                <p:oleObj name="Equation" r:id="rId9" imgW="1536480" imgH="444240" progId="Equation.3">
                  <p:embed/>
                  <p:pic>
                    <p:nvPicPr>
                      <p:cNvPr id="22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953000"/>
                        <a:ext cx="3208337" cy="9286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2286000"/>
          </a:xfrm>
        </p:spPr>
        <p:txBody>
          <a:bodyPr>
            <a:normAutofit/>
          </a:bodyPr>
          <a:lstStyle/>
          <a:p>
            <a:r>
              <a:rPr lang="en-US" dirty="0"/>
              <a:t>For a single training example the update rule becomes: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multiple training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3657601" y="2514600"/>
          <a:ext cx="38195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1828800" imgH="266400" progId="Equation.3">
                  <p:embed/>
                </p:oleObj>
              </mc:Choice>
              <mc:Fallback>
                <p:oleObj name="Equation" r:id="rId3" imgW="1828800" imgH="266400" progId="Equation.3">
                  <p:embed/>
                  <p:pic>
                    <p:nvPicPr>
                      <p:cNvPr id="228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514600"/>
                        <a:ext cx="381952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9400" y="4191000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Until Convergence{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3505201" y="4648200"/>
          <a:ext cx="4217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019240" imgH="431640" progId="Equation.3">
                  <p:embed/>
                </p:oleObj>
              </mc:Choice>
              <mc:Fallback>
                <p:oleObj name="Equation" r:id="rId5" imgW="2019240" imgH="431640" progId="Equation.3">
                  <p:embed/>
                  <p:pic>
                    <p:nvPicPr>
                      <p:cNvPr id="2283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648200"/>
                        <a:ext cx="42179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15405" y="48768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(For every j)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Batch Gradient Descent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all training examples for one iteration of gradient descent</a:t>
            </a:r>
          </a:p>
          <a:p>
            <a:r>
              <a:rPr lang="en-US" dirty="0"/>
              <a:t>Can be costly for larger training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2131874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Until Convergence{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3657601" y="2589074"/>
          <a:ext cx="4217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2019240" imgH="431640" progId="Equation.3">
                  <p:embed/>
                </p:oleObj>
              </mc:Choice>
              <mc:Fallback>
                <p:oleObj name="Equation" r:id="rId3" imgW="2019240" imgH="431640" progId="Equation.3">
                  <p:embed/>
                  <p:pic>
                    <p:nvPicPr>
                      <p:cNvPr id="2283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589074"/>
                        <a:ext cx="42179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67805" y="2817674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(For every j)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Stochastic/Incremental Gradient Descent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we encounter a training example, we update the parameters according to the gradient of the error with respect to that single training example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3733801" y="2971801"/>
          <a:ext cx="38195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828800" imgH="266400" progId="Equation.3">
                  <p:embed/>
                </p:oleObj>
              </mc:Choice>
              <mc:Fallback>
                <p:oleObj name="Equation" r:id="rId3" imgW="1828800" imgH="266400" progId="Equation.3">
                  <p:embed/>
                  <p:pic>
                    <p:nvPicPr>
                      <p:cNvPr id="2293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971801"/>
                        <a:ext cx="38195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2134612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Loop{</a:t>
            </a:r>
          </a:p>
          <a:p>
            <a:r>
              <a:rPr lang="en-US" sz="2400" b="1" dirty="0">
                <a:latin typeface="Courier" pitchFamily="49" charset="0"/>
              </a:rPr>
              <a:t>	for </a:t>
            </a:r>
            <a:r>
              <a:rPr lang="en-US" sz="2400" b="1" dirty="0" err="1">
                <a:latin typeface="Courier" pitchFamily="49" charset="0"/>
              </a:rPr>
              <a:t>i</a:t>
            </a:r>
            <a:r>
              <a:rPr lang="en-US" sz="2400" b="1" dirty="0">
                <a:latin typeface="Courier" pitchFamily="49" charset="0"/>
              </a:rPr>
              <a:t>=1 to m {</a:t>
            </a:r>
          </a:p>
          <a:p>
            <a:endParaRPr lang="en-US" sz="2400" b="1" dirty="0">
              <a:latin typeface="Courier" pitchFamily="49" charset="0"/>
            </a:endParaRPr>
          </a:p>
          <a:p>
            <a:r>
              <a:rPr lang="en-US" sz="2400" b="1" dirty="0">
                <a:latin typeface="Courier" pitchFamily="49" charset="0"/>
              </a:rPr>
              <a:t>	</a:t>
            </a:r>
          </a:p>
          <a:p>
            <a:r>
              <a:rPr lang="en-US" sz="2400" b="1" dirty="0">
                <a:latin typeface="Courier" pitchFamily="49" charset="0"/>
              </a:rPr>
              <a:t>	}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3048000"/>
            <a:ext cx="1406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(for every j)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 rot="16200000">
            <a:off x="151638" y="3658362"/>
            <a:ext cx="4802124" cy="990600"/>
          </a:xfrm>
        </p:spPr>
        <p:txBody>
          <a:bodyPr>
            <a:noAutofit/>
          </a:bodyPr>
          <a:lstStyle/>
          <a:p>
            <a:r>
              <a:rPr lang="fr-FR" dirty="0"/>
              <a:t>Life </a:t>
            </a:r>
            <a:r>
              <a:rPr lang="fr-FR" dirty="0" err="1"/>
              <a:t>is</a:t>
            </a:r>
            <a:r>
              <a:rPr lang="fr-FR" dirty="0"/>
              <a:t> not as simple as </a:t>
            </a:r>
            <a:r>
              <a:rPr lang="fr-FR" dirty="0" err="1"/>
              <a:t>Linear</a:t>
            </a:r>
            <a:endParaRPr lang="fr-FR" dirty="0"/>
          </a:p>
          <a:p>
            <a:r>
              <a:rPr lang="fr-FR" dirty="0"/>
              <a:t>Non-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tr-TR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84369" name="Object 4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744075" y="2362200"/>
          <a:ext cx="24479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1091880" imgH="228600" progId="">
                  <p:embed/>
                </p:oleObj>
              </mc:Choice>
              <mc:Fallback>
                <p:oleObj name="Equation" r:id="rId3" imgW="1091880" imgH="228600" progId="">
                  <p:embed/>
                  <p:pic>
                    <p:nvPicPr>
                      <p:cNvPr id="18436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4075" y="2362200"/>
                        <a:ext cx="2447925" cy="512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0" name="Object 3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740775" y="2905125"/>
          <a:ext cx="3451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587240" imgH="241200" progId="">
                  <p:embed/>
                </p:oleObj>
              </mc:Choice>
              <mc:Fallback>
                <p:oleObj name="Equation" r:id="rId5" imgW="1587240" imgH="241200" progId="">
                  <p:embed/>
                  <p:pic>
                    <p:nvPicPr>
                      <p:cNvPr id="18437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0775" y="2905125"/>
                        <a:ext cx="3451225" cy="523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1" y="1412875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1" name="Line 12"/>
          <p:cNvSpPr>
            <a:spLocks noChangeShapeType="1"/>
          </p:cNvSpPr>
          <p:nvPr/>
        </p:nvSpPr>
        <p:spPr bwMode="auto">
          <a:xfrm flipH="1">
            <a:off x="5232400" y="2781301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2" name="Line 13"/>
          <p:cNvSpPr>
            <a:spLocks noChangeShapeType="1"/>
          </p:cNvSpPr>
          <p:nvPr/>
        </p:nvSpPr>
        <p:spPr bwMode="auto">
          <a:xfrm flipH="1">
            <a:off x="6313488" y="3429001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086600" y="44958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67401" y="4800600"/>
            <a:ext cx="24754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polynomial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Chosing</a:t>
            </a:r>
            <a:r>
              <a:rPr lang="fr-FR" dirty="0"/>
              <a:t> the </a:t>
            </a:r>
            <a:r>
              <a:rPr lang="fr-FR" dirty="0" err="1"/>
              <a:t>regression</a:t>
            </a:r>
            <a:r>
              <a:rPr lang="fr-FR" dirty="0"/>
              <a:t> 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276600" y="2810470"/>
          <a:ext cx="45799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993680" imgH="431640" progId="">
                  <p:embed/>
                </p:oleObj>
              </mc:Choice>
              <mc:Fallback>
                <p:oleObj name="Equation" r:id="rId3" imgW="1993680" imgH="431640" progId="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0470"/>
                        <a:ext cx="45799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286071" y="2810470"/>
            <a:ext cx="381000" cy="99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94350" y="2810470"/>
            <a:ext cx="2286000" cy="9144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7592" y="2861986"/>
            <a:ext cx="457200" cy="99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1350" y="3063754"/>
            <a:ext cx="838200" cy="50871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6737350" y="3877271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41950" y="448687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hypothesis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value </a:t>
            </a:r>
            <a:r>
              <a:rPr lang="fr-FR" dirty="0" err="1"/>
              <a:t>is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7772400" y="2819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1400" y="21730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dont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negative</a:t>
            </a:r>
            <a:r>
              <a:rPr lang="fr-FR" dirty="0"/>
              <a:t> values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1054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151507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Sum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over </a:t>
            </a:r>
            <a:r>
              <a:rPr lang="fr-FR" i="1" dirty="0"/>
              <a:t>m</a:t>
            </a:r>
            <a:r>
              <a:rPr lang="fr-FR" dirty="0"/>
              <a:t> training </a:t>
            </a:r>
            <a:r>
              <a:rPr lang="fr-FR" dirty="0" err="1"/>
              <a:t>examples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3810000" y="38862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9400" y="4876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Find</a:t>
            </a:r>
            <a:r>
              <a:rPr lang="fr-FR" dirty="0"/>
              <a:t> </a:t>
            </a:r>
            <a:r>
              <a:rPr lang="el-GR" dirty="0"/>
              <a:t>θ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minimizes</a:t>
            </a:r>
            <a:r>
              <a:rPr lang="fr-FR" dirty="0"/>
              <a:t> the expression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217307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simplify</a:t>
            </a:r>
            <a:r>
              <a:rPr lang="fr-FR" dirty="0"/>
              <a:t> </a:t>
            </a:r>
            <a:r>
              <a:rPr lang="fr-FR" dirty="0" err="1"/>
              <a:t>calculations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76600" y="2514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C273-5A0D-48DB-9CF4-4907D2CF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7520-CA8D-418D-8E91-E4EEB825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r>
              <a:rPr lang="fr-FR" dirty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/>
              <a:t>Given a training dataset with classes i.e. data and their labels are known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>
                <a:solidFill>
                  <a:srgbClr val="C00000"/>
                </a:solidFill>
              </a:rPr>
              <a:t>Objective:</a:t>
            </a:r>
            <a:r>
              <a:rPr lang="en-US" dirty="0"/>
              <a:t> Decide the class (or label) of a test vector 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endParaRPr lang="en-US" b="1" dirty="0"/>
          </a:p>
          <a:p>
            <a:r>
              <a:rPr lang="en-US" dirty="0">
                <a:solidFill>
                  <a:srgbClr val="C00000"/>
                </a:solidFill>
              </a:rPr>
              <a:t>Method: </a:t>
            </a:r>
          </a:p>
          <a:p>
            <a:pPr lvl="1"/>
            <a:r>
              <a:rPr lang="en-US" dirty="0"/>
              <a:t>Compute the distance between the vector 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r>
              <a:rPr lang="en-US" b="1" dirty="0"/>
              <a:t> </a:t>
            </a:r>
            <a:r>
              <a:rPr lang="en-US" dirty="0"/>
              <a:t>and all examples of the training dataset</a:t>
            </a:r>
          </a:p>
          <a:p>
            <a:pPr lvl="1"/>
            <a:r>
              <a:rPr lang="en-US" dirty="0"/>
              <a:t>Decision: assign the class of the nearest neighbor (closest point) from training dataset to the vector 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867026" y="2528888"/>
          <a:ext cx="62769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3073320" imgH="253800" progId="">
                  <p:embed/>
                </p:oleObj>
              </mc:Choice>
              <mc:Fallback>
                <p:oleObj name="Equation" r:id="rId3" imgW="3073320" imgH="253800" progId="">
                  <p:embed/>
                  <p:pic>
                    <p:nvPicPr>
                      <p:cNvPr id="296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6" y="2528888"/>
                        <a:ext cx="6276975" cy="519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r>
              <a:rPr lang="fr-FR" dirty="0"/>
              <a:t> 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0722" name="Line 5"/>
          <p:cNvSpPr>
            <a:spLocks noChangeShapeType="1"/>
          </p:cNvSpPr>
          <p:nvPr/>
        </p:nvSpPr>
        <p:spPr bwMode="auto">
          <a:xfrm flipV="1">
            <a:off x="4343400" y="1524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3" name="Line 6"/>
          <p:cNvSpPr>
            <a:spLocks noChangeShapeType="1"/>
          </p:cNvSpPr>
          <p:nvPr/>
        </p:nvSpPr>
        <p:spPr bwMode="auto">
          <a:xfrm>
            <a:off x="4267200" y="3962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Line 9"/>
          <p:cNvSpPr>
            <a:spLocks noChangeShapeType="1"/>
          </p:cNvSpPr>
          <p:nvPr/>
        </p:nvSpPr>
        <p:spPr bwMode="auto">
          <a:xfrm>
            <a:off x="42672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Line 10"/>
          <p:cNvSpPr>
            <a:spLocks noChangeShapeType="1"/>
          </p:cNvSpPr>
          <p:nvPr/>
        </p:nvSpPr>
        <p:spPr bwMode="auto">
          <a:xfrm flipV="1">
            <a:off x="5715000" y="2209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Oval 11"/>
          <p:cNvSpPr>
            <a:spLocks noChangeArrowheads="1"/>
          </p:cNvSpPr>
          <p:nvPr/>
        </p:nvSpPr>
        <p:spPr bwMode="auto">
          <a:xfrm>
            <a:off x="5638800" y="2209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 flipH="1">
            <a:off x="3581400" y="3962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Line 13"/>
          <p:cNvSpPr>
            <a:spLocks noChangeShapeType="1"/>
          </p:cNvSpPr>
          <p:nvPr/>
        </p:nvSpPr>
        <p:spPr bwMode="auto">
          <a:xfrm>
            <a:off x="4343400" y="3962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1905001" y="1989138"/>
            <a:ext cx="151958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 i="1">
                <a:latin typeface="Perpetua" pitchFamily="18" charset="0"/>
                <a:cs typeface="Arial" pitchFamily="34" charset="0"/>
              </a:rPr>
              <a:t>Feature Space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0" name="Oval 19"/>
          <p:cNvSpPr>
            <a:spLocks noChangeArrowheads="1"/>
          </p:cNvSpPr>
          <p:nvPr/>
        </p:nvSpPr>
        <p:spPr bwMode="auto">
          <a:xfrm>
            <a:off x="49530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1" name="Oval 20"/>
          <p:cNvSpPr>
            <a:spLocks noChangeArrowheads="1"/>
          </p:cNvSpPr>
          <p:nvPr/>
        </p:nvSpPr>
        <p:spPr bwMode="auto">
          <a:xfrm>
            <a:off x="6781800" y="2438400"/>
            <a:ext cx="1524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2" name="Oval 21"/>
          <p:cNvSpPr>
            <a:spLocks noChangeArrowheads="1"/>
          </p:cNvSpPr>
          <p:nvPr/>
        </p:nvSpPr>
        <p:spPr bwMode="auto">
          <a:xfrm>
            <a:off x="6324600" y="2743200"/>
            <a:ext cx="1524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0099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3" name="Oval 22"/>
          <p:cNvSpPr>
            <a:spLocks noChangeArrowheads="1"/>
          </p:cNvSpPr>
          <p:nvPr/>
        </p:nvSpPr>
        <p:spPr bwMode="auto">
          <a:xfrm>
            <a:off x="54102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3581401" y="3429000"/>
            <a:ext cx="1891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>
                <a:solidFill>
                  <a:srgbClr val="FF0000"/>
                </a:solidFill>
                <a:latin typeface="Perpetua" pitchFamily="18" charset="0"/>
                <a:cs typeface="Arial" pitchFamily="34" charset="0"/>
              </a:rPr>
              <a:t>Vectors of the red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>
                <a:solidFill>
                  <a:srgbClr val="FF0000"/>
                </a:solidFill>
                <a:latin typeface="Perpetua" pitchFamily="18" charset="0"/>
                <a:cs typeface="Arial" pitchFamily="34" charset="0"/>
              </a:rPr>
              <a:t>class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6154739" y="3101975"/>
            <a:ext cx="197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 err="1">
                <a:solidFill>
                  <a:srgbClr val="000099"/>
                </a:solidFill>
                <a:latin typeface="Perpetua" pitchFamily="18" charset="0"/>
                <a:cs typeface="Arial" pitchFamily="34" charset="0"/>
              </a:rPr>
              <a:t>Vectors</a:t>
            </a:r>
            <a:r>
              <a:rPr lang="fr-FR" sz="2000" dirty="0">
                <a:solidFill>
                  <a:srgbClr val="000099"/>
                </a:solidFill>
                <a:latin typeface="Perpetua" pitchFamily="18" charset="0"/>
                <a:cs typeface="Arial" pitchFamily="34" charset="0"/>
              </a:rPr>
              <a:t> of the </a:t>
            </a:r>
            <a:r>
              <a:rPr lang="fr-FR" sz="2000" dirty="0" err="1">
                <a:solidFill>
                  <a:srgbClr val="000099"/>
                </a:solidFill>
                <a:latin typeface="Perpetua" pitchFamily="18" charset="0"/>
                <a:cs typeface="Arial" pitchFamily="34" charset="0"/>
              </a:rPr>
              <a:t>blue</a:t>
            </a:r>
            <a:r>
              <a:rPr lang="fr-FR" sz="2000" dirty="0">
                <a:solidFill>
                  <a:srgbClr val="000099"/>
                </a:solidFill>
                <a:latin typeface="Perpetua" pitchFamily="18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000099"/>
                </a:solidFill>
                <a:latin typeface="Perpetua" pitchFamily="18" charset="0"/>
                <a:cs typeface="Arial" pitchFamily="34" charset="0"/>
              </a:rPr>
              <a:t>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6" name="Line 26"/>
          <p:cNvSpPr>
            <a:spLocks noChangeShapeType="1"/>
          </p:cNvSpPr>
          <p:nvPr/>
        </p:nvSpPr>
        <p:spPr bwMode="auto">
          <a:xfrm flipH="1">
            <a:off x="5518150" y="2362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7" name="Line 27"/>
          <p:cNvSpPr>
            <a:spLocks noChangeShapeType="1"/>
          </p:cNvSpPr>
          <p:nvPr/>
        </p:nvSpPr>
        <p:spPr bwMode="auto">
          <a:xfrm>
            <a:off x="5791200" y="2362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8" name="Freeform 28"/>
          <p:cNvSpPr>
            <a:spLocks/>
          </p:cNvSpPr>
          <p:nvPr/>
        </p:nvSpPr>
        <p:spPr bwMode="auto">
          <a:xfrm>
            <a:off x="4495800" y="2794000"/>
            <a:ext cx="1460500" cy="1320800"/>
          </a:xfrm>
          <a:custGeom>
            <a:avLst/>
            <a:gdLst>
              <a:gd name="T0" fmla="*/ 0 w 920"/>
              <a:gd name="T1" fmla="*/ 2147483647 h 832"/>
              <a:gd name="T2" fmla="*/ 2147483647 w 920"/>
              <a:gd name="T3" fmla="*/ 2147483647 h 832"/>
              <a:gd name="T4" fmla="*/ 2147483647 w 920"/>
              <a:gd name="T5" fmla="*/ 2147483647 h 832"/>
              <a:gd name="T6" fmla="*/ 2147483647 w 920"/>
              <a:gd name="T7" fmla="*/ 2147483647 h 832"/>
              <a:gd name="T8" fmla="*/ 2147483647 w 920"/>
              <a:gd name="T9" fmla="*/ 2147483647 h 832"/>
              <a:gd name="T10" fmla="*/ 2147483647 w 920"/>
              <a:gd name="T11" fmla="*/ 2147483647 h 8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0" h="832">
                <a:moveTo>
                  <a:pt x="0" y="400"/>
                </a:moveTo>
                <a:cubicBezTo>
                  <a:pt x="96" y="264"/>
                  <a:pt x="192" y="128"/>
                  <a:pt x="288" y="64"/>
                </a:cubicBezTo>
                <a:cubicBezTo>
                  <a:pt x="384" y="0"/>
                  <a:pt x="480" y="0"/>
                  <a:pt x="576" y="16"/>
                </a:cubicBezTo>
                <a:cubicBezTo>
                  <a:pt x="672" y="32"/>
                  <a:pt x="808" y="96"/>
                  <a:pt x="864" y="160"/>
                </a:cubicBezTo>
                <a:cubicBezTo>
                  <a:pt x="920" y="224"/>
                  <a:pt x="912" y="288"/>
                  <a:pt x="912" y="400"/>
                </a:cubicBezTo>
                <a:cubicBezTo>
                  <a:pt x="912" y="512"/>
                  <a:pt x="888" y="672"/>
                  <a:pt x="864" y="83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Freeform 29"/>
          <p:cNvSpPr>
            <a:spLocks/>
          </p:cNvSpPr>
          <p:nvPr/>
        </p:nvSpPr>
        <p:spPr bwMode="auto">
          <a:xfrm>
            <a:off x="6096000" y="2057400"/>
            <a:ext cx="1219200" cy="1104900"/>
          </a:xfrm>
          <a:custGeom>
            <a:avLst/>
            <a:gdLst>
              <a:gd name="T0" fmla="*/ 2147483647 w 768"/>
              <a:gd name="T1" fmla="*/ 0 h 696"/>
              <a:gd name="T2" fmla="*/ 2147483647 w 768"/>
              <a:gd name="T3" fmla="*/ 2147483647 h 696"/>
              <a:gd name="T4" fmla="*/ 0 w 768"/>
              <a:gd name="T5" fmla="*/ 2147483647 h 696"/>
              <a:gd name="T6" fmla="*/ 2147483647 w 768"/>
              <a:gd name="T7" fmla="*/ 2147483647 h 696"/>
              <a:gd name="T8" fmla="*/ 2147483647 w 768"/>
              <a:gd name="T9" fmla="*/ 2147483647 h 696"/>
              <a:gd name="T10" fmla="*/ 2147483647 w 768"/>
              <a:gd name="T11" fmla="*/ 2147483647 h 696"/>
              <a:gd name="T12" fmla="*/ 2147483647 w 768"/>
              <a:gd name="T13" fmla="*/ 2147483647 h 6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8" h="696">
                <a:moveTo>
                  <a:pt x="288" y="0"/>
                </a:moveTo>
                <a:cubicBezTo>
                  <a:pt x="216" y="76"/>
                  <a:pt x="144" y="152"/>
                  <a:pt x="96" y="240"/>
                </a:cubicBezTo>
                <a:cubicBezTo>
                  <a:pt x="48" y="328"/>
                  <a:pt x="0" y="456"/>
                  <a:pt x="0" y="528"/>
                </a:cubicBezTo>
                <a:cubicBezTo>
                  <a:pt x="0" y="600"/>
                  <a:pt x="56" y="648"/>
                  <a:pt x="96" y="672"/>
                </a:cubicBezTo>
                <a:cubicBezTo>
                  <a:pt x="136" y="696"/>
                  <a:pt x="152" y="696"/>
                  <a:pt x="240" y="672"/>
                </a:cubicBezTo>
                <a:cubicBezTo>
                  <a:pt x="328" y="648"/>
                  <a:pt x="536" y="584"/>
                  <a:pt x="624" y="528"/>
                </a:cubicBezTo>
                <a:cubicBezTo>
                  <a:pt x="712" y="472"/>
                  <a:pt x="740" y="404"/>
                  <a:pt x="768" y="336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0" name="Text Box 30"/>
          <p:cNvSpPr txBox="1">
            <a:spLocks noChangeArrowheads="1"/>
          </p:cNvSpPr>
          <p:nvPr/>
        </p:nvSpPr>
        <p:spPr bwMode="auto">
          <a:xfrm>
            <a:off x="5257800" y="1828801"/>
            <a:ext cx="42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>
                <a:latin typeface="Perpetua" pitchFamily="18" charset="0"/>
                <a:cs typeface="Arial" pitchFamily="34" charset="0"/>
              </a:rPr>
              <a:t>x</a:t>
            </a:r>
            <a:r>
              <a:rPr lang="fr-FR" sz="2400" b="1" baseline="-25000">
                <a:latin typeface="Perpetua" pitchFamily="18" charset="0"/>
                <a:cs typeface="Arial" pitchFamily="34" charset="0"/>
              </a:rPr>
              <a:t>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1" name="AutoShape 31"/>
          <p:cNvSpPr>
            <a:spLocks noChangeArrowheads="1"/>
          </p:cNvSpPr>
          <p:nvPr/>
        </p:nvSpPr>
        <p:spPr bwMode="auto">
          <a:xfrm>
            <a:off x="5562600" y="4219575"/>
            <a:ext cx="457200" cy="10668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2" name="Text Box 32"/>
          <p:cNvSpPr txBox="1">
            <a:spLocks noChangeArrowheads="1"/>
          </p:cNvSpPr>
          <p:nvPr/>
        </p:nvSpPr>
        <p:spPr bwMode="auto">
          <a:xfrm>
            <a:off x="4131564" y="6172201"/>
            <a:ext cx="33748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latin typeface="Perpetua" pitchFamily="18" charset="0"/>
                <a:cs typeface="Arial" pitchFamily="34" charset="0"/>
              </a:rPr>
              <a:t>Class of the </a:t>
            </a:r>
            <a:r>
              <a:rPr lang="fr-FR" sz="2400" dirty="0" err="1">
                <a:latin typeface="Perpetua" pitchFamily="18" charset="0"/>
                <a:cs typeface="Arial" pitchFamily="34" charset="0"/>
              </a:rPr>
              <a:t>nearest</a:t>
            </a:r>
            <a:r>
              <a:rPr lang="fr-FR" sz="2400" dirty="0">
                <a:latin typeface="Perpetua" pitchFamily="18" charset="0"/>
                <a:cs typeface="Arial" pitchFamily="34" charset="0"/>
              </a:rPr>
              <a:t> </a:t>
            </a:r>
            <a:r>
              <a:rPr lang="fr-FR" sz="2400" dirty="0" err="1">
                <a:latin typeface="Perpetua" pitchFamily="18" charset="0"/>
                <a:cs typeface="Arial" pitchFamily="34" charset="0"/>
              </a:rPr>
              <a:t>neighbor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3" name="Text Box 33"/>
          <p:cNvSpPr txBox="1">
            <a:spLocks noChangeArrowheads="1"/>
          </p:cNvSpPr>
          <p:nvPr/>
        </p:nvSpPr>
        <p:spPr bwMode="auto">
          <a:xfrm>
            <a:off x="4978400" y="5405438"/>
            <a:ext cx="167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latin typeface="Perpetua" pitchFamily="18" charset="0"/>
                <a:cs typeface="Arial" pitchFamily="34" charset="0"/>
              </a:rPr>
              <a:t>Class (</a:t>
            </a:r>
            <a:r>
              <a:rPr lang="fr-FR" sz="2400" b="1">
                <a:latin typeface="Perpetua" pitchFamily="18" charset="0"/>
                <a:cs typeface="Arial" pitchFamily="34" charset="0"/>
              </a:rPr>
              <a:t>x</a:t>
            </a:r>
            <a:r>
              <a:rPr lang="fr-FR" sz="2400" b="1" baseline="-25000">
                <a:latin typeface="Perpetua" pitchFamily="18" charset="0"/>
                <a:cs typeface="Arial" pitchFamily="34" charset="0"/>
              </a:rPr>
              <a:t>t</a:t>
            </a:r>
            <a:r>
              <a:rPr lang="fr-FR" sz="2400">
                <a:latin typeface="Perpetua" pitchFamily="18" charset="0"/>
                <a:cs typeface="Arial" pitchFamily="34" charset="0"/>
              </a:rPr>
              <a:t>)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4" name="Text Box 34"/>
          <p:cNvSpPr txBox="1">
            <a:spLocks noChangeArrowheads="1"/>
          </p:cNvSpPr>
          <p:nvPr/>
        </p:nvSpPr>
        <p:spPr bwMode="auto">
          <a:xfrm>
            <a:off x="5562600" y="5862639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2400">
                <a:latin typeface="Perpetua" pitchFamily="18" charset="0"/>
                <a:cs typeface="Arial" pitchFamily="34" charset="0"/>
              </a:rPr>
              <a:t>=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5" name="Line 26"/>
          <p:cNvSpPr>
            <a:spLocks noChangeShapeType="1"/>
          </p:cNvSpPr>
          <p:nvPr/>
        </p:nvSpPr>
        <p:spPr bwMode="auto">
          <a:xfrm flipH="1">
            <a:off x="5083175" y="2390775"/>
            <a:ext cx="4953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>
            <a:off x="5918200" y="2286000"/>
            <a:ext cx="825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r>
              <a:rPr lang="fr-FR" dirty="0"/>
              <a:t> </a:t>
            </a:r>
            <a:r>
              <a:rPr lang="fr-FR" dirty="0" err="1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training dataset with classes i.e. data and their labels are known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Objective: Decide the class (or label) of a test vector 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endParaRPr lang="en-US" b="1" baseline="-25000" dirty="0"/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Compute the distances between the vector 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r>
              <a:rPr lang="en-US" b="1" dirty="0"/>
              <a:t> </a:t>
            </a:r>
            <a:r>
              <a:rPr lang="en-US" dirty="0"/>
              <a:t>and all examples of the training dataset</a:t>
            </a:r>
          </a:p>
          <a:p>
            <a:pPr lvl="1"/>
            <a:r>
              <a:rPr lang="en-US" dirty="0"/>
              <a:t>Determine k nearest neighbors of 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r>
              <a:rPr lang="en-US" b="1" baseline="-25000" dirty="0"/>
              <a:t> </a:t>
            </a:r>
          </a:p>
          <a:p>
            <a:pPr lvl="1"/>
            <a:r>
              <a:rPr lang="en-US" dirty="0"/>
              <a:t>Decision: class(</a:t>
            </a:r>
            <a:r>
              <a:rPr lang="en-US" b="1" dirty="0" err="1"/>
              <a:t>x</a:t>
            </a:r>
            <a:r>
              <a:rPr lang="en-US" b="1" baseline="-25000" dirty="0" err="1"/>
              <a:t>t</a:t>
            </a:r>
            <a:r>
              <a:rPr lang="en-US" dirty="0"/>
              <a:t>) = majority vote of k nearest neighbors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choice of distance is very important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2819401" y="2376488"/>
          <a:ext cx="62769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3073320" imgH="253800" progId="">
                  <p:embed/>
                </p:oleObj>
              </mc:Choice>
              <mc:Fallback>
                <p:oleObj name="Equation" r:id="rId3" imgW="3073320" imgH="253800" progId="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376488"/>
                        <a:ext cx="6276975" cy="519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r>
              <a:rPr lang="fr-FR" dirty="0"/>
              <a:t> </a:t>
            </a:r>
            <a:r>
              <a:rPr lang="fr-FR" dirty="0" err="1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1219200"/>
          </a:xfrm>
        </p:spPr>
        <p:txBody>
          <a:bodyPr/>
          <a:lstStyle/>
          <a:p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981200" y="2601912"/>
            <a:ext cx="3429000" cy="2579688"/>
            <a:chOff x="672" y="2256"/>
            <a:chExt cx="2160" cy="1625"/>
          </a:xfrm>
        </p:grpSpPr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 flipV="1">
              <a:off x="672" y="2429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672" y="3881"/>
              <a:ext cx="2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1006" y="2671"/>
              <a:ext cx="67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1274" y="2913"/>
              <a:ext cx="66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1274" y="3155"/>
              <a:ext cx="66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873" y="3094"/>
              <a:ext cx="66" cy="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006" y="3276"/>
              <a:ext cx="67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8" name="Group 10"/>
            <p:cNvGrpSpPr>
              <a:grpSpLocks/>
            </p:cNvGrpSpPr>
            <p:nvPr/>
          </p:nvGrpSpPr>
          <p:grpSpPr bwMode="auto">
            <a:xfrm>
              <a:off x="2209" y="2852"/>
              <a:ext cx="134" cy="121"/>
              <a:chOff x="2880" y="2928"/>
              <a:chExt cx="96" cy="96"/>
            </a:xfrm>
          </p:grpSpPr>
          <p:sp>
            <p:nvSpPr>
              <p:cNvPr id="32779" name="Line 11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Line 1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1" name="Group 13"/>
            <p:cNvGrpSpPr>
              <a:grpSpLocks/>
            </p:cNvGrpSpPr>
            <p:nvPr/>
          </p:nvGrpSpPr>
          <p:grpSpPr bwMode="auto">
            <a:xfrm>
              <a:off x="1742" y="3397"/>
              <a:ext cx="133" cy="121"/>
              <a:chOff x="2880" y="2928"/>
              <a:chExt cx="96" cy="96"/>
            </a:xfrm>
          </p:grpSpPr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5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4" name="Group 16"/>
            <p:cNvGrpSpPr>
              <a:grpSpLocks/>
            </p:cNvGrpSpPr>
            <p:nvPr/>
          </p:nvGrpSpPr>
          <p:grpSpPr bwMode="auto">
            <a:xfrm>
              <a:off x="2143" y="3336"/>
              <a:ext cx="133" cy="121"/>
              <a:chOff x="2880" y="2928"/>
              <a:chExt cx="96" cy="96"/>
            </a:xfrm>
          </p:grpSpPr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8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7" name="Group 19"/>
            <p:cNvGrpSpPr>
              <a:grpSpLocks/>
            </p:cNvGrpSpPr>
            <p:nvPr/>
          </p:nvGrpSpPr>
          <p:grpSpPr bwMode="auto">
            <a:xfrm>
              <a:off x="2410" y="3215"/>
              <a:ext cx="134" cy="121"/>
              <a:chOff x="2880" y="2928"/>
              <a:chExt cx="96" cy="96"/>
            </a:xfrm>
          </p:grpSpPr>
          <p:sp>
            <p:nvSpPr>
              <p:cNvPr id="32788" name="Line 20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Line 21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90" name="Group 22"/>
            <p:cNvGrpSpPr>
              <a:grpSpLocks/>
            </p:cNvGrpSpPr>
            <p:nvPr/>
          </p:nvGrpSpPr>
          <p:grpSpPr bwMode="auto">
            <a:xfrm>
              <a:off x="2009" y="3094"/>
              <a:ext cx="134" cy="121"/>
              <a:chOff x="2880" y="2928"/>
              <a:chExt cx="96" cy="96"/>
            </a:xfrm>
          </p:grpSpPr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2" name="Line 24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859" y="2256"/>
              <a:ext cx="49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itchFamily="34" charset="0"/>
                  <a:cs typeface="Arial" pitchFamily="34" charset="0"/>
                </a:rPr>
                <a:t>Class 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2343" y="2512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itchFamily="34" charset="0"/>
                  <a:cs typeface="Arial" pitchFamily="34" charset="0"/>
                </a:rPr>
                <a:t>Class 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5" name="Oval 27"/>
            <p:cNvSpPr>
              <a:spLocks noChangeArrowheads="1"/>
            </p:cNvSpPr>
            <p:nvPr/>
          </p:nvSpPr>
          <p:spPr bwMode="auto">
            <a:xfrm>
              <a:off x="1632" y="264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344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728" y="273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5486400" y="1981200"/>
            <a:ext cx="3841750" cy="3200400"/>
            <a:chOff x="720" y="1728"/>
            <a:chExt cx="2420" cy="2016"/>
          </a:xfrm>
        </p:grpSpPr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720" y="2114"/>
              <a:ext cx="0" cy="1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720" y="3744"/>
              <a:ext cx="2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1" name="Oval 33"/>
            <p:cNvSpPr>
              <a:spLocks noChangeArrowheads="1"/>
            </p:cNvSpPr>
            <p:nvPr/>
          </p:nvSpPr>
          <p:spPr bwMode="auto">
            <a:xfrm>
              <a:off x="1106" y="2386"/>
              <a:ext cx="77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2" name="Oval 34"/>
            <p:cNvSpPr>
              <a:spLocks noChangeArrowheads="1"/>
            </p:cNvSpPr>
            <p:nvPr/>
          </p:nvSpPr>
          <p:spPr bwMode="auto">
            <a:xfrm>
              <a:off x="1416" y="2657"/>
              <a:ext cx="76" cy="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1392" y="2976"/>
              <a:ext cx="76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4" name="Oval 36"/>
            <p:cNvSpPr>
              <a:spLocks noChangeArrowheads="1"/>
            </p:cNvSpPr>
            <p:nvPr/>
          </p:nvSpPr>
          <p:spPr bwMode="auto">
            <a:xfrm>
              <a:off x="952" y="2861"/>
              <a:ext cx="77" cy="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1106" y="3065"/>
              <a:ext cx="77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806" name="Group 38"/>
            <p:cNvGrpSpPr>
              <a:grpSpLocks/>
            </p:cNvGrpSpPr>
            <p:nvPr/>
          </p:nvGrpSpPr>
          <p:grpSpPr bwMode="auto">
            <a:xfrm>
              <a:off x="2400" y="2592"/>
              <a:ext cx="155" cy="136"/>
              <a:chOff x="2880" y="2928"/>
              <a:chExt cx="96" cy="96"/>
            </a:xfrm>
          </p:grpSpPr>
          <p:sp>
            <p:nvSpPr>
              <p:cNvPr id="32807" name="Line 39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8" name="Line 4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09" name="Group 41"/>
            <p:cNvGrpSpPr>
              <a:grpSpLocks/>
            </p:cNvGrpSpPr>
            <p:nvPr/>
          </p:nvGrpSpPr>
          <p:grpSpPr bwMode="auto">
            <a:xfrm>
              <a:off x="1957" y="3201"/>
              <a:ext cx="153" cy="136"/>
              <a:chOff x="2880" y="2928"/>
              <a:chExt cx="96" cy="96"/>
            </a:xfrm>
          </p:grpSpPr>
          <p:sp>
            <p:nvSpPr>
              <p:cNvPr id="32810" name="Line 42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1" name="Line 43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2" name="Group 44"/>
            <p:cNvGrpSpPr>
              <a:grpSpLocks/>
            </p:cNvGrpSpPr>
            <p:nvPr/>
          </p:nvGrpSpPr>
          <p:grpSpPr bwMode="auto">
            <a:xfrm>
              <a:off x="2420" y="3132"/>
              <a:ext cx="154" cy="136"/>
              <a:chOff x="2880" y="2928"/>
              <a:chExt cx="96" cy="96"/>
            </a:xfrm>
          </p:grpSpPr>
          <p:sp>
            <p:nvSpPr>
              <p:cNvPr id="32813" name="Line 45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4" name="Line 46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5" name="Group 47"/>
            <p:cNvGrpSpPr>
              <a:grpSpLocks/>
            </p:cNvGrpSpPr>
            <p:nvPr/>
          </p:nvGrpSpPr>
          <p:grpSpPr bwMode="auto">
            <a:xfrm>
              <a:off x="2729" y="2996"/>
              <a:ext cx="154" cy="136"/>
              <a:chOff x="2880" y="2928"/>
              <a:chExt cx="96" cy="96"/>
            </a:xfrm>
          </p:grpSpPr>
          <p:sp>
            <p:nvSpPr>
              <p:cNvPr id="32816" name="Line 48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7" name="Line 49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18" name="Group 50"/>
            <p:cNvGrpSpPr>
              <a:grpSpLocks/>
            </p:cNvGrpSpPr>
            <p:nvPr/>
          </p:nvGrpSpPr>
          <p:grpSpPr bwMode="auto">
            <a:xfrm>
              <a:off x="2256" y="2784"/>
              <a:ext cx="155" cy="135"/>
              <a:chOff x="2880" y="2928"/>
              <a:chExt cx="96" cy="96"/>
            </a:xfrm>
          </p:grpSpPr>
          <p:sp>
            <p:nvSpPr>
              <p:cNvPr id="32819" name="Line 51"/>
              <p:cNvSpPr>
                <a:spLocks noChangeShapeType="1"/>
              </p:cNvSpPr>
              <p:nvPr/>
            </p:nvSpPr>
            <p:spPr bwMode="auto">
              <a:xfrm>
                <a:off x="2880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20" name="Line 5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936" y="1920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itchFamily="34" charset="0"/>
                  <a:cs typeface="Arial" pitchFamily="34" charset="0"/>
                </a:rPr>
                <a:t>Class 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2651" y="2207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itchFamily="34" charset="0"/>
                  <a:cs typeface="Arial" pitchFamily="34" charset="0"/>
                </a:rPr>
                <a:t>Class 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3" name="Oval 55"/>
            <p:cNvSpPr>
              <a:spLocks noChangeArrowheads="1"/>
            </p:cNvSpPr>
            <p:nvPr/>
          </p:nvSpPr>
          <p:spPr bwMode="auto">
            <a:xfrm>
              <a:off x="1829" y="2351"/>
              <a:ext cx="111" cy="10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1497" y="2459"/>
              <a:ext cx="33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1940" y="2459"/>
              <a:ext cx="500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6" name="Oval 58"/>
            <p:cNvSpPr>
              <a:spLocks noChangeArrowheads="1"/>
            </p:cNvSpPr>
            <p:nvPr/>
          </p:nvSpPr>
          <p:spPr bwMode="auto">
            <a:xfrm>
              <a:off x="1200" y="1728"/>
              <a:ext cx="1440" cy="13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97447" y="54980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1-NN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83647" y="54864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3-NN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r>
              <a:rPr lang="fr-FR" dirty="0"/>
              <a:t> </a:t>
            </a:r>
            <a:r>
              <a:rPr lang="fr-FR" dirty="0" err="1"/>
              <a:t>Rule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1"/>
            <a:ext cx="3486150" cy="313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4800601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test sample (green circle) should be classified either to the first class of blue squares or to the second class of red triangles. If </a:t>
            </a:r>
            <a:r>
              <a:rPr lang="en-US" i="1" dirty="0"/>
              <a:t>k = 3</a:t>
            </a:r>
            <a:r>
              <a:rPr lang="en-US" dirty="0"/>
              <a:t> it is assigned to the second class because there are 2 triangles and only 1 square inside the inner circle. If </a:t>
            </a:r>
            <a:r>
              <a:rPr lang="en-US" i="1" dirty="0"/>
              <a:t>k = 5</a:t>
            </a:r>
            <a:r>
              <a:rPr lang="en-US" dirty="0"/>
              <a:t> it is assigned to the first class (3 squares vs. 2 triangles inside the outer circle).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1" y="6553201"/>
            <a:ext cx="172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Image Source: </a:t>
            </a:r>
            <a:r>
              <a:rPr lang="fr-FR" sz="1200" i="1" dirty="0" err="1"/>
              <a:t>Wikipedia</a:t>
            </a:r>
            <a:endParaRPr lang="en-US" sz="1200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6" y="174626"/>
            <a:ext cx="5972175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410200"/>
            <a:ext cx="83566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distance metric </a:t>
            </a:r>
            <a:r>
              <a:rPr lang="en-US" i="1" dirty="0"/>
              <a:t>D</a:t>
            </a:r>
            <a:r>
              <a:rPr lang="en-US" dirty="0"/>
              <a:t>(.,.) is merely a function that gives generalized distance between two patterns</a:t>
            </a:r>
          </a:p>
          <a:p>
            <a:endParaRPr lang="en-US" dirty="0"/>
          </a:p>
          <a:p>
            <a:r>
              <a:rPr lang="en-US" dirty="0"/>
              <a:t>For three vectors </a:t>
            </a:r>
            <a:r>
              <a:rPr lang="en-US" b="1" dirty="0"/>
              <a:t>a, 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, a distance metric should hold following properties</a:t>
            </a:r>
          </a:p>
          <a:p>
            <a:endParaRPr lang="en-US" dirty="0"/>
          </a:p>
          <a:p>
            <a:r>
              <a:rPr lang="en-US" dirty="0"/>
              <a:t>Non-negativity: </a:t>
            </a:r>
          </a:p>
          <a:p>
            <a:endParaRPr lang="en-US" dirty="0"/>
          </a:p>
          <a:p>
            <a:r>
              <a:rPr lang="en-US" dirty="0"/>
              <a:t>Reflexivity:</a:t>
            </a:r>
          </a:p>
          <a:p>
            <a:endParaRPr lang="en-US" dirty="0"/>
          </a:p>
          <a:p>
            <a:r>
              <a:rPr lang="en-US" dirty="0"/>
              <a:t>Symmetry:</a:t>
            </a:r>
          </a:p>
          <a:p>
            <a:endParaRPr lang="en-US" dirty="0"/>
          </a:p>
          <a:p>
            <a:r>
              <a:rPr lang="en-US" dirty="0"/>
              <a:t>Triangle inequality: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4495800" y="3720922"/>
          <a:ext cx="1447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711000" imgH="203040" progId="">
                  <p:embed/>
                </p:oleObj>
              </mc:Choice>
              <mc:Fallback>
                <p:oleObj name="Equation" r:id="rId3" imgW="711000" imgH="203040" progId="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20922"/>
                        <a:ext cx="1447800" cy="4143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3988159" y="4498104"/>
          <a:ext cx="39274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1854000" imgH="203040" progId="">
                  <p:embed/>
                </p:oleObj>
              </mc:Choice>
              <mc:Fallback>
                <p:oleObj name="Equation" r:id="rId5" imgW="1854000" imgH="203040" progId="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59" y="4498104"/>
                        <a:ext cx="3927475" cy="4302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3962400" y="5227638"/>
          <a:ext cx="2184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1079280" imgH="203040" progId="">
                  <p:embed/>
                </p:oleObj>
              </mc:Choice>
              <mc:Fallback>
                <p:oleObj name="Equation" r:id="rId7" imgW="1079280" imgH="203040" progId="">
                  <p:embed/>
                  <p:pic>
                    <p:nvPicPr>
                      <p:cNvPr id="348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27638"/>
                        <a:ext cx="2184400" cy="4111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5155843" y="5990868"/>
          <a:ext cx="30400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1612800" imgH="203040" progId="">
                  <p:embed/>
                </p:oleObj>
              </mc:Choice>
              <mc:Fallback>
                <p:oleObj name="Equation" r:id="rId9" imgW="1612800" imgH="203040" progId="">
                  <p:embed/>
                  <p:pic>
                    <p:nvPicPr>
                      <p:cNvPr id="348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843" y="5990868"/>
                        <a:ext cx="3040063" cy="3841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dirty="0"/>
              <a:t>Euclidean distance possesses all the four properties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3124200" y="2201862"/>
          <a:ext cx="44434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260440" imgH="507960" progId="">
                  <p:embed/>
                </p:oleObj>
              </mc:Choice>
              <mc:Fallback>
                <p:oleObj name="Equation" r:id="rId3" imgW="2260440" imgH="507960" progId="">
                  <p:embed/>
                  <p:pic>
                    <p:nvPicPr>
                      <p:cNvPr id="358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1862"/>
                        <a:ext cx="4443412" cy="9985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7696201" y="2401889"/>
            <a:ext cx="20714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Perpetua" pitchFamily="18" charset="0"/>
                <a:cs typeface="Arial" pitchFamily="34" charset="0"/>
              </a:rPr>
              <a:t>Euclidean distance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Perpetua" pitchFamily="18" charset="0"/>
                <a:cs typeface="Arial" pitchFamily="34" charset="0"/>
              </a:rPr>
              <a:t>in d-dimensions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514600"/>
            <a:ext cx="1524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Distance </a:t>
            </a:r>
            <a:r>
              <a:rPr lang="fr-FR" dirty="0" err="1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  <a:p>
            <a:pPr lvl="1"/>
            <a:r>
              <a:rPr lang="en-US" dirty="0"/>
              <a:t>If there is a large disparity in the ranges of the full data in each dimension, a common procedure is to rescale all the data to equalize such ranges</a:t>
            </a:r>
          </a:p>
          <a:p>
            <a:endParaRPr lang="en-US" dirty="0"/>
          </a:p>
          <a:p>
            <a:r>
              <a:rPr lang="en-US" dirty="0"/>
              <a:t>Euclidean distance is frequently employed as the distance metric in nearest neighbor classifier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7467600" cy="914400"/>
          </a:xfrm>
        </p:spPr>
        <p:txBody>
          <a:bodyPr/>
          <a:lstStyle/>
          <a:p>
            <a:r>
              <a:rPr lang="fr-FR" dirty="0"/>
              <a:t>Chose initial values of </a:t>
            </a:r>
            <a:r>
              <a:rPr lang="el-GR" i="1" dirty="0"/>
              <a:t>θ</a:t>
            </a:r>
            <a:r>
              <a:rPr lang="fr-FR" i="1" baseline="-25000" dirty="0"/>
              <a:t>0</a:t>
            </a:r>
            <a:r>
              <a:rPr lang="fr-FR" dirty="0"/>
              <a:t> and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dirty="0"/>
              <a:t>and continue </a:t>
            </a:r>
            <a:r>
              <a:rPr lang="fr-FR" dirty="0" err="1"/>
              <a:t>moving</a:t>
            </a:r>
            <a:r>
              <a:rPr lang="fr-FR" dirty="0"/>
              <a:t> the direction of </a:t>
            </a:r>
            <a:r>
              <a:rPr lang="fr-FR" dirty="0" err="1"/>
              <a:t>steepest</a:t>
            </a:r>
            <a:r>
              <a:rPr lang="fr-FR" dirty="0"/>
              <a:t> descente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85345" name="Object 1"/>
          <p:cNvGraphicFramePr>
            <a:graphicFrameLocks noChangeAspect="1"/>
          </p:cNvGraphicFramePr>
          <p:nvPr/>
        </p:nvGraphicFramePr>
        <p:xfrm>
          <a:off x="8305800" y="1"/>
          <a:ext cx="2057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596880" imgH="279360" progId="">
                  <p:embed/>
                </p:oleObj>
              </mc:Choice>
              <mc:Fallback>
                <p:oleObj name="Equation" r:id="rId3" imgW="596880" imgH="279360" progId="">
                  <p:embed/>
                  <p:pic>
                    <p:nvPicPr>
                      <p:cNvPr id="1853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"/>
                        <a:ext cx="20574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362200" y="2919554"/>
            <a:ext cx="6858000" cy="3786047"/>
            <a:chOff x="838200" y="2081353"/>
            <a:chExt cx="6858000" cy="3786047"/>
          </a:xfrm>
        </p:grpSpPr>
        <p:grpSp>
          <p:nvGrpSpPr>
            <p:cNvPr id="185346" name="Group 2"/>
            <p:cNvGrpSpPr>
              <a:grpSpLocks/>
            </p:cNvGrpSpPr>
            <p:nvPr/>
          </p:nvGrpSpPr>
          <p:grpSpPr bwMode="auto">
            <a:xfrm>
              <a:off x="838200" y="2081353"/>
              <a:ext cx="6858000" cy="3494953"/>
              <a:chOff x="289" y="764"/>
              <a:chExt cx="3616" cy="2149"/>
            </a:xfrm>
          </p:grpSpPr>
          <p:sp>
            <p:nvSpPr>
              <p:cNvPr id="185347" name="Rectangle 3"/>
              <p:cNvSpPr>
                <a:spLocks noChangeArrowheads="1"/>
              </p:cNvSpPr>
              <p:nvPr/>
            </p:nvSpPr>
            <p:spPr bwMode="auto">
              <a:xfrm>
                <a:off x="289" y="1608"/>
                <a:ext cx="3616" cy="227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85348" name="Picture 4" descr="parabola-floo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5" y="764"/>
                <a:ext cx="3220" cy="2149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286000" y="5105400"/>
              <a:ext cx="685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θ</a:t>
              </a:r>
              <a:r>
                <a:rPr lang="fr-FR" baseline="-25000" dirty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76800" y="5410200"/>
              <a:ext cx="685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θ</a:t>
              </a:r>
              <a:r>
                <a:rPr lang="fr-FR" baseline="-25000" dirty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723900" y="2933700"/>
              <a:ext cx="685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J(</a:t>
              </a:r>
              <a:r>
                <a:rPr lang="el-GR" dirty="0">
                  <a:solidFill>
                    <a:schemeClr val="tx1"/>
                  </a:solidFill>
                </a:rPr>
                <a:t>θ</a:t>
              </a:r>
              <a:r>
                <a:rPr lang="fr-FR" dirty="0">
                  <a:solidFill>
                    <a:schemeClr val="tx1"/>
                  </a:solidFill>
                </a:rPr>
                <a:t>)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k-Nearest Neighbor Classifier</a:t>
            </a:r>
            <a:br>
              <a:rPr lang="en-US" b="1" dirty="0"/>
            </a:br>
            <a:r>
              <a:rPr lang="en-US" b="1" dirty="0"/>
              <a:t>Example: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075" y="1455739"/>
            <a:ext cx="5507038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4"/>
          <p:cNvSpPr txBox="1"/>
          <p:nvPr/>
        </p:nvSpPr>
        <p:spPr>
          <a:xfrm>
            <a:off x="1824039" y="1954213"/>
            <a:ext cx="2459037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Perpetua" pitchFamily="18" charset="0"/>
                <a:cs typeface="Arial" pitchFamily="34" charset="0"/>
              </a:rPr>
              <a:t>k 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Perpetua" pitchFamily="18" charset="0"/>
                <a:cs typeface="Arial" pitchFamily="34" charset="0"/>
              </a:rPr>
              <a:t>Decision boundary is complex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k-Nearest Neighbor Classifier</a:t>
            </a:r>
            <a:br>
              <a:rPr lang="en-US" b="1" dirty="0"/>
            </a:br>
            <a:r>
              <a:rPr lang="en-US" b="1" dirty="0"/>
              <a:t>Example: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1" y="1466850"/>
            <a:ext cx="543242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1824039" y="1954213"/>
            <a:ext cx="2459037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Perpetua" pitchFamily="18" charset="0"/>
                <a:cs typeface="Arial" pitchFamily="34" charset="0"/>
              </a:rPr>
              <a:t>k =15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Perpetua" pitchFamily="18" charset="0"/>
                <a:cs typeface="Arial" pitchFamily="34" charset="0"/>
              </a:rPr>
              <a:t>Decision boundary is relatively simple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1043-AFFE-41D9-97B5-5B8C381A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2627-1454-480E-839B-79700BA0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579DB-58EE-4A90-ADD8-5FBE3B753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036" t="16782" r="33892" b="18964"/>
          <a:stretch/>
        </p:blipFill>
        <p:spPr>
          <a:xfrm>
            <a:off x="1423851" y="1018903"/>
            <a:ext cx="9520123" cy="51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EF25-49FD-4FE8-A0A3-9D7AE1BB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8AF0-B992-45A5-88CD-C210CF99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08FE8-4DA0-486E-BDAF-BD7E1735C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287" t="15394" r="29070" b="10833"/>
          <a:stretch/>
        </p:blipFill>
        <p:spPr>
          <a:xfrm>
            <a:off x="979714" y="1162594"/>
            <a:ext cx="9562012" cy="4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AB3B-C250-4CC1-8D2B-24665F23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BAD7-C18A-4B78-8E24-1B9AB797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802C8-8242-4DD5-B051-E02963711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536" t="14005" r="38286" b="27491"/>
          <a:stretch/>
        </p:blipFill>
        <p:spPr>
          <a:xfrm>
            <a:off x="2416628" y="2074522"/>
            <a:ext cx="7093132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9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A117-8E8C-4F4F-91DE-936C29EE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DF4E-02A5-4059-A505-D2FEAA0B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16AE-22A2-4C12-80AF-EBC855B41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321" t="13609" r="37000" b="6470"/>
          <a:stretch/>
        </p:blipFill>
        <p:spPr>
          <a:xfrm>
            <a:off x="1360713" y="1484161"/>
            <a:ext cx="9470573" cy="50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0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1676400"/>
          </a:xfrm>
        </p:spPr>
        <p:txBody>
          <a:bodyPr>
            <a:normAutofit/>
          </a:bodyPr>
          <a:lstStyle/>
          <a:p>
            <a:r>
              <a:rPr lang="fr-FR" dirty="0"/>
              <a:t>Chose initial values of </a:t>
            </a:r>
            <a:r>
              <a:rPr lang="el-GR" i="1" dirty="0"/>
              <a:t>θ</a:t>
            </a:r>
            <a:r>
              <a:rPr lang="fr-FR" i="1" baseline="-25000" dirty="0"/>
              <a:t>0</a:t>
            </a:r>
            <a:r>
              <a:rPr lang="fr-FR" dirty="0"/>
              <a:t> and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dirty="0"/>
              <a:t>and continue </a:t>
            </a:r>
            <a:r>
              <a:rPr lang="fr-FR" dirty="0" err="1"/>
              <a:t>moving</a:t>
            </a:r>
            <a:r>
              <a:rPr lang="fr-FR" dirty="0"/>
              <a:t> the direction of </a:t>
            </a:r>
            <a:r>
              <a:rPr lang="fr-FR" dirty="0" err="1"/>
              <a:t>steepest</a:t>
            </a:r>
            <a:r>
              <a:rPr lang="fr-FR" dirty="0"/>
              <a:t> descente</a:t>
            </a:r>
            <a:endParaRPr lang="en-US" dirty="0"/>
          </a:p>
          <a:p>
            <a:r>
              <a:rPr lang="fr-FR" dirty="0"/>
              <a:t>The </a:t>
            </a:r>
            <a:r>
              <a:rPr lang="fr-FR" dirty="0" err="1"/>
              <a:t>step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controlled</a:t>
            </a:r>
            <a:r>
              <a:rPr lang="fr-FR" dirty="0"/>
              <a:t> by a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rate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009900"/>
            <a:ext cx="37528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391400" y="4152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7543800" y="4305300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2400" y="4533900"/>
            <a:ext cx="304800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039100" y="4584879"/>
            <a:ext cx="228600" cy="15240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981200" y="3276600"/>
            <a:ext cx="3581400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fr-FR" sz="2400" dirty="0" err="1"/>
              <a:t>Starting</a:t>
            </a:r>
            <a:r>
              <a:rPr lang="fr-FR" sz="2400" dirty="0"/>
              <a:t> point </a:t>
            </a:r>
            <a:r>
              <a:rPr lang="fr-FR" sz="2400" dirty="0" err="1"/>
              <a:t>is</a:t>
            </a:r>
            <a:r>
              <a:rPr lang="fr-FR" sz="2400" dirty="0"/>
              <a:t> important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724400"/>
            <a:ext cx="6800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880" y="3333750"/>
            <a:ext cx="3500321" cy="1162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876" y="1447800"/>
            <a:ext cx="69437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4876800"/>
          </a:xfrm>
        </p:spPr>
        <p:txBody>
          <a:bodyPr>
            <a:normAutofit/>
          </a:bodyPr>
          <a:lstStyle/>
          <a:p>
            <a:r>
              <a:rPr lang="en-US" dirty="0"/>
              <a:t>Simultaneous update of </a:t>
            </a:r>
            <a:r>
              <a:rPr lang="el-GR" i="1" dirty="0"/>
              <a:t>θ</a:t>
            </a:r>
            <a:r>
              <a:rPr lang="fr-FR" i="1" baseline="-25000" dirty="0"/>
              <a:t>0</a:t>
            </a:r>
            <a:r>
              <a:rPr lang="fr-FR" dirty="0"/>
              <a:t> and </a:t>
            </a:r>
            <a:r>
              <a:rPr lang="el-GR" i="1" dirty="0"/>
              <a:t>θ</a:t>
            </a:r>
            <a:r>
              <a:rPr lang="fr-FR" i="1" baseline="-25000" dirty="0"/>
              <a:t>1 :</a:t>
            </a:r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r>
              <a:rPr lang="en-US" dirty="0"/>
              <a:t> Incorrect: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2133601"/>
            <a:ext cx="4735341" cy="19631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639963"/>
            <a:ext cx="4572000" cy="1913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5000" y="3962400"/>
            <a:ext cx="7467600" cy="1447800"/>
          </a:xfrm>
        </p:spPr>
        <p:txBody>
          <a:bodyPr>
            <a:normAutofit/>
          </a:bodyPr>
          <a:lstStyle/>
          <a:p>
            <a:r>
              <a:rPr lang="en-US" dirty="0"/>
              <a:t>For simplicity, assume we have to minimize a function of one variable only 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endParaRPr lang="fr-FR" i="1" baseline="-25000" dirty="0"/>
          </a:p>
          <a:p>
            <a:pPr>
              <a:buNone/>
            </a:pPr>
            <a:endParaRPr lang="fr-FR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1"/>
            <a:ext cx="73152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942472" y="2334064"/>
            <a:ext cx="304800" cy="3048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1981200"/>
            <a:ext cx="1676400" cy="10668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85820" y="3200400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419" y="3200400"/>
            <a:ext cx="16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 Term</a:t>
            </a: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 flipH="1">
            <a:off x="3733801" y="2594228"/>
            <a:ext cx="253309" cy="68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</p:cNvCxnSpPr>
          <p:nvPr/>
        </p:nvCxnSpPr>
        <p:spPr>
          <a:xfrm>
            <a:off x="5029200" y="30480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981201"/>
            <a:ext cx="3133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208313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 ;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 err="1"/>
              <a:t>is</a:t>
            </a:r>
            <a:r>
              <a:rPr lang="fr-FR" i="1" dirty="0"/>
              <a:t> a real </a:t>
            </a:r>
            <a:r>
              <a:rPr lang="fr-FR" i="1" dirty="0" err="1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08313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3140" y="419100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29200" y="410073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24200" y="4507468"/>
            <a:ext cx="122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Initialize 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 flipV="1">
            <a:off x="4114800" y="4375666"/>
            <a:ext cx="748340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53000" y="3366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267824" y="2743200"/>
          <a:ext cx="28761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269720" imgH="431640" progId="Equation.3">
                  <p:embed/>
                </p:oleObj>
              </mc:Choice>
              <mc:Fallback>
                <p:oleObj name="Equation" r:id="rId4" imgW="126972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824" y="2743200"/>
                        <a:ext cx="2876176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flipH="1">
            <a:off x="4724400" y="3067928"/>
            <a:ext cx="68580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2132" y="2667000"/>
            <a:ext cx="1676400" cy="11430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384947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Slope of the line tangent to the function at point 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5334000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Line has a positive slope, derivative is positive, so 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 moves </a:t>
            </a:r>
            <a:r>
              <a:rPr lang="fr-FR" i="1" dirty="0" err="1"/>
              <a:t>towards</a:t>
            </a:r>
            <a:r>
              <a:rPr lang="fr-FR" i="1" dirty="0"/>
              <a:t> the </a:t>
            </a:r>
            <a:r>
              <a:rPr lang="fr-FR" i="1" dirty="0" err="1"/>
              <a:t>left</a:t>
            </a:r>
            <a:endParaRPr lang="en-US" dirty="0"/>
          </a:p>
          <a:p>
            <a:r>
              <a:rPr lang="en-US" i="1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38962B-3372-4E19-A38D-6FA8987A185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981201"/>
            <a:ext cx="3133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208313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 ; </a:t>
            </a:r>
            <a:r>
              <a:rPr lang="el-GR" i="1" dirty="0"/>
              <a:t>θ</a:t>
            </a:r>
            <a:r>
              <a:rPr lang="fr-FR" i="1" baseline="-25000" dirty="0"/>
              <a:t>1 </a:t>
            </a:r>
            <a:r>
              <a:rPr lang="fr-FR" i="1" dirty="0" err="1"/>
              <a:t>is</a:t>
            </a:r>
            <a:r>
              <a:rPr lang="fr-FR" i="1" dirty="0"/>
              <a:t> a real </a:t>
            </a:r>
            <a:r>
              <a:rPr lang="fr-FR" i="1" dirty="0" err="1"/>
              <a:t>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08313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J(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3140" y="419100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29200" y="4100732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53000" y="3366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267824" y="2743200"/>
          <a:ext cx="287617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269720" imgH="431640" progId="Equation.3">
                  <p:embed/>
                </p:oleObj>
              </mc:Choice>
              <mc:Fallback>
                <p:oleObj name="Equation" r:id="rId4" imgW="126972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824" y="2743200"/>
                        <a:ext cx="2876176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flipH="1">
            <a:off x="4724400" y="3067928"/>
            <a:ext cx="68580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2132" y="2667000"/>
            <a:ext cx="1676400" cy="11430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384947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Slope of the line tangent to the function at point 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5334000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Line has a positive slope, derivative is positive, so </a:t>
            </a:r>
            <a:r>
              <a:rPr lang="el-GR" i="1" dirty="0"/>
              <a:t>θ</a:t>
            </a:r>
            <a:r>
              <a:rPr lang="fr-FR" i="1" baseline="-25000" dirty="0"/>
              <a:t>1</a:t>
            </a:r>
            <a:r>
              <a:rPr lang="fr-FR" i="1" dirty="0"/>
              <a:t> moves </a:t>
            </a:r>
            <a:r>
              <a:rPr lang="fr-FR" i="1" dirty="0" err="1"/>
              <a:t>towards</a:t>
            </a:r>
            <a:r>
              <a:rPr lang="fr-FR" i="1" dirty="0"/>
              <a:t> the </a:t>
            </a:r>
            <a:r>
              <a:rPr lang="fr-FR" i="1" dirty="0" err="1"/>
              <a:t>left</a:t>
            </a:r>
            <a:endParaRPr lang="en-US" dirty="0"/>
          </a:p>
          <a:p>
            <a:r>
              <a:rPr lang="en-US" i="1" dirty="0"/>
              <a:t> 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405532" y="4399672"/>
            <a:ext cx="457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1010</TotalTime>
  <Words>989</Words>
  <Application>Microsoft Office PowerPoint</Application>
  <PresentationFormat>Widescreen</PresentationFormat>
  <Paragraphs>231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Integral</vt:lpstr>
      <vt:lpstr>Gradient Descent</vt:lpstr>
      <vt:lpstr>Chosing the regression line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Model Selection</vt:lpstr>
      <vt:lpstr>KNN</vt:lpstr>
      <vt:lpstr>Knn classification</vt:lpstr>
      <vt:lpstr>knn classification</vt:lpstr>
      <vt:lpstr>K-Nearest Neighbor Rule</vt:lpstr>
      <vt:lpstr>K-Nearest Neighbor Rule</vt:lpstr>
      <vt:lpstr>K-Nearest Neighbor Rule</vt:lpstr>
      <vt:lpstr>PowerPoint Presentation</vt:lpstr>
      <vt:lpstr>Distance Metric</vt:lpstr>
      <vt:lpstr>Distance Metric</vt:lpstr>
      <vt:lpstr>Distance Metric</vt:lpstr>
      <vt:lpstr>k-Nearest Neighbor Classifier Example: </vt:lpstr>
      <vt:lpstr>k-Nearest Neighbor Classifier Example: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Shahela Saif</dc:creator>
  <cp:lastModifiedBy>WALEED BUTT</cp:lastModifiedBy>
  <cp:revision>7</cp:revision>
  <dcterms:created xsi:type="dcterms:W3CDTF">2019-10-07T09:42:02Z</dcterms:created>
  <dcterms:modified xsi:type="dcterms:W3CDTF">2020-11-29T09:23:37Z</dcterms:modified>
</cp:coreProperties>
</file>