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93" r:id="rId8"/>
    <p:sldId id="294" r:id="rId9"/>
    <p:sldId id="262" r:id="rId10"/>
    <p:sldId id="263" r:id="rId11"/>
    <p:sldId id="295" r:id="rId12"/>
    <p:sldId id="298" r:id="rId13"/>
    <p:sldId id="299" r:id="rId14"/>
    <p:sldId id="297" r:id="rId15"/>
    <p:sldId id="300" r:id="rId16"/>
    <p:sldId id="296" r:id="rId17"/>
    <p:sldId id="265" r:id="rId18"/>
    <p:sldId id="264" r:id="rId19"/>
    <p:sldId id="266" r:id="rId20"/>
    <p:sldId id="301" r:id="rId21"/>
    <p:sldId id="267" r:id="rId22"/>
    <p:sldId id="268" r:id="rId23"/>
    <p:sldId id="269" r:id="rId24"/>
    <p:sldId id="270"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9" r:id="rId41"/>
    <p:sldId id="287" r:id="rId42"/>
    <p:sldId id="290" r:id="rId43"/>
    <p:sldId id="291" r:id="rId44"/>
    <p:sldId id="292" r:id="rId45"/>
    <p:sldId id="302" r:id="rId46"/>
    <p:sldId id="303" r:id="rId47"/>
    <p:sldId id="304" r:id="rId48"/>
    <p:sldId id="305" r:id="rId49"/>
    <p:sldId id="28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C5F59645-2ECD-4AF7-8EE4-4A2D1E24B136}" type="datetimeFigureOut">
              <a:rPr lang="en-US" smtClean="0"/>
              <a:t>12/31/2020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C3996DA-D356-4FB9-82A8-0B1028D9BF8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F59645-2ECD-4AF7-8EE4-4A2D1E24B136}"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996DA-D356-4FB9-82A8-0B1028D9BF8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F59645-2ECD-4AF7-8EE4-4A2D1E24B136}"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996DA-D356-4FB9-82A8-0B1028D9BF8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C5F59645-2ECD-4AF7-8EE4-4A2D1E24B136}" type="datetimeFigureOut">
              <a:rPr lang="en-US" smtClean="0"/>
              <a:t>12/31/2020</a:t>
            </a:fld>
            <a:endParaRPr lang="en-US"/>
          </a:p>
        </p:txBody>
      </p:sp>
      <p:sp>
        <p:nvSpPr>
          <p:cNvPr id="9" name="Slide Number Placeholder 8"/>
          <p:cNvSpPr>
            <a:spLocks noGrp="1"/>
          </p:cNvSpPr>
          <p:nvPr>
            <p:ph type="sldNum" sz="quarter" idx="15"/>
          </p:nvPr>
        </p:nvSpPr>
        <p:spPr/>
        <p:txBody>
          <a:bodyPr rtlCol="0"/>
          <a:lstStyle/>
          <a:p>
            <a:fld id="{1C3996DA-D356-4FB9-82A8-0B1028D9BF8F}"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5F59645-2ECD-4AF7-8EE4-4A2D1E24B136}" type="datetimeFigureOut">
              <a:rPr lang="en-US" smtClean="0"/>
              <a:t>12/31/2020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C3996DA-D356-4FB9-82A8-0B1028D9BF8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5F59645-2ECD-4AF7-8EE4-4A2D1E24B136}" type="datetimeFigureOut">
              <a:rPr lang="en-US" smtClean="0"/>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996DA-D356-4FB9-82A8-0B1028D9BF8F}"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C5F59645-2ECD-4AF7-8EE4-4A2D1E24B136}" type="datetimeFigureOut">
              <a:rPr lang="en-US" smtClean="0"/>
              <a:t>12/31/2020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3996DA-D356-4FB9-82A8-0B1028D9BF8F}"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C5F59645-2ECD-4AF7-8EE4-4A2D1E24B136}" type="datetimeFigureOut">
              <a:rPr lang="en-US" smtClean="0"/>
              <a:t>12/31/2020</a:t>
            </a:fld>
            <a:endParaRPr lang="en-US"/>
          </a:p>
        </p:txBody>
      </p:sp>
      <p:sp>
        <p:nvSpPr>
          <p:cNvPr id="7" name="Slide Number Placeholder 6"/>
          <p:cNvSpPr>
            <a:spLocks noGrp="1"/>
          </p:cNvSpPr>
          <p:nvPr>
            <p:ph type="sldNum" sz="quarter" idx="11"/>
          </p:nvPr>
        </p:nvSpPr>
        <p:spPr/>
        <p:txBody>
          <a:bodyPr rtlCol="0"/>
          <a:lstStyle/>
          <a:p>
            <a:fld id="{1C3996DA-D356-4FB9-82A8-0B1028D9BF8F}"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59645-2ECD-4AF7-8EE4-4A2D1E24B136}" type="datetimeFigureOut">
              <a:rPr lang="en-US" smtClean="0"/>
              <a:t>12/31/2020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3996DA-D356-4FB9-82A8-0B1028D9BF8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C5F59645-2ECD-4AF7-8EE4-4A2D1E24B136}" type="datetimeFigureOut">
              <a:rPr lang="en-US" smtClean="0"/>
              <a:t>12/31/2020</a:t>
            </a:fld>
            <a:endParaRPr lang="en-US"/>
          </a:p>
        </p:txBody>
      </p:sp>
      <p:sp>
        <p:nvSpPr>
          <p:cNvPr id="22" name="Slide Number Placeholder 21"/>
          <p:cNvSpPr>
            <a:spLocks noGrp="1"/>
          </p:cNvSpPr>
          <p:nvPr>
            <p:ph type="sldNum" sz="quarter" idx="15"/>
          </p:nvPr>
        </p:nvSpPr>
        <p:spPr/>
        <p:txBody>
          <a:bodyPr rtlCol="0"/>
          <a:lstStyle/>
          <a:p>
            <a:fld id="{1C3996DA-D356-4FB9-82A8-0B1028D9BF8F}"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5F59645-2ECD-4AF7-8EE4-4A2D1E24B136}" type="datetimeFigureOut">
              <a:rPr lang="en-US" smtClean="0"/>
              <a:t>12/31/2020</a:t>
            </a:fld>
            <a:endParaRPr lang="en-US"/>
          </a:p>
        </p:txBody>
      </p:sp>
      <p:sp>
        <p:nvSpPr>
          <p:cNvPr id="18" name="Slide Number Placeholder 17"/>
          <p:cNvSpPr>
            <a:spLocks noGrp="1"/>
          </p:cNvSpPr>
          <p:nvPr>
            <p:ph type="sldNum" sz="quarter" idx="11"/>
          </p:nvPr>
        </p:nvSpPr>
        <p:spPr/>
        <p:txBody>
          <a:bodyPr rtlCol="0"/>
          <a:lstStyle/>
          <a:p>
            <a:fld id="{1C3996DA-D356-4FB9-82A8-0B1028D9BF8F}"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5F59645-2ECD-4AF7-8EE4-4A2D1E24B136}" type="datetimeFigureOut">
              <a:rPr lang="en-US" smtClean="0"/>
              <a:t>12/31/2020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C3996DA-D356-4FB9-82A8-0B1028D9BF8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hyperlink" Target="https://en.wikipedia.org/wiki/Kernel_method" TargetMode="Externa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image" Target="../media/image35.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609600"/>
            <a:ext cx="5791200" cy="1470025"/>
          </a:xfrm>
        </p:spPr>
        <p:txBody>
          <a:bodyPr/>
          <a:lstStyle/>
          <a:p>
            <a:r>
              <a:rPr lang="en-US" dirty="0"/>
              <a:t>Support Vector Machine </a:t>
            </a:r>
            <a:br>
              <a:rPr lang="en-US" dirty="0"/>
            </a:br>
            <a:r>
              <a:rPr lang="en-US" dirty="0"/>
              <a:t>		(SVM)</a:t>
            </a:r>
          </a:p>
        </p:txBody>
      </p:sp>
      <p:pic>
        <p:nvPicPr>
          <p:cNvPr id="1026" name="Picture 2" descr="Working of SV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667000"/>
            <a:ext cx="3930316" cy="2987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77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1332/1*A4TZajKNGIDKrya4Yj6Om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17997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347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Identify the right hyper-plane (Scenario-1):</a:t>
            </a:r>
            <a:endParaRPr lang="en-US" dirty="0"/>
          </a:p>
        </p:txBody>
      </p:sp>
      <p:sp>
        <p:nvSpPr>
          <p:cNvPr id="3" name="Content Placeholder 2"/>
          <p:cNvSpPr>
            <a:spLocks noGrp="1"/>
          </p:cNvSpPr>
          <p:nvPr>
            <p:ph sz="quarter" idx="1"/>
          </p:nvPr>
        </p:nvSpPr>
        <p:spPr/>
        <p:txBody>
          <a:bodyPr/>
          <a:lstStyle/>
          <a:p>
            <a:r>
              <a:rPr lang="en-US" b="1" dirty="0"/>
              <a:t> </a:t>
            </a:r>
            <a:r>
              <a:rPr lang="en-US" dirty="0"/>
              <a:t>Here, we have three hyper-planes (A, B and C). Now, identify the right hyper-plane to classify star and circle.</a:t>
            </a:r>
          </a:p>
        </p:txBody>
      </p:sp>
      <p:pic>
        <p:nvPicPr>
          <p:cNvPr id="2050" name="Picture 2" descr="SVM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438399"/>
            <a:ext cx="4638675" cy="27432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 y="5401270"/>
            <a:ext cx="8506691" cy="923330"/>
          </a:xfrm>
          <a:prstGeom prst="rect">
            <a:avLst/>
          </a:prstGeom>
        </p:spPr>
        <p:txBody>
          <a:bodyPr wrap="square">
            <a:spAutoFit/>
          </a:bodyPr>
          <a:lstStyle/>
          <a:p>
            <a:r>
              <a:rPr lang="en-US" dirty="0"/>
              <a:t>You need to remember a thumb rule to identify the right hyper-plane: “Select the hyper-plane which segregates the two classes better”. In this scenario, hyper-plane “B” has excellently performed this job.</a:t>
            </a:r>
          </a:p>
        </p:txBody>
      </p:sp>
    </p:spTree>
    <p:extLst>
      <p:ext uri="{BB962C8B-B14F-4D97-AF65-F5344CB8AC3E}">
        <p14:creationId xmlns:p14="http://schemas.microsoft.com/office/powerpoint/2010/main" val="3103509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Identify the right hyper-plane (Scenario-2): </a:t>
            </a:r>
            <a:endParaRPr lang="en-US" dirty="0"/>
          </a:p>
        </p:txBody>
      </p:sp>
      <p:sp>
        <p:nvSpPr>
          <p:cNvPr id="3" name="Content Placeholder 2"/>
          <p:cNvSpPr>
            <a:spLocks noGrp="1"/>
          </p:cNvSpPr>
          <p:nvPr>
            <p:ph sz="quarter" idx="1"/>
          </p:nvPr>
        </p:nvSpPr>
        <p:spPr/>
        <p:txBody>
          <a:bodyPr/>
          <a:lstStyle/>
          <a:p>
            <a:r>
              <a:rPr lang="en-US" dirty="0"/>
              <a:t>Here, we have three hyper-planes (A, B and C) and all are segregating the classes well. Now, How can we identify the right hyper-plane?</a:t>
            </a:r>
          </a:p>
        </p:txBody>
      </p:sp>
      <p:pic>
        <p:nvPicPr>
          <p:cNvPr id="3074" name="Picture 2" descr="SVM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764970"/>
            <a:ext cx="4343400" cy="31024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 y="5858470"/>
            <a:ext cx="8610600" cy="923330"/>
          </a:xfrm>
          <a:prstGeom prst="rect">
            <a:avLst/>
          </a:prstGeom>
        </p:spPr>
        <p:txBody>
          <a:bodyPr wrap="square">
            <a:spAutoFit/>
          </a:bodyPr>
          <a:lstStyle/>
          <a:p>
            <a:r>
              <a:rPr lang="en-US" dirty="0"/>
              <a:t>Here, maximizing the distances between nearest data point (either class) and hyper-plane will help us to decide the right hyper-plane. This distance is called as </a:t>
            </a:r>
            <a:r>
              <a:rPr lang="en-US" b="1" dirty="0"/>
              <a:t>Margin</a:t>
            </a:r>
            <a:r>
              <a:rPr lang="en-US" dirty="0"/>
              <a:t>. Let’s look at the next figure:</a:t>
            </a:r>
          </a:p>
        </p:txBody>
      </p:sp>
    </p:spTree>
    <p:extLst>
      <p:ext uri="{BB962C8B-B14F-4D97-AF65-F5344CB8AC3E}">
        <p14:creationId xmlns:p14="http://schemas.microsoft.com/office/powerpoint/2010/main" val="3936489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VM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609600"/>
            <a:ext cx="6064393" cy="4419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5228272"/>
            <a:ext cx="8305800" cy="1477328"/>
          </a:xfrm>
          <a:prstGeom prst="rect">
            <a:avLst/>
          </a:prstGeom>
        </p:spPr>
        <p:txBody>
          <a:bodyPr wrap="square">
            <a:spAutoFit/>
          </a:bodyPr>
          <a:lstStyle/>
          <a:p>
            <a:r>
              <a:rPr lang="en-US" dirty="0"/>
              <a:t>Above, you can see that the margin for hyper-plane C is high as compared to both A and B. Hence, we name the right hyper-plane as C. Another lightning reason for selecting the hyper-plane with higher margin is robustness. If we select a hyper-plane having low margin then there is high chance of miss-classification.</a:t>
            </a:r>
          </a:p>
        </p:txBody>
      </p:sp>
    </p:spTree>
    <p:extLst>
      <p:ext uri="{BB962C8B-B14F-4D97-AF65-F5344CB8AC3E}">
        <p14:creationId xmlns:p14="http://schemas.microsoft.com/office/powerpoint/2010/main" val="3872739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Identify the right hyper-plane (Scenario-3):</a:t>
            </a:r>
            <a:endParaRPr lang="en-US" dirty="0"/>
          </a:p>
        </p:txBody>
      </p:sp>
      <p:pic>
        <p:nvPicPr>
          <p:cNvPr id="5122" name="Picture 2" descr="SVM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990600"/>
            <a:ext cx="5458649"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87036" y="4911436"/>
            <a:ext cx="8534400" cy="1754326"/>
          </a:xfrm>
          <a:prstGeom prst="rect">
            <a:avLst/>
          </a:prstGeom>
        </p:spPr>
        <p:txBody>
          <a:bodyPr wrap="square">
            <a:spAutoFit/>
          </a:bodyPr>
          <a:lstStyle/>
          <a:p>
            <a:r>
              <a:rPr lang="en-US" dirty="0"/>
              <a:t>The hyper-plane </a:t>
            </a:r>
            <a:r>
              <a:rPr lang="en-US" b="1" dirty="0"/>
              <a:t>B </a:t>
            </a:r>
            <a:r>
              <a:rPr lang="en-US" dirty="0"/>
              <a:t>seems a good choice here as it has higher margin compared to </a:t>
            </a:r>
            <a:r>
              <a:rPr lang="en-US" b="1" dirty="0"/>
              <a:t>A. </a:t>
            </a:r>
            <a:r>
              <a:rPr lang="en-US" dirty="0"/>
              <a:t>But, here is the catch, SVM selects the hyper-plane which classifies the classes accurately prior to maximizing margin. </a:t>
            </a:r>
          </a:p>
          <a:p>
            <a:endParaRPr lang="en-US" dirty="0"/>
          </a:p>
          <a:p>
            <a:r>
              <a:rPr lang="en-US" dirty="0"/>
              <a:t>Here, hyper-plane B has a classification error and A has classified all correctly. Therefore, the right hyper-plane is </a:t>
            </a:r>
            <a:r>
              <a:rPr lang="en-US" b="1" dirty="0"/>
              <a:t>A.</a:t>
            </a:r>
            <a:endParaRPr lang="en-US" dirty="0"/>
          </a:p>
        </p:txBody>
      </p:sp>
    </p:spTree>
    <p:extLst>
      <p:ext uri="{BB962C8B-B14F-4D97-AF65-F5344CB8AC3E}">
        <p14:creationId xmlns:p14="http://schemas.microsoft.com/office/powerpoint/2010/main" val="40832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Can we classify two classes (Scenario-4)?:</a:t>
            </a:r>
            <a:endParaRPr lang="en-US" dirty="0"/>
          </a:p>
        </p:txBody>
      </p:sp>
      <p:sp>
        <p:nvSpPr>
          <p:cNvPr id="3" name="Content Placeholder 2"/>
          <p:cNvSpPr>
            <a:spLocks noGrp="1"/>
          </p:cNvSpPr>
          <p:nvPr>
            <p:ph sz="quarter" idx="1"/>
          </p:nvPr>
        </p:nvSpPr>
        <p:spPr/>
        <p:txBody>
          <a:bodyPr/>
          <a:lstStyle/>
          <a:p>
            <a:r>
              <a:rPr lang="en-US" b="1" dirty="0"/>
              <a:t> </a:t>
            </a:r>
            <a:r>
              <a:rPr lang="en-US" dirty="0"/>
              <a:t>Below, I am unable to segregate the two classes using a straight line, as one of the stars lies in the territory of other(circle) class as an outlier. </a:t>
            </a:r>
          </a:p>
        </p:txBody>
      </p:sp>
      <p:pic>
        <p:nvPicPr>
          <p:cNvPr id="6146" name="Picture 2" descr="SVM_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19400"/>
            <a:ext cx="5530768"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626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a:t>As I have already mentioned, one star at other end is like an outlier for star class. The SVM algorithm has a feature to ignore outliers and find the hyper-plane that has the maximum margin. Hence, we can say, SVM classification is robust to outliers.</a:t>
            </a:r>
          </a:p>
        </p:txBody>
      </p:sp>
      <p:pic>
        <p:nvPicPr>
          <p:cNvPr id="7170" name="Picture 2" descr="SVM_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581400"/>
            <a:ext cx="4400550"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654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support vector points</a:t>
            </a:r>
            <a:endParaRPr lang="en-US" dirty="0"/>
          </a:p>
        </p:txBody>
      </p:sp>
      <p:sp>
        <p:nvSpPr>
          <p:cNvPr id="3" name="Content Placeholder 2"/>
          <p:cNvSpPr>
            <a:spLocks noGrp="1"/>
          </p:cNvSpPr>
          <p:nvPr>
            <p:ph sz="quarter" idx="1"/>
          </p:nvPr>
        </p:nvSpPr>
        <p:spPr/>
        <p:txBody>
          <a:bodyPr/>
          <a:lstStyle/>
          <a:p>
            <a:pPr algn="just"/>
            <a:r>
              <a:rPr lang="en-US" dirty="0"/>
              <a:t>The vector points closest to the </a:t>
            </a:r>
            <a:r>
              <a:rPr lang="en-US" dirty="0" err="1"/>
              <a:t>hyperplane</a:t>
            </a:r>
            <a:r>
              <a:rPr lang="en-US" dirty="0"/>
              <a:t> are known as the </a:t>
            </a:r>
            <a:r>
              <a:rPr lang="en-US" b="1" dirty="0"/>
              <a:t>support vector points </a:t>
            </a:r>
            <a:r>
              <a:rPr lang="en-US" dirty="0"/>
              <a:t>because only these two points are contributing to the result of the algorithm, other points are not.</a:t>
            </a:r>
          </a:p>
          <a:p>
            <a:pPr algn="just"/>
            <a:endParaRPr lang="en-US" dirty="0"/>
          </a:p>
          <a:p>
            <a:pPr algn="just"/>
            <a:r>
              <a:rPr lang="en-US" dirty="0"/>
              <a:t> If a data point is not a support vector, removing it has no effect on the model. </a:t>
            </a:r>
          </a:p>
          <a:p>
            <a:pPr algn="just"/>
            <a:endParaRPr lang="en-US" dirty="0"/>
          </a:p>
          <a:p>
            <a:pPr algn="just"/>
            <a:r>
              <a:rPr lang="en-US" dirty="0"/>
              <a:t>On the other hands, deleting the support vectors will then change the position of the </a:t>
            </a:r>
            <a:r>
              <a:rPr lang="en-US" dirty="0" err="1"/>
              <a:t>hyperplane</a:t>
            </a:r>
            <a:r>
              <a:rPr lang="en-US" dirty="0"/>
              <a:t>.</a:t>
            </a:r>
          </a:p>
        </p:txBody>
      </p:sp>
    </p:spTree>
    <p:extLst>
      <p:ext uri="{BB962C8B-B14F-4D97-AF65-F5344CB8AC3E}">
        <p14:creationId xmlns:p14="http://schemas.microsoft.com/office/powerpoint/2010/main" val="1711981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iro.medium.com/max/2822/1*eZpwu_QY3RMmhDAa5gdOT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752600"/>
            <a:ext cx="7613174" cy="417078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1"/>
          </p:nvPr>
        </p:nvSpPr>
        <p:spPr>
          <a:xfrm>
            <a:off x="152400" y="457200"/>
            <a:ext cx="8534400" cy="6016752"/>
          </a:xfrm>
        </p:spPr>
        <p:txBody>
          <a:bodyPr/>
          <a:lstStyle/>
          <a:p>
            <a:endParaRPr lang="en-US" dirty="0"/>
          </a:p>
        </p:txBody>
      </p:sp>
    </p:spTree>
    <p:extLst>
      <p:ext uri="{BB962C8B-B14F-4D97-AF65-F5344CB8AC3E}">
        <p14:creationId xmlns:p14="http://schemas.microsoft.com/office/powerpoint/2010/main" val="4208911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b="1" dirty="0" err="1"/>
              <a:t>hyperplane</a:t>
            </a:r>
            <a:endParaRPr lang="en-US" b="1" dirty="0"/>
          </a:p>
        </p:txBody>
      </p:sp>
      <p:sp>
        <p:nvSpPr>
          <p:cNvPr id="3" name="Content Placeholder 2"/>
          <p:cNvSpPr>
            <a:spLocks noGrp="1"/>
          </p:cNvSpPr>
          <p:nvPr>
            <p:ph sz="quarter" idx="1"/>
          </p:nvPr>
        </p:nvSpPr>
        <p:spPr/>
        <p:txBody>
          <a:bodyPr/>
          <a:lstStyle/>
          <a:p>
            <a:r>
              <a:rPr lang="en-US" dirty="0"/>
              <a:t>The dimension of the </a:t>
            </a:r>
            <a:r>
              <a:rPr lang="en-US" dirty="0" err="1"/>
              <a:t>hyperplane</a:t>
            </a:r>
            <a:r>
              <a:rPr lang="en-US" dirty="0"/>
              <a:t> depends upon the number of features. </a:t>
            </a:r>
          </a:p>
          <a:p>
            <a:endParaRPr lang="en-US" dirty="0"/>
          </a:p>
          <a:p>
            <a:r>
              <a:rPr lang="en-US" dirty="0"/>
              <a:t>If the number of input features is 2, then the </a:t>
            </a:r>
            <a:r>
              <a:rPr lang="en-US" dirty="0" err="1"/>
              <a:t>hyperplane</a:t>
            </a:r>
            <a:r>
              <a:rPr lang="en-US" dirty="0"/>
              <a:t> is just a line.</a:t>
            </a:r>
          </a:p>
          <a:p>
            <a:endParaRPr lang="en-US" dirty="0"/>
          </a:p>
          <a:p>
            <a:r>
              <a:rPr lang="en-US" dirty="0"/>
              <a:t> If the number of input features is 3, then the </a:t>
            </a:r>
            <a:r>
              <a:rPr lang="en-US" dirty="0" err="1"/>
              <a:t>hyperplane</a:t>
            </a:r>
            <a:r>
              <a:rPr lang="en-US" dirty="0"/>
              <a:t> becomes a two-dimensional plane. </a:t>
            </a:r>
          </a:p>
          <a:p>
            <a:endParaRPr lang="en-US" dirty="0"/>
          </a:p>
          <a:p>
            <a:r>
              <a:rPr lang="en-US" dirty="0"/>
              <a:t>It becomes difficult to imagine when the number of features exceeds 3.</a:t>
            </a:r>
          </a:p>
        </p:txBody>
      </p:sp>
    </p:spTree>
    <p:extLst>
      <p:ext uri="{BB962C8B-B14F-4D97-AF65-F5344CB8AC3E}">
        <p14:creationId xmlns:p14="http://schemas.microsoft.com/office/powerpoint/2010/main" val="3214327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a:t>One of the most prevailing and exciting supervised learning models with associated learning algorithms that </a:t>
            </a:r>
            <a:r>
              <a:rPr lang="en-US" dirty="0" err="1"/>
              <a:t>analyse</a:t>
            </a:r>
            <a:r>
              <a:rPr lang="en-US" dirty="0"/>
              <a:t> data and </a:t>
            </a:r>
            <a:r>
              <a:rPr lang="en-US" dirty="0" err="1"/>
              <a:t>recognise</a:t>
            </a:r>
            <a:r>
              <a:rPr lang="en-US" dirty="0"/>
              <a:t> patterns is Support Vector Machines (SVMs). </a:t>
            </a:r>
          </a:p>
          <a:p>
            <a:endParaRPr lang="en-US" dirty="0"/>
          </a:p>
          <a:p>
            <a:pPr algn="just"/>
            <a:r>
              <a:rPr lang="en-US" dirty="0"/>
              <a:t>It is used for solving both regression and classification problems. However, it is mostly used in solving classification problems.</a:t>
            </a:r>
          </a:p>
        </p:txBody>
      </p:sp>
    </p:spTree>
    <p:extLst>
      <p:ext uri="{BB962C8B-B14F-4D97-AF65-F5344CB8AC3E}">
        <p14:creationId xmlns:p14="http://schemas.microsoft.com/office/powerpoint/2010/main" val="2322511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miro.medium.com/max/1418/1*ZpkLQf2FNfzfH4HXeMw4M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4582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358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			margin</a:t>
            </a:r>
            <a:endParaRPr lang="en-US" dirty="0"/>
          </a:p>
        </p:txBody>
      </p:sp>
      <p:sp>
        <p:nvSpPr>
          <p:cNvPr id="3" name="Content Placeholder 2"/>
          <p:cNvSpPr>
            <a:spLocks noGrp="1"/>
          </p:cNvSpPr>
          <p:nvPr>
            <p:ph sz="quarter" idx="1"/>
          </p:nvPr>
        </p:nvSpPr>
        <p:spPr/>
        <p:txBody>
          <a:bodyPr/>
          <a:lstStyle/>
          <a:p>
            <a:pPr algn="just"/>
            <a:r>
              <a:rPr lang="en-US" dirty="0"/>
              <a:t>The distance of the vectors from the </a:t>
            </a:r>
            <a:r>
              <a:rPr lang="en-US" dirty="0" err="1"/>
              <a:t>hyperplane</a:t>
            </a:r>
            <a:r>
              <a:rPr lang="en-US" dirty="0"/>
              <a:t> is called the </a:t>
            </a:r>
            <a:r>
              <a:rPr lang="en-US" b="1" i="1" dirty="0"/>
              <a:t>margin </a:t>
            </a:r>
            <a:r>
              <a:rPr lang="en-US" dirty="0"/>
              <a:t>which is a separation of a line to the closest class points. </a:t>
            </a:r>
          </a:p>
          <a:p>
            <a:pPr algn="just"/>
            <a:endParaRPr lang="en-US" dirty="0"/>
          </a:p>
          <a:p>
            <a:pPr algn="just"/>
            <a:r>
              <a:rPr lang="en-US" dirty="0"/>
              <a:t>We would like to choose a </a:t>
            </a:r>
            <a:r>
              <a:rPr lang="en-US" dirty="0" err="1"/>
              <a:t>hyperplane</a:t>
            </a:r>
            <a:r>
              <a:rPr lang="en-US" dirty="0"/>
              <a:t> that </a:t>
            </a:r>
            <a:r>
              <a:rPr lang="en-US" dirty="0" err="1"/>
              <a:t>maximises</a:t>
            </a:r>
            <a:r>
              <a:rPr lang="en-US" dirty="0"/>
              <a:t> the margin between classes. </a:t>
            </a:r>
          </a:p>
          <a:p>
            <a:pPr algn="just"/>
            <a:endParaRPr lang="en-US" dirty="0"/>
          </a:p>
          <a:p>
            <a:pPr algn="just"/>
            <a:r>
              <a:rPr lang="en-US" dirty="0"/>
              <a:t>The graph in next slide shows what good margin and bad margin are.</a:t>
            </a:r>
          </a:p>
        </p:txBody>
      </p:sp>
    </p:spTree>
    <p:extLst>
      <p:ext uri="{BB962C8B-B14F-4D97-AF65-F5344CB8AC3E}">
        <p14:creationId xmlns:p14="http://schemas.microsoft.com/office/powerpoint/2010/main" val="3251121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miro.medium.com/max/1626/1*kzdqdDUTwNsAkVZNLQAPv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609600"/>
            <a:ext cx="8505803"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071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algn="just"/>
            <a:r>
              <a:rPr lang="en-US" b="1" dirty="0"/>
              <a:t>Hard Margin</a:t>
            </a:r>
          </a:p>
          <a:p>
            <a:pPr algn="just"/>
            <a:endParaRPr lang="en-US" dirty="0"/>
          </a:p>
          <a:p>
            <a:pPr lvl="1" algn="just"/>
            <a:r>
              <a:rPr lang="en-US" dirty="0"/>
              <a:t>If the training data is linearly separable, we can select two parallel </a:t>
            </a:r>
            <a:r>
              <a:rPr lang="en-US" dirty="0" err="1"/>
              <a:t>hyperplanes</a:t>
            </a:r>
            <a:r>
              <a:rPr lang="en-US" dirty="0"/>
              <a:t> that separate the two classes of data, so that the distance between them is as large as possible.</a:t>
            </a:r>
          </a:p>
          <a:p>
            <a:pPr algn="just"/>
            <a:endParaRPr lang="en-US" dirty="0"/>
          </a:p>
          <a:p>
            <a:pPr algn="just"/>
            <a:r>
              <a:rPr lang="en-US" b="1" dirty="0"/>
              <a:t>Soft Margin</a:t>
            </a:r>
          </a:p>
          <a:p>
            <a:pPr algn="just"/>
            <a:endParaRPr lang="en-US" dirty="0"/>
          </a:p>
          <a:p>
            <a:pPr lvl="1" algn="just"/>
            <a:r>
              <a:rPr lang="en-US" dirty="0"/>
              <a:t>As most of the real-world data are not fully linearly separable, we will allow some margin violation to occur which is called soft margin classification. It is better to have a large margin, even though some constraints are violated. Margin violation means choosing a </a:t>
            </a:r>
            <a:r>
              <a:rPr lang="en-US" dirty="0" err="1"/>
              <a:t>hyperplane</a:t>
            </a:r>
            <a:r>
              <a:rPr lang="en-US" dirty="0"/>
              <a:t>, which can allow some data points to stay in either incorrect side of </a:t>
            </a:r>
            <a:r>
              <a:rPr lang="en-US" dirty="0" err="1"/>
              <a:t>hyperplane</a:t>
            </a:r>
            <a:r>
              <a:rPr lang="en-US" dirty="0"/>
              <a:t> and between margin and correct side of the </a:t>
            </a:r>
            <a:r>
              <a:rPr lang="en-US" dirty="0" err="1"/>
              <a:t>hyperplane</a:t>
            </a:r>
            <a:r>
              <a:rPr lang="en-US" dirty="0"/>
              <a:t>.</a:t>
            </a:r>
          </a:p>
          <a:p>
            <a:pPr algn="just"/>
            <a:endParaRPr lang="en-US" dirty="0"/>
          </a:p>
        </p:txBody>
      </p:sp>
    </p:spTree>
    <p:extLst>
      <p:ext uri="{BB962C8B-B14F-4D97-AF65-F5344CB8AC3E}">
        <p14:creationId xmlns:p14="http://schemas.microsoft.com/office/powerpoint/2010/main" val="612679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miro.medium.com/max/1172/1*PiGj6vEyBhxbXfK4bzwwT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5344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195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Linear Algebra Revisited</a:t>
            </a:r>
            <a:br>
              <a:rPr lang="en-US" dirty="0"/>
            </a:br>
            <a:endParaRPr lang="en-US" dirty="0"/>
          </a:p>
        </p:txBody>
      </p:sp>
      <p:pic>
        <p:nvPicPr>
          <p:cNvPr id="6146" name="Picture 2" descr="https://miro.medium.com/max/1622/1*i7FAwB5X8PpQHiyh_8xK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314668" cy="38862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miro.medium.com/max/1062/1*arSw9SRrzfmWNIHdq802x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105400"/>
            <a:ext cx="7543800" cy="117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50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Maximising</a:t>
            </a:r>
            <a:r>
              <a:rPr lang="en-US" b="1" dirty="0"/>
              <a:t> the Margin</a:t>
            </a:r>
            <a:br>
              <a:rPr lang="en-US" dirty="0"/>
            </a:br>
            <a:endParaRPr lang="en-US" dirty="0"/>
          </a:p>
        </p:txBody>
      </p:sp>
      <p:sp>
        <p:nvSpPr>
          <p:cNvPr id="3" name="Content Placeholder 2"/>
          <p:cNvSpPr>
            <a:spLocks noGrp="1"/>
          </p:cNvSpPr>
          <p:nvPr>
            <p:ph sz="quarter" idx="1"/>
          </p:nvPr>
        </p:nvSpPr>
        <p:spPr>
          <a:xfrm>
            <a:off x="533400" y="1143000"/>
            <a:ext cx="7467600" cy="4873752"/>
          </a:xfrm>
        </p:spPr>
        <p:txBody>
          <a:bodyPr>
            <a:normAutofit/>
          </a:bodyPr>
          <a:lstStyle/>
          <a:p>
            <a:r>
              <a:rPr lang="en-US" sz="1600" dirty="0"/>
              <a:t>Equation of a line is</a:t>
            </a:r>
            <a:r>
              <a:rPr lang="en-US" sz="1600" b="1" dirty="0"/>
              <a:t> y=</a:t>
            </a:r>
            <a:r>
              <a:rPr lang="en-US" sz="1600" b="1" dirty="0" err="1"/>
              <a:t>ax+b</a:t>
            </a:r>
            <a:r>
              <a:rPr lang="en-US" sz="1600" dirty="0"/>
              <a:t>. </a:t>
            </a:r>
          </a:p>
          <a:p>
            <a:r>
              <a:rPr lang="en-US" sz="1600" dirty="0"/>
              <a:t>Equation of a </a:t>
            </a:r>
            <a:r>
              <a:rPr lang="en-US" sz="1600" dirty="0" err="1"/>
              <a:t>hyperplane</a:t>
            </a:r>
            <a:r>
              <a:rPr lang="en-US" sz="1600" dirty="0"/>
              <a:t> is defined by :</a:t>
            </a:r>
          </a:p>
        </p:txBody>
      </p:sp>
      <p:pic>
        <p:nvPicPr>
          <p:cNvPr id="7170" name="Picture 2" descr="https://miro.medium.com/max/971/1*wdaXm8idswHdJanZcw3ya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1752600"/>
            <a:ext cx="6858001"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171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2000" dirty="0"/>
              <a:t>the two equations are just two different ways of expressing the same thing</a:t>
            </a:r>
          </a:p>
          <a:p>
            <a:endParaRPr lang="en-US" sz="2000" dirty="0"/>
          </a:p>
          <a:p>
            <a:r>
              <a:rPr lang="en-US" sz="2000" dirty="0"/>
              <a:t>For</a:t>
            </a:r>
            <a:r>
              <a:rPr lang="en-US" sz="2000" b="1" dirty="0"/>
              <a:t> Support Vector Classifier</a:t>
            </a:r>
            <a:r>
              <a:rPr lang="en-US" sz="2000" dirty="0"/>
              <a:t> (SVC), we use 𝐰T𝐱+𝑏 where 𝐰 is the weight vector and 𝑏 is the bias.</a:t>
            </a:r>
          </a:p>
          <a:p>
            <a:endParaRPr lang="en-US" sz="2000" dirty="0"/>
          </a:p>
        </p:txBody>
      </p:sp>
      <p:pic>
        <p:nvPicPr>
          <p:cNvPr id="8194" name="Picture 2" descr="https://miro.medium.com/max/1140/1*Kba5D1DL6AZo4aCM8DuW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026477"/>
            <a:ext cx="7696200" cy="93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896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dirty="0"/>
              <a:t>The name of the variables in the </a:t>
            </a:r>
            <a:r>
              <a:rPr lang="en-US" dirty="0" err="1"/>
              <a:t>hyperplane</a:t>
            </a:r>
            <a:r>
              <a:rPr lang="en-US" dirty="0"/>
              <a:t> equation are </a:t>
            </a:r>
            <a:r>
              <a:rPr lang="en-US" b="1" dirty="0"/>
              <a:t>w </a:t>
            </a:r>
            <a:r>
              <a:rPr lang="en-US" dirty="0"/>
              <a:t>and </a:t>
            </a:r>
            <a:r>
              <a:rPr lang="en-US" b="1" dirty="0"/>
              <a:t>x </a:t>
            </a:r>
            <a:r>
              <a:rPr lang="en-US" dirty="0"/>
              <a:t>which</a:t>
            </a:r>
            <a:r>
              <a:rPr lang="en-US" b="1" dirty="0"/>
              <a:t> </a:t>
            </a:r>
            <a:r>
              <a:rPr lang="en-US" dirty="0"/>
              <a:t>means they are vectors! </a:t>
            </a:r>
          </a:p>
          <a:p>
            <a:pPr algn="just"/>
            <a:endParaRPr lang="en-US" dirty="0"/>
          </a:p>
          <a:p>
            <a:pPr algn="just"/>
            <a:r>
              <a:rPr lang="en-US" dirty="0"/>
              <a:t>A vector has magnitude (size) and direction which works perfectly well in 3 or more dimensions. </a:t>
            </a:r>
          </a:p>
          <a:p>
            <a:pPr algn="just"/>
            <a:endParaRPr lang="en-US" dirty="0"/>
          </a:p>
          <a:p>
            <a:pPr algn="just"/>
            <a:r>
              <a:rPr lang="en-US" dirty="0"/>
              <a:t>Therefore, the application of “</a:t>
            </a:r>
            <a:r>
              <a:rPr lang="en-US" b="1" dirty="0"/>
              <a:t>vector”</a:t>
            </a:r>
            <a:r>
              <a:rPr lang="en-US" dirty="0"/>
              <a:t> is used in the SVMs algorithm.</a:t>
            </a:r>
          </a:p>
          <a:p>
            <a:pPr marL="0" indent="0" algn="just">
              <a:buNone/>
            </a:pPr>
            <a:br>
              <a:rPr lang="en-US" dirty="0"/>
            </a:br>
            <a:endParaRPr lang="en-US" dirty="0"/>
          </a:p>
        </p:txBody>
      </p:sp>
    </p:spTree>
    <p:extLst>
      <p:ext uri="{BB962C8B-B14F-4D97-AF65-F5344CB8AC3E}">
        <p14:creationId xmlns:p14="http://schemas.microsoft.com/office/powerpoint/2010/main" val="3003181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miro.medium.com/max/1604/1*xfPWkYJ3ppO9HzB3t-nVy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530918" cy="50292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miro.medium.com/max/1474/1*AH8mAmQ5ydtOUP8WE7ywa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253151"/>
            <a:ext cx="5257800" cy="9466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881745" y="6294521"/>
            <a:ext cx="3780522" cy="369332"/>
          </a:xfrm>
          <a:prstGeom prst="rect">
            <a:avLst/>
          </a:prstGeom>
        </p:spPr>
        <p:txBody>
          <a:bodyPr wrap="none">
            <a:spAutoFit/>
          </a:bodyPr>
          <a:lstStyle/>
          <a:p>
            <a:r>
              <a:rPr lang="en-US" dirty="0"/>
              <a:t>the equation of calculating the Margin</a:t>
            </a:r>
          </a:p>
        </p:txBody>
      </p:sp>
    </p:spTree>
    <p:extLst>
      <p:ext uri="{BB962C8B-B14F-4D97-AF65-F5344CB8AC3E}">
        <p14:creationId xmlns:p14="http://schemas.microsoft.com/office/powerpoint/2010/main" val="2323060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SVMs was first introduced by B.E. </a:t>
            </a:r>
            <a:r>
              <a:rPr lang="en-US" dirty="0" err="1"/>
              <a:t>Boser</a:t>
            </a:r>
            <a:r>
              <a:rPr lang="en-US" dirty="0"/>
              <a:t> et al. in 1992 and has become popular due to success in handwritten digit recognition in 1994. </a:t>
            </a:r>
          </a:p>
          <a:p>
            <a:endParaRPr lang="en-US" dirty="0"/>
          </a:p>
          <a:p>
            <a:r>
              <a:rPr lang="en-US" dirty="0"/>
              <a:t>Before the emergence of Boosting Algorithms for example, </a:t>
            </a:r>
            <a:r>
              <a:rPr lang="en-US" dirty="0" err="1"/>
              <a:t>XGBoost</a:t>
            </a:r>
            <a:r>
              <a:rPr lang="en-US" dirty="0"/>
              <a:t> and </a:t>
            </a:r>
            <a:r>
              <a:rPr lang="en-US" dirty="0" err="1"/>
              <a:t>AdaBoost</a:t>
            </a:r>
            <a:r>
              <a:rPr lang="en-US" dirty="0"/>
              <a:t>, SVMs had been commonly used.</a:t>
            </a:r>
          </a:p>
        </p:txBody>
      </p:sp>
    </p:spTree>
    <p:extLst>
      <p:ext uri="{BB962C8B-B14F-4D97-AF65-F5344CB8AC3E}">
        <p14:creationId xmlns:p14="http://schemas.microsoft.com/office/powerpoint/2010/main" val="3901458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Cost Function and Gradient Updates</a:t>
            </a:r>
            <a:br>
              <a:rPr lang="en-US" dirty="0"/>
            </a:br>
            <a:endParaRPr lang="en-US" dirty="0"/>
          </a:p>
        </p:txBody>
      </p:sp>
      <p:sp>
        <p:nvSpPr>
          <p:cNvPr id="3" name="Content Placeholder 2"/>
          <p:cNvSpPr>
            <a:spLocks noGrp="1"/>
          </p:cNvSpPr>
          <p:nvPr>
            <p:ph sz="quarter" idx="1"/>
          </p:nvPr>
        </p:nvSpPr>
        <p:spPr>
          <a:xfrm>
            <a:off x="457200" y="1219200"/>
            <a:ext cx="7467600" cy="2743200"/>
          </a:xfrm>
        </p:spPr>
        <p:txBody>
          <a:bodyPr>
            <a:normAutofit fontScale="92500"/>
          </a:bodyPr>
          <a:lstStyle/>
          <a:p>
            <a:pPr algn="just"/>
            <a:r>
              <a:rPr lang="en-US" b="0" dirty="0">
                <a:effectLst/>
              </a:rPr>
              <a:t>Maximizing-Margin is equivalent to Minimizing Loss</a:t>
            </a:r>
          </a:p>
          <a:p>
            <a:pPr algn="just"/>
            <a:endParaRPr lang="en-US" b="0" dirty="0">
              <a:effectLst/>
            </a:endParaRPr>
          </a:p>
          <a:p>
            <a:pPr algn="just"/>
            <a:r>
              <a:rPr lang="en-US" dirty="0"/>
              <a:t>In the SVM algorithm, we are looking to maximize the </a:t>
            </a:r>
            <a:r>
              <a:rPr lang="en-US" b="1" dirty="0"/>
              <a:t>margin</a:t>
            </a:r>
            <a:r>
              <a:rPr lang="en-US" dirty="0"/>
              <a:t> between the data points and the </a:t>
            </a:r>
            <a:r>
              <a:rPr lang="en-US" dirty="0" err="1"/>
              <a:t>hyperplane</a:t>
            </a:r>
            <a:r>
              <a:rPr lang="en-US" dirty="0"/>
              <a:t>. </a:t>
            </a:r>
          </a:p>
          <a:p>
            <a:pPr algn="just"/>
            <a:endParaRPr lang="en-US" dirty="0"/>
          </a:p>
          <a:p>
            <a:pPr algn="just"/>
            <a:r>
              <a:rPr lang="en-US" dirty="0"/>
              <a:t>The loss function that helps maximize the margin is </a:t>
            </a:r>
            <a:r>
              <a:rPr lang="en-US" b="1" dirty="0"/>
              <a:t>hinge loss</a:t>
            </a:r>
            <a:r>
              <a:rPr lang="en-US" dirty="0"/>
              <a:t>.</a:t>
            </a:r>
          </a:p>
          <a:p>
            <a:pPr algn="just"/>
            <a:endParaRPr lang="en-US" dirty="0"/>
          </a:p>
        </p:txBody>
      </p:sp>
      <p:pic>
        <p:nvPicPr>
          <p:cNvPr id="10242" name="Picture 2" descr="https://miro.medium.com/max/1042/1*nFmhvEy6GyYQOYlF-L9XR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306899"/>
            <a:ext cx="6856268" cy="14081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09600" y="6260068"/>
            <a:ext cx="7086600" cy="369332"/>
          </a:xfrm>
          <a:prstGeom prst="rect">
            <a:avLst/>
          </a:prstGeom>
        </p:spPr>
        <p:txBody>
          <a:bodyPr wrap="square">
            <a:spAutoFit/>
          </a:bodyPr>
          <a:lstStyle/>
          <a:p>
            <a:r>
              <a:rPr lang="en-US" dirty="0"/>
              <a:t>λ=1/C (C is always used for regularization coefficient)</a:t>
            </a:r>
          </a:p>
        </p:txBody>
      </p:sp>
    </p:spTree>
    <p:extLst>
      <p:ext uri="{BB962C8B-B14F-4D97-AF65-F5344CB8AC3E}">
        <p14:creationId xmlns:p14="http://schemas.microsoft.com/office/powerpoint/2010/main" val="531440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pPr algn="just"/>
            <a:r>
              <a:rPr lang="en-US" dirty="0"/>
              <a:t>The function of the first term, </a:t>
            </a:r>
            <a:r>
              <a:rPr lang="en-US" b="1" dirty="0"/>
              <a:t>hinge loss</a:t>
            </a:r>
            <a:r>
              <a:rPr lang="en-US" dirty="0"/>
              <a:t> is to</a:t>
            </a:r>
            <a:r>
              <a:rPr lang="en-US" b="1" dirty="0"/>
              <a:t> </a:t>
            </a:r>
            <a:r>
              <a:rPr lang="en-US" dirty="0"/>
              <a:t>penalize misclassifications.</a:t>
            </a:r>
          </a:p>
          <a:p>
            <a:pPr algn="just"/>
            <a:endParaRPr lang="en-US" dirty="0"/>
          </a:p>
          <a:p>
            <a:pPr algn="just"/>
            <a:r>
              <a:rPr lang="en-US" dirty="0"/>
              <a:t> It measures the error due to misclassification (or data points being closer to the classification boundary than the margin).</a:t>
            </a:r>
          </a:p>
          <a:p>
            <a:pPr algn="just"/>
            <a:endParaRPr lang="en-US" dirty="0"/>
          </a:p>
          <a:p>
            <a:pPr algn="just"/>
            <a:r>
              <a:rPr lang="en-US" dirty="0"/>
              <a:t>The second term is the regularization term which is a technique to avoid </a:t>
            </a:r>
            <a:r>
              <a:rPr lang="en-US" dirty="0" err="1"/>
              <a:t>overfitting</a:t>
            </a:r>
            <a:r>
              <a:rPr lang="en-US" dirty="0"/>
              <a:t> by penalizing large coefficients in the solution vector. </a:t>
            </a:r>
          </a:p>
          <a:p>
            <a:pPr algn="just"/>
            <a:endParaRPr lang="en-US" dirty="0"/>
          </a:p>
          <a:p>
            <a:pPr algn="just"/>
            <a:r>
              <a:rPr lang="en-US" dirty="0"/>
              <a:t>The λ(lambda) is the regularization coefficient and its major role is to determine the trade-off between increasing the margin size and ensuring that the xi lies on the correct side of the margin.</a:t>
            </a:r>
          </a:p>
          <a:p>
            <a:pPr algn="just"/>
            <a:br>
              <a:rPr lang="en-US" dirty="0">
                <a:effectLst/>
              </a:rPr>
            </a:br>
            <a:endParaRPr lang="en-US" dirty="0"/>
          </a:p>
        </p:txBody>
      </p:sp>
    </p:spTree>
    <p:extLst>
      <p:ext uri="{BB962C8B-B14F-4D97-AF65-F5344CB8AC3E}">
        <p14:creationId xmlns:p14="http://schemas.microsoft.com/office/powerpoint/2010/main" val="623910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miro.medium.com/max/1318/1*cvjoTZ-FjECdBSB8BWkIo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927"/>
            <a:ext cx="6248400" cy="49020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284707" y="4951274"/>
            <a:ext cx="850745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j-lt"/>
                <a:cs typeface="Arial" pitchFamily="34" charset="0"/>
              </a:rPr>
              <a:t>“Hinge” describes the fact that the error is 0 if the data point is classified correctly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j-lt"/>
                <a:cs typeface="Arial" pitchFamily="34" charset="0"/>
              </a:rPr>
              <a:t>(and is not too close to the decision boundary).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effectLst/>
                <a:latin typeface="+mj-lt"/>
                <a:cs typeface="Arial" pitchFamily="34" charset="0"/>
              </a:rPr>
              <a:t>When the true class is -1, the hinge loss looks like this in the graph.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effectLst/>
                <a:latin typeface="+mj-lt"/>
                <a:cs typeface="Arial" pitchFamily="34" charset="0"/>
              </a:rPr>
              <a:t>We need to </a:t>
            </a:r>
            <a:r>
              <a:rPr kumimoji="0" lang="en-US" b="0" i="0" u="none" strike="noStrike" cap="none" normalizeH="0" baseline="0" dirty="0" err="1">
                <a:ln>
                  <a:noFill/>
                </a:ln>
                <a:effectLst/>
                <a:latin typeface="+mj-lt"/>
                <a:cs typeface="Arial" pitchFamily="34" charset="0"/>
              </a:rPr>
              <a:t>minimise</a:t>
            </a:r>
            <a:r>
              <a:rPr kumimoji="0" lang="en-US" b="0" i="0" u="none" strike="noStrike" cap="none" normalizeH="0" baseline="0" dirty="0">
                <a:ln>
                  <a:noFill/>
                </a:ln>
                <a:effectLst/>
                <a:latin typeface="+mj-lt"/>
                <a:cs typeface="Arial" pitchFamily="34" charset="0"/>
              </a:rPr>
              <a:t> the above loss function to find the max-margin classifier.</a:t>
            </a:r>
          </a:p>
        </p:txBody>
      </p:sp>
    </p:spTree>
    <p:extLst>
      <p:ext uri="{BB962C8B-B14F-4D97-AF65-F5344CB8AC3E}">
        <p14:creationId xmlns:p14="http://schemas.microsoft.com/office/powerpoint/2010/main" val="478374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a:t>We can derive the formula for the margin from the </a:t>
            </a:r>
            <a:r>
              <a:rPr lang="en-US" b="1" dirty="0"/>
              <a:t>hinge-loss</a:t>
            </a:r>
            <a:r>
              <a:rPr lang="en-US" dirty="0"/>
              <a:t>. </a:t>
            </a:r>
          </a:p>
          <a:p>
            <a:pPr algn="just"/>
            <a:endParaRPr lang="en-US" dirty="0"/>
          </a:p>
          <a:p>
            <a:pPr algn="just"/>
            <a:r>
              <a:rPr lang="en-US" dirty="0"/>
              <a:t>If a data point is on the margin of the classifier, the hinge-loss is exactly zero. Hence, on the margin, we have:</a:t>
            </a:r>
          </a:p>
        </p:txBody>
      </p:sp>
      <p:pic>
        <p:nvPicPr>
          <p:cNvPr id="12290" name="Picture 2" descr="https://miro.medium.com/max/1226/1*SYxRYXd4hIXGXXZEVbWF_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343400"/>
            <a:ext cx="7391400" cy="1792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360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Note that 𝑦i is either +1 or -1Therefore, we have:</a:t>
            </a:r>
          </a:p>
          <a:p>
            <a:endParaRPr lang="en-US" dirty="0"/>
          </a:p>
        </p:txBody>
      </p:sp>
      <p:pic>
        <p:nvPicPr>
          <p:cNvPr id="13314" name="Picture 2" descr="https://miro.medium.com/max/1682/1*wCA2fyjJiqVkGziw40nah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429000"/>
            <a:ext cx="8077200" cy="142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912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s://miro.medium.com/max/1536/1*4x3l6lZ-tO-U0Vb_u0p4u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399" y="381000"/>
            <a:ext cx="8627263"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975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001000" cy="1143000"/>
          </a:xfrm>
        </p:spPr>
        <p:txBody>
          <a:bodyPr>
            <a:normAutofit fontScale="90000"/>
          </a:bodyPr>
          <a:lstStyle/>
          <a:p>
            <a:r>
              <a:rPr lang="en-US" sz="2700" b="1" dirty="0"/>
              <a:t>Classifying non-linear data</a:t>
            </a:r>
            <a:br>
              <a:rPr lang="en-US" sz="2700" b="1" dirty="0"/>
            </a:br>
            <a:br>
              <a:rPr lang="en-US" sz="2700" b="1" dirty="0"/>
            </a:br>
            <a:r>
              <a:rPr lang="en-US" sz="2700" b="1" dirty="0"/>
              <a:t>What about data points are not linearly separable?</a:t>
            </a:r>
            <a:br>
              <a:rPr lang="en-US" dirty="0"/>
            </a:br>
            <a:endParaRPr lang="en-US" dirty="0"/>
          </a:p>
        </p:txBody>
      </p:sp>
      <p:pic>
        <p:nvPicPr>
          <p:cNvPr id="15362" name="Picture 2" descr="https://miro.medium.com/max/1612/1*jb3a8YgY3VpZuRnCWw7hYQ.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457200" y="2021872"/>
            <a:ext cx="7467600" cy="403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72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non-linear separate</a:t>
            </a:r>
          </a:p>
        </p:txBody>
      </p:sp>
      <p:sp>
        <p:nvSpPr>
          <p:cNvPr id="3" name="Content Placeholder 2"/>
          <p:cNvSpPr>
            <a:spLocks noGrp="1"/>
          </p:cNvSpPr>
          <p:nvPr>
            <p:ph sz="quarter" idx="1"/>
          </p:nvPr>
        </p:nvSpPr>
        <p:spPr/>
        <p:txBody>
          <a:bodyPr/>
          <a:lstStyle/>
          <a:p>
            <a:pPr algn="just"/>
            <a:r>
              <a:rPr lang="en-US" dirty="0"/>
              <a:t>SVM has a technique called the </a:t>
            </a:r>
            <a:r>
              <a:rPr lang="en-US" b="1" dirty="0">
                <a:hlinkClick r:id="rId2"/>
              </a:rPr>
              <a:t>kernel</a:t>
            </a:r>
            <a:r>
              <a:rPr lang="en-US" b="1" dirty="0"/>
              <a:t> trick</a:t>
            </a:r>
            <a:r>
              <a:rPr lang="en-US" dirty="0"/>
              <a:t>. </a:t>
            </a:r>
          </a:p>
          <a:p>
            <a:pPr algn="just"/>
            <a:endParaRPr lang="en-US" dirty="0"/>
          </a:p>
          <a:p>
            <a:pPr algn="just"/>
            <a:r>
              <a:rPr lang="en-US" dirty="0"/>
              <a:t>These are functions which take low dimensional input space and transform it into a higher-dimensional space i.e. it converts not separable problem to separable problem. </a:t>
            </a:r>
          </a:p>
          <a:p>
            <a:pPr algn="just"/>
            <a:endParaRPr lang="en-US" dirty="0"/>
          </a:p>
          <a:p>
            <a:pPr algn="just"/>
            <a:r>
              <a:rPr lang="en-US" dirty="0"/>
              <a:t>It is mostly useful in non-linear separation problem. </a:t>
            </a:r>
          </a:p>
          <a:p>
            <a:pPr algn="just"/>
            <a:endParaRPr lang="en-US" dirty="0"/>
          </a:p>
        </p:txBody>
      </p:sp>
    </p:spTree>
    <p:extLst>
      <p:ext uri="{BB962C8B-B14F-4D97-AF65-F5344CB8AC3E}">
        <p14:creationId xmlns:p14="http://schemas.microsoft.com/office/powerpoint/2010/main" val="291504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s://miro.medium.com/max/1636/1*-HwFHbJ6p27l64SYUIc3I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33400"/>
            <a:ext cx="8479317"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785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s://miro.medium.com/max/1612/1*ubRvH0kd_yTHRkAQ3-DN_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09981"/>
            <a:ext cx="8305800" cy="4400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71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Problem with Logistic Regression</a:t>
            </a:r>
            <a:br>
              <a:rPr lang="en-US" dirty="0"/>
            </a:br>
            <a:endParaRPr lang="en-US" dirty="0"/>
          </a:p>
        </p:txBody>
      </p:sp>
      <p:sp>
        <p:nvSpPr>
          <p:cNvPr id="3" name="Content Placeholder 2"/>
          <p:cNvSpPr>
            <a:spLocks noGrp="1"/>
          </p:cNvSpPr>
          <p:nvPr>
            <p:ph sz="quarter" idx="1"/>
          </p:nvPr>
        </p:nvSpPr>
        <p:spPr>
          <a:xfrm>
            <a:off x="533400" y="1371600"/>
            <a:ext cx="7467600" cy="4873752"/>
          </a:xfrm>
        </p:spPr>
        <p:txBody>
          <a:bodyPr/>
          <a:lstStyle/>
          <a:p>
            <a:r>
              <a:rPr lang="en-US" dirty="0"/>
              <a:t> there is an infinite number of decision boundaries, Logistic Regression only picks an arbitrary one.</a:t>
            </a:r>
          </a:p>
        </p:txBody>
      </p:sp>
      <p:pic>
        <p:nvPicPr>
          <p:cNvPr id="1026" name="Picture 2" descr="https://miro.medium.com/max/814/1*TrpNd0sq-kfkyP2NMK7ob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90842"/>
            <a:ext cx="4724400" cy="23872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74073" y="4519694"/>
            <a:ext cx="8077200" cy="2308324"/>
          </a:xfrm>
          <a:prstGeom prst="rect">
            <a:avLst/>
          </a:prstGeom>
        </p:spPr>
        <p:txBody>
          <a:bodyPr wrap="square">
            <a:spAutoFit/>
          </a:bodyPr>
          <a:lstStyle/>
          <a:p>
            <a:r>
              <a:rPr lang="en-US" dirty="0"/>
              <a:t>For point C, since it’s far away from the decision boundary, we are quite certain to classify it as 1.</a:t>
            </a:r>
          </a:p>
          <a:p>
            <a:endParaRPr lang="en-US" dirty="0"/>
          </a:p>
          <a:p>
            <a:r>
              <a:rPr lang="en-US" dirty="0"/>
              <a:t>For point A, even though we classify it as 1 for now, since it is pretty close to the decision boundary, if the boundary moves a little to the right, we would mark point C as “0” instead. </a:t>
            </a:r>
          </a:p>
          <a:p>
            <a:endParaRPr lang="en-US" dirty="0"/>
          </a:p>
          <a:p>
            <a:r>
              <a:rPr lang="en-US" dirty="0"/>
              <a:t>Hence, we’re much more confident about our prediction at A than at C</a:t>
            </a:r>
          </a:p>
        </p:txBody>
      </p:sp>
    </p:spTree>
    <p:extLst>
      <p:ext uri="{BB962C8B-B14F-4D97-AF65-F5344CB8AC3E}">
        <p14:creationId xmlns:p14="http://schemas.microsoft.com/office/powerpoint/2010/main" val="616851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Kernels</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a:t>In practice, SVM algorithm is implemented with kernel that transforms an input data space into the required form. </a:t>
            </a:r>
          </a:p>
          <a:p>
            <a:pPr algn="just"/>
            <a:endParaRPr lang="en-US" dirty="0"/>
          </a:p>
          <a:p>
            <a:pPr algn="just"/>
            <a:r>
              <a:rPr lang="en-US" dirty="0"/>
              <a:t>SVM uses a technique called the kernel trick in which kernel takes a low dimensional input space and transforms it into a higher dimensional space.</a:t>
            </a:r>
          </a:p>
          <a:p>
            <a:pPr algn="just"/>
            <a:endParaRPr lang="en-US" dirty="0"/>
          </a:p>
          <a:p>
            <a:pPr algn="just"/>
            <a:r>
              <a:rPr lang="en-US" dirty="0"/>
              <a:t> In simple words, kernel converts non-separable problems into separable problems by adding more dimensions to it. </a:t>
            </a:r>
          </a:p>
          <a:p>
            <a:pPr algn="just"/>
            <a:endParaRPr lang="en-US" dirty="0"/>
          </a:p>
          <a:p>
            <a:pPr algn="just"/>
            <a:r>
              <a:rPr lang="en-US" dirty="0"/>
              <a:t>It makes SVM more powerful, flexible and accurate. </a:t>
            </a:r>
          </a:p>
        </p:txBody>
      </p:sp>
    </p:spTree>
    <p:extLst>
      <p:ext uri="{BB962C8B-B14F-4D97-AF65-F5344CB8AC3E}">
        <p14:creationId xmlns:p14="http://schemas.microsoft.com/office/powerpoint/2010/main" val="2605930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Frequently Used Kernels</a:t>
            </a:r>
            <a:br>
              <a:rPr lang="en-US" dirty="0"/>
            </a:br>
            <a:endParaRPr lang="en-US" dirty="0"/>
          </a:p>
        </p:txBody>
      </p:sp>
      <p:pic>
        <p:nvPicPr>
          <p:cNvPr id="18434" name="Picture 2" descr="https://miro.medium.com/max/1426/1*Z1q39VP188OdPeft0MVnc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85344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1771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Kernel</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It can be used as a dot product between any two observations. The formula of linear kernel is as below −</a:t>
            </a:r>
          </a:p>
          <a:p>
            <a:endParaRPr lang="en-US" dirty="0"/>
          </a:p>
          <a:p>
            <a:endParaRPr lang="en-US" dirty="0"/>
          </a:p>
          <a:p>
            <a:endParaRPr lang="en-US" dirty="0"/>
          </a:p>
          <a:p>
            <a:endParaRPr lang="en-US" dirty="0"/>
          </a:p>
          <a:p>
            <a:r>
              <a:rPr lang="en-US" dirty="0"/>
              <a:t>From the above formula, we can see that the product between two vectors say 𝑥 &amp; 𝑥𝑖 is the sum of the multiplication of each pair of input values.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486" y="3233738"/>
            <a:ext cx="4598714"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7742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Kernel</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It is more generalized form of linear kernel and distinguish curved or nonlinear input space. </a:t>
            </a:r>
          </a:p>
          <a:p>
            <a:endParaRPr lang="en-US" dirty="0"/>
          </a:p>
          <a:p>
            <a:r>
              <a:rPr lang="en-US" dirty="0"/>
              <a:t>Following is the formula for polynomial kernel −</a:t>
            </a:r>
          </a:p>
          <a:p>
            <a:endParaRPr lang="en-US" dirty="0"/>
          </a:p>
          <a:p>
            <a:endParaRPr lang="en-US" dirty="0"/>
          </a:p>
          <a:p>
            <a:endParaRPr lang="en-US" dirty="0"/>
          </a:p>
          <a:p>
            <a:r>
              <a:rPr lang="en-US" dirty="0"/>
              <a:t>Here d is the degree of polynomial, which we need to specify manually in the learning algorithm.</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493" y="3524250"/>
            <a:ext cx="6050107"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82662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Radial Basis Function (RBF) Kernel</a:t>
            </a:r>
            <a:br>
              <a:rPr lang="en-US" dirty="0"/>
            </a:br>
            <a:endParaRPr lang="en-US" dirty="0"/>
          </a:p>
        </p:txBody>
      </p:sp>
      <p:sp>
        <p:nvSpPr>
          <p:cNvPr id="3" name="Content Placeholder 2"/>
          <p:cNvSpPr>
            <a:spLocks noGrp="1"/>
          </p:cNvSpPr>
          <p:nvPr>
            <p:ph sz="quarter" idx="1"/>
          </p:nvPr>
        </p:nvSpPr>
        <p:spPr/>
        <p:txBody>
          <a:bodyPr>
            <a:normAutofit fontScale="85000" lnSpcReduction="20000"/>
          </a:bodyPr>
          <a:lstStyle/>
          <a:p>
            <a:pPr algn="just"/>
            <a:r>
              <a:rPr lang="en-US" dirty="0"/>
              <a:t>RBF kernel, mostly used in SVM classification, maps input space in indefinite dimensional space. </a:t>
            </a:r>
          </a:p>
          <a:p>
            <a:pPr algn="just"/>
            <a:endParaRPr lang="en-US" dirty="0"/>
          </a:p>
          <a:p>
            <a:pPr algn="just"/>
            <a:r>
              <a:rPr lang="en-US" dirty="0"/>
              <a:t>Following formula explains it mathematically −</a:t>
            </a:r>
          </a:p>
          <a:p>
            <a:pPr algn="just"/>
            <a:endParaRPr lang="en-US" dirty="0"/>
          </a:p>
          <a:p>
            <a:pPr algn="just"/>
            <a:endParaRPr lang="en-US" dirty="0"/>
          </a:p>
          <a:p>
            <a:pPr algn="just"/>
            <a:endParaRPr lang="en-US" dirty="0"/>
          </a:p>
          <a:p>
            <a:pPr algn="just"/>
            <a:endParaRPr lang="en-US" dirty="0"/>
          </a:p>
          <a:p>
            <a:pPr algn="just"/>
            <a:r>
              <a:rPr lang="en-US" dirty="0"/>
              <a:t>Here, </a:t>
            </a:r>
            <a:r>
              <a:rPr lang="en-US" i="1" dirty="0"/>
              <a:t>gamma</a:t>
            </a:r>
            <a:r>
              <a:rPr lang="en-US" dirty="0"/>
              <a:t> ranges from 0 to 1. We need to manually specify it in the learning algorithm. A good default value of </a:t>
            </a:r>
            <a:r>
              <a:rPr lang="en-US" i="1" dirty="0"/>
              <a:t>gamma</a:t>
            </a:r>
            <a:r>
              <a:rPr lang="en-US" dirty="0"/>
              <a:t> is 0.1.</a:t>
            </a:r>
          </a:p>
          <a:p>
            <a:pPr marL="0" indent="0" algn="just">
              <a:buNone/>
            </a:pPr>
            <a:endParaRPr lang="en-US" dirty="0"/>
          </a:p>
          <a:p>
            <a:pPr algn="just"/>
            <a:r>
              <a:rPr lang="en-US" dirty="0"/>
              <a:t>As we implemented SVM for linearly separable data, we can implement it in Python for the data that is not linearly separable. It can be done by using kernels.</a:t>
            </a:r>
          </a:p>
          <a:p>
            <a:pPr algn="just"/>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527" y="3124200"/>
            <a:ext cx="6381473"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1435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467600" cy="1143000"/>
          </a:xfrm>
        </p:spPr>
        <p:txBody>
          <a:bodyPr>
            <a:normAutofit fontScale="90000"/>
          </a:bodyPr>
          <a:lstStyle/>
          <a:p>
            <a:r>
              <a:rPr lang="en-US" b="1" dirty="0"/>
              <a:t>Tuning parameters: Kernel, Regularization, Gamma and Margin.</a:t>
            </a:r>
            <a:br>
              <a:rPr lang="en-US" b="1" dirty="0"/>
            </a:br>
            <a:endParaRPr lang="en-US" dirty="0"/>
          </a:p>
        </p:txBody>
      </p:sp>
      <p:sp>
        <p:nvSpPr>
          <p:cNvPr id="3" name="Content Placeholder 2"/>
          <p:cNvSpPr>
            <a:spLocks noGrp="1"/>
          </p:cNvSpPr>
          <p:nvPr>
            <p:ph sz="quarter" idx="1"/>
          </p:nvPr>
        </p:nvSpPr>
        <p:spPr/>
        <p:txBody>
          <a:bodyPr/>
          <a:lstStyle/>
          <a:p>
            <a:pPr algn="just"/>
            <a:r>
              <a:rPr lang="en-US" dirty="0"/>
              <a:t>These are tuning parameters in SVM classifier. </a:t>
            </a:r>
          </a:p>
          <a:p>
            <a:pPr algn="just"/>
            <a:endParaRPr lang="en-US" dirty="0"/>
          </a:p>
          <a:p>
            <a:pPr algn="just"/>
            <a:r>
              <a:rPr lang="en-US" dirty="0"/>
              <a:t>Varying those we can </a:t>
            </a:r>
            <a:r>
              <a:rPr lang="en-US" dirty="0" err="1"/>
              <a:t>achive</a:t>
            </a:r>
            <a:r>
              <a:rPr lang="en-US" dirty="0"/>
              <a:t> considerable non linear classification line with more accuracy in reasonable amount of time.</a:t>
            </a:r>
          </a:p>
        </p:txBody>
      </p:sp>
    </p:spTree>
    <p:extLst>
      <p:ext uri="{BB962C8B-B14F-4D97-AF65-F5344CB8AC3E}">
        <p14:creationId xmlns:p14="http://schemas.microsoft.com/office/powerpoint/2010/main" val="2018324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Regularization</a:t>
            </a:r>
            <a:br>
              <a:rPr lang="en-US" b="1" dirty="0"/>
            </a:br>
            <a:endParaRPr lang="en-US" dirty="0"/>
          </a:p>
        </p:txBody>
      </p:sp>
      <p:sp>
        <p:nvSpPr>
          <p:cNvPr id="3" name="Content Placeholder 2"/>
          <p:cNvSpPr>
            <a:spLocks noGrp="1"/>
          </p:cNvSpPr>
          <p:nvPr>
            <p:ph sz="quarter" idx="1"/>
          </p:nvPr>
        </p:nvSpPr>
        <p:spPr/>
        <p:txBody>
          <a:bodyPr>
            <a:normAutofit fontScale="92500"/>
          </a:bodyPr>
          <a:lstStyle/>
          <a:p>
            <a:pPr algn="just"/>
            <a:r>
              <a:rPr lang="en-US" dirty="0"/>
              <a:t>The Regularization parameter (often termed as C parameter ) tells the SVM optimization how much you want to avoid misclassifying each training example.</a:t>
            </a:r>
          </a:p>
          <a:p>
            <a:pPr algn="just"/>
            <a:endParaRPr lang="en-US" dirty="0"/>
          </a:p>
          <a:p>
            <a:pPr algn="just"/>
            <a:r>
              <a:rPr lang="en-US" dirty="0"/>
              <a:t>For large values of C, the optimization will choose a smaller-margin </a:t>
            </a:r>
            <a:r>
              <a:rPr lang="en-US" dirty="0" err="1"/>
              <a:t>hyperplane</a:t>
            </a:r>
            <a:r>
              <a:rPr lang="en-US" dirty="0"/>
              <a:t> if that </a:t>
            </a:r>
            <a:r>
              <a:rPr lang="en-US" dirty="0" err="1"/>
              <a:t>hyperplane</a:t>
            </a:r>
            <a:r>
              <a:rPr lang="en-US" dirty="0"/>
              <a:t> does a better job of getting all the training points classified correctly. </a:t>
            </a:r>
          </a:p>
          <a:p>
            <a:pPr algn="just"/>
            <a:endParaRPr lang="en-US" dirty="0"/>
          </a:p>
          <a:p>
            <a:pPr algn="just"/>
            <a:r>
              <a:rPr lang="en-US" dirty="0"/>
              <a:t>Conversely, a very small value of C will cause the optimizer to look for a larger-margin separating </a:t>
            </a:r>
            <a:r>
              <a:rPr lang="en-US" dirty="0" err="1"/>
              <a:t>hyperplane</a:t>
            </a:r>
            <a:r>
              <a:rPr lang="en-US" dirty="0"/>
              <a:t>, even if that </a:t>
            </a:r>
            <a:r>
              <a:rPr lang="en-US" dirty="0" err="1"/>
              <a:t>hyperplane</a:t>
            </a:r>
            <a:r>
              <a:rPr lang="en-US" dirty="0"/>
              <a:t> misclassifies more points.</a:t>
            </a:r>
          </a:p>
        </p:txBody>
      </p:sp>
    </p:spTree>
    <p:extLst>
      <p:ext uri="{BB962C8B-B14F-4D97-AF65-F5344CB8AC3E}">
        <p14:creationId xmlns:p14="http://schemas.microsoft.com/office/powerpoint/2010/main" val="3790626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600200"/>
            <a:ext cx="7467600" cy="2667000"/>
          </a:xfrm>
        </p:spPr>
        <p:txBody>
          <a:bodyPr>
            <a:normAutofit fontScale="85000" lnSpcReduction="20000"/>
          </a:bodyPr>
          <a:lstStyle/>
          <a:p>
            <a:pPr algn="just"/>
            <a:r>
              <a:rPr lang="en-US" dirty="0"/>
              <a:t>The images below are example of two different regularization parameter. </a:t>
            </a:r>
          </a:p>
          <a:p>
            <a:pPr algn="just"/>
            <a:endParaRPr lang="en-US" dirty="0"/>
          </a:p>
          <a:p>
            <a:pPr algn="just"/>
            <a:r>
              <a:rPr lang="en-US" dirty="0"/>
              <a:t>Left one has some misclassification due to lower regularization value. </a:t>
            </a:r>
          </a:p>
          <a:p>
            <a:pPr algn="just"/>
            <a:endParaRPr lang="en-US" dirty="0"/>
          </a:p>
          <a:p>
            <a:pPr algn="just"/>
            <a:r>
              <a:rPr lang="en-US" dirty="0"/>
              <a:t>Higher value leads to results like right one.</a:t>
            </a:r>
          </a:p>
          <a:p>
            <a:br>
              <a:rPr lang="en-US" dirty="0"/>
            </a:br>
            <a:endParaRPr lang="en-US" dirty="0"/>
          </a:p>
        </p:txBody>
      </p:sp>
      <p:pic>
        <p:nvPicPr>
          <p:cNvPr id="4098" name="Picture 2" descr="https://miro.medium.com/max/600/1*1dwut8cWQ-39POHV48tv4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876800"/>
            <a:ext cx="571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miro.medium.com/max/600/1*gt_dkcA5p0ZTHjIpq1qnL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726873"/>
            <a:ext cx="571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971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Gamma</a:t>
            </a:r>
            <a:br>
              <a:rPr lang="en-US" b="1" dirty="0"/>
            </a:br>
            <a:endParaRPr lang="en-US" dirty="0"/>
          </a:p>
        </p:txBody>
      </p:sp>
      <p:sp>
        <p:nvSpPr>
          <p:cNvPr id="3" name="Content Placeholder 2"/>
          <p:cNvSpPr>
            <a:spLocks noGrp="1"/>
          </p:cNvSpPr>
          <p:nvPr>
            <p:ph sz="quarter" idx="1"/>
          </p:nvPr>
        </p:nvSpPr>
        <p:spPr>
          <a:xfrm>
            <a:off x="457200" y="990600"/>
            <a:ext cx="7467600" cy="2286000"/>
          </a:xfrm>
        </p:spPr>
        <p:txBody>
          <a:bodyPr>
            <a:normAutofit fontScale="85000" lnSpcReduction="20000"/>
          </a:bodyPr>
          <a:lstStyle/>
          <a:p>
            <a:pPr algn="just"/>
            <a:r>
              <a:rPr lang="en-US" dirty="0"/>
              <a:t>The gamma parameter defines how far the influence of a single training example reaches, with low values meaning ‘far’ and high values meaning ‘close’. </a:t>
            </a:r>
          </a:p>
          <a:p>
            <a:pPr algn="just"/>
            <a:endParaRPr lang="en-US" dirty="0"/>
          </a:p>
          <a:p>
            <a:pPr algn="just"/>
            <a:r>
              <a:rPr lang="en-US" dirty="0"/>
              <a:t>In other words, with low gamma, points far away from plausible separation line are considered in calculation for the separation line. Where as high gamma means the points close to plausible line are considered in calculation.</a:t>
            </a:r>
          </a:p>
          <a:p>
            <a:pPr algn="just"/>
            <a:endParaRPr lang="en-US" dirty="0"/>
          </a:p>
        </p:txBody>
      </p:sp>
      <p:pic>
        <p:nvPicPr>
          <p:cNvPr id="5122" name="Picture 2" descr="https://miro.medium.com/max/600/1*dGDQxV8j83VB90skHsXkt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257800"/>
            <a:ext cx="48006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iro.medium.com/max/600/1*ClmsnU_yb1YtIwAAr7kr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3638" y="3581400"/>
            <a:ext cx="5133107" cy="1711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036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SVMs</a:t>
            </a:r>
            <a:br>
              <a:rPr lang="en-US" dirty="0"/>
            </a:br>
            <a:endParaRPr lang="en-US" dirty="0"/>
          </a:p>
        </p:txBody>
      </p:sp>
      <p:sp>
        <p:nvSpPr>
          <p:cNvPr id="3" name="Content Placeholder 2"/>
          <p:cNvSpPr>
            <a:spLocks noGrp="1"/>
          </p:cNvSpPr>
          <p:nvPr>
            <p:ph sz="quarter" idx="1"/>
          </p:nvPr>
        </p:nvSpPr>
        <p:spPr/>
        <p:txBody>
          <a:bodyPr/>
          <a:lstStyle/>
          <a:p>
            <a:r>
              <a:rPr lang="en-US" dirty="0"/>
              <a:t>Solve the data points are not linearly separable</a:t>
            </a:r>
          </a:p>
          <a:p>
            <a:endParaRPr lang="en-US" dirty="0"/>
          </a:p>
          <a:p>
            <a:r>
              <a:rPr lang="en-US" dirty="0"/>
              <a:t>Effective in a higher dimension.</a:t>
            </a:r>
          </a:p>
          <a:p>
            <a:endParaRPr lang="en-US" dirty="0"/>
          </a:p>
          <a:p>
            <a:r>
              <a:rPr lang="en-US" dirty="0"/>
              <a:t>Suitable for small data set: effective when the number of features is more than training examples.</a:t>
            </a:r>
          </a:p>
          <a:p>
            <a:endParaRPr lang="en-US" dirty="0"/>
          </a:p>
          <a:p>
            <a:r>
              <a:rPr lang="en-US" dirty="0" err="1"/>
              <a:t>Overfitting</a:t>
            </a:r>
            <a:r>
              <a:rPr lang="en-US" dirty="0"/>
              <a:t> problem: </a:t>
            </a:r>
          </a:p>
          <a:p>
            <a:pPr lvl="1"/>
            <a:r>
              <a:rPr lang="en-US" dirty="0"/>
              <a:t>The </a:t>
            </a:r>
            <a:r>
              <a:rPr lang="en-US" dirty="0" err="1"/>
              <a:t>hyperplane</a:t>
            </a:r>
            <a:r>
              <a:rPr lang="en-US" dirty="0"/>
              <a:t> is affected by only the support vectors thus SVMs are not robust to the outliner.</a:t>
            </a:r>
          </a:p>
          <a:p>
            <a:endParaRPr lang="en-US" dirty="0"/>
          </a:p>
        </p:txBody>
      </p:sp>
    </p:spTree>
    <p:extLst>
      <p:ext uri="{BB962C8B-B14F-4D97-AF65-F5344CB8AC3E}">
        <p14:creationId xmlns:p14="http://schemas.microsoft.com/office/powerpoint/2010/main" val="157337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with Logistic Regression</a:t>
            </a:r>
            <a:endParaRPr lang="en-US" dirty="0"/>
          </a:p>
        </p:txBody>
      </p:sp>
      <p:sp>
        <p:nvSpPr>
          <p:cNvPr id="3" name="Content Placeholder 2"/>
          <p:cNvSpPr>
            <a:spLocks noGrp="1"/>
          </p:cNvSpPr>
          <p:nvPr>
            <p:ph sz="quarter" idx="1"/>
          </p:nvPr>
        </p:nvSpPr>
        <p:spPr/>
        <p:txBody>
          <a:bodyPr>
            <a:normAutofit/>
          </a:bodyPr>
          <a:lstStyle/>
          <a:p>
            <a:r>
              <a:rPr lang="en-US" dirty="0"/>
              <a:t>Logistic Regression doesn’t care whether the instances are close to the decision boundary.</a:t>
            </a:r>
          </a:p>
          <a:p>
            <a:r>
              <a:rPr lang="en-US" dirty="0"/>
              <a:t> Therefore, the decision boundary it picks may not be optimal. </a:t>
            </a:r>
          </a:p>
          <a:p>
            <a:r>
              <a:rPr lang="en-US" dirty="0"/>
              <a:t>If a point is far from the decision boundary, we may be more confident in our predictions. </a:t>
            </a:r>
          </a:p>
          <a:p>
            <a:r>
              <a:rPr lang="en-US" dirty="0"/>
              <a:t>Therefore, the optimal decision boundary should be able to maximize the distance between the decision boundary and all instances. i.e., maximize the margins. </a:t>
            </a:r>
          </a:p>
          <a:p>
            <a:r>
              <a:rPr lang="en-US" dirty="0"/>
              <a:t>That’s why SVMs algorithm is important!</a:t>
            </a:r>
          </a:p>
        </p:txBody>
      </p:sp>
    </p:spTree>
    <p:extLst>
      <p:ext uri="{BB962C8B-B14F-4D97-AF65-F5344CB8AC3E}">
        <p14:creationId xmlns:p14="http://schemas.microsoft.com/office/powerpoint/2010/main" val="350877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Support Vector Machine (SVM)</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Given a set of training examples, each marked as belonging to one or the other of two categories, an SVM training algorithm builds a model that assigns</a:t>
            </a:r>
            <a:r>
              <a:rPr lang="en-US" i="1" dirty="0"/>
              <a:t> </a:t>
            </a:r>
            <a:r>
              <a:rPr lang="en-US" dirty="0"/>
              <a:t>new examples to one category or the other, making it a non-probabilistic binary linear classifier.</a:t>
            </a:r>
          </a:p>
          <a:p>
            <a:endParaRPr lang="en-US" dirty="0"/>
          </a:p>
          <a:p>
            <a:r>
              <a:rPr lang="en-US" dirty="0"/>
              <a:t>The objective of applying SVMs is to find the best line in two dimensions or the best </a:t>
            </a:r>
            <a:r>
              <a:rPr lang="en-US" dirty="0" err="1"/>
              <a:t>hyperplane</a:t>
            </a:r>
            <a:r>
              <a:rPr lang="en-US" dirty="0"/>
              <a:t> in more than two dimensions in order to help us separate our space into classes. </a:t>
            </a:r>
          </a:p>
          <a:p>
            <a:endParaRPr lang="en-US" dirty="0"/>
          </a:p>
          <a:p>
            <a:pPr algn="just"/>
            <a:r>
              <a:rPr lang="en-US" dirty="0"/>
              <a:t>The </a:t>
            </a:r>
            <a:r>
              <a:rPr lang="en-US" dirty="0" err="1"/>
              <a:t>hyperplane</a:t>
            </a:r>
            <a:r>
              <a:rPr lang="en-US" dirty="0"/>
              <a:t> (line) is found through the </a:t>
            </a:r>
            <a:r>
              <a:rPr lang="en-US" b="1" dirty="0"/>
              <a:t>maximum margin.</a:t>
            </a:r>
            <a:r>
              <a:rPr lang="en-US" dirty="0"/>
              <a:t> </a:t>
            </a:r>
            <a:r>
              <a:rPr lang="en-US" dirty="0" err="1"/>
              <a:t>i.e</a:t>
            </a:r>
            <a:r>
              <a:rPr lang="en-US" dirty="0"/>
              <a:t> the maximum distance between data points of both classes.</a:t>
            </a:r>
          </a:p>
          <a:p>
            <a:endParaRPr lang="en-US" dirty="0"/>
          </a:p>
        </p:txBody>
      </p:sp>
    </p:spTree>
    <p:extLst>
      <p:ext uri="{BB962C8B-B14F-4D97-AF65-F5344CB8AC3E}">
        <p14:creationId xmlns:p14="http://schemas.microsoft.com/office/powerpoint/2010/main" val="2225985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i="1" dirty="0"/>
              <a:t>A Support Vector Machine (SVM) is a discriminative classifier formally defined by a separating </a:t>
            </a:r>
            <a:r>
              <a:rPr lang="en-US" i="1" dirty="0" err="1"/>
              <a:t>hyperplane</a:t>
            </a:r>
            <a:r>
              <a:rPr lang="en-US" i="1" dirty="0"/>
              <a:t>. </a:t>
            </a:r>
          </a:p>
          <a:p>
            <a:endParaRPr lang="en-US" i="1" dirty="0"/>
          </a:p>
          <a:p>
            <a:r>
              <a:rPr lang="en-US" i="1" dirty="0"/>
              <a:t>In other words, given labeled training data (</a:t>
            </a:r>
            <a:r>
              <a:rPr lang="en-US" dirty="0"/>
              <a:t>supervised learning</a:t>
            </a:r>
            <a:r>
              <a:rPr lang="en-US" i="1" dirty="0"/>
              <a:t>), the algorithm outputs an optimal </a:t>
            </a:r>
            <a:r>
              <a:rPr lang="en-US" i="1" dirty="0" err="1"/>
              <a:t>hyperplane</a:t>
            </a:r>
            <a:r>
              <a:rPr lang="en-US" i="1" dirty="0"/>
              <a:t> which categorizes new examples. </a:t>
            </a:r>
          </a:p>
          <a:p>
            <a:endParaRPr lang="en-US" i="1" dirty="0"/>
          </a:p>
          <a:p>
            <a:r>
              <a:rPr lang="en-US" i="1" dirty="0"/>
              <a:t>In two </a:t>
            </a:r>
            <a:r>
              <a:rPr lang="en-US" i="1" dirty="0" err="1"/>
              <a:t>dimentional</a:t>
            </a:r>
            <a:r>
              <a:rPr lang="en-US" i="1" dirty="0"/>
              <a:t> space this </a:t>
            </a:r>
            <a:r>
              <a:rPr lang="en-US" i="1" dirty="0" err="1"/>
              <a:t>hyperplane</a:t>
            </a:r>
            <a:r>
              <a:rPr lang="en-US" i="1" dirty="0"/>
              <a:t> is a line dividing a plane in two parts where in each class lay in either side.</a:t>
            </a:r>
            <a:endParaRPr lang="en-US" dirty="0"/>
          </a:p>
        </p:txBody>
      </p:sp>
    </p:spTree>
    <p:extLst>
      <p:ext uri="{BB962C8B-B14F-4D97-AF65-F5344CB8AC3E}">
        <p14:creationId xmlns:p14="http://schemas.microsoft.com/office/powerpoint/2010/main" val="3056783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 In the SVM algorithm, we plot each data item as a point in n-dimensional space (where n is number of features you have) with the value of each feature being the value of a particular coordinate. </a:t>
            </a:r>
          </a:p>
          <a:p>
            <a:endParaRPr lang="en-US" dirty="0"/>
          </a:p>
          <a:p>
            <a:r>
              <a:rPr lang="en-US" dirty="0"/>
              <a:t>Then, we perform classification by finding the hyper-plane that differentiates the two classes very well.</a:t>
            </a:r>
          </a:p>
        </p:txBody>
      </p:sp>
    </p:spTree>
    <p:extLst>
      <p:ext uri="{BB962C8B-B14F-4D97-AF65-F5344CB8AC3E}">
        <p14:creationId xmlns:p14="http://schemas.microsoft.com/office/powerpoint/2010/main" val="340725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Support Vector Machines</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a:t>Imagine the </a:t>
            </a:r>
            <a:r>
              <a:rPr lang="en-US" dirty="0" err="1"/>
              <a:t>labelled</a:t>
            </a:r>
            <a:r>
              <a:rPr lang="en-US" dirty="0"/>
              <a:t> training set are two classes of data points (two dimensions):</a:t>
            </a:r>
          </a:p>
          <a:p>
            <a:pPr algn="just"/>
            <a:endParaRPr lang="en-US" dirty="0"/>
          </a:p>
          <a:p>
            <a:pPr algn="just"/>
            <a:r>
              <a:rPr lang="en-US" dirty="0"/>
              <a:t>To separate the two classes, there are so many possible options of </a:t>
            </a:r>
            <a:r>
              <a:rPr lang="en-US" dirty="0" err="1"/>
              <a:t>hyperplanes</a:t>
            </a:r>
            <a:r>
              <a:rPr lang="en-US" dirty="0"/>
              <a:t> that separate correctly. </a:t>
            </a:r>
          </a:p>
          <a:p>
            <a:pPr algn="just"/>
            <a:endParaRPr lang="en-US" dirty="0"/>
          </a:p>
          <a:p>
            <a:pPr algn="just"/>
            <a:r>
              <a:rPr lang="en-US" dirty="0"/>
              <a:t>We can achieve exactly the same result using different </a:t>
            </a:r>
            <a:r>
              <a:rPr lang="en-US" dirty="0" err="1"/>
              <a:t>hyperplanes</a:t>
            </a:r>
            <a:r>
              <a:rPr lang="en-US" dirty="0"/>
              <a:t> (L1, L2, L3). </a:t>
            </a:r>
          </a:p>
          <a:p>
            <a:pPr algn="just"/>
            <a:endParaRPr lang="en-US" dirty="0"/>
          </a:p>
          <a:p>
            <a:pPr algn="just"/>
            <a:r>
              <a:rPr lang="en-US" dirty="0"/>
              <a:t>However, if we add new data points, the consequence of using various </a:t>
            </a:r>
            <a:r>
              <a:rPr lang="en-US" dirty="0" err="1"/>
              <a:t>hyperplanes</a:t>
            </a:r>
            <a:r>
              <a:rPr lang="en-US" dirty="0"/>
              <a:t> will be very different in terms of classifying new data point into the right group of class.</a:t>
            </a:r>
          </a:p>
          <a:p>
            <a:pPr algn="just"/>
            <a:endParaRPr lang="en-US" dirty="0"/>
          </a:p>
        </p:txBody>
      </p:sp>
    </p:spTree>
    <p:extLst>
      <p:ext uri="{BB962C8B-B14F-4D97-AF65-F5344CB8AC3E}">
        <p14:creationId xmlns:p14="http://schemas.microsoft.com/office/powerpoint/2010/main" val="18644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295</TotalTime>
  <Words>1464</Words>
  <Application>Microsoft Office PowerPoint</Application>
  <PresentationFormat>On-screen Show (4:3)</PresentationFormat>
  <Paragraphs>193</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Oriel</vt:lpstr>
      <vt:lpstr>Support Vector Machine    (SVM)</vt:lpstr>
      <vt:lpstr>PowerPoint Presentation</vt:lpstr>
      <vt:lpstr>PowerPoint Presentation</vt:lpstr>
      <vt:lpstr>Problem with Logistic Regression </vt:lpstr>
      <vt:lpstr>Problem with Logistic Regression</vt:lpstr>
      <vt:lpstr>What is Support Vector Machine (SVM) </vt:lpstr>
      <vt:lpstr>PowerPoint Presentation</vt:lpstr>
      <vt:lpstr>PowerPoint Presentation</vt:lpstr>
      <vt:lpstr>Support Vector Machines </vt:lpstr>
      <vt:lpstr>PowerPoint Presentation</vt:lpstr>
      <vt:lpstr>Identify the right hyper-plane (Scenario-1):</vt:lpstr>
      <vt:lpstr>Identify the right hyper-plane (Scenario-2): </vt:lpstr>
      <vt:lpstr>PowerPoint Presentation</vt:lpstr>
      <vt:lpstr>Identify the right hyper-plane (Scenario-3):</vt:lpstr>
      <vt:lpstr>Can we classify two classes (Scenario-4)?:</vt:lpstr>
      <vt:lpstr>PowerPoint Presentation</vt:lpstr>
      <vt:lpstr>support vector points</vt:lpstr>
      <vt:lpstr>PowerPoint Presentation</vt:lpstr>
      <vt:lpstr>   hyperplane</vt:lpstr>
      <vt:lpstr>PowerPoint Presentation</vt:lpstr>
      <vt:lpstr>   margin</vt:lpstr>
      <vt:lpstr>PowerPoint Presentation</vt:lpstr>
      <vt:lpstr>PowerPoint Presentation</vt:lpstr>
      <vt:lpstr>PowerPoint Presentation</vt:lpstr>
      <vt:lpstr>Linear Algebra Revisited </vt:lpstr>
      <vt:lpstr>Maximising the Margin </vt:lpstr>
      <vt:lpstr>PowerPoint Presentation</vt:lpstr>
      <vt:lpstr>PowerPoint Presentation</vt:lpstr>
      <vt:lpstr>PowerPoint Presentation</vt:lpstr>
      <vt:lpstr>Cost Function and Gradient Updates </vt:lpstr>
      <vt:lpstr>PowerPoint Presentation</vt:lpstr>
      <vt:lpstr>PowerPoint Presentation</vt:lpstr>
      <vt:lpstr>PowerPoint Presentation</vt:lpstr>
      <vt:lpstr>PowerPoint Presentation</vt:lpstr>
      <vt:lpstr>PowerPoint Presentation</vt:lpstr>
      <vt:lpstr>Classifying non-linear data  What about data points are not linearly separable? </vt:lpstr>
      <vt:lpstr>non-linear separate</vt:lpstr>
      <vt:lpstr>PowerPoint Presentation</vt:lpstr>
      <vt:lpstr>PowerPoint Presentation</vt:lpstr>
      <vt:lpstr>SVM Kernels </vt:lpstr>
      <vt:lpstr>Some Frequently Used Kernels </vt:lpstr>
      <vt:lpstr>Linear Kernel </vt:lpstr>
      <vt:lpstr>Polynomial Kernel </vt:lpstr>
      <vt:lpstr>Radial Basis Function (RBF) Kernel </vt:lpstr>
      <vt:lpstr>Tuning parameters: Kernel, Regularization, Gamma and Margin. </vt:lpstr>
      <vt:lpstr>Regularization </vt:lpstr>
      <vt:lpstr>PowerPoint Presentation</vt:lpstr>
      <vt:lpstr>Gamma </vt:lpstr>
      <vt:lpstr>Why SVMs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Yasin</dc:creator>
  <cp:lastModifiedBy>SP18-BCS-170@isbstudent.comsats.edu.pk</cp:lastModifiedBy>
  <cp:revision>21</cp:revision>
  <dcterms:created xsi:type="dcterms:W3CDTF">2020-07-02T06:00:18Z</dcterms:created>
  <dcterms:modified xsi:type="dcterms:W3CDTF">2020-12-31T05:16:54Z</dcterms:modified>
</cp:coreProperties>
</file>